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6" r:id="rId3"/>
    <p:sldId id="289" r:id="rId4"/>
    <p:sldId id="304" r:id="rId5"/>
    <p:sldId id="303" r:id="rId6"/>
    <p:sldId id="307" r:id="rId7"/>
    <p:sldId id="297" r:id="rId8"/>
    <p:sldId id="300" r:id="rId9"/>
    <p:sldId id="310" r:id="rId10"/>
    <p:sldId id="299" r:id="rId11"/>
    <p:sldId id="315" r:id="rId12"/>
    <p:sldId id="314" r:id="rId13"/>
    <p:sldId id="312" r:id="rId14"/>
    <p:sldId id="313" r:id="rId15"/>
  </p:sldIdLst>
  <p:sldSz cx="9144000" cy="6858000" type="screen4x3"/>
  <p:notesSz cx="6858000" cy="9144000"/>
  <p:embeddedFontLst>
    <p:embeddedFont>
      <p:font typeface="12롯데마트드림Bold" panose="02020603020101020101" pitchFamily="18" charset="-127"/>
      <p:regular r:id="rId18"/>
    </p:embeddedFont>
    <p:embeddedFont>
      <p:font typeface="12롯데마트드림Light" panose="02020603020101020101" pitchFamily="18" charset="-127"/>
      <p:regular r:id="rId19"/>
    </p:embeddedFont>
    <p:embeddedFont>
      <p:font typeface="12롯데마트드림Medium" panose="02020603020101020101" pitchFamily="18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98706"/>
    <a:srgbClr val="4A452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8" autoAdjust="0"/>
  </p:normalViewPr>
  <p:slideViewPr>
    <p:cSldViewPr>
      <p:cViewPr>
        <p:scale>
          <a:sx n="66" d="100"/>
          <a:sy n="66" d="100"/>
        </p:scale>
        <p:origin x="4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07B5AB-DA81-4597-8332-B5C93D617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16B15-3AC7-4672-9181-A9BD835D4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8FCBE-1AC9-4FDB-A4B2-51D8A3856169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159066-4CDB-4817-A0B4-487903F4AD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50FBD-C81B-4001-A3E8-6D66ACE026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0431-1213-4303-B3D6-BBB701CAD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0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2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02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8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4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3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2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IOT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센서와 카메라 기술을 연동함으로써 이벤트 알람을 통해 사전에 예방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1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3-5F71-48B7-836B-3A135BF1D5FC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8D80-0858-49E9-8006-0A3DC737C009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B81F-6DEF-4893-9A12-AB69BA7A0750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CD32-6ABB-4860-B4FE-33E91EA74740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CE7B-A015-4EAD-A4A5-DCA0892CC99A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4D63-C26D-47E6-AF72-F30A689EF7A8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3E4B-DDCF-4E3E-B431-DD4811ACA352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EA89-6956-4495-961E-87E13DE079DC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FBC4-D9F9-4946-B08D-60743CBDB9F6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BEA-454E-4C59-B2F3-254C28B2868E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2FD-3AEB-4BBC-ACF3-286049B30B06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8FC8-337B-43AA-945B-078999C047CD}" type="datetime1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1800" y="5733256"/>
            <a:ext cx="360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김수민 </a:t>
            </a:r>
            <a:r>
              <a:rPr lang="ko-KR" altLang="en-US" sz="1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박치현</a:t>
            </a:r>
            <a:r>
              <a:rPr lang="ko-KR" altLang="en-US" sz="1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이경용 김민규 백민지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E311-ACC4-46DC-BC3D-8F52EE7B6665}"/>
              </a:ext>
            </a:extLst>
          </p:cNvPr>
          <p:cNvSpPr txBox="1"/>
          <p:nvPr/>
        </p:nvSpPr>
        <p:spPr>
          <a:xfrm>
            <a:off x="611560" y="1776233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포스코 청년 아카데미 </a:t>
            </a:r>
            <a:r>
              <a:rPr lang="en-US" altLang="ko-KR" sz="1200" b="1" dirty="0">
                <a:solidFill>
                  <a:schemeClr val="bg1"/>
                </a:solidFill>
              </a:rPr>
              <a:t>13</a:t>
            </a:r>
            <a:r>
              <a:rPr lang="ko-KR" altLang="en-US" sz="1200" b="1" dirty="0">
                <a:solidFill>
                  <a:schemeClr val="bg1"/>
                </a:solidFill>
              </a:rPr>
              <a:t>기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78982-5391-4CCB-B44D-FCDE0D2DC27B}"/>
              </a:ext>
            </a:extLst>
          </p:cNvPr>
          <p:cNvSpPr txBox="1"/>
          <p:nvPr/>
        </p:nvSpPr>
        <p:spPr>
          <a:xfrm>
            <a:off x="2123728" y="2288700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차 발표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07E52-FC0C-4488-9025-5BEA495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05B9D2-01EB-433E-A5E1-8BA6CE987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DCA733-0941-4CAC-95DF-42CDBD8039B9}"/>
              </a:ext>
            </a:extLst>
          </p:cNvPr>
          <p:cNvCxnSpPr>
            <a:cxnSpLocks/>
          </p:cNvCxnSpPr>
          <p:nvPr/>
        </p:nvCxnSpPr>
        <p:spPr>
          <a:xfrm>
            <a:off x="1043608" y="2132856"/>
            <a:ext cx="70567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95E56D-E639-44B3-A53F-270B35CBEA2F}"/>
              </a:ext>
            </a:extLst>
          </p:cNvPr>
          <p:cNvCxnSpPr>
            <a:cxnSpLocks/>
          </p:cNvCxnSpPr>
          <p:nvPr/>
        </p:nvCxnSpPr>
        <p:spPr>
          <a:xfrm>
            <a:off x="1043608" y="2996952"/>
            <a:ext cx="705678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5" y="108707"/>
            <a:ext cx="3191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보완방향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범위 조정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마스크쓴일러스트 사진, 이미지, 일러스트, 캘리그라피 - 크라우드픽">
            <a:extLst>
              <a:ext uri="{FF2B5EF4-FFF2-40B4-BE49-F238E27FC236}">
                <a16:creationId xmlns:a16="http://schemas.microsoft.com/office/drawing/2014/main" id="{29796D52-0979-4E2C-92E4-90EFD66D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91" y="1471174"/>
            <a:ext cx="2769149" cy="20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095A6-895B-4FAF-BE7C-3FE5502B9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080" y="1513409"/>
            <a:ext cx="1933845" cy="20195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D568DD-7AB6-47C5-9EDD-8FACD45D62FA}"/>
              </a:ext>
            </a:extLst>
          </p:cNvPr>
          <p:cNvSpPr/>
          <p:nvPr/>
        </p:nvSpPr>
        <p:spPr>
          <a:xfrm>
            <a:off x="631142" y="105273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Mask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F22788-92FC-49FF-810A-0C48B369F26E}"/>
              </a:ext>
            </a:extLst>
          </p:cNvPr>
          <p:cNvSpPr/>
          <p:nvPr/>
        </p:nvSpPr>
        <p:spPr>
          <a:xfrm>
            <a:off x="3406645" y="105273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Helmet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7699D9-E940-4216-8F4B-CC1992CF1B1E}"/>
              </a:ext>
            </a:extLst>
          </p:cNvPr>
          <p:cNvSpPr/>
          <p:nvPr/>
        </p:nvSpPr>
        <p:spPr>
          <a:xfrm>
            <a:off x="629729" y="2564870"/>
            <a:ext cx="2232247" cy="89154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63CBB8-92BD-4E7E-8DFB-4FD1195669AE}"/>
              </a:ext>
            </a:extLst>
          </p:cNvPr>
          <p:cNvSpPr/>
          <p:nvPr/>
        </p:nvSpPr>
        <p:spPr>
          <a:xfrm>
            <a:off x="3263668" y="1572835"/>
            <a:ext cx="2444652" cy="122413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EA7F052F-8C0B-4E74-B439-40F717079F98}"/>
              </a:ext>
            </a:extLst>
          </p:cNvPr>
          <p:cNvSpPr/>
          <p:nvPr/>
        </p:nvSpPr>
        <p:spPr>
          <a:xfrm>
            <a:off x="1426358" y="4748602"/>
            <a:ext cx="1364581" cy="511926"/>
          </a:xfrm>
          <a:prstGeom prst="stripedRightArrow">
            <a:avLst>
              <a:gd name="adj1" fmla="val 56688"/>
              <a:gd name="adj2" fmla="val 4498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B4CA4D-729C-44CD-A987-0974AF21B60F}"/>
              </a:ext>
            </a:extLst>
          </p:cNvPr>
          <p:cNvSpPr/>
          <p:nvPr/>
        </p:nvSpPr>
        <p:spPr>
          <a:xfrm>
            <a:off x="3406645" y="3800982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예상 </a:t>
            </a:r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Train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결과</a:t>
            </a:r>
          </a:p>
        </p:txBody>
      </p:sp>
      <p:pic>
        <p:nvPicPr>
          <p:cNvPr id="3080" name="Picture 8" descr="안전 사진, 이미지, 일러스트, 캘리그라피 - 크라우드픽">
            <a:extLst>
              <a:ext uri="{FF2B5EF4-FFF2-40B4-BE49-F238E27FC236}">
                <a16:creationId xmlns:a16="http://schemas.microsoft.com/office/drawing/2014/main" id="{2F43664E-8D9F-4395-AD97-4C95801A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84" y="4041717"/>
            <a:ext cx="3314423" cy="220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6110A-361E-407B-9974-957CAF5513DD}"/>
              </a:ext>
            </a:extLst>
          </p:cNvPr>
          <p:cNvSpPr txBox="1"/>
          <p:nvPr/>
        </p:nvSpPr>
        <p:spPr>
          <a:xfrm>
            <a:off x="3022622" y="5848668"/>
            <a:ext cx="328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Mask / No Helmet / Person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A4F2E-5406-4700-87B7-6D35E5C43AB6}"/>
              </a:ext>
            </a:extLst>
          </p:cNvPr>
          <p:cNvSpPr/>
          <p:nvPr/>
        </p:nvSpPr>
        <p:spPr>
          <a:xfrm>
            <a:off x="6182148" y="105273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Person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E8F2F8-38F2-4703-98B2-826138E8F7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0515" y="1468845"/>
            <a:ext cx="1152686" cy="262926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01EEAD-8EF6-4DA8-8A72-23B3F6096137}"/>
              </a:ext>
            </a:extLst>
          </p:cNvPr>
          <p:cNvSpPr/>
          <p:nvPr/>
        </p:nvSpPr>
        <p:spPr>
          <a:xfrm>
            <a:off x="6577489" y="1567722"/>
            <a:ext cx="1450896" cy="253039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3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5" y="108707"/>
            <a:ext cx="3191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결과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D568DD-7AB6-47C5-9EDD-8FACD45D62FA}"/>
              </a:ext>
            </a:extLst>
          </p:cNvPr>
          <p:cNvSpPr/>
          <p:nvPr/>
        </p:nvSpPr>
        <p:spPr>
          <a:xfrm>
            <a:off x="631142" y="105273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Mask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F22788-92FC-49FF-810A-0C48B369F26E}"/>
              </a:ext>
            </a:extLst>
          </p:cNvPr>
          <p:cNvSpPr/>
          <p:nvPr/>
        </p:nvSpPr>
        <p:spPr>
          <a:xfrm>
            <a:off x="3406645" y="105273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Helmet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6110A-361E-407B-9974-957CAF5513DD}"/>
              </a:ext>
            </a:extLst>
          </p:cNvPr>
          <p:cNvSpPr txBox="1"/>
          <p:nvPr/>
        </p:nvSpPr>
        <p:spPr>
          <a:xfrm>
            <a:off x="362691" y="5848668"/>
            <a:ext cx="852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최신 결과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image size = 416 ,  epochs = 400, batch = 30 , train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사진 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559 , valid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사진 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=104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A4F2E-5406-4700-87B7-6D35E5C43AB6}"/>
              </a:ext>
            </a:extLst>
          </p:cNvPr>
          <p:cNvSpPr/>
          <p:nvPr/>
        </p:nvSpPr>
        <p:spPr>
          <a:xfrm>
            <a:off x="6182148" y="105273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41926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4" y="108707"/>
            <a:ext cx="3557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구현현황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_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가려진 사람 인식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4EE7B2-582D-4AC0-A4E9-657D2881C9C5}"/>
              </a:ext>
            </a:extLst>
          </p:cNvPr>
          <p:cNvSpPr/>
          <p:nvPr/>
        </p:nvSpPr>
        <p:spPr>
          <a:xfrm>
            <a:off x="565805" y="1183161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원본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DA123E-012F-44F3-857D-C6252BDEED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29" t="4408"/>
          <a:stretch/>
        </p:blipFill>
        <p:spPr>
          <a:xfrm>
            <a:off x="6019428" y="1679200"/>
            <a:ext cx="2667372" cy="261389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CB4865-2F63-4BB8-A3A3-9E5644AE4EFA}"/>
              </a:ext>
            </a:extLst>
          </p:cNvPr>
          <p:cNvSpPr/>
          <p:nvPr/>
        </p:nvSpPr>
        <p:spPr>
          <a:xfrm>
            <a:off x="3455876" y="1177813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CUTOUT 1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E99744-4FBB-45E8-A594-4ED29E1F0E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05"/>
          <a:stretch/>
        </p:blipFill>
        <p:spPr>
          <a:xfrm>
            <a:off x="348243" y="1679200"/>
            <a:ext cx="2667372" cy="26138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54CC346-1920-464F-9B16-D7B529DFB8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5"/>
          <a:stretch/>
        </p:blipFill>
        <p:spPr>
          <a:xfrm>
            <a:off x="3211836" y="1679200"/>
            <a:ext cx="2648320" cy="261389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09E81-6492-45E3-9DB5-EE466406127F}"/>
              </a:ext>
            </a:extLst>
          </p:cNvPr>
          <p:cNvSpPr/>
          <p:nvPr/>
        </p:nvSpPr>
        <p:spPr>
          <a:xfrm>
            <a:off x="6236990" y="1177813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CUTOUT 2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EDBC3D-5C88-4D32-B376-68734F3DF639}"/>
              </a:ext>
            </a:extLst>
          </p:cNvPr>
          <p:cNvSpPr txBox="1"/>
          <p:nvPr/>
        </p:nvSpPr>
        <p:spPr>
          <a:xfrm>
            <a:off x="348243" y="4434687"/>
            <a:ext cx="847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Image Augmentation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cutout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기법을 활용하여 가려졌지만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특정 레이블이라고 학습을 시키면 </a:t>
            </a:r>
            <a:r>
              <a:rPr lang="ko-KR" altLang="en-US" b="0" i="0" u="sng" dirty="0">
                <a:solidFill>
                  <a:srgbClr val="0000CC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가려진 물체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 잘 인식하지 않을까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8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4" y="108707"/>
            <a:ext cx="525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보완방향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데이터 사이즈 조정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수 늘리기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D568DD-7AB6-47C5-9EDD-8FACD45D62FA}"/>
              </a:ext>
            </a:extLst>
          </p:cNvPr>
          <p:cNvSpPr/>
          <p:nvPr/>
        </p:nvSpPr>
        <p:spPr>
          <a:xfrm>
            <a:off x="806023" y="1175644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사이즈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F22788-92FC-49FF-810A-0C48B369F26E}"/>
              </a:ext>
            </a:extLst>
          </p:cNvPr>
          <p:cNvSpPr/>
          <p:nvPr/>
        </p:nvSpPr>
        <p:spPr>
          <a:xfrm>
            <a:off x="800743" y="2410079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수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6110A-361E-407B-9974-957CAF5513DD}"/>
              </a:ext>
            </a:extLst>
          </p:cNvPr>
          <p:cNvSpPr txBox="1"/>
          <p:nvPr/>
        </p:nvSpPr>
        <p:spPr>
          <a:xfrm>
            <a:off x="824900" y="1749866"/>
            <a:ext cx="328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416 * 416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통일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C142B-E0BA-40BA-96BD-BE127FBA3A13}"/>
              </a:ext>
            </a:extLst>
          </p:cNvPr>
          <p:cNvSpPr txBox="1"/>
          <p:nvPr/>
        </p:nvSpPr>
        <p:spPr>
          <a:xfrm>
            <a:off x="800742" y="3030196"/>
            <a:ext cx="7011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데이터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→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개로 늘림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데이터를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Train : Valid = 8 : 2 = 144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36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개로 나눔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Test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일반사진으로 새롭게 진행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D00298-D8F8-48DA-B22F-12C4C92D7921}"/>
              </a:ext>
            </a:extLst>
          </p:cNvPr>
          <p:cNvSpPr/>
          <p:nvPr/>
        </p:nvSpPr>
        <p:spPr>
          <a:xfrm>
            <a:off x="800743" y="4165431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라벨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4BCC6-3148-4E6A-8CAD-14710C70C0C4}"/>
              </a:ext>
            </a:extLst>
          </p:cNvPr>
          <p:cNvSpPr txBox="1"/>
          <p:nvPr/>
        </p:nvSpPr>
        <p:spPr>
          <a:xfrm>
            <a:off x="773318" y="4755933"/>
            <a:ext cx="70116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Helmet / No Helmet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Mask / No mask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51902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">
            <a:extLst>
              <a:ext uri="{FF2B5EF4-FFF2-40B4-BE49-F238E27FC236}">
                <a16:creationId xmlns:a16="http://schemas.microsoft.com/office/drawing/2014/main" id="{5ED9120D-2CED-4279-8467-F611299B3129}"/>
              </a:ext>
            </a:extLst>
          </p:cNvPr>
          <p:cNvSpPr/>
          <p:nvPr/>
        </p:nvSpPr>
        <p:spPr>
          <a:xfrm>
            <a:off x="0" y="-10027"/>
            <a:ext cx="5292080" cy="6868027"/>
          </a:xfrm>
          <a:custGeom>
            <a:avLst/>
            <a:gdLst>
              <a:gd name="connsiteX0" fmla="*/ 0 w 4139863"/>
              <a:gd name="connsiteY0" fmla="*/ 0 h 6868027"/>
              <a:gd name="connsiteX1" fmla="*/ 4139863 w 4139863"/>
              <a:gd name="connsiteY1" fmla="*/ 0 h 6868027"/>
              <a:gd name="connsiteX2" fmla="*/ 4139863 w 4139863"/>
              <a:gd name="connsiteY2" fmla="*/ 6868027 h 6868027"/>
              <a:gd name="connsiteX3" fmla="*/ 0 w 4139863"/>
              <a:gd name="connsiteY3" fmla="*/ 6868027 h 6868027"/>
              <a:gd name="connsiteX4" fmla="*/ 0 w 4139863"/>
              <a:gd name="connsiteY4" fmla="*/ 0 h 6868027"/>
              <a:gd name="connsiteX0" fmla="*/ 0 w 5277783"/>
              <a:gd name="connsiteY0" fmla="*/ 0 h 6868027"/>
              <a:gd name="connsiteX1" fmla="*/ 4139863 w 5277783"/>
              <a:gd name="connsiteY1" fmla="*/ 0 h 6868027"/>
              <a:gd name="connsiteX2" fmla="*/ 4139863 w 5277783"/>
              <a:gd name="connsiteY2" fmla="*/ 6868027 h 6868027"/>
              <a:gd name="connsiteX3" fmla="*/ 0 w 5277783"/>
              <a:gd name="connsiteY3" fmla="*/ 6868027 h 6868027"/>
              <a:gd name="connsiteX4" fmla="*/ 0 w 5277783"/>
              <a:gd name="connsiteY4" fmla="*/ 0 h 6868027"/>
              <a:gd name="connsiteX0" fmla="*/ 0 w 5401919"/>
              <a:gd name="connsiteY0" fmla="*/ 0 h 6868027"/>
              <a:gd name="connsiteX1" fmla="*/ 4139863 w 5401919"/>
              <a:gd name="connsiteY1" fmla="*/ 0 h 6868027"/>
              <a:gd name="connsiteX2" fmla="*/ 4139863 w 5401919"/>
              <a:gd name="connsiteY2" fmla="*/ 6868027 h 6868027"/>
              <a:gd name="connsiteX3" fmla="*/ 0 w 5401919"/>
              <a:gd name="connsiteY3" fmla="*/ 6868027 h 6868027"/>
              <a:gd name="connsiteX4" fmla="*/ 0 w 5401919"/>
              <a:gd name="connsiteY4" fmla="*/ 0 h 6868027"/>
              <a:gd name="connsiteX0" fmla="*/ 0 w 4954244"/>
              <a:gd name="connsiteY0" fmla="*/ 0 h 6868027"/>
              <a:gd name="connsiteX1" fmla="*/ 4139863 w 4954244"/>
              <a:gd name="connsiteY1" fmla="*/ 0 h 6868027"/>
              <a:gd name="connsiteX2" fmla="*/ 4139863 w 4954244"/>
              <a:gd name="connsiteY2" fmla="*/ 6868027 h 6868027"/>
              <a:gd name="connsiteX3" fmla="*/ 0 w 4954244"/>
              <a:gd name="connsiteY3" fmla="*/ 6868027 h 6868027"/>
              <a:gd name="connsiteX4" fmla="*/ 0 w 4954244"/>
              <a:gd name="connsiteY4" fmla="*/ 0 h 6868027"/>
              <a:gd name="connsiteX0" fmla="*/ 0 w 4767153"/>
              <a:gd name="connsiteY0" fmla="*/ 0 h 6868027"/>
              <a:gd name="connsiteX1" fmla="*/ 4139863 w 4767153"/>
              <a:gd name="connsiteY1" fmla="*/ 0 h 6868027"/>
              <a:gd name="connsiteX2" fmla="*/ 4139863 w 4767153"/>
              <a:gd name="connsiteY2" fmla="*/ 6868027 h 6868027"/>
              <a:gd name="connsiteX3" fmla="*/ 0 w 4767153"/>
              <a:gd name="connsiteY3" fmla="*/ 6868027 h 6868027"/>
              <a:gd name="connsiteX4" fmla="*/ 0 w 4767153"/>
              <a:gd name="connsiteY4" fmla="*/ 0 h 6868027"/>
              <a:gd name="connsiteX0" fmla="*/ 0 w 5354123"/>
              <a:gd name="connsiteY0" fmla="*/ 0 h 6868027"/>
              <a:gd name="connsiteX1" fmla="*/ 4139863 w 5354123"/>
              <a:gd name="connsiteY1" fmla="*/ 0 h 6868027"/>
              <a:gd name="connsiteX2" fmla="*/ 4139863 w 5354123"/>
              <a:gd name="connsiteY2" fmla="*/ 6868027 h 6868027"/>
              <a:gd name="connsiteX3" fmla="*/ 0 w 5354123"/>
              <a:gd name="connsiteY3" fmla="*/ 6868027 h 6868027"/>
              <a:gd name="connsiteX4" fmla="*/ 0 w 5354123"/>
              <a:gd name="connsiteY4" fmla="*/ 0 h 6868027"/>
              <a:gd name="connsiteX0" fmla="*/ 0 w 5823674"/>
              <a:gd name="connsiteY0" fmla="*/ 0 h 6868043"/>
              <a:gd name="connsiteX1" fmla="*/ 4139863 w 5823674"/>
              <a:gd name="connsiteY1" fmla="*/ 0 h 6868043"/>
              <a:gd name="connsiteX2" fmla="*/ 4139863 w 5823674"/>
              <a:gd name="connsiteY2" fmla="*/ 6868027 h 6868043"/>
              <a:gd name="connsiteX3" fmla="*/ 0 w 5823674"/>
              <a:gd name="connsiteY3" fmla="*/ 6868027 h 6868043"/>
              <a:gd name="connsiteX4" fmla="*/ 0 w 5823674"/>
              <a:gd name="connsiteY4" fmla="*/ 0 h 6868043"/>
              <a:gd name="connsiteX0" fmla="*/ 0 w 5661043"/>
              <a:gd name="connsiteY0" fmla="*/ 0 h 6868042"/>
              <a:gd name="connsiteX1" fmla="*/ 4139863 w 5661043"/>
              <a:gd name="connsiteY1" fmla="*/ 0 h 6868042"/>
              <a:gd name="connsiteX2" fmla="*/ 4139863 w 5661043"/>
              <a:gd name="connsiteY2" fmla="*/ 6868027 h 6868042"/>
              <a:gd name="connsiteX3" fmla="*/ 0 w 5661043"/>
              <a:gd name="connsiteY3" fmla="*/ 6868027 h 6868042"/>
              <a:gd name="connsiteX4" fmla="*/ 0 w 5661043"/>
              <a:gd name="connsiteY4" fmla="*/ 0 h 6868042"/>
              <a:gd name="connsiteX0" fmla="*/ 0 w 5661043"/>
              <a:gd name="connsiteY0" fmla="*/ 0 h 6868027"/>
              <a:gd name="connsiteX1" fmla="*/ 4139863 w 5661043"/>
              <a:gd name="connsiteY1" fmla="*/ 0 h 6868027"/>
              <a:gd name="connsiteX2" fmla="*/ 4139863 w 5661043"/>
              <a:gd name="connsiteY2" fmla="*/ 6868027 h 6868027"/>
              <a:gd name="connsiteX3" fmla="*/ 0 w 5661043"/>
              <a:gd name="connsiteY3" fmla="*/ 6868027 h 6868027"/>
              <a:gd name="connsiteX4" fmla="*/ 0 w 5661043"/>
              <a:gd name="connsiteY4" fmla="*/ 0 h 6868027"/>
              <a:gd name="connsiteX0" fmla="*/ 0 w 5608557"/>
              <a:gd name="connsiteY0" fmla="*/ 0 h 6868027"/>
              <a:gd name="connsiteX1" fmla="*/ 4139863 w 5608557"/>
              <a:gd name="connsiteY1" fmla="*/ 0 h 6868027"/>
              <a:gd name="connsiteX2" fmla="*/ 4139863 w 5608557"/>
              <a:gd name="connsiteY2" fmla="*/ 6868027 h 6868027"/>
              <a:gd name="connsiteX3" fmla="*/ 0 w 5608557"/>
              <a:gd name="connsiteY3" fmla="*/ 6868027 h 6868027"/>
              <a:gd name="connsiteX4" fmla="*/ 0 w 5608557"/>
              <a:gd name="connsiteY4" fmla="*/ 0 h 6868027"/>
              <a:gd name="connsiteX0" fmla="*/ 0 w 5564940"/>
              <a:gd name="connsiteY0" fmla="*/ 0 h 6868027"/>
              <a:gd name="connsiteX1" fmla="*/ 4139863 w 5564940"/>
              <a:gd name="connsiteY1" fmla="*/ 0 h 6868027"/>
              <a:gd name="connsiteX2" fmla="*/ 4139863 w 5564940"/>
              <a:gd name="connsiteY2" fmla="*/ 6868027 h 6868027"/>
              <a:gd name="connsiteX3" fmla="*/ 0 w 5564940"/>
              <a:gd name="connsiteY3" fmla="*/ 6868027 h 6868027"/>
              <a:gd name="connsiteX4" fmla="*/ 0 w 5564940"/>
              <a:gd name="connsiteY4" fmla="*/ 0 h 6868027"/>
              <a:gd name="connsiteX0" fmla="*/ 0 w 5539779"/>
              <a:gd name="connsiteY0" fmla="*/ 0 h 6868027"/>
              <a:gd name="connsiteX1" fmla="*/ 4139863 w 5539779"/>
              <a:gd name="connsiteY1" fmla="*/ 0 h 6868027"/>
              <a:gd name="connsiteX2" fmla="*/ 4139863 w 5539779"/>
              <a:gd name="connsiteY2" fmla="*/ 6868027 h 6868027"/>
              <a:gd name="connsiteX3" fmla="*/ 0 w 5539779"/>
              <a:gd name="connsiteY3" fmla="*/ 6868027 h 6868027"/>
              <a:gd name="connsiteX4" fmla="*/ 0 w 5539779"/>
              <a:gd name="connsiteY4" fmla="*/ 0 h 686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779" h="6868027">
                <a:moveTo>
                  <a:pt x="0" y="0"/>
                </a:moveTo>
                <a:lnTo>
                  <a:pt x="4139863" y="0"/>
                </a:lnTo>
                <a:cubicBezTo>
                  <a:pt x="5907260" y="765342"/>
                  <a:pt x="6103011" y="6117925"/>
                  <a:pt x="4139863" y="6868027"/>
                </a:cubicBezTo>
                <a:lnTo>
                  <a:pt x="0" y="686802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0020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408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74D2D-18B7-4318-8822-954449E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1AC2C-1B7C-4E0D-87C6-F8E75F7C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89" y="490242"/>
            <a:ext cx="4698109" cy="6048672"/>
          </a:xfrm>
          <a:prstGeom prst="rect">
            <a:avLst/>
          </a:prstGeom>
        </p:spPr>
      </p:pic>
      <p:sp>
        <p:nvSpPr>
          <p:cNvPr id="6" name="직사각형 2">
            <a:extLst>
              <a:ext uri="{FF2B5EF4-FFF2-40B4-BE49-F238E27FC236}">
                <a16:creationId xmlns:a16="http://schemas.microsoft.com/office/drawing/2014/main" id="{8C947496-E057-4426-8435-83D635EF358A}"/>
              </a:ext>
            </a:extLst>
          </p:cNvPr>
          <p:cNvSpPr/>
          <p:nvPr/>
        </p:nvSpPr>
        <p:spPr>
          <a:xfrm>
            <a:off x="0" y="-10027"/>
            <a:ext cx="5292080" cy="6868027"/>
          </a:xfrm>
          <a:custGeom>
            <a:avLst/>
            <a:gdLst>
              <a:gd name="connsiteX0" fmla="*/ 0 w 4139863"/>
              <a:gd name="connsiteY0" fmla="*/ 0 h 6868027"/>
              <a:gd name="connsiteX1" fmla="*/ 4139863 w 4139863"/>
              <a:gd name="connsiteY1" fmla="*/ 0 h 6868027"/>
              <a:gd name="connsiteX2" fmla="*/ 4139863 w 4139863"/>
              <a:gd name="connsiteY2" fmla="*/ 6868027 h 6868027"/>
              <a:gd name="connsiteX3" fmla="*/ 0 w 4139863"/>
              <a:gd name="connsiteY3" fmla="*/ 6868027 h 6868027"/>
              <a:gd name="connsiteX4" fmla="*/ 0 w 4139863"/>
              <a:gd name="connsiteY4" fmla="*/ 0 h 6868027"/>
              <a:gd name="connsiteX0" fmla="*/ 0 w 5277783"/>
              <a:gd name="connsiteY0" fmla="*/ 0 h 6868027"/>
              <a:gd name="connsiteX1" fmla="*/ 4139863 w 5277783"/>
              <a:gd name="connsiteY1" fmla="*/ 0 h 6868027"/>
              <a:gd name="connsiteX2" fmla="*/ 4139863 w 5277783"/>
              <a:gd name="connsiteY2" fmla="*/ 6868027 h 6868027"/>
              <a:gd name="connsiteX3" fmla="*/ 0 w 5277783"/>
              <a:gd name="connsiteY3" fmla="*/ 6868027 h 6868027"/>
              <a:gd name="connsiteX4" fmla="*/ 0 w 5277783"/>
              <a:gd name="connsiteY4" fmla="*/ 0 h 6868027"/>
              <a:gd name="connsiteX0" fmla="*/ 0 w 5401919"/>
              <a:gd name="connsiteY0" fmla="*/ 0 h 6868027"/>
              <a:gd name="connsiteX1" fmla="*/ 4139863 w 5401919"/>
              <a:gd name="connsiteY1" fmla="*/ 0 h 6868027"/>
              <a:gd name="connsiteX2" fmla="*/ 4139863 w 5401919"/>
              <a:gd name="connsiteY2" fmla="*/ 6868027 h 6868027"/>
              <a:gd name="connsiteX3" fmla="*/ 0 w 5401919"/>
              <a:gd name="connsiteY3" fmla="*/ 6868027 h 6868027"/>
              <a:gd name="connsiteX4" fmla="*/ 0 w 5401919"/>
              <a:gd name="connsiteY4" fmla="*/ 0 h 6868027"/>
              <a:gd name="connsiteX0" fmla="*/ 0 w 4954244"/>
              <a:gd name="connsiteY0" fmla="*/ 0 h 6868027"/>
              <a:gd name="connsiteX1" fmla="*/ 4139863 w 4954244"/>
              <a:gd name="connsiteY1" fmla="*/ 0 h 6868027"/>
              <a:gd name="connsiteX2" fmla="*/ 4139863 w 4954244"/>
              <a:gd name="connsiteY2" fmla="*/ 6868027 h 6868027"/>
              <a:gd name="connsiteX3" fmla="*/ 0 w 4954244"/>
              <a:gd name="connsiteY3" fmla="*/ 6868027 h 6868027"/>
              <a:gd name="connsiteX4" fmla="*/ 0 w 4954244"/>
              <a:gd name="connsiteY4" fmla="*/ 0 h 6868027"/>
              <a:gd name="connsiteX0" fmla="*/ 0 w 4767153"/>
              <a:gd name="connsiteY0" fmla="*/ 0 h 6868027"/>
              <a:gd name="connsiteX1" fmla="*/ 4139863 w 4767153"/>
              <a:gd name="connsiteY1" fmla="*/ 0 h 6868027"/>
              <a:gd name="connsiteX2" fmla="*/ 4139863 w 4767153"/>
              <a:gd name="connsiteY2" fmla="*/ 6868027 h 6868027"/>
              <a:gd name="connsiteX3" fmla="*/ 0 w 4767153"/>
              <a:gd name="connsiteY3" fmla="*/ 6868027 h 6868027"/>
              <a:gd name="connsiteX4" fmla="*/ 0 w 4767153"/>
              <a:gd name="connsiteY4" fmla="*/ 0 h 6868027"/>
              <a:gd name="connsiteX0" fmla="*/ 0 w 5354123"/>
              <a:gd name="connsiteY0" fmla="*/ 0 h 6868027"/>
              <a:gd name="connsiteX1" fmla="*/ 4139863 w 5354123"/>
              <a:gd name="connsiteY1" fmla="*/ 0 h 6868027"/>
              <a:gd name="connsiteX2" fmla="*/ 4139863 w 5354123"/>
              <a:gd name="connsiteY2" fmla="*/ 6868027 h 6868027"/>
              <a:gd name="connsiteX3" fmla="*/ 0 w 5354123"/>
              <a:gd name="connsiteY3" fmla="*/ 6868027 h 6868027"/>
              <a:gd name="connsiteX4" fmla="*/ 0 w 5354123"/>
              <a:gd name="connsiteY4" fmla="*/ 0 h 6868027"/>
              <a:gd name="connsiteX0" fmla="*/ 0 w 5823674"/>
              <a:gd name="connsiteY0" fmla="*/ 0 h 6868043"/>
              <a:gd name="connsiteX1" fmla="*/ 4139863 w 5823674"/>
              <a:gd name="connsiteY1" fmla="*/ 0 h 6868043"/>
              <a:gd name="connsiteX2" fmla="*/ 4139863 w 5823674"/>
              <a:gd name="connsiteY2" fmla="*/ 6868027 h 6868043"/>
              <a:gd name="connsiteX3" fmla="*/ 0 w 5823674"/>
              <a:gd name="connsiteY3" fmla="*/ 6868027 h 6868043"/>
              <a:gd name="connsiteX4" fmla="*/ 0 w 5823674"/>
              <a:gd name="connsiteY4" fmla="*/ 0 h 6868043"/>
              <a:gd name="connsiteX0" fmla="*/ 0 w 5661043"/>
              <a:gd name="connsiteY0" fmla="*/ 0 h 6868042"/>
              <a:gd name="connsiteX1" fmla="*/ 4139863 w 5661043"/>
              <a:gd name="connsiteY1" fmla="*/ 0 h 6868042"/>
              <a:gd name="connsiteX2" fmla="*/ 4139863 w 5661043"/>
              <a:gd name="connsiteY2" fmla="*/ 6868027 h 6868042"/>
              <a:gd name="connsiteX3" fmla="*/ 0 w 5661043"/>
              <a:gd name="connsiteY3" fmla="*/ 6868027 h 6868042"/>
              <a:gd name="connsiteX4" fmla="*/ 0 w 5661043"/>
              <a:gd name="connsiteY4" fmla="*/ 0 h 6868042"/>
              <a:gd name="connsiteX0" fmla="*/ 0 w 5661043"/>
              <a:gd name="connsiteY0" fmla="*/ 0 h 6868027"/>
              <a:gd name="connsiteX1" fmla="*/ 4139863 w 5661043"/>
              <a:gd name="connsiteY1" fmla="*/ 0 h 6868027"/>
              <a:gd name="connsiteX2" fmla="*/ 4139863 w 5661043"/>
              <a:gd name="connsiteY2" fmla="*/ 6868027 h 6868027"/>
              <a:gd name="connsiteX3" fmla="*/ 0 w 5661043"/>
              <a:gd name="connsiteY3" fmla="*/ 6868027 h 6868027"/>
              <a:gd name="connsiteX4" fmla="*/ 0 w 5661043"/>
              <a:gd name="connsiteY4" fmla="*/ 0 h 6868027"/>
              <a:gd name="connsiteX0" fmla="*/ 0 w 5608557"/>
              <a:gd name="connsiteY0" fmla="*/ 0 h 6868027"/>
              <a:gd name="connsiteX1" fmla="*/ 4139863 w 5608557"/>
              <a:gd name="connsiteY1" fmla="*/ 0 h 6868027"/>
              <a:gd name="connsiteX2" fmla="*/ 4139863 w 5608557"/>
              <a:gd name="connsiteY2" fmla="*/ 6868027 h 6868027"/>
              <a:gd name="connsiteX3" fmla="*/ 0 w 5608557"/>
              <a:gd name="connsiteY3" fmla="*/ 6868027 h 6868027"/>
              <a:gd name="connsiteX4" fmla="*/ 0 w 5608557"/>
              <a:gd name="connsiteY4" fmla="*/ 0 h 6868027"/>
              <a:gd name="connsiteX0" fmla="*/ 0 w 5564940"/>
              <a:gd name="connsiteY0" fmla="*/ 0 h 6868027"/>
              <a:gd name="connsiteX1" fmla="*/ 4139863 w 5564940"/>
              <a:gd name="connsiteY1" fmla="*/ 0 h 6868027"/>
              <a:gd name="connsiteX2" fmla="*/ 4139863 w 5564940"/>
              <a:gd name="connsiteY2" fmla="*/ 6868027 h 6868027"/>
              <a:gd name="connsiteX3" fmla="*/ 0 w 5564940"/>
              <a:gd name="connsiteY3" fmla="*/ 6868027 h 6868027"/>
              <a:gd name="connsiteX4" fmla="*/ 0 w 5564940"/>
              <a:gd name="connsiteY4" fmla="*/ 0 h 6868027"/>
              <a:gd name="connsiteX0" fmla="*/ 0 w 5539779"/>
              <a:gd name="connsiteY0" fmla="*/ 0 h 6868027"/>
              <a:gd name="connsiteX1" fmla="*/ 4139863 w 5539779"/>
              <a:gd name="connsiteY1" fmla="*/ 0 h 6868027"/>
              <a:gd name="connsiteX2" fmla="*/ 4139863 w 5539779"/>
              <a:gd name="connsiteY2" fmla="*/ 6868027 h 6868027"/>
              <a:gd name="connsiteX3" fmla="*/ 0 w 5539779"/>
              <a:gd name="connsiteY3" fmla="*/ 6868027 h 6868027"/>
              <a:gd name="connsiteX4" fmla="*/ 0 w 5539779"/>
              <a:gd name="connsiteY4" fmla="*/ 0 h 686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9779" h="6868027">
                <a:moveTo>
                  <a:pt x="0" y="0"/>
                </a:moveTo>
                <a:lnTo>
                  <a:pt x="4139863" y="0"/>
                </a:lnTo>
                <a:cubicBezTo>
                  <a:pt x="5907260" y="765342"/>
                  <a:pt x="6103011" y="6117925"/>
                  <a:pt x="4139863" y="6868027"/>
                </a:cubicBezTo>
                <a:lnTo>
                  <a:pt x="0" y="686802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 AI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IoT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활용한</a:t>
            </a:r>
            <a:endParaRPr lang="en-US" altLang="ko-KR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작업장 안전사고 </a:t>
            </a:r>
            <a:endParaRPr lang="en-US" altLang="ko-KR" sz="3600" dirty="0">
              <a:solidFill>
                <a:schemeClr val="accent3">
                  <a:lumMod val="40000"/>
                  <a:lumOff val="6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예방 및 대처 능력 향상 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C493B-6F7A-43C2-A87E-44F0DD28BD01}"/>
              </a:ext>
            </a:extLst>
          </p:cNvPr>
          <p:cNvSpPr txBox="1"/>
          <p:nvPr/>
        </p:nvSpPr>
        <p:spPr>
          <a:xfrm>
            <a:off x="2" y="6396337"/>
            <a:ext cx="96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A2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</a:t>
            </a:r>
            <a:endParaRPr lang="ko-KR" altLang="en-US" sz="1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6D4D35-C1B0-4888-855E-E88A734EF645}"/>
              </a:ext>
            </a:extLst>
          </p:cNvPr>
          <p:cNvSpPr/>
          <p:nvPr/>
        </p:nvSpPr>
        <p:spPr>
          <a:xfrm>
            <a:off x="0" y="0"/>
            <a:ext cx="226774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78982-5391-4CCB-B44D-FCDE0D2DC27B}"/>
              </a:ext>
            </a:extLst>
          </p:cNvPr>
          <p:cNvSpPr txBox="1"/>
          <p:nvPr/>
        </p:nvSpPr>
        <p:spPr>
          <a:xfrm>
            <a:off x="324030" y="28546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4676A-9BAA-491E-BC9E-539EA1D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 useBgFill="1">
        <p:nvSpPr>
          <p:cNvPr id="12" name="자유형: 도형 11">
            <a:extLst>
              <a:ext uri="{FF2B5EF4-FFF2-40B4-BE49-F238E27FC236}">
                <a16:creationId xmlns:a16="http://schemas.microsoft.com/office/drawing/2014/main" id="{45D39218-4866-43D5-84A0-B5A433F0EB09}"/>
              </a:ext>
            </a:extLst>
          </p:cNvPr>
          <p:cNvSpPr/>
          <p:nvPr/>
        </p:nvSpPr>
        <p:spPr>
          <a:xfrm>
            <a:off x="2699792" y="1910632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E0A2A7-5494-48BA-9DEE-16F37DA9D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C3EC8-0478-41D6-9803-77D524DEC060}"/>
              </a:ext>
            </a:extLst>
          </p:cNvPr>
          <p:cNvSpPr/>
          <p:nvPr/>
        </p:nvSpPr>
        <p:spPr>
          <a:xfrm>
            <a:off x="3348608" y="1922053"/>
            <a:ext cx="2267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</a:p>
        </p:txBody>
      </p:sp>
      <p:sp useBgFill="1">
        <p:nvSpPr>
          <p:cNvPr id="16" name="자유형: 도형 15">
            <a:extLst>
              <a:ext uri="{FF2B5EF4-FFF2-40B4-BE49-F238E27FC236}">
                <a16:creationId xmlns:a16="http://schemas.microsoft.com/office/drawing/2014/main" id="{5A548A89-B1C4-4103-A812-7393E7557084}"/>
              </a:ext>
            </a:extLst>
          </p:cNvPr>
          <p:cNvSpPr/>
          <p:nvPr/>
        </p:nvSpPr>
        <p:spPr>
          <a:xfrm>
            <a:off x="2699792" y="2763309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122193-245F-417A-A9D7-7E7D7623A764}"/>
              </a:ext>
            </a:extLst>
          </p:cNvPr>
          <p:cNvSpPr/>
          <p:nvPr/>
        </p:nvSpPr>
        <p:spPr>
          <a:xfrm>
            <a:off x="3348608" y="2774730"/>
            <a:ext cx="3887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</a:p>
        </p:txBody>
      </p:sp>
      <p:sp useBgFill="1">
        <p:nvSpPr>
          <p:cNvPr id="22" name="자유형: 도형 21">
            <a:extLst>
              <a:ext uri="{FF2B5EF4-FFF2-40B4-BE49-F238E27FC236}">
                <a16:creationId xmlns:a16="http://schemas.microsoft.com/office/drawing/2014/main" id="{B966545C-84FD-4372-89EA-BE61362A6930}"/>
              </a:ext>
            </a:extLst>
          </p:cNvPr>
          <p:cNvSpPr/>
          <p:nvPr/>
        </p:nvSpPr>
        <p:spPr>
          <a:xfrm>
            <a:off x="2699792" y="3656443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FAD204-6B29-4725-9B34-60DE17453A89}"/>
              </a:ext>
            </a:extLst>
          </p:cNvPr>
          <p:cNvSpPr/>
          <p:nvPr/>
        </p:nvSpPr>
        <p:spPr>
          <a:xfrm>
            <a:off x="3348608" y="3667864"/>
            <a:ext cx="2267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구현현황</a:t>
            </a:r>
          </a:p>
        </p:txBody>
      </p:sp>
      <p:sp useBgFill="1">
        <p:nvSpPr>
          <p:cNvPr id="24" name="자유형: 도형 23">
            <a:extLst>
              <a:ext uri="{FF2B5EF4-FFF2-40B4-BE49-F238E27FC236}">
                <a16:creationId xmlns:a16="http://schemas.microsoft.com/office/drawing/2014/main" id="{3CB8F791-DB81-4981-B454-38539FFA8467}"/>
              </a:ext>
            </a:extLst>
          </p:cNvPr>
          <p:cNvSpPr/>
          <p:nvPr/>
        </p:nvSpPr>
        <p:spPr>
          <a:xfrm>
            <a:off x="2699792" y="4509120"/>
            <a:ext cx="504056" cy="504056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983BE9-4A7F-441A-863F-0B5460721DAE}"/>
              </a:ext>
            </a:extLst>
          </p:cNvPr>
          <p:cNvSpPr/>
          <p:nvPr/>
        </p:nvSpPr>
        <p:spPr>
          <a:xfrm>
            <a:off x="3348608" y="4520541"/>
            <a:ext cx="2267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보완방향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20C956-A7DF-4BD6-8AC4-919EB9AC7D75}"/>
              </a:ext>
            </a:extLst>
          </p:cNvPr>
          <p:cNvCxnSpPr>
            <a:cxnSpLocks/>
          </p:cNvCxnSpPr>
          <p:nvPr/>
        </p:nvCxnSpPr>
        <p:spPr>
          <a:xfrm>
            <a:off x="395536" y="3501010"/>
            <a:ext cx="144016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9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37274C-81BD-42EB-84DB-71AD1687D2DB}"/>
              </a:ext>
            </a:extLst>
          </p:cNvPr>
          <p:cNvSpPr/>
          <p:nvPr/>
        </p:nvSpPr>
        <p:spPr>
          <a:xfrm>
            <a:off x="375926" y="1079371"/>
            <a:ext cx="8392148" cy="792010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전국 산업현장에서 안전사고로 인한 사망자가 지난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년간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4714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우리나라의 연간 근로자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만 명당 사고 사망자 비율은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0.53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으로 </a:t>
            </a:r>
            <a:r>
              <a:rPr lang="en-US" altLang="ko-KR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OECD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국가 중 최고</a:t>
            </a:r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34CDCC4-78FF-4D3C-91B6-CDFE75F9E00F}"/>
              </a:ext>
            </a:extLst>
          </p:cNvPr>
          <p:cNvSpPr/>
          <p:nvPr/>
        </p:nvSpPr>
        <p:spPr>
          <a:xfrm rot="16200000">
            <a:off x="796944" y="5488413"/>
            <a:ext cx="686387" cy="1174148"/>
          </a:xfrm>
          <a:prstGeom prst="downArrow">
            <a:avLst>
              <a:gd name="adj1" fmla="val 56746"/>
              <a:gd name="adj2" fmla="val 60967"/>
            </a:avLst>
          </a:prstGeom>
          <a:gradFill flip="none" rotWithShape="1">
            <a:gsLst>
              <a:gs pos="0">
                <a:srgbClr val="CEE0FC"/>
              </a:gs>
              <a:gs pos="1000">
                <a:schemeClr val="tx2">
                  <a:lumMod val="60000"/>
                  <a:lumOff val="40000"/>
                </a:schemeClr>
              </a:gs>
              <a:gs pos="68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640AA-1E45-4FAC-B81C-46C31C943765}"/>
              </a:ext>
            </a:extLst>
          </p:cNvPr>
          <p:cNvSpPr txBox="1"/>
          <p:nvPr/>
        </p:nvSpPr>
        <p:spPr>
          <a:xfrm>
            <a:off x="1259632" y="5606484"/>
            <a:ext cx="6892378" cy="907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카메라 장치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ex.CCTV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획득한 영상 데이터를 기반으로 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AI 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 알고리즘을 적용해 </a:t>
            </a:r>
            <a:r>
              <a:rPr lang="ko-KR" altLang="en-US" u="sng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작업현장에서 효율적인 안전 관리</a:t>
            </a:r>
            <a:endParaRPr lang="en-US" altLang="ko-KR" u="sng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A1B798-A32A-48DA-99EA-A9582EF9247C}"/>
              </a:ext>
            </a:extLst>
          </p:cNvPr>
          <p:cNvSpPr/>
          <p:nvPr/>
        </p:nvSpPr>
        <p:spPr>
          <a:xfrm>
            <a:off x="371015" y="1936326"/>
            <a:ext cx="8404488" cy="3695352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fontAlgn="base"/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홀로 일하던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하청 노동자가 압연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장비 점검 중</a:t>
            </a:r>
            <a:r>
              <a:rPr lang="ko-KR" altLang="en-US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사고</a:t>
            </a:r>
            <a:endParaRPr lang="en-US" altLang="ko-KR" b="1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옆에 동료 한 사람만 있었어도 부상을 최소화 할 수 있었다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근무라는 사내지침은 있지만 혼자 작업을 나간 탓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귀뚜라미보일러 아산공장에서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마스크 미착용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환기 미흡으로 인한 코로나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120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 확진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u="sng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공장을 통한 대규모 집단감염 위험 높음</a:t>
            </a:r>
            <a:endParaRPr lang="en-US" altLang="ko-KR" u="sng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A37ED-EF8B-4F82-8ADE-557A2810A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3" y="2009990"/>
            <a:ext cx="3615280" cy="1849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E46170-24A8-4E6F-9B43-F5AD0B09A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49" y="2009989"/>
            <a:ext cx="3385809" cy="18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37274C-81BD-42EB-84DB-71AD1687D2DB}"/>
              </a:ext>
            </a:extLst>
          </p:cNvPr>
          <p:cNvSpPr/>
          <p:nvPr/>
        </p:nvSpPr>
        <p:spPr>
          <a:xfrm>
            <a:off x="439923" y="1076337"/>
            <a:ext cx="4052058" cy="4166745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안전보호구</a:t>
            </a: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착용</a:t>
            </a:r>
            <a:endParaRPr lang="en-US" altLang="ko-KR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안전작업허가 이행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ILS 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이행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밀폐공간 가스농도 측정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화기작업 불티비산 방지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안전장치 해체금지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중량물 하부 출입금지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가동설비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임의 출입금지</a:t>
            </a:r>
            <a:endParaRPr lang="en-US" altLang="ko-KR" b="1" u="sng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과속금지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일단정지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음주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흡연 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4" y="108707"/>
            <a:ext cx="3806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안전수칙 사례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598057-6A77-4549-99D3-4E268A8F75F4}"/>
              </a:ext>
            </a:extLst>
          </p:cNvPr>
          <p:cNvSpPr/>
          <p:nvPr/>
        </p:nvSpPr>
        <p:spPr>
          <a:xfrm>
            <a:off x="4652021" y="1076337"/>
            <a:ext cx="4052058" cy="4166745"/>
          </a:xfrm>
          <a:prstGeom prst="rect">
            <a:avLst/>
          </a:prstGeom>
          <a:solidFill>
            <a:srgbClr val="DCE6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안전보호구</a:t>
            </a: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착용</a:t>
            </a:r>
            <a:r>
              <a:rPr lang="en-US" altLang="ko-KR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보안경 등</a:t>
            </a:r>
            <a:r>
              <a:rPr lang="en-US" altLang="ko-KR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계단 통행 시 핸드레일 사용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차량 모든 좌석 안전벨트 착용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건널목 일단정지 및 제한속도 준수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안전장치 임의해체 금지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전 </a:t>
            </a:r>
            <a:r>
              <a:rPr lang="en-US" altLang="ko-KR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TBM </a:t>
            </a: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중 지적확인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고소작업 안전벨트 착용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가동설비 </a:t>
            </a:r>
            <a:r>
              <a:rPr lang="ko-KR" altLang="en-US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임의 접근 금지</a:t>
            </a:r>
            <a:endParaRPr lang="en-US" altLang="ko-KR" b="1" u="sng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전기작업 전 전원차단 및 </a:t>
            </a:r>
            <a:r>
              <a:rPr lang="ko-KR" altLang="en-US" kern="0" dirty="0" err="1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검전</a:t>
            </a:r>
            <a:endParaRPr lang="en-US" altLang="ko-KR" kern="0" dirty="0">
              <a:solidFill>
                <a:srgbClr val="0000CC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밀폐공간 산소 및 유해가스 검지</a:t>
            </a:r>
            <a:endParaRPr lang="en-US" altLang="ko-KR" kern="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7F8011-70FE-4D9C-AD99-C1C924542E41}"/>
              </a:ext>
            </a:extLst>
          </p:cNvPr>
          <p:cNvSpPr/>
          <p:nvPr/>
        </p:nvSpPr>
        <p:spPr>
          <a:xfrm>
            <a:off x="318592" y="748040"/>
            <a:ext cx="8506819" cy="468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60D746-F0CB-4C76-AAA7-85B94449EADF}"/>
              </a:ext>
            </a:extLst>
          </p:cNvPr>
          <p:cNvSpPr/>
          <p:nvPr/>
        </p:nvSpPr>
        <p:spPr>
          <a:xfrm>
            <a:off x="941295" y="824878"/>
            <a:ext cx="3155910" cy="372460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fontAlgn="base"/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현대제철 </a:t>
            </a:r>
            <a:r>
              <a:rPr lang="en-US" altLang="ko-KR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안전수칙</a:t>
            </a:r>
            <a:endParaRPr lang="en-US" altLang="ko-KR" sz="2000" b="1" kern="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9E7BE-6168-46FF-B8D7-53FE44BCA213}"/>
              </a:ext>
            </a:extLst>
          </p:cNvPr>
          <p:cNvSpPr/>
          <p:nvPr/>
        </p:nvSpPr>
        <p:spPr>
          <a:xfrm>
            <a:off x="5100095" y="810588"/>
            <a:ext cx="3155910" cy="372460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fontAlgn="base"/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포스코 </a:t>
            </a:r>
            <a:r>
              <a:rPr lang="en-US" altLang="ko-KR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</a:t>
            </a:r>
            <a:r>
              <a:rPr lang="ko-KR" altLang="en-US" sz="2000" b="1" kern="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 </a:t>
            </a:r>
            <a:r>
              <a:rPr lang="ko-KR" altLang="en-US" sz="2000" b="1" kern="0" dirty="0" err="1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안전철칙</a:t>
            </a:r>
            <a:endParaRPr lang="en-US" altLang="ko-KR" sz="2000" b="1" kern="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AB43EB-E471-4C12-89CD-3CCE840052DC}"/>
              </a:ext>
            </a:extLst>
          </p:cNvPr>
          <p:cNvSpPr txBox="1"/>
          <p:nvPr/>
        </p:nvSpPr>
        <p:spPr>
          <a:xfrm>
            <a:off x="1043608" y="5655719"/>
            <a:ext cx="8392148" cy="50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발전소</a:t>
            </a:r>
            <a:r>
              <a:rPr lang="en-US" altLang="ko-KR" sz="2000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철도 등 공공기관 일부 위험사업장에서 </a:t>
            </a:r>
            <a:r>
              <a:rPr lang="en-US" altLang="ko-KR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lang="ko-KR" altLang="en-US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</a:t>
            </a:r>
            <a:r>
              <a:rPr lang="en-US" altLang="ko-KR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ko-KR" altLang="en-US" sz="2000" b="1" u="sng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 근무</a:t>
            </a:r>
            <a:r>
              <a:rPr lang="ko-KR" altLang="en-US" sz="2000" b="1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의무화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089ED-9906-498B-98D8-070C49EE2BBC}"/>
              </a:ext>
            </a:extLst>
          </p:cNvPr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91B32F-CEBF-483E-9DB4-CF65F1D53857}"/>
              </a:ext>
            </a:extLst>
          </p:cNvPr>
          <p:cNvSpPr/>
          <p:nvPr/>
        </p:nvSpPr>
        <p:spPr>
          <a:xfrm>
            <a:off x="336197" y="738610"/>
            <a:ext cx="216024" cy="43863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AECA14-38D4-473E-A2E4-BFB06D3B6CAA}"/>
              </a:ext>
            </a:extLst>
          </p:cNvPr>
          <p:cNvSpPr/>
          <p:nvPr/>
        </p:nvSpPr>
        <p:spPr>
          <a:xfrm>
            <a:off x="318592" y="5514809"/>
            <a:ext cx="8506819" cy="90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360AE3-07B0-4414-BDB4-864AC40D6AB7}"/>
              </a:ext>
            </a:extLst>
          </p:cNvPr>
          <p:cNvSpPr/>
          <p:nvPr/>
        </p:nvSpPr>
        <p:spPr>
          <a:xfrm>
            <a:off x="336197" y="5530122"/>
            <a:ext cx="216024" cy="43863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87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https://www.google.com/url?sa=i&amp;url=http%3A%2F%2Fm.cjfoodville.co.kr%2F&amp;psig=AOvVaw0DscCCgzbnQ9H5OZfhXxhi&amp;ust=1617807175569000&amp;source=images&amp;cd=vfe&amp;ved=0CAIQjRxqFwoTCODKp8Lv6e8CFQAAAAAdAAAAABAD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5209" y="6272030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6" y="108707"/>
            <a:ext cx="503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배경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포스코 사례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0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53417FC-A5B8-4744-B961-5FF719DA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B2CF6F-EF82-49AD-B92B-63740D5F99EB}"/>
              </a:ext>
            </a:extLst>
          </p:cNvPr>
          <p:cNvSpPr/>
          <p:nvPr/>
        </p:nvSpPr>
        <p:spPr>
          <a:xfrm>
            <a:off x="323528" y="3465062"/>
            <a:ext cx="7000402" cy="4302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1" indent="-285750" algn="di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CCTV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B753D2-BB8F-4982-876C-CC4F09FBFB55}"/>
              </a:ext>
            </a:extLst>
          </p:cNvPr>
          <p:cNvSpPr/>
          <p:nvPr/>
        </p:nvSpPr>
        <p:spPr>
          <a:xfrm>
            <a:off x="348862" y="1050089"/>
            <a:ext cx="6962946" cy="41541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b">
            <a:noAutofit/>
          </a:bodyPr>
          <a:lstStyle/>
          <a:p>
            <a:pPr lvl="1" algn="dist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</a:t>
            </a:r>
            <a:r>
              <a:rPr lang="ko-KR" altLang="en-US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워치</a:t>
            </a:r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7479968-FC6F-407A-A1A2-EAAE82A7552D}"/>
              </a:ext>
            </a:extLst>
          </p:cNvPr>
          <p:cNvSpPr/>
          <p:nvPr/>
        </p:nvSpPr>
        <p:spPr>
          <a:xfrm>
            <a:off x="372916" y="1096016"/>
            <a:ext cx="380999" cy="369490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sz="2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7194C8-550C-4E8C-8AE8-18C11AB27110}"/>
              </a:ext>
            </a:extLst>
          </p:cNvPr>
          <p:cNvSpPr/>
          <p:nvPr/>
        </p:nvSpPr>
        <p:spPr>
          <a:xfrm>
            <a:off x="323528" y="1052865"/>
            <a:ext cx="6996566" cy="228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756E40-8A60-44CC-B691-212EA63EC6FC}"/>
              </a:ext>
            </a:extLst>
          </p:cNvPr>
          <p:cNvSpPr/>
          <p:nvPr/>
        </p:nvSpPr>
        <p:spPr>
          <a:xfrm>
            <a:off x="323528" y="3442653"/>
            <a:ext cx="7000402" cy="296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271815F-686C-4BD0-A4DF-563D6F2D21BE}"/>
              </a:ext>
            </a:extLst>
          </p:cNvPr>
          <p:cNvSpPr/>
          <p:nvPr/>
        </p:nvSpPr>
        <p:spPr>
          <a:xfrm>
            <a:off x="361805" y="3494590"/>
            <a:ext cx="380999" cy="369490"/>
          </a:xfrm>
          <a:custGeom>
            <a:avLst/>
            <a:gdLst>
              <a:gd name="connsiteX0" fmla="*/ 396283 w 762164"/>
              <a:gd name="connsiteY0" fmla="*/ 0 h 739140"/>
              <a:gd name="connsiteX1" fmla="*/ 43 w 762164"/>
              <a:gd name="connsiteY1" fmla="*/ 373380 h 739140"/>
              <a:gd name="connsiteX2" fmla="*/ 373423 w 762164"/>
              <a:gd name="connsiteY2" fmla="*/ 739140 h 739140"/>
              <a:gd name="connsiteX3" fmla="*/ 762043 w 762164"/>
              <a:gd name="connsiteY3" fmla="*/ 373380 h 739140"/>
              <a:gd name="connsiteX4" fmla="*/ 396283 w 762164"/>
              <a:gd name="connsiteY4" fmla="*/ 0 h 7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164" h="739140">
                <a:moveTo>
                  <a:pt x="396283" y="0"/>
                </a:moveTo>
                <a:cubicBezTo>
                  <a:pt x="269283" y="0"/>
                  <a:pt x="3853" y="250190"/>
                  <a:pt x="43" y="373380"/>
                </a:cubicBezTo>
                <a:cubicBezTo>
                  <a:pt x="-3767" y="496570"/>
                  <a:pt x="246423" y="739140"/>
                  <a:pt x="373423" y="739140"/>
                </a:cubicBezTo>
                <a:cubicBezTo>
                  <a:pt x="500423" y="739140"/>
                  <a:pt x="755693" y="495300"/>
                  <a:pt x="762043" y="373380"/>
                </a:cubicBezTo>
                <a:cubicBezTo>
                  <a:pt x="768393" y="251460"/>
                  <a:pt x="523283" y="0"/>
                  <a:pt x="39628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Medium" panose="020B0600000000000000" pitchFamily="34" charset="-127"/>
              </a:rPr>
              <a:t>2</a:t>
            </a:r>
            <a:endParaRPr lang="ko-KR" altLang="en-US" sz="2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CBBA1D-47B2-49F3-AD4D-60982450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77" y="1091615"/>
            <a:ext cx="2668683" cy="2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3126712">
            <a:extLst>
              <a:ext uri="{FF2B5EF4-FFF2-40B4-BE49-F238E27FC236}">
                <a16:creationId xmlns:a16="http://schemas.microsoft.com/office/drawing/2014/main" id="{7E63CE1B-EF47-402B-B36E-25F68957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39" y="1556260"/>
            <a:ext cx="2549771" cy="17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23202B9-8668-48F9-B4C4-08A0BF16F08C}"/>
              </a:ext>
            </a:extLst>
          </p:cNvPr>
          <p:cNvSpPr txBox="1"/>
          <p:nvPr/>
        </p:nvSpPr>
        <p:spPr>
          <a:xfrm>
            <a:off x="3916311" y="1633171"/>
            <a:ext cx="244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현장 근무자의 신체 이상 감지 시 구조신호 보냄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근로자가 쓰러지면 자동으로 주변 동료들에게 긴급 구조 요청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F461E75-ED27-4F6A-9996-16C7B0A2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40" y="3435617"/>
            <a:ext cx="65675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53126280">
            <a:extLst>
              <a:ext uri="{FF2B5EF4-FFF2-40B4-BE49-F238E27FC236}">
                <a16:creationId xmlns:a16="http://schemas.microsoft.com/office/drawing/2014/main" id="{91F517AB-8941-4121-9575-10779699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7" y="3938164"/>
            <a:ext cx="3595455" cy="246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ACFF66-53CE-4C94-9FE9-E03F112295A4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35FC81-FDE0-4EDA-AE0C-FEECDF854B26}"/>
              </a:ext>
            </a:extLst>
          </p:cNvPr>
          <p:cNvSpPr txBox="1"/>
          <p:nvPr/>
        </p:nvSpPr>
        <p:spPr>
          <a:xfrm>
            <a:off x="3871382" y="4304499"/>
            <a:ext cx="344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일반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CCTV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달리 제철소 현장의 특정 문자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형상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움직임 자동으로 감지</a:t>
            </a: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조업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품질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안전 정보를 시스템이 영상으로 자동 인식하고 분석해 알려주기 때문에 </a:t>
            </a:r>
            <a:r>
              <a:rPr lang="ko-KR" altLang="en-US" sz="1600" b="1" u="sng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대기시간을 대폭 줄일 수 있고 품질 향상에도 효과적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7823BE2E-E008-4608-BFC6-3588A035818C}"/>
              </a:ext>
            </a:extLst>
          </p:cNvPr>
          <p:cNvSpPr txBox="1"/>
          <p:nvPr/>
        </p:nvSpPr>
        <p:spPr>
          <a:xfrm>
            <a:off x="7300281" y="2418001"/>
            <a:ext cx="1677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근로자의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u="sng" dirty="0">
                <a:solidFill>
                  <a:srgbClr val="0000CC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안전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위한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CCTV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</a:p>
        </p:txBody>
      </p:sp>
      <p:sp>
        <p:nvSpPr>
          <p:cNvPr id="2052" name="화살표: 줄무늬가 있는 오른쪽 2051">
            <a:extLst>
              <a:ext uri="{FF2B5EF4-FFF2-40B4-BE49-F238E27FC236}">
                <a16:creationId xmlns:a16="http://schemas.microsoft.com/office/drawing/2014/main" id="{2137979E-316C-4209-AFB9-6AC636A4A0B0}"/>
              </a:ext>
            </a:extLst>
          </p:cNvPr>
          <p:cNvSpPr/>
          <p:nvPr/>
        </p:nvSpPr>
        <p:spPr>
          <a:xfrm>
            <a:off x="6532741" y="3104959"/>
            <a:ext cx="936104" cy="575634"/>
          </a:xfrm>
          <a:prstGeom prst="stripedRightArrow">
            <a:avLst>
              <a:gd name="adj1" fmla="val 56688"/>
              <a:gd name="adj2" fmla="val 4498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45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C7988-7E42-4FAA-B8D4-824599C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5" y="108707"/>
            <a:ext cx="224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73E7F1D-9294-459A-8639-05E1946C2890}"/>
              </a:ext>
            </a:extLst>
          </p:cNvPr>
          <p:cNvGrpSpPr/>
          <p:nvPr/>
        </p:nvGrpSpPr>
        <p:grpSpPr>
          <a:xfrm>
            <a:off x="323528" y="5157192"/>
            <a:ext cx="8431055" cy="1265510"/>
            <a:chOff x="5139489" y="2558317"/>
            <a:chExt cx="3441397" cy="27569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BAEA021-7556-442B-B2CC-A89B4623BD6B}"/>
                </a:ext>
              </a:extLst>
            </p:cNvPr>
            <p:cNvSpPr/>
            <p:nvPr/>
          </p:nvSpPr>
          <p:spPr>
            <a:xfrm>
              <a:off x="5508104" y="2564904"/>
              <a:ext cx="3072782" cy="2750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kern="0" dirty="0">
                <a:solidFill>
                  <a:srgbClr val="0000CC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B04B54-1386-4BD3-8835-5C94CEFD26A2}"/>
                </a:ext>
              </a:extLst>
            </p:cNvPr>
            <p:cNvSpPr/>
            <p:nvPr/>
          </p:nvSpPr>
          <p:spPr>
            <a:xfrm>
              <a:off x="5139489" y="2558317"/>
              <a:ext cx="585103" cy="275691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rtlCol="0" anchor="ctr">
              <a:noAutofit/>
            </a:bodyPr>
            <a:lstStyle/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자연어처리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+</a:t>
              </a:r>
            </a:p>
            <a:p>
              <a:pPr algn="ctr"/>
              <a:r>
                <a:rPr lang="ko-KR" altLang="en-US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음성인식</a:t>
              </a:r>
              <a:endPara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+Lip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9F3651-929F-4677-86F4-E130D956D13C}"/>
              </a:ext>
            </a:extLst>
          </p:cNvPr>
          <p:cNvSpPr/>
          <p:nvPr/>
        </p:nvSpPr>
        <p:spPr>
          <a:xfrm>
            <a:off x="2210312" y="5998647"/>
            <a:ext cx="820059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상부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319A1B-D4E3-4754-84DB-0CE88945D7E1}"/>
              </a:ext>
            </a:extLst>
          </p:cNvPr>
          <p:cNvSpPr/>
          <p:nvPr/>
        </p:nvSpPr>
        <p:spPr>
          <a:xfrm>
            <a:off x="2766149" y="5365952"/>
            <a:ext cx="1640117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D33902E0-DF02-4EF4-B6DB-51219399AB2B}"/>
              </a:ext>
            </a:extLst>
          </p:cNvPr>
          <p:cNvSpPr/>
          <p:nvPr/>
        </p:nvSpPr>
        <p:spPr>
          <a:xfrm rot="16200000">
            <a:off x="3454348" y="4893121"/>
            <a:ext cx="263716" cy="18856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A2CC33-E2FC-4EBB-A80F-502C3D4764F5}"/>
              </a:ext>
            </a:extLst>
          </p:cNvPr>
          <p:cNvCxnSpPr>
            <a:cxnSpLocks/>
          </p:cNvCxnSpPr>
          <p:nvPr/>
        </p:nvCxnSpPr>
        <p:spPr>
          <a:xfrm>
            <a:off x="3219590" y="6127342"/>
            <a:ext cx="7332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B1B197-7997-4763-BF92-B4B594C6959B}"/>
              </a:ext>
            </a:extLst>
          </p:cNvPr>
          <p:cNvSpPr/>
          <p:nvPr/>
        </p:nvSpPr>
        <p:spPr>
          <a:xfrm>
            <a:off x="4085388" y="5998647"/>
            <a:ext cx="820059" cy="2637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현장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540EEF-21CE-40DA-A22F-69AF0E1E6646}"/>
              </a:ext>
            </a:extLst>
          </p:cNvPr>
          <p:cNvSpPr txBox="1"/>
          <p:nvPr/>
        </p:nvSpPr>
        <p:spPr>
          <a:xfrm>
            <a:off x="5150663" y="5390824"/>
            <a:ext cx="3358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현장에서 상부에 상황 보고</a:t>
            </a:r>
            <a:endParaRPr lang="en-US" altLang="ko-KR" kern="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상부에서 무슨 이야기를 했는지 </a:t>
            </a:r>
            <a:endParaRPr lang="en-US" altLang="ko-KR" kern="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요약 정리하여</a:t>
            </a:r>
            <a:r>
              <a:rPr lang="en-US" altLang="ko-KR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kern="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전달</a:t>
            </a:r>
            <a:endParaRPr lang="en-US" altLang="ko-KR" kern="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DF9B2B-306B-44EB-B259-0DC7E0B70093}"/>
              </a:ext>
            </a:extLst>
          </p:cNvPr>
          <p:cNvGrpSpPr/>
          <p:nvPr/>
        </p:nvGrpSpPr>
        <p:grpSpPr>
          <a:xfrm>
            <a:off x="323528" y="1148443"/>
            <a:ext cx="8431055" cy="3922150"/>
            <a:chOff x="5114070" y="2558317"/>
            <a:chExt cx="3466816" cy="27569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0DC283B-9672-4A22-A158-7AEDF70DB60D}"/>
                </a:ext>
              </a:extLst>
            </p:cNvPr>
            <p:cNvSpPr/>
            <p:nvPr/>
          </p:nvSpPr>
          <p:spPr>
            <a:xfrm>
              <a:off x="5308509" y="2564903"/>
              <a:ext cx="3272377" cy="27503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endParaRPr lang="en-US" altLang="ko-KR" kern="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42B257-C112-4CE5-BE51-3022F2880FF8}"/>
                </a:ext>
              </a:extLst>
            </p:cNvPr>
            <p:cNvSpPr/>
            <p:nvPr/>
          </p:nvSpPr>
          <p:spPr>
            <a:xfrm>
              <a:off x="5114070" y="2558317"/>
              <a:ext cx="195494" cy="275691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CV</a:t>
              </a: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+</a:t>
              </a:r>
            </a:p>
            <a:p>
              <a:pPr algn="ctr"/>
              <a:r>
                <a:rPr lang="en-US" altLang="ko-KR" sz="2000" b="1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IoT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8CF7C7-F01F-4A0C-8039-ECA3FFFF5F00}"/>
              </a:ext>
            </a:extLst>
          </p:cNvPr>
          <p:cNvSpPr/>
          <p:nvPr/>
        </p:nvSpPr>
        <p:spPr>
          <a:xfrm>
            <a:off x="3460903" y="491999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안전 사고 대처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D5662B-7BF6-4101-A19A-0B49F27B4C88}"/>
              </a:ext>
            </a:extLst>
          </p:cNvPr>
          <p:cNvSpPr/>
          <p:nvPr/>
        </p:nvSpPr>
        <p:spPr>
          <a:xfrm>
            <a:off x="3398629" y="1022369"/>
            <a:ext cx="2289494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안전 사고 예방</a:t>
            </a: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FAAD2810-74D6-4CD1-9F8F-4BCAE8F745B5}"/>
              </a:ext>
            </a:extLst>
          </p:cNvPr>
          <p:cNvSpPr/>
          <p:nvPr/>
        </p:nvSpPr>
        <p:spPr>
          <a:xfrm>
            <a:off x="3046268" y="1001767"/>
            <a:ext cx="406200" cy="329237"/>
          </a:xfrm>
          <a:prstGeom prst="star5">
            <a:avLst/>
          </a:prstGeom>
          <a:solidFill>
            <a:srgbClr val="E98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FC2ACD2D-DAA7-4DCC-8289-6555167D9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2440" r="11610" b="22042"/>
          <a:stretch/>
        </p:blipFill>
        <p:spPr bwMode="auto">
          <a:xfrm>
            <a:off x="2247039" y="3745751"/>
            <a:ext cx="649286" cy="4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F83BC24-7649-4669-98AD-F8188530EE77}"/>
              </a:ext>
            </a:extLst>
          </p:cNvPr>
          <p:cNvSpPr/>
          <p:nvPr/>
        </p:nvSpPr>
        <p:spPr>
          <a:xfrm>
            <a:off x="1910173" y="1418127"/>
            <a:ext cx="1243370" cy="33855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전</a:t>
            </a:r>
          </a:p>
        </p:txBody>
      </p:sp>
      <p:pic>
        <p:nvPicPr>
          <p:cNvPr id="73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9CD702BA-F1CA-4122-875A-FB4CFAFD2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2440" r="11610" b="22042"/>
          <a:stretch/>
        </p:blipFill>
        <p:spPr bwMode="auto">
          <a:xfrm>
            <a:off x="6372964" y="4067420"/>
            <a:ext cx="623426" cy="4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1B0710A-EF6B-4188-B986-3A1209BA4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40" y="3245233"/>
            <a:ext cx="1385201" cy="686743"/>
          </a:xfrm>
          <a:prstGeom prst="rect">
            <a:avLst/>
          </a:prstGeom>
        </p:spPr>
      </p:pic>
      <p:pic>
        <p:nvPicPr>
          <p:cNvPr id="76" name="Picture 8" descr="벡터 카메라 아이콘, 카메라 클립 아트, 카메라 아이콘, 카메라 PNG 및 벡터 에 대한 무료 다운로드">
            <a:extLst>
              <a:ext uri="{FF2B5EF4-FFF2-40B4-BE49-F238E27FC236}">
                <a16:creationId xmlns:a16="http://schemas.microsoft.com/office/drawing/2014/main" id="{8650CAFF-BDE7-49DD-9930-05D474C74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22440" r="11610" b="22042"/>
          <a:stretch/>
        </p:blipFill>
        <p:spPr bwMode="auto">
          <a:xfrm>
            <a:off x="6372964" y="2744889"/>
            <a:ext cx="623426" cy="4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EC760E24-BF46-4FC7-89E5-8BAB4F45D419}"/>
              </a:ext>
            </a:extLst>
          </p:cNvPr>
          <p:cNvSpPr/>
          <p:nvPr/>
        </p:nvSpPr>
        <p:spPr>
          <a:xfrm rot="16200000">
            <a:off x="2475502" y="3297278"/>
            <a:ext cx="230983" cy="47543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8682E0F0-BB5B-4CA9-9883-9EF138B28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7387" y="2208016"/>
            <a:ext cx="627212" cy="107604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EBA775D-D7CB-4FBC-BCD6-DF262D1E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91" y="3278928"/>
            <a:ext cx="1385201" cy="68674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625C4AE-B59C-4549-AB4F-82184419A083}"/>
              </a:ext>
            </a:extLst>
          </p:cNvPr>
          <p:cNvSpPr txBox="1"/>
          <p:nvPr/>
        </p:nvSpPr>
        <p:spPr>
          <a:xfrm>
            <a:off x="1122177" y="1877511"/>
            <a:ext cx="2937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헬멧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마스크 미착용 감지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A40978-4212-42C5-91E9-340F35B92F26}"/>
              </a:ext>
            </a:extLst>
          </p:cNvPr>
          <p:cNvSpPr txBox="1"/>
          <p:nvPr/>
        </p:nvSpPr>
        <p:spPr>
          <a:xfrm>
            <a:off x="5386473" y="1843369"/>
            <a:ext cx="47894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헬멧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마스크 착용여부 확인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기기 점검 여부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확인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 인원수 확인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3B953A-21BB-4829-81C4-8D72FA56C8A3}"/>
              </a:ext>
            </a:extLst>
          </p:cNvPr>
          <p:cNvSpPr txBox="1"/>
          <p:nvPr/>
        </p:nvSpPr>
        <p:spPr>
          <a:xfrm>
            <a:off x="4916373" y="4520006"/>
            <a:ext cx="4982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미충족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시 </a:t>
            </a:r>
            <a:r>
              <a:rPr lang="ko-KR" altLang="en-US" sz="1600" u="sng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기계 작동 중지</a:t>
            </a:r>
            <a:r>
              <a:rPr lang="en-US" altLang="ko-KR" sz="1600" u="sng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ko-KR" altLang="en-US" sz="1600" u="sng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경고음</a:t>
            </a:r>
            <a:endParaRPr lang="en-US" altLang="ko-KR" sz="1600" u="sng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670C42-A313-45CC-88CE-7866B7FB4BB5}"/>
              </a:ext>
            </a:extLst>
          </p:cNvPr>
          <p:cNvSpPr txBox="1"/>
          <p:nvPr/>
        </p:nvSpPr>
        <p:spPr>
          <a:xfrm>
            <a:off x="1577451" y="4520006"/>
            <a:ext cx="29376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작업장 출입 불가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47A3FA9-A222-4595-BD73-8B10C629F6B9}"/>
              </a:ext>
            </a:extLst>
          </p:cNvPr>
          <p:cNvSpPr/>
          <p:nvPr/>
        </p:nvSpPr>
        <p:spPr>
          <a:xfrm>
            <a:off x="6164421" y="1415192"/>
            <a:ext cx="1243370" cy="33855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작업 중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C5A4C6-719A-487D-8333-58FBE5D0F902}"/>
              </a:ext>
            </a:extLst>
          </p:cNvPr>
          <p:cNvCxnSpPr>
            <a:cxnSpLocks/>
          </p:cNvCxnSpPr>
          <p:nvPr/>
        </p:nvCxnSpPr>
        <p:spPr>
          <a:xfrm>
            <a:off x="4572000" y="1753746"/>
            <a:ext cx="0" cy="28273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>
                <a:latin typeface="Arial" panose="020B0604020202020204" pitchFamily="34" charset="0"/>
              </a:rPr>
              <a:t>건설 장 비의</a:t>
            </a:r>
          </a:p>
          <a:p>
            <a:pPr algn="l"/>
            <a:r>
              <a:rPr lang="ko-KR" altLang="en-US">
                <a:latin typeface="Arial" panose="020B0604020202020204" pitchFamily="34" charset="0"/>
              </a:rPr>
              <a:t>주변에 위험 상황 여부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0C1C9-143A-4DD7-A36E-F50DAAB2DC3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237848-43BA-4B44-825A-C2407385C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7AE35-8041-42BF-95D9-1CF9CAAE5B96}"/>
              </a:ext>
            </a:extLst>
          </p:cNvPr>
          <p:cNvSpPr/>
          <p:nvPr/>
        </p:nvSpPr>
        <p:spPr>
          <a:xfrm>
            <a:off x="261254" y="108707"/>
            <a:ext cx="3806689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아이디어 및 프로세스 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메커니즘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1DB90-73A0-473E-9158-FF40196CE07B}"/>
              </a:ext>
            </a:extLst>
          </p:cNvPr>
          <p:cNvSpPr/>
          <p:nvPr/>
        </p:nvSpPr>
        <p:spPr>
          <a:xfrm>
            <a:off x="489248" y="2026593"/>
            <a:ext cx="2559330" cy="2070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안전모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마스크 착용 인식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기기 점검 여부 인식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 인원수 인식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6A28CA9-9AF4-4D18-BB00-724CB94B6D1E}"/>
              </a:ext>
            </a:extLst>
          </p:cNvPr>
          <p:cNvSpPr/>
          <p:nvPr/>
        </p:nvSpPr>
        <p:spPr>
          <a:xfrm>
            <a:off x="1534582" y="1117387"/>
            <a:ext cx="1874565" cy="38134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Detection</a:t>
            </a:r>
            <a:endParaRPr lang="ko-KR" altLang="en-US" sz="24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CBA268-8142-4259-B4C8-AC63E70A3078}"/>
              </a:ext>
            </a:extLst>
          </p:cNvPr>
          <p:cNvSpPr/>
          <p:nvPr/>
        </p:nvSpPr>
        <p:spPr>
          <a:xfrm>
            <a:off x="3701031" y="2026593"/>
            <a:ext cx="1086986" cy="650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CAM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D417F3-DE3C-46D5-BBBE-8AD86979F04C}"/>
              </a:ext>
            </a:extLst>
          </p:cNvPr>
          <p:cNvSpPr/>
          <p:nvPr/>
        </p:nvSpPr>
        <p:spPr>
          <a:xfrm>
            <a:off x="5940154" y="1117387"/>
            <a:ext cx="1874565" cy="38134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Decision</a:t>
            </a:r>
            <a:endParaRPr lang="ko-KR" altLang="en-US" sz="24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D94538-C559-48FC-ABD0-151192EA3D64}"/>
              </a:ext>
            </a:extLst>
          </p:cNvPr>
          <p:cNvSpPr/>
          <p:nvPr/>
        </p:nvSpPr>
        <p:spPr>
          <a:xfrm>
            <a:off x="5688125" y="4106656"/>
            <a:ext cx="2549403" cy="5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기계 작동 중지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7A0B2-349F-4B9A-949D-40D846302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82" y="1610888"/>
            <a:ext cx="1666565" cy="2401815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BC9903-B5BF-421A-A4CE-25C75FEADCEC}"/>
              </a:ext>
            </a:extLst>
          </p:cNvPr>
          <p:cNvCxnSpPr>
            <a:cxnSpLocks/>
          </p:cNvCxnSpPr>
          <p:nvPr/>
        </p:nvCxnSpPr>
        <p:spPr>
          <a:xfrm>
            <a:off x="3409147" y="1288611"/>
            <a:ext cx="253100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09E96E-0E74-428C-A4FF-5695C4938282}"/>
              </a:ext>
            </a:extLst>
          </p:cNvPr>
          <p:cNvSpPr/>
          <p:nvPr/>
        </p:nvSpPr>
        <p:spPr>
          <a:xfrm>
            <a:off x="3701029" y="4741020"/>
            <a:ext cx="1086988" cy="130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워크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스테이션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서버</a:t>
            </a:r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FC4404F-B687-426A-9A40-FE4DE7A45FE7}"/>
              </a:ext>
            </a:extLst>
          </p:cNvPr>
          <p:cNvCxnSpPr>
            <a:cxnSpLocks/>
          </p:cNvCxnSpPr>
          <p:nvPr/>
        </p:nvCxnSpPr>
        <p:spPr>
          <a:xfrm>
            <a:off x="5004050" y="5348503"/>
            <a:ext cx="48471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A03F25-F0CF-4D03-AB69-8F9E9932025D}"/>
              </a:ext>
            </a:extLst>
          </p:cNvPr>
          <p:cNvSpPr/>
          <p:nvPr/>
        </p:nvSpPr>
        <p:spPr>
          <a:xfrm>
            <a:off x="3701032" y="3048668"/>
            <a:ext cx="1086987" cy="1057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Rasp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berry PI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E5EEAB4-B047-459E-86BD-889055803BF8}"/>
              </a:ext>
            </a:extLst>
          </p:cNvPr>
          <p:cNvCxnSpPr>
            <a:cxnSpLocks/>
          </p:cNvCxnSpPr>
          <p:nvPr/>
        </p:nvCxnSpPr>
        <p:spPr>
          <a:xfrm>
            <a:off x="4262089" y="2726656"/>
            <a:ext cx="0" cy="2275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9247F4F-64BA-44D0-B7DB-B03B027F47EE}"/>
              </a:ext>
            </a:extLst>
          </p:cNvPr>
          <p:cNvCxnSpPr>
            <a:cxnSpLocks/>
          </p:cNvCxnSpPr>
          <p:nvPr/>
        </p:nvCxnSpPr>
        <p:spPr>
          <a:xfrm>
            <a:off x="4241170" y="4165945"/>
            <a:ext cx="0" cy="54018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90C516-2F51-4E5A-8977-AF8410C24587}"/>
              </a:ext>
            </a:extLst>
          </p:cNvPr>
          <p:cNvCxnSpPr>
            <a:cxnSpLocks/>
          </p:cNvCxnSpPr>
          <p:nvPr/>
        </p:nvCxnSpPr>
        <p:spPr>
          <a:xfrm flipH="1">
            <a:off x="3157418" y="2396175"/>
            <a:ext cx="50345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05EF83-84BB-44B4-9FA8-A039651042DA}"/>
              </a:ext>
            </a:extLst>
          </p:cNvPr>
          <p:cNvSpPr/>
          <p:nvPr/>
        </p:nvSpPr>
        <p:spPr>
          <a:xfrm>
            <a:off x="5688125" y="4825033"/>
            <a:ext cx="2549403" cy="5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경고음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91C486-6C96-4120-862F-466B242D09A0}"/>
              </a:ext>
            </a:extLst>
          </p:cNvPr>
          <p:cNvSpPr/>
          <p:nvPr/>
        </p:nvSpPr>
        <p:spPr>
          <a:xfrm>
            <a:off x="5688125" y="5553117"/>
            <a:ext cx="2549403" cy="540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근로자 개인 스마트 </a:t>
            </a:r>
            <a:r>
              <a:rPr lang="ko-KR" altLang="en-US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워치</a:t>
            </a:r>
            <a:endParaRPr lang="en-US" altLang="ko-KR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952FE5-BCC7-45FB-ABF6-59FF7496CDE3}"/>
              </a:ext>
            </a:extLst>
          </p:cNvPr>
          <p:cNvSpPr/>
          <p:nvPr/>
        </p:nvSpPr>
        <p:spPr>
          <a:xfrm>
            <a:off x="291619" y="584642"/>
            <a:ext cx="2247233" cy="356118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안전 사고 예방</a:t>
            </a:r>
          </a:p>
        </p:txBody>
      </p:sp>
    </p:spTree>
    <p:extLst>
      <p:ext uri="{BB962C8B-B14F-4D97-AF65-F5344CB8AC3E}">
        <p14:creationId xmlns:p14="http://schemas.microsoft.com/office/powerpoint/2010/main" val="129557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9269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A2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1CDF-E4BE-4762-AD25-FA35A6B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58C554C-5FE4-4100-8007-8EE557B4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734"/>
            <a:ext cx="1350226" cy="2736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EBE98-B10F-4CF5-9B25-A4CC12D5837B}"/>
              </a:ext>
            </a:extLst>
          </p:cNvPr>
          <p:cNvSpPr/>
          <p:nvPr/>
        </p:nvSpPr>
        <p:spPr>
          <a:xfrm>
            <a:off x="261254" y="108707"/>
            <a:ext cx="3557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구현현황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_ </a:t>
            </a:r>
            <a:r>
              <a:rPr lang="ko-KR" altLang="en-US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작업장</a:t>
            </a:r>
            <a:r>
              <a:rPr lang="en-US" altLang="ko-KR" sz="2000" spc="-15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000" spc="-15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C8CC-DA13-43D4-8AA6-0457D8AF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-1722438"/>
            <a:ext cx="45148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F7DA-2206-430F-8464-9276DFF80115}"/>
              </a:ext>
            </a:extLst>
          </p:cNvPr>
          <p:cNvSpPr/>
          <p:nvPr/>
        </p:nvSpPr>
        <p:spPr>
          <a:xfrm>
            <a:off x="566962" y="885086"/>
            <a:ext cx="2232248" cy="329237"/>
          </a:xfrm>
          <a:prstGeom prst="rect">
            <a:avLst/>
          </a:prstGeom>
          <a:solidFill>
            <a:srgbClr val="276A94"/>
          </a:solidFill>
          <a:ln>
            <a:solidFill>
              <a:srgbClr val="276A9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작업장 </a:t>
            </a:r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_ 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흐름도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6AA3BF-A328-44F8-9C60-6121B978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036" y="2875999"/>
            <a:ext cx="1966148" cy="1873033"/>
          </a:xfrm>
          <a:prstGeom prst="rect">
            <a:avLst/>
          </a:prstGeom>
        </p:spPr>
      </p:pic>
      <p:pic>
        <p:nvPicPr>
          <p:cNvPr id="27" name="Picture 6" descr="라즈베리 파이 - 위키백과, 우리 모두의 백과사전">
            <a:extLst>
              <a:ext uri="{FF2B5EF4-FFF2-40B4-BE49-F238E27FC236}">
                <a16:creationId xmlns:a16="http://schemas.microsoft.com/office/drawing/2014/main" id="{A6042549-497C-460A-BF54-3F148546D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37" y="1412776"/>
            <a:ext cx="1817681" cy="12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BFF28C-DAFD-491C-9925-FD02C89255DA}"/>
              </a:ext>
            </a:extLst>
          </p:cNvPr>
          <p:cNvGrpSpPr/>
          <p:nvPr/>
        </p:nvGrpSpPr>
        <p:grpSpPr>
          <a:xfrm>
            <a:off x="432708" y="2910534"/>
            <a:ext cx="1630009" cy="788395"/>
            <a:chOff x="-200714" y="2840176"/>
            <a:chExt cx="2312987" cy="1118734"/>
          </a:xfrm>
        </p:grpSpPr>
        <p:pic>
          <p:nvPicPr>
            <p:cNvPr id="28" name="Picture 8" descr="아두이노모듈#14】 Joystick #1(Keyes SJoys) 조이스틱! 사용해보기">
              <a:extLst>
                <a:ext uri="{FF2B5EF4-FFF2-40B4-BE49-F238E27FC236}">
                  <a16:creationId xmlns:a16="http://schemas.microsoft.com/office/drawing/2014/main" id="{36C3B941-6EEE-469F-95C5-BED5A3A03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714" y="2989217"/>
              <a:ext cx="1194253" cy="96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FCD854E-094A-4EE9-ACB2-BF226866A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539" y="2840176"/>
              <a:ext cx="1118734" cy="1118734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CDE46B-14C5-4495-BAAA-AC1214B55F3F}"/>
              </a:ext>
            </a:extLst>
          </p:cNvPr>
          <p:cNvGrpSpPr/>
          <p:nvPr/>
        </p:nvGrpSpPr>
        <p:grpSpPr>
          <a:xfrm>
            <a:off x="2397142" y="4739946"/>
            <a:ext cx="1744429" cy="828675"/>
            <a:chOff x="2844258" y="4970793"/>
            <a:chExt cx="2198521" cy="1044387"/>
          </a:xfrm>
        </p:grpSpPr>
        <p:pic>
          <p:nvPicPr>
            <p:cNvPr id="29" name="Picture 8" descr="아두이노모듈#14】 Joystick #1(Keyes SJoys) 조이스틱! 사용해보기">
              <a:extLst>
                <a:ext uri="{FF2B5EF4-FFF2-40B4-BE49-F238E27FC236}">
                  <a16:creationId xmlns:a16="http://schemas.microsoft.com/office/drawing/2014/main" id="{DA0EE3ED-61C5-48E0-A8CA-A4614B78D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258" y="5042107"/>
              <a:ext cx="1110590" cy="90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C4EB097-F259-4939-96D7-CD50427F3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392" y="4970793"/>
              <a:ext cx="1044387" cy="1044387"/>
            </a:xfrm>
            <a:prstGeom prst="rect">
              <a:avLst/>
            </a:prstGeom>
          </p:spPr>
        </p:pic>
      </p:grpSp>
      <p:pic>
        <p:nvPicPr>
          <p:cNvPr id="32" name="Picture 14" descr="DJT12210 | 토글 스위치 | 다전 (DAJEON) | MISUMI한국미스미">
            <a:extLst>
              <a:ext uri="{FF2B5EF4-FFF2-40B4-BE49-F238E27FC236}">
                <a16:creationId xmlns:a16="http://schemas.microsoft.com/office/drawing/2014/main" id="{8185107F-2F82-4B08-B37F-422E109A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60" y="2733414"/>
            <a:ext cx="1295854" cy="12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A76D5AA-DEC6-4BAC-8501-A18DE2EA3C0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3274377" y="2624563"/>
            <a:ext cx="1" cy="2352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22820C-F57F-45D2-B5AB-A43B5F1F1AEE}"/>
              </a:ext>
            </a:extLst>
          </p:cNvPr>
          <p:cNvCxnSpPr>
            <a:cxnSpLocks/>
          </p:cNvCxnSpPr>
          <p:nvPr/>
        </p:nvCxnSpPr>
        <p:spPr>
          <a:xfrm>
            <a:off x="2039896" y="3469901"/>
            <a:ext cx="28538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811AD59-3C54-4A40-AC2E-E0D07802BD21}"/>
              </a:ext>
            </a:extLst>
          </p:cNvPr>
          <p:cNvCxnSpPr>
            <a:cxnSpLocks/>
          </p:cNvCxnSpPr>
          <p:nvPr/>
        </p:nvCxnSpPr>
        <p:spPr>
          <a:xfrm flipH="1">
            <a:off x="7026376" y="3479661"/>
            <a:ext cx="5287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157978-B6F1-495A-B54B-172AA317915A}"/>
              </a:ext>
            </a:extLst>
          </p:cNvPr>
          <p:cNvSpPr/>
          <p:nvPr/>
        </p:nvSpPr>
        <p:spPr>
          <a:xfrm>
            <a:off x="7055180" y="4097774"/>
            <a:ext cx="1767014" cy="61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On/Off </a:t>
            </a:r>
            <a:r>
              <a:rPr lang="ko-KR" altLang="en-US" dirty="0">
                <a:solidFill>
                  <a:schemeClr val="tx1"/>
                </a:solidFill>
              </a:rPr>
              <a:t>스위치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수동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제어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5BFEC9-860B-4D5F-9B11-6836DF5D6F24}"/>
              </a:ext>
            </a:extLst>
          </p:cNvPr>
          <p:cNvSpPr/>
          <p:nvPr/>
        </p:nvSpPr>
        <p:spPr>
          <a:xfrm>
            <a:off x="5027603" y="2141906"/>
            <a:ext cx="1767014" cy="609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A6473-CD2A-4CC2-999B-DE101C63F3A1}"/>
              </a:ext>
            </a:extLst>
          </p:cNvPr>
          <p:cNvSpPr/>
          <p:nvPr/>
        </p:nvSpPr>
        <p:spPr>
          <a:xfrm>
            <a:off x="375785" y="3803961"/>
            <a:ext cx="1767014" cy="683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수축 및 이완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B91784-B4DF-45FD-85D0-E296DC2F8E69}"/>
              </a:ext>
            </a:extLst>
          </p:cNvPr>
          <p:cNvSpPr/>
          <p:nvPr/>
        </p:nvSpPr>
        <p:spPr>
          <a:xfrm>
            <a:off x="2315354" y="5649466"/>
            <a:ext cx="1767014" cy="683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수축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622372-9845-4BD6-86BB-175F96C67962}"/>
              </a:ext>
            </a:extLst>
          </p:cNvPr>
          <p:cNvSpPr/>
          <p:nvPr/>
        </p:nvSpPr>
        <p:spPr>
          <a:xfrm>
            <a:off x="2423984" y="2606657"/>
            <a:ext cx="1717587" cy="597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자동 제어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7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715</Words>
  <Application>Microsoft Office PowerPoint</Application>
  <PresentationFormat>화면 슬라이드 쇼(4:3)</PresentationFormat>
  <Paragraphs>215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12롯데마트드림Light</vt:lpstr>
      <vt:lpstr>Wingdings</vt:lpstr>
      <vt:lpstr>12롯데마트드림Bold</vt:lpstr>
      <vt:lpstr>Arial</vt:lpstr>
      <vt:lpstr>Noto Sans CJK KR Black</vt:lpstr>
      <vt:lpstr>12롯데마트드림Medium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207</cp:revision>
  <dcterms:created xsi:type="dcterms:W3CDTF">2016-11-03T20:47:04Z</dcterms:created>
  <dcterms:modified xsi:type="dcterms:W3CDTF">2021-04-11T13:25:27Z</dcterms:modified>
</cp:coreProperties>
</file>