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306" r:id="rId3"/>
    <p:sldId id="289" r:id="rId4"/>
    <p:sldId id="304" r:id="rId5"/>
    <p:sldId id="303" r:id="rId6"/>
    <p:sldId id="302" r:id="rId7"/>
    <p:sldId id="307" r:id="rId8"/>
    <p:sldId id="297" r:id="rId9"/>
    <p:sldId id="300" r:id="rId10"/>
    <p:sldId id="298" r:id="rId11"/>
    <p:sldId id="308" r:id="rId12"/>
    <p:sldId id="309" r:id="rId13"/>
    <p:sldId id="299" r:id="rId14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706"/>
    <a:srgbClr val="0000CC"/>
    <a:srgbClr val="4A452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62" autoAdjust="0"/>
  </p:normalViewPr>
  <p:slideViewPr>
    <p:cSldViewPr>
      <p:cViewPr varScale="1">
        <p:scale>
          <a:sx n="32" d="100"/>
          <a:sy n="32" d="100"/>
        </p:scale>
        <p:origin x="548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07B5AB-DA81-4597-8332-B5C93D6170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B16B15-3AC7-4672-9181-A9BD835D4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8FCBE-1AC9-4FDB-A4B2-51D8A385616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159066-4CDB-4817-A0B4-487903F4AD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50FBD-C81B-4001-A3E8-6D66ACE026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0431-1213-4303-B3D6-BBB701CAD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50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3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31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65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8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6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3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6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2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59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7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3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3-5F71-48B7-836B-3A135BF1D5FC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8D80-0858-49E9-8006-0A3DC737C009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B81F-6DEF-4893-9A12-AB69BA7A0750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CD32-6ABB-4860-B4FE-33E91EA74740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E7B-A015-4EAD-A4A5-DCA0892CC99A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4D63-C26D-47E6-AF72-F30A689EF7A8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3E4B-DDCF-4E3E-B431-DD4811ACA352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EA89-6956-4495-961E-87E13DE079DC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FBC4-D9F9-4946-B08D-60743CBDB9F6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BEA-454E-4C59-B2F3-254C28B2868E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2FD-3AEB-4BBC-ACF3-286049B30B06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8FC8-337B-43AA-945B-078999C047CD}" type="datetime1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1800" y="5733256"/>
            <a:ext cx="360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A2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김수민 </a:t>
            </a:r>
            <a:r>
              <a:rPr lang="ko-KR" altLang="en-US" sz="1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박치현</a:t>
            </a:r>
            <a:r>
              <a:rPr lang="ko-KR" altLang="en-US" sz="1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이경용 김민규 백민지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9E311-ACC4-46DC-BC3D-8F52EE7B6665}"/>
              </a:ext>
            </a:extLst>
          </p:cNvPr>
          <p:cNvSpPr txBox="1"/>
          <p:nvPr/>
        </p:nvSpPr>
        <p:spPr>
          <a:xfrm>
            <a:off x="611560" y="1776233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포스코 청년 아카데미 </a:t>
            </a:r>
            <a:r>
              <a:rPr lang="en-US" altLang="ko-KR" sz="1200" b="1" dirty="0">
                <a:solidFill>
                  <a:schemeClr val="bg1"/>
                </a:solidFill>
              </a:rPr>
              <a:t>13</a:t>
            </a:r>
            <a:r>
              <a:rPr lang="ko-KR" altLang="en-US" sz="1200" b="1" dirty="0">
                <a:solidFill>
                  <a:schemeClr val="bg1"/>
                </a:solidFill>
              </a:rPr>
              <a:t>기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78982-5391-4CCB-B44D-FCDE0D2DC27B}"/>
              </a:ext>
            </a:extLst>
          </p:cNvPr>
          <p:cNvSpPr txBox="1"/>
          <p:nvPr/>
        </p:nvSpPr>
        <p:spPr>
          <a:xfrm>
            <a:off x="2123728" y="2288700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AI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차 발표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E07E52-FC0C-4488-9025-5BEA495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05B9D2-01EB-433E-A5E1-8BA6CE987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DCA733-0941-4CAC-95DF-42CDBD8039B9}"/>
              </a:ext>
            </a:extLst>
          </p:cNvPr>
          <p:cNvCxnSpPr>
            <a:cxnSpLocks/>
          </p:cNvCxnSpPr>
          <p:nvPr/>
        </p:nvCxnSpPr>
        <p:spPr>
          <a:xfrm>
            <a:off x="1043608" y="2132856"/>
            <a:ext cx="705678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295E56D-E639-44B3-A53F-270B35CBEA2F}"/>
              </a:ext>
            </a:extLst>
          </p:cNvPr>
          <p:cNvCxnSpPr>
            <a:cxnSpLocks/>
          </p:cNvCxnSpPr>
          <p:nvPr/>
        </p:nvCxnSpPr>
        <p:spPr>
          <a:xfrm>
            <a:off x="1043608" y="2996952"/>
            <a:ext cx="705678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1CDF-E4BE-4762-AD25-FA35A6B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8C554C-5FE4-4100-8007-8EE557B4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0EBE98-B10F-4CF5-9B25-A4CC12D5837B}"/>
              </a:ext>
            </a:extLst>
          </p:cNvPr>
          <p:cNvSpPr/>
          <p:nvPr/>
        </p:nvSpPr>
        <p:spPr>
          <a:xfrm>
            <a:off x="261255" y="108707"/>
            <a:ext cx="2249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아이디어 및 프로세스 </a:t>
            </a:r>
          </a:p>
        </p:txBody>
      </p:sp>
      <p:pic>
        <p:nvPicPr>
          <p:cNvPr id="4104" name="Picture 8" descr="벡터 카메라 아이콘, 카메라 클립 아트, 카메라 아이콘, 카메라 PNG 및 벡터 에 대한 무료 다운로드">
            <a:extLst>
              <a:ext uri="{FF2B5EF4-FFF2-40B4-BE49-F238E27FC236}">
                <a16:creationId xmlns:a16="http://schemas.microsoft.com/office/drawing/2014/main" id="{C92BC88A-CAB6-4049-A97B-DF004D758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22440" r="11610" b="22042"/>
          <a:stretch/>
        </p:blipFill>
        <p:spPr bwMode="auto">
          <a:xfrm>
            <a:off x="1235195" y="4556990"/>
            <a:ext cx="1204905" cy="8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D28F27-9373-486C-ACC5-F436D073F6BA}"/>
              </a:ext>
            </a:extLst>
          </p:cNvPr>
          <p:cNvSpPr/>
          <p:nvPr/>
        </p:nvSpPr>
        <p:spPr>
          <a:xfrm>
            <a:off x="425496" y="1200682"/>
            <a:ext cx="2850360" cy="515567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2DA6932-C9E7-4A04-BA90-4CCCC589A821}"/>
              </a:ext>
            </a:extLst>
          </p:cNvPr>
          <p:cNvSpPr/>
          <p:nvPr/>
        </p:nvSpPr>
        <p:spPr>
          <a:xfrm>
            <a:off x="607306" y="1009801"/>
            <a:ext cx="2486740" cy="381762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 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67657-A6DA-4DA3-8FE5-9437F476B008}"/>
              </a:ext>
            </a:extLst>
          </p:cNvPr>
          <p:cNvSpPr txBox="1"/>
          <p:nvPr/>
        </p:nvSpPr>
        <p:spPr>
          <a:xfrm>
            <a:off x="437995" y="1463023"/>
            <a:ext cx="2937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헬멧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마스크 미착용 감지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6" name="Picture 8" descr="벡터 카메라 아이콘, 카메라 클립 아트, 카메라 아이콘, 카메라 PNG 및 벡터 에 대한 무료 다운로드">
            <a:extLst>
              <a:ext uri="{FF2B5EF4-FFF2-40B4-BE49-F238E27FC236}">
                <a16:creationId xmlns:a16="http://schemas.microsoft.com/office/drawing/2014/main" id="{AF259F9A-B14F-4F50-86F6-12EF1228D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22440" r="11610" b="22042"/>
          <a:stretch/>
        </p:blipFill>
        <p:spPr bwMode="auto">
          <a:xfrm>
            <a:off x="5465863" y="4430472"/>
            <a:ext cx="1204905" cy="8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7C4B09-EE54-4BC5-8A7F-2462A7A1296F}"/>
              </a:ext>
            </a:extLst>
          </p:cNvPr>
          <p:cNvSpPr/>
          <p:nvPr/>
        </p:nvSpPr>
        <p:spPr>
          <a:xfrm>
            <a:off x="3449832" y="1198836"/>
            <a:ext cx="5268672" cy="515567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68DE07D-3C2E-4BF4-99B5-6AA7B35E74CC}"/>
              </a:ext>
            </a:extLst>
          </p:cNvPr>
          <p:cNvSpPr/>
          <p:nvPr/>
        </p:nvSpPr>
        <p:spPr>
          <a:xfrm>
            <a:off x="4848884" y="996239"/>
            <a:ext cx="2486740" cy="381762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 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F56D5-B5FC-46E0-86FD-98AA7BD5C765}"/>
              </a:ext>
            </a:extLst>
          </p:cNvPr>
          <p:cNvSpPr txBox="1"/>
          <p:nvPr/>
        </p:nvSpPr>
        <p:spPr>
          <a:xfrm>
            <a:off x="3549605" y="1464604"/>
            <a:ext cx="47894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헬멧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마스크 착용여부 확인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기기 점검 여부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확인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작업 인원수 확인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B30DD6-9E25-477B-8399-0F32E6289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323" y="3377676"/>
            <a:ext cx="1911093" cy="947465"/>
          </a:xfrm>
          <a:prstGeom prst="rect">
            <a:avLst/>
          </a:prstGeom>
        </p:spPr>
      </p:pic>
      <p:pic>
        <p:nvPicPr>
          <p:cNvPr id="31" name="Picture 8" descr="벡터 카메라 아이콘, 카메라 클립 아트, 카메라 아이콘, 카메라 PNG 및 벡터 에 대한 무료 다운로드">
            <a:extLst>
              <a:ext uri="{FF2B5EF4-FFF2-40B4-BE49-F238E27FC236}">
                <a16:creationId xmlns:a16="http://schemas.microsoft.com/office/drawing/2014/main" id="{6F7E9415-C24A-4856-87F8-F19B31883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22440" r="11610" b="22042"/>
          <a:stretch/>
        </p:blipFill>
        <p:spPr bwMode="auto">
          <a:xfrm>
            <a:off x="5469186" y="2436489"/>
            <a:ext cx="1204905" cy="8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B57B309-F390-4B7B-BACA-C3CF304420AC}"/>
              </a:ext>
            </a:extLst>
          </p:cNvPr>
          <p:cNvSpPr/>
          <p:nvPr/>
        </p:nvSpPr>
        <p:spPr>
          <a:xfrm rot="16200000">
            <a:off x="1641392" y="3860529"/>
            <a:ext cx="458118" cy="64633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BAA966-052E-499C-AEB0-7EE7204F2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389" y="2001161"/>
            <a:ext cx="1029716" cy="176657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EE1D2F5-BE0D-4CEE-839A-AB59E5660C20}"/>
              </a:ext>
            </a:extLst>
          </p:cNvPr>
          <p:cNvSpPr txBox="1"/>
          <p:nvPr/>
        </p:nvSpPr>
        <p:spPr>
          <a:xfrm>
            <a:off x="437995" y="5579948"/>
            <a:ext cx="2937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작업장 출입 불가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120208-B90D-48FF-A86E-57443F34B134}"/>
              </a:ext>
            </a:extLst>
          </p:cNvPr>
          <p:cNvSpPr txBox="1"/>
          <p:nvPr/>
        </p:nvSpPr>
        <p:spPr>
          <a:xfrm>
            <a:off x="3549604" y="5579948"/>
            <a:ext cx="498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미충족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시 </a:t>
            </a:r>
            <a:r>
              <a:rPr lang="ko-KR" altLang="en-US" u="sng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기계 작동 중지</a:t>
            </a:r>
            <a:r>
              <a:rPr lang="en-US" altLang="ko-KR" u="sng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ko-KR" altLang="en-US" u="sng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경고음</a:t>
            </a:r>
            <a:endParaRPr lang="en-US" altLang="ko-KR" u="sng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EC4BE30-C27C-46C3-A0C1-0B8C3A436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416" y="3368203"/>
            <a:ext cx="1911093" cy="94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1CDF-E4BE-4762-AD25-FA35A6B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8C554C-5FE4-4100-8007-8EE557B4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0EBE98-B10F-4CF5-9B25-A4CC12D5837B}"/>
              </a:ext>
            </a:extLst>
          </p:cNvPr>
          <p:cNvSpPr/>
          <p:nvPr/>
        </p:nvSpPr>
        <p:spPr>
          <a:xfrm>
            <a:off x="261254" y="108707"/>
            <a:ext cx="3557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구현현황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_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작업장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000" spc="-15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1C8CC-DA13-43D4-8AA6-0457D8AF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-1722438"/>
            <a:ext cx="45148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4EE7B2-582D-4AC0-A4E9-657D2881C9C5}"/>
              </a:ext>
            </a:extLst>
          </p:cNvPr>
          <p:cNvSpPr/>
          <p:nvPr/>
        </p:nvSpPr>
        <p:spPr>
          <a:xfrm>
            <a:off x="592121" y="1182050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CAD </a:t>
            </a:r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도면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5F7DA-2206-430F-8464-9276DFF80115}"/>
              </a:ext>
            </a:extLst>
          </p:cNvPr>
          <p:cNvSpPr/>
          <p:nvPr/>
        </p:nvSpPr>
        <p:spPr>
          <a:xfrm>
            <a:off x="592121" y="3444401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제작 상황</a:t>
            </a:r>
          </a:p>
        </p:txBody>
      </p:sp>
    </p:spTree>
    <p:extLst>
      <p:ext uri="{BB962C8B-B14F-4D97-AF65-F5344CB8AC3E}">
        <p14:creationId xmlns:p14="http://schemas.microsoft.com/office/powerpoint/2010/main" val="23604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701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1CDF-E4BE-4762-AD25-FA35A6B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8C554C-5FE4-4100-8007-8EE557B4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0EBE98-B10F-4CF5-9B25-A4CC12D5837B}"/>
              </a:ext>
            </a:extLst>
          </p:cNvPr>
          <p:cNvSpPr/>
          <p:nvPr/>
        </p:nvSpPr>
        <p:spPr>
          <a:xfrm>
            <a:off x="261254" y="108707"/>
            <a:ext cx="3557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구현현황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_YOLO v5</a:t>
            </a:r>
            <a:endParaRPr lang="ko-KR" altLang="en-US" sz="2000" spc="-15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1C8CC-DA13-43D4-8AA6-0457D8AF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-1722438"/>
            <a:ext cx="45148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4EE7B2-582D-4AC0-A4E9-657D2881C9C5}"/>
              </a:ext>
            </a:extLst>
          </p:cNvPr>
          <p:cNvSpPr/>
          <p:nvPr/>
        </p:nvSpPr>
        <p:spPr>
          <a:xfrm>
            <a:off x="592121" y="1182050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CAD </a:t>
            </a:r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도면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5F7DA-2206-430F-8464-9276DFF80115}"/>
              </a:ext>
            </a:extLst>
          </p:cNvPr>
          <p:cNvSpPr/>
          <p:nvPr/>
        </p:nvSpPr>
        <p:spPr>
          <a:xfrm>
            <a:off x="592121" y="3444401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제작 상황</a:t>
            </a:r>
          </a:p>
        </p:txBody>
      </p:sp>
    </p:spTree>
    <p:extLst>
      <p:ext uri="{BB962C8B-B14F-4D97-AF65-F5344CB8AC3E}">
        <p14:creationId xmlns:p14="http://schemas.microsoft.com/office/powerpoint/2010/main" val="5431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1CDF-E4BE-4762-AD25-FA35A6B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8C554C-5FE4-4100-8007-8EE557B4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7F6BA1-5D8A-41FA-A738-887F086A4219}"/>
              </a:ext>
            </a:extLst>
          </p:cNvPr>
          <p:cNvSpPr/>
          <p:nvPr/>
        </p:nvSpPr>
        <p:spPr>
          <a:xfrm>
            <a:off x="457200" y="1634589"/>
            <a:ext cx="8221000" cy="4744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0EBE98-B10F-4CF5-9B25-A4CC12D5837B}"/>
              </a:ext>
            </a:extLst>
          </p:cNvPr>
          <p:cNvSpPr/>
          <p:nvPr/>
        </p:nvSpPr>
        <p:spPr>
          <a:xfrm>
            <a:off x="261255" y="108707"/>
            <a:ext cx="2249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구현계획 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D377517-4D76-47C3-93F4-E15A9ED2656E}"/>
              </a:ext>
            </a:extLst>
          </p:cNvPr>
          <p:cNvSpPr/>
          <p:nvPr/>
        </p:nvSpPr>
        <p:spPr>
          <a:xfrm>
            <a:off x="3356080" y="1443918"/>
            <a:ext cx="2423240" cy="38134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위험요소 식별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1C8CC-DA13-43D4-8AA6-0457D8AF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-1722438"/>
            <a:ext cx="45148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77EDE15-BFEF-4185-BD9D-4C220DE8B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90" y="4347470"/>
            <a:ext cx="2423240" cy="163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3B3D72-B484-44F8-82FA-546327EC6A2F}"/>
              </a:ext>
            </a:extLst>
          </p:cNvPr>
          <p:cNvSpPr txBox="1"/>
          <p:nvPr/>
        </p:nvSpPr>
        <p:spPr>
          <a:xfrm>
            <a:off x="971600" y="37170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 기수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+ </a:t>
            </a:r>
            <a:r>
              <a:rPr lang="en-US" altLang="ko-KR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Roboflow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A98071-5BFC-46B8-ACD2-09A05C4BA47B}"/>
              </a:ext>
            </a:extLst>
          </p:cNvPr>
          <p:cNvSpPr/>
          <p:nvPr/>
        </p:nvSpPr>
        <p:spPr>
          <a:xfrm>
            <a:off x="1637585" y="2609500"/>
            <a:ext cx="2181061" cy="8497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안전장치 유무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(Helmet + Mask)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3CBC7B09-0F24-4CD1-B63E-4B81F6CA9128}"/>
              </a:ext>
            </a:extLst>
          </p:cNvPr>
          <p:cNvSpPr/>
          <p:nvPr/>
        </p:nvSpPr>
        <p:spPr>
          <a:xfrm rot="16200000">
            <a:off x="4178302" y="381699"/>
            <a:ext cx="787401" cy="3670572"/>
          </a:xfrm>
          <a:prstGeom prst="rightBrace">
            <a:avLst>
              <a:gd name="adj1" fmla="val 5047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42809E-E59B-4612-9C30-63BA25201F41}"/>
              </a:ext>
            </a:extLst>
          </p:cNvPr>
          <p:cNvSpPr/>
          <p:nvPr/>
        </p:nvSpPr>
        <p:spPr>
          <a:xfrm>
            <a:off x="5316758" y="2609500"/>
            <a:ext cx="2181061" cy="8497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정비 중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기계 작동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F69B9C-2AAA-4414-94AC-BEC1A3D797EC}"/>
              </a:ext>
            </a:extLst>
          </p:cNvPr>
          <p:cNvSpPr txBox="1"/>
          <p:nvPr/>
        </p:nvSpPr>
        <p:spPr>
          <a:xfrm>
            <a:off x="4923222" y="4052223"/>
            <a:ext cx="2968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제조공정 재현하여 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직접 데이터 셋 제작</a:t>
            </a:r>
          </a:p>
        </p:txBody>
      </p:sp>
    </p:spTree>
    <p:extLst>
      <p:ext uri="{BB962C8B-B14F-4D97-AF65-F5344CB8AC3E}">
        <p14:creationId xmlns:p14="http://schemas.microsoft.com/office/powerpoint/2010/main" val="250543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74D2D-18B7-4318-8822-954449E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1AC2C-1B7C-4E0D-87C6-F8E75F7CE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89" y="490242"/>
            <a:ext cx="4698109" cy="6048672"/>
          </a:xfrm>
          <a:prstGeom prst="rect">
            <a:avLst/>
          </a:prstGeom>
        </p:spPr>
      </p:pic>
      <p:sp>
        <p:nvSpPr>
          <p:cNvPr id="6" name="직사각형 2">
            <a:extLst>
              <a:ext uri="{FF2B5EF4-FFF2-40B4-BE49-F238E27FC236}">
                <a16:creationId xmlns:a16="http://schemas.microsoft.com/office/drawing/2014/main" id="{8C947496-E057-4426-8435-83D635EF358A}"/>
              </a:ext>
            </a:extLst>
          </p:cNvPr>
          <p:cNvSpPr/>
          <p:nvPr/>
        </p:nvSpPr>
        <p:spPr>
          <a:xfrm>
            <a:off x="0" y="-10027"/>
            <a:ext cx="5292080" cy="6868027"/>
          </a:xfrm>
          <a:custGeom>
            <a:avLst/>
            <a:gdLst>
              <a:gd name="connsiteX0" fmla="*/ 0 w 4139863"/>
              <a:gd name="connsiteY0" fmla="*/ 0 h 6868027"/>
              <a:gd name="connsiteX1" fmla="*/ 4139863 w 4139863"/>
              <a:gd name="connsiteY1" fmla="*/ 0 h 6868027"/>
              <a:gd name="connsiteX2" fmla="*/ 4139863 w 4139863"/>
              <a:gd name="connsiteY2" fmla="*/ 6868027 h 6868027"/>
              <a:gd name="connsiteX3" fmla="*/ 0 w 4139863"/>
              <a:gd name="connsiteY3" fmla="*/ 6868027 h 6868027"/>
              <a:gd name="connsiteX4" fmla="*/ 0 w 4139863"/>
              <a:gd name="connsiteY4" fmla="*/ 0 h 6868027"/>
              <a:gd name="connsiteX0" fmla="*/ 0 w 5277783"/>
              <a:gd name="connsiteY0" fmla="*/ 0 h 6868027"/>
              <a:gd name="connsiteX1" fmla="*/ 4139863 w 5277783"/>
              <a:gd name="connsiteY1" fmla="*/ 0 h 6868027"/>
              <a:gd name="connsiteX2" fmla="*/ 4139863 w 5277783"/>
              <a:gd name="connsiteY2" fmla="*/ 6868027 h 6868027"/>
              <a:gd name="connsiteX3" fmla="*/ 0 w 5277783"/>
              <a:gd name="connsiteY3" fmla="*/ 6868027 h 6868027"/>
              <a:gd name="connsiteX4" fmla="*/ 0 w 5277783"/>
              <a:gd name="connsiteY4" fmla="*/ 0 h 6868027"/>
              <a:gd name="connsiteX0" fmla="*/ 0 w 5401919"/>
              <a:gd name="connsiteY0" fmla="*/ 0 h 6868027"/>
              <a:gd name="connsiteX1" fmla="*/ 4139863 w 5401919"/>
              <a:gd name="connsiteY1" fmla="*/ 0 h 6868027"/>
              <a:gd name="connsiteX2" fmla="*/ 4139863 w 5401919"/>
              <a:gd name="connsiteY2" fmla="*/ 6868027 h 6868027"/>
              <a:gd name="connsiteX3" fmla="*/ 0 w 5401919"/>
              <a:gd name="connsiteY3" fmla="*/ 6868027 h 6868027"/>
              <a:gd name="connsiteX4" fmla="*/ 0 w 5401919"/>
              <a:gd name="connsiteY4" fmla="*/ 0 h 6868027"/>
              <a:gd name="connsiteX0" fmla="*/ 0 w 4954244"/>
              <a:gd name="connsiteY0" fmla="*/ 0 h 6868027"/>
              <a:gd name="connsiteX1" fmla="*/ 4139863 w 4954244"/>
              <a:gd name="connsiteY1" fmla="*/ 0 h 6868027"/>
              <a:gd name="connsiteX2" fmla="*/ 4139863 w 4954244"/>
              <a:gd name="connsiteY2" fmla="*/ 6868027 h 6868027"/>
              <a:gd name="connsiteX3" fmla="*/ 0 w 4954244"/>
              <a:gd name="connsiteY3" fmla="*/ 6868027 h 6868027"/>
              <a:gd name="connsiteX4" fmla="*/ 0 w 4954244"/>
              <a:gd name="connsiteY4" fmla="*/ 0 h 6868027"/>
              <a:gd name="connsiteX0" fmla="*/ 0 w 4767153"/>
              <a:gd name="connsiteY0" fmla="*/ 0 h 6868027"/>
              <a:gd name="connsiteX1" fmla="*/ 4139863 w 4767153"/>
              <a:gd name="connsiteY1" fmla="*/ 0 h 6868027"/>
              <a:gd name="connsiteX2" fmla="*/ 4139863 w 4767153"/>
              <a:gd name="connsiteY2" fmla="*/ 6868027 h 6868027"/>
              <a:gd name="connsiteX3" fmla="*/ 0 w 4767153"/>
              <a:gd name="connsiteY3" fmla="*/ 6868027 h 6868027"/>
              <a:gd name="connsiteX4" fmla="*/ 0 w 4767153"/>
              <a:gd name="connsiteY4" fmla="*/ 0 h 6868027"/>
              <a:gd name="connsiteX0" fmla="*/ 0 w 5354123"/>
              <a:gd name="connsiteY0" fmla="*/ 0 h 6868027"/>
              <a:gd name="connsiteX1" fmla="*/ 4139863 w 5354123"/>
              <a:gd name="connsiteY1" fmla="*/ 0 h 6868027"/>
              <a:gd name="connsiteX2" fmla="*/ 4139863 w 5354123"/>
              <a:gd name="connsiteY2" fmla="*/ 6868027 h 6868027"/>
              <a:gd name="connsiteX3" fmla="*/ 0 w 5354123"/>
              <a:gd name="connsiteY3" fmla="*/ 6868027 h 6868027"/>
              <a:gd name="connsiteX4" fmla="*/ 0 w 5354123"/>
              <a:gd name="connsiteY4" fmla="*/ 0 h 6868027"/>
              <a:gd name="connsiteX0" fmla="*/ 0 w 5823674"/>
              <a:gd name="connsiteY0" fmla="*/ 0 h 6868043"/>
              <a:gd name="connsiteX1" fmla="*/ 4139863 w 5823674"/>
              <a:gd name="connsiteY1" fmla="*/ 0 h 6868043"/>
              <a:gd name="connsiteX2" fmla="*/ 4139863 w 5823674"/>
              <a:gd name="connsiteY2" fmla="*/ 6868027 h 6868043"/>
              <a:gd name="connsiteX3" fmla="*/ 0 w 5823674"/>
              <a:gd name="connsiteY3" fmla="*/ 6868027 h 6868043"/>
              <a:gd name="connsiteX4" fmla="*/ 0 w 5823674"/>
              <a:gd name="connsiteY4" fmla="*/ 0 h 6868043"/>
              <a:gd name="connsiteX0" fmla="*/ 0 w 5661043"/>
              <a:gd name="connsiteY0" fmla="*/ 0 h 6868042"/>
              <a:gd name="connsiteX1" fmla="*/ 4139863 w 5661043"/>
              <a:gd name="connsiteY1" fmla="*/ 0 h 6868042"/>
              <a:gd name="connsiteX2" fmla="*/ 4139863 w 5661043"/>
              <a:gd name="connsiteY2" fmla="*/ 6868027 h 6868042"/>
              <a:gd name="connsiteX3" fmla="*/ 0 w 5661043"/>
              <a:gd name="connsiteY3" fmla="*/ 6868027 h 6868042"/>
              <a:gd name="connsiteX4" fmla="*/ 0 w 5661043"/>
              <a:gd name="connsiteY4" fmla="*/ 0 h 6868042"/>
              <a:gd name="connsiteX0" fmla="*/ 0 w 5661043"/>
              <a:gd name="connsiteY0" fmla="*/ 0 h 6868027"/>
              <a:gd name="connsiteX1" fmla="*/ 4139863 w 5661043"/>
              <a:gd name="connsiteY1" fmla="*/ 0 h 6868027"/>
              <a:gd name="connsiteX2" fmla="*/ 4139863 w 5661043"/>
              <a:gd name="connsiteY2" fmla="*/ 6868027 h 6868027"/>
              <a:gd name="connsiteX3" fmla="*/ 0 w 5661043"/>
              <a:gd name="connsiteY3" fmla="*/ 6868027 h 6868027"/>
              <a:gd name="connsiteX4" fmla="*/ 0 w 5661043"/>
              <a:gd name="connsiteY4" fmla="*/ 0 h 6868027"/>
              <a:gd name="connsiteX0" fmla="*/ 0 w 5608557"/>
              <a:gd name="connsiteY0" fmla="*/ 0 h 6868027"/>
              <a:gd name="connsiteX1" fmla="*/ 4139863 w 5608557"/>
              <a:gd name="connsiteY1" fmla="*/ 0 h 6868027"/>
              <a:gd name="connsiteX2" fmla="*/ 4139863 w 5608557"/>
              <a:gd name="connsiteY2" fmla="*/ 6868027 h 6868027"/>
              <a:gd name="connsiteX3" fmla="*/ 0 w 5608557"/>
              <a:gd name="connsiteY3" fmla="*/ 6868027 h 6868027"/>
              <a:gd name="connsiteX4" fmla="*/ 0 w 5608557"/>
              <a:gd name="connsiteY4" fmla="*/ 0 h 6868027"/>
              <a:gd name="connsiteX0" fmla="*/ 0 w 5564940"/>
              <a:gd name="connsiteY0" fmla="*/ 0 h 6868027"/>
              <a:gd name="connsiteX1" fmla="*/ 4139863 w 5564940"/>
              <a:gd name="connsiteY1" fmla="*/ 0 h 6868027"/>
              <a:gd name="connsiteX2" fmla="*/ 4139863 w 5564940"/>
              <a:gd name="connsiteY2" fmla="*/ 6868027 h 6868027"/>
              <a:gd name="connsiteX3" fmla="*/ 0 w 5564940"/>
              <a:gd name="connsiteY3" fmla="*/ 6868027 h 6868027"/>
              <a:gd name="connsiteX4" fmla="*/ 0 w 5564940"/>
              <a:gd name="connsiteY4" fmla="*/ 0 h 6868027"/>
              <a:gd name="connsiteX0" fmla="*/ 0 w 5539779"/>
              <a:gd name="connsiteY0" fmla="*/ 0 h 6868027"/>
              <a:gd name="connsiteX1" fmla="*/ 4139863 w 5539779"/>
              <a:gd name="connsiteY1" fmla="*/ 0 h 6868027"/>
              <a:gd name="connsiteX2" fmla="*/ 4139863 w 5539779"/>
              <a:gd name="connsiteY2" fmla="*/ 6868027 h 6868027"/>
              <a:gd name="connsiteX3" fmla="*/ 0 w 5539779"/>
              <a:gd name="connsiteY3" fmla="*/ 6868027 h 6868027"/>
              <a:gd name="connsiteX4" fmla="*/ 0 w 5539779"/>
              <a:gd name="connsiteY4" fmla="*/ 0 h 686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779" h="6868027">
                <a:moveTo>
                  <a:pt x="0" y="0"/>
                </a:moveTo>
                <a:lnTo>
                  <a:pt x="4139863" y="0"/>
                </a:lnTo>
                <a:cubicBezTo>
                  <a:pt x="5907260" y="765342"/>
                  <a:pt x="6103011" y="6117925"/>
                  <a:pt x="4139863" y="6868027"/>
                </a:cubicBezTo>
                <a:lnTo>
                  <a:pt x="0" y="686802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 AI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IoT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활용한</a:t>
            </a:r>
            <a:endParaRPr lang="en-US" altLang="ko-KR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작업장 안전사고 </a:t>
            </a:r>
            <a:endParaRPr lang="en-US" altLang="ko-KR" sz="3600" dirty="0">
              <a:solidFill>
                <a:schemeClr val="accent3">
                  <a:lumMod val="40000"/>
                  <a:lumOff val="6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예방 및 대처 능력 향상 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C493B-6F7A-43C2-A87E-44F0DD28BD01}"/>
              </a:ext>
            </a:extLst>
          </p:cNvPr>
          <p:cNvSpPr txBox="1"/>
          <p:nvPr/>
        </p:nvSpPr>
        <p:spPr>
          <a:xfrm>
            <a:off x="2" y="6396337"/>
            <a:ext cx="96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A2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</a:t>
            </a:r>
            <a:endParaRPr lang="ko-KR" altLang="en-US" sz="1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D4D35-C1B0-4888-855E-E88A734EF645}"/>
              </a:ext>
            </a:extLst>
          </p:cNvPr>
          <p:cNvSpPr/>
          <p:nvPr/>
        </p:nvSpPr>
        <p:spPr>
          <a:xfrm>
            <a:off x="0" y="0"/>
            <a:ext cx="226774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78982-5391-4CCB-B44D-FCDE0D2DC27B}"/>
              </a:ext>
            </a:extLst>
          </p:cNvPr>
          <p:cNvSpPr txBox="1"/>
          <p:nvPr/>
        </p:nvSpPr>
        <p:spPr>
          <a:xfrm>
            <a:off x="324030" y="28546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INDEX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4676A-9BAA-491E-BC9E-539EA1D9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</a:t>
            </a:fld>
            <a:endParaRPr lang="ko-KR" altLang="en-US"/>
          </a:p>
        </p:txBody>
      </p:sp>
      <p:sp useBgFill="1">
        <p:nvSpPr>
          <p:cNvPr id="12" name="자유형: 도형 11">
            <a:extLst>
              <a:ext uri="{FF2B5EF4-FFF2-40B4-BE49-F238E27FC236}">
                <a16:creationId xmlns:a16="http://schemas.microsoft.com/office/drawing/2014/main" id="{45D39218-4866-43D5-84A0-B5A433F0EB09}"/>
              </a:ext>
            </a:extLst>
          </p:cNvPr>
          <p:cNvSpPr/>
          <p:nvPr/>
        </p:nvSpPr>
        <p:spPr>
          <a:xfrm>
            <a:off x="2699792" y="1910632"/>
            <a:ext cx="504056" cy="504056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CE0A2A7-5494-48BA-9DEE-16F37DA9D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1C3EC8-0478-41D6-9803-77D524DEC060}"/>
              </a:ext>
            </a:extLst>
          </p:cNvPr>
          <p:cNvSpPr/>
          <p:nvPr/>
        </p:nvSpPr>
        <p:spPr>
          <a:xfrm>
            <a:off x="3348608" y="1922053"/>
            <a:ext cx="2267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배경 </a:t>
            </a:r>
          </a:p>
        </p:txBody>
      </p:sp>
      <p:sp useBgFill="1">
        <p:nvSpPr>
          <p:cNvPr id="16" name="자유형: 도형 15">
            <a:extLst>
              <a:ext uri="{FF2B5EF4-FFF2-40B4-BE49-F238E27FC236}">
                <a16:creationId xmlns:a16="http://schemas.microsoft.com/office/drawing/2014/main" id="{5A548A89-B1C4-4103-A812-7393E7557084}"/>
              </a:ext>
            </a:extLst>
          </p:cNvPr>
          <p:cNvSpPr/>
          <p:nvPr/>
        </p:nvSpPr>
        <p:spPr>
          <a:xfrm>
            <a:off x="2699792" y="2763309"/>
            <a:ext cx="504056" cy="504056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122193-245F-417A-A9D7-7E7D7623A764}"/>
              </a:ext>
            </a:extLst>
          </p:cNvPr>
          <p:cNvSpPr/>
          <p:nvPr/>
        </p:nvSpPr>
        <p:spPr>
          <a:xfrm>
            <a:off x="3348608" y="2774730"/>
            <a:ext cx="3887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아이디어 및 프로세스 </a:t>
            </a:r>
          </a:p>
        </p:txBody>
      </p:sp>
      <p:sp useBgFill="1">
        <p:nvSpPr>
          <p:cNvPr id="22" name="자유형: 도형 21">
            <a:extLst>
              <a:ext uri="{FF2B5EF4-FFF2-40B4-BE49-F238E27FC236}">
                <a16:creationId xmlns:a16="http://schemas.microsoft.com/office/drawing/2014/main" id="{B966545C-84FD-4372-89EA-BE61362A6930}"/>
              </a:ext>
            </a:extLst>
          </p:cNvPr>
          <p:cNvSpPr/>
          <p:nvPr/>
        </p:nvSpPr>
        <p:spPr>
          <a:xfrm>
            <a:off x="2699792" y="3656443"/>
            <a:ext cx="504056" cy="504056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FAD204-6B29-4725-9B34-60DE17453A89}"/>
              </a:ext>
            </a:extLst>
          </p:cNvPr>
          <p:cNvSpPr/>
          <p:nvPr/>
        </p:nvSpPr>
        <p:spPr>
          <a:xfrm>
            <a:off x="3348608" y="3667864"/>
            <a:ext cx="2267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구현현황</a:t>
            </a:r>
          </a:p>
        </p:txBody>
      </p:sp>
      <p:sp useBgFill="1">
        <p:nvSpPr>
          <p:cNvPr id="24" name="자유형: 도형 23">
            <a:extLst>
              <a:ext uri="{FF2B5EF4-FFF2-40B4-BE49-F238E27FC236}">
                <a16:creationId xmlns:a16="http://schemas.microsoft.com/office/drawing/2014/main" id="{3CB8F791-DB81-4981-B454-38539FFA8467}"/>
              </a:ext>
            </a:extLst>
          </p:cNvPr>
          <p:cNvSpPr/>
          <p:nvPr/>
        </p:nvSpPr>
        <p:spPr>
          <a:xfrm>
            <a:off x="2699792" y="4509120"/>
            <a:ext cx="504056" cy="504056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983BE9-4A7F-441A-863F-0B5460721DAE}"/>
              </a:ext>
            </a:extLst>
          </p:cNvPr>
          <p:cNvSpPr/>
          <p:nvPr/>
        </p:nvSpPr>
        <p:spPr>
          <a:xfrm>
            <a:off x="3348608" y="4520541"/>
            <a:ext cx="2267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구현계획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20C956-A7DF-4BD6-8AC4-919EB9AC7D75}"/>
              </a:ext>
            </a:extLst>
          </p:cNvPr>
          <p:cNvCxnSpPr>
            <a:cxnSpLocks/>
          </p:cNvCxnSpPr>
          <p:nvPr/>
        </p:nvCxnSpPr>
        <p:spPr>
          <a:xfrm>
            <a:off x="395536" y="3501010"/>
            <a:ext cx="144016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9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0C1C9-143A-4DD7-A36E-F50DAAB2DC3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C7988-7E42-4FAA-B8D4-824599C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237848-43BA-4B44-825A-C2407385C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37274C-81BD-42EB-84DB-71AD1687D2DB}"/>
              </a:ext>
            </a:extLst>
          </p:cNvPr>
          <p:cNvSpPr/>
          <p:nvPr/>
        </p:nvSpPr>
        <p:spPr>
          <a:xfrm>
            <a:off x="375926" y="1052736"/>
            <a:ext cx="8392148" cy="1350434"/>
          </a:xfrm>
          <a:prstGeom prst="rect">
            <a:avLst/>
          </a:prstGeom>
          <a:solidFill>
            <a:srgbClr val="DCE6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전국 산업현장에서 안전사고로 인한 사망자가 지난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년간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4714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우리나라의 사고사망만인율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연간 근로자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만 명당 사고 사망자 비율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0.53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으로 </a:t>
            </a:r>
            <a:b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경제협력개발기구</a:t>
            </a:r>
            <a:r>
              <a:rPr lang="en-US" altLang="ko-KR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(OECD) </a:t>
            </a:r>
            <a:r>
              <a:rPr lang="ko-KR" altLang="en-US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국가 중 최고</a:t>
            </a:r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7AE35-8041-42BF-95D9-1CF9CAAE5B96}"/>
              </a:ext>
            </a:extLst>
          </p:cNvPr>
          <p:cNvSpPr/>
          <p:nvPr/>
        </p:nvSpPr>
        <p:spPr>
          <a:xfrm>
            <a:off x="261255" y="108707"/>
            <a:ext cx="2249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배경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34CDCC4-78FF-4D3C-91B6-CDFE75F9E00F}"/>
              </a:ext>
            </a:extLst>
          </p:cNvPr>
          <p:cNvSpPr/>
          <p:nvPr/>
        </p:nvSpPr>
        <p:spPr>
          <a:xfrm>
            <a:off x="3950931" y="4707164"/>
            <a:ext cx="1242138" cy="382863"/>
          </a:xfrm>
          <a:prstGeom prst="downArrow">
            <a:avLst>
              <a:gd name="adj1" fmla="val 37010"/>
              <a:gd name="adj2" fmla="val 55250"/>
            </a:avLst>
          </a:prstGeom>
          <a:gradFill flip="none" rotWithShape="1">
            <a:gsLst>
              <a:gs pos="0">
                <a:srgbClr val="CEE0FC"/>
              </a:gs>
              <a:gs pos="1000">
                <a:schemeClr val="tx2">
                  <a:lumMod val="60000"/>
                  <a:lumOff val="40000"/>
                </a:schemeClr>
              </a:gs>
              <a:gs pos="68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7640AA-1E45-4FAC-B81C-46C31C943765}"/>
              </a:ext>
            </a:extLst>
          </p:cNvPr>
          <p:cNvSpPr txBox="1"/>
          <p:nvPr/>
        </p:nvSpPr>
        <p:spPr>
          <a:xfrm>
            <a:off x="372891" y="4996841"/>
            <a:ext cx="8392148" cy="1350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인간의 불안전한 행동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휴먼 에러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보완해줄 스마트 장치 필요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ctr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카메라 장치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ex.CCTV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에서 획득한 영상 데이터를 기반으로 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AI 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딥러닝 알고리즘을 적용해 </a:t>
            </a:r>
            <a:r>
              <a:rPr lang="ko-KR" altLang="en-US" u="sng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작업현장에서 효율적인 안전 관리</a:t>
            </a:r>
            <a:endParaRPr lang="en-US" altLang="ko-KR" u="sng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A1B798-A32A-48DA-99EA-A9582EF9247C}"/>
              </a:ext>
            </a:extLst>
          </p:cNvPr>
          <p:cNvSpPr/>
          <p:nvPr/>
        </p:nvSpPr>
        <p:spPr>
          <a:xfrm>
            <a:off x="375926" y="2468119"/>
            <a:ext cx="8404488" cy="2140746"/>
          </a:xfrm>
          <a:prstGeom prst="rect">
            <a:avLst/>
          </a:prstGeom>
          <a:solidFill>
            <a:srgbClr val="DCE6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홀로 일하던</a:t>
            </a:r>
            <a:r>
              <a:rPr lang="ko-KR" altLang="en-US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</a:t>
            </a:r>
            <a:r>
              <a:rPr lang="ko-KR" altLang="en-US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 하청 노동자가 압연 </a:t>
            </a: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장비 점검 중</a:t>
            </a:r>
            <a:r>
              <a:rPr lang="ko-KR" altLang="en-US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사고</a:t>
            </a:r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옆에 동료 한 사람만 있었어도 부상을 최소화 할 수 있었다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 근무라는 사내지침은 있지만 혼자 작업을 나간 탓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AA37ED-EF8B-4F82-8ADE-557A2810A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544765"/>
            <a:ext cx="3837868" cy="19636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33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0C1C9-143A-4DD7-A36E-F50DAAB2DC3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C7988-7E42-4FAA-B8D4-824599C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237848-43BA-4B44-825A-C2407385C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37274C-81BD-42EB-84DB-71AD1687D2DB}"/>
              </a:ext>
            </a:extLst>
          </p:cNvPr>
          <p:cNvSpPr/>
          <p:nvPr/>
        </p:nvSpPr>
        <p:spPr>
          <a:xfrm>
            <a:off x="439923" y="1076337"/>
            <a:ext cx="4052058" cy="4166745"/>
          </a:xfrm>
          <a:prstGeom prst="rect">
            <a:avLst/>
          </a:prstGeom>
          <a:solidFill>
            <a:srgbClr val="DCE6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안전보호구</a:t>
            </a: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착용</a:t>
            </a:r>
            <a:endParaRPr lang="en-US" altLang="ko-KR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안전작업허가 이행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ILS 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이행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밀폐공간 가스농도 측정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화기작업 불티비산 방지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안전장치 해체금지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중량물 하부 출입금지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가동설비 </a:t>
            </a: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임의 출입금지</a:t>
            </a:r>
            <a:endParaRPr lang="en-US" altLang="ko-KR" b="1" u="sng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과속금지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일단정지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음주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흡연 금지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7AE35-8041-42BF-95D9-1CF9CAAE5B96}"/>
              </a:ext>
            </a:extLst>
          </p:cNvPr>
          <p:cNvSpPr/>
          <p:nvPr/>
        </p:nvSpPr>
        <p:spPr>
          <a:xfrm>
            <a:off x="261254" y="108707"/>
            <a:ext cx="3806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배경 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안전수칙 사례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598057-6A77-4549-99D3-4E268A8F75F4}"/>
              </a:ext>
            </a:extLst>
          </p:cNvPr>
          <p:cNvSpPr/>
          <p:nvPr/>
        </p:nvSpPr>
        <p:spPr>
          <a:xfrm>
            <a:off x="4652021" y="1076337"/>
            <a:ext cx="4052058" cy="4166745"/>
          </a:xfrm>
          <a:prstGeom prst="rect">
            <a:avLst/>
          </a:prstGeom>
          <a:solidFill>
            <a:srgbClr val="DCE6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안전보호구</a:t>
            </a: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착용</a:t>
            </a:r>
            <a:r>
              <a:rPr lang="en-US" altLang="ko-KR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보안경 등</a:t>
            </a:r>
            <a:r>
              <a:rPr lang="en-US" altLang="ko-KR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계단 통행 시 핸드레일 사용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차량 모든 좌석 안전벨트 착용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건널목 일단정지 및 제한속도 준수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안전장치 임의해체 금지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 전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TBM 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 중 지적확인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고소작업 안전벨트 착용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가동설비 </a:t>
            </a: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임의 접근 금지</a:t>
            </a:r>
            <a:endParaRPr lang="en-US" altLang="ko-KR" b="1" u="sng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전기작업 전 전원차단 및 </a:t>
            </a:r>
            <a:r>
              <a:rPr lang="ko-KR" altLang="en-US" kern="0" dirty="0" err="1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검전</a:t>
            </a:r>
            <a:endParaRPr lang="en-US" altLang="ko-KR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밀폐공간 산소 및 유해가스 검지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7F8011-70FE-4D9C-AD99-C1C924542E41}"/>
              </a:ext>
            </a:extLst>
          </p:cNvPr>
          <p:cNvSpPr/>
          <p:nvPr/>
        </p:nvSpPr>
        <p:spPr>
          <a:xfrm>
            <a:off x="318592" y="748040"/>
            <a:ext cx="8506819" cy="4683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60D746-F0CB-4C76-AAA7-85B94449EADF}"/>
              </a:ext>
            </a:extLst>
          </p:cNvPr>
          <p:cNvSpPr/>
          <p:nvPr/>
        </p:nvSpPr>
        <p:spPr>
          <a:xfrm>
            <a:off x="941295" y="824878"/>
            <a:ext cx="3155910" cy="372460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 fontAlgn="base"/>
            <a:r>
              <a:rPr lang="ko-KR" altLang="en-US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현대제철 </a:t>
            </a:r>
            <a:r>
              <a:rPr lang="en-US" altLang="ko-KR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</a:t>
            </a:r>
            <a:r>
              <a:rPr lang="ko-KR" altLang="en-US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 안전수칙</a:t>
            </a:r>
            <a:endParaRPr lang="en-US" altLang="ko-KR" sz="2000" b="1" kern="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9E7BE-6168-46FF-B8D7-53FE44BCA213}"/>
              </a:ext>
            </a:extLst>
          </p:cNvPr>
          <p:cNvSpPr/>
          <p:nvPr/>
        </p:nvSpPr>
        <p:spPr>
          <a:xfrm>
            <a:off x="5100095" y="810588"/>
            <a:ext cx="3155910" cy="372460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 fontAlgn="base"/>
            <a:r>
              <a:rPr lang="ko-KR" altLang="en-US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포스코 </a:t>
            </a:r>
            <a:r>
              <a:rPr lang="en-US" altLang="ko-KR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</a:t>
            </a:r>
            <a:r>
              <a:rPr lang="ko-KR" altLang="en-US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 </a:t>
            </a:r>
            <a:r>
              <a:rPr lang="ko-KR" altLang="en-US" sz="2000" b="1" kern="0" dirty="0" err="1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안전철칙</a:t>
            </a:r>
            <a:endParaRPr lang="en-US" altLang="ko-KR" sz="2000" b="1" kern="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AB43EB-E471-4C12-89CD-3CCE840052DC}"/>
              </a:ext>
            </a:extLst>
          </p:cNvPr>
          <p:cNvSpPr txBox="1"/>
          <p:nvPr/>
        </p:nvSpPr>
        <p:spPr>
          <a:xfrm>
            <a:off x="1043608" y="5655719"/>
            <a:ext cx="8392148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000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발전소</a:t>
            </a:r>
            <a:r>
              <a:rPr lang="en-US" altLang="ko-KR" sz="2000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철도 등 공공기관 일부 위험사업장에서 </a:t>
            </a:r>
            <a:r>
              <a:rPr lang="en-US" altLang="ko-KR" sz="2000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sz="2000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 </a:t>
            </a:r>
            <a:r>
              <a:rPr lang="en-US" altLang="ko-KR" sz="2000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2000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 근무</a:t>
            </a:r>
            <a:r>
              <a:rPr lang="ko-KR" altLang="en-US" sz="2000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의무화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0089ED-9906-498B-98D8-070C49EE2BBC}"/>
              </a:ext>
            </a:extLst>
          </p:cNvPr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91B32F-CEBF-483E-9DB4-CF65F1D53857}"/>
              </a:ext>
            </a:extLst>
          </p:cNvPr>
          <p:cNvSpPr/>
          <p:nvPr/>
        </p:nvSpPr>
        <p:spPr>
          <a:xfrm>
            <a:off x="336197" y="738610"/>
            <a:ext cx="216024" cy="43863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ECA14-38D4-473E-A2E4-BFB06D3B6CAA}"/>
              </a:ext>
            </a:extLst>
          </p:cNvPr>
          <p:cNvSpPr/>
          <p:nvPr/>
        </p:nvSpPr>
        <p:spPr>
          <a:xfrm>
            <a:off x="318592" y="5514809"/>
            <a:ext cx="8506819" cy="90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360AE3-07B0-4414-BDB4-864AC40D6AB7}"/>
              </a:ext>
            </a:extLst>
          </p:cNvPr>
          <p:cNvSpPr/>
          <p:nvPr/>
        </p:nvSpPr>
        <p:spPr>
          <a:xfrm>
            <a:off x="336197" y="5530122"/>
            <a:ext cx="216024" cy="43863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871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https://www.google.com/url?sa=i&amp;url=http%3A%2F%2Fm.cjfoodville.co.kr%2F&amp;psig=AOvVaw0DscCCgzbnQ9H5OZfhXxhi&amp;ust=1617807175569000&amp;source=images&amp;cd=vfe&amp;ved=0CAIQjRxqFwoTCODKp8Lv6e8CFQAAAAAdAAAAABAD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0C1C9-143A-4DD7-A36E-F50DAAB2DC3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C7988-7E42-4FAA-B8D4-824599C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237848-43BA-4B44-825A-C2407385C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7AE35-8041-42BF-95D9-1CF9CAAE5B96}"/>
              </a:ext>
            </a:extLst>
          </p:cNvPr>
          <p:cNvSpPr/>
          <p:nvPr/>
        </p:nvSpPr>
        <p:spPr>
          <a:xfrm>
            <a:off x="261256" y="108707"/>
            <a:ext cx="503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배경 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 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CCTV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기업 사례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000" spc="-15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6" name="Picture 2" descr="현대오일뱅크, 대산공장에 지능형 CCTV·무인순찰차 등 '스마트 팩토리' 도입 - 위키리크스한국">
            <a:extLst>
              <a:ext uri="{FF2B5EF4-FFF2-40B4-BE49-F238E27FC236}">
                <a16:creationId xmlns:a16="http://schemas.microsoft.com/office/drawing/2014/main" id="{CF2895A2-AB8A-4ED5-A6BF-8166EBE7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2" y="4097967"/>
            <a:ext cx="2680109" cy="14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1F70BC4-2588-4B37-AFDF-63A456C10DA5}"/>
              </a:ext>
            </a:extLst>
          </p:cNvPr>
          <p:cNvGrpSpPr/>
          <p:nvPr/>
        </p:nvGrpSpPr>
        <p:grpSpPr>
          <a:xfrm>
            <a:off x="3316734" y="3784370"/>
            <a:ext cx="2680109" cy="1929199"/>
            <a:chOff x="3369611" y="2313367"/>
            <a:chExt cx="2680109" cy="1929199"/>
          </a:xfrm>
        </p:grpSpPr>
        <p:pic>
          <p:nvPicPr>
            <p:cNvPr id="1028" name="Picture 4" descr="메인 - CJ푸드빌">
              <a:extLst>
                <a:ext uri="{FF2B5EF4-FFF2-40B4-BE49-F238E27FC236}">
                  <a16:creationId xmlns:a16="http://schemas.microsoft.com/office/drawing/2014/main" id="{4AF16875-54E5-41C9-B75D-4083C5433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744" y="3265633"/>
              <a:ext cx="2067842" cy="976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이랜드리테일, 납품업자에 판촉비 '갑질'…과징금 처분 &lt; 유통 &lt; 산업 &lt; 기사본문 - 일요경제">
              <a:extLst>
                <a:ext uri="{FF2B5EF4-FFF2-40B4-BE49-F238E27FC236}">
                  <a16:creationId xmlns:a16="http://schemas.microsoft.com/office/drawing/2014/main" id="{A6E597D8-B5D4-49A2-82D2-B9A89D5C0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9611" y="2313367"/>
              <a:ext cx="2680109" cy="1005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AEBF583-91C3-400D-9F88-0848342793CF}"/>
              </a:ext>
            </a:extLst>
          </p:cNvPr>
          <p:cNvSpPr/>
          <p:nvPr/>
        </p:nvSpPr>
        <p:spPr>
          <a:xfrm>
            <a:off x="797702" y="3563015"/>
            <a:ext cx="2080888" cy="40011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현대 오일 뱅크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1665F77-F006-4222-944F-55731CE50282}"/>
              </a:ext>
            </a:extLst>
          </p:cNvPr>
          <p:cNvSpPr/>
          <p:nvPr/>
        </p:nvSpPr>
        <p:spPr>
          <a:xfrm>
            <a:off x="3632991" y="3559150"/>
            <a:ext cx="2080888" cy="40011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유통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식품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의류업계</a:t>
            </a:r>
          </a:p>
        </p:txBody>
      </p:sp>
      <p:pic>
        <p:nvPicPr>
          <p:cNvPr id="7" name="Picture 2" descr="스마트한 디지털 플랫폼으로 더욱 안전한 공장 만든다! – SK이노베이션 전문 보도채널 SKinno News">
            <a:extLst>
              <a:ext uri="{FF2B5EF4-FFF2-40B4-BE49-F238E27FC236}">
                <a16:creationId xmlns:a16="http://schemas.microsoft.com/office/drawing/2014/main" id="{19D3BB31-6A94-4F7C-981E-3F1F34E76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55" y="4167269"/>
            <a:ext cx="2625582" cy="142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5222AEF-19F2-45EB-B55A-F1842EC60E05}"/>
              </a:ext>
            </a:extLst>
          </p:cNvPr>
          <p:cNvSpPr/>
          <p:nvPr/>
        </p:nvSpPr>
        <p:spPr>
          <a:xfrm>
            <a:off x="6468281" y="3563015"/>
            <a:ext cx="2080888" cy="40011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SK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인천석유화학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53417FC-A5B8-4744-B961-5FF719DA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53151336">
            <a:extLst>
              <a:ext uri="{FF2B5EF4-FFF2-40B4-BE49-F238E27FC236}">
                <a16:creationId xmlns:a16="http://schemas.microsoft.com/office/drawing/2014/main" id="{76E1E392-D944-42A9-83F5-BF2CE4D2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68" y="1285488"/>
            <a:ext cx="4058932" cy="208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28BCA5-4EC8-4DC4-9A91-6CB57FBFAB74}"/>
              </a:ext>
            </a:extLst>
          </p:cNvPr>
          <p:cNvSpPr txBox="1"/>
          <p:nvPr/>
        </p:nvSpPr>
        <p:spPr>
          <a:xfrm>
            <a:off x="251522" y="5677350"/>
            <a:ext cx="2964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차 번호판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차종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유종 파악하여 해당 주유기로 고객 안내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7D78D-2EB7-42F6-817C-3B031909AE2B}"/>
              </a:ext>
            </a:extLst>
          </p:cNvPr>
          <p:cNvSpPr txBox="1"/>
          <p:nvPr/>
        </p:nvSpPr>
        <p:spPr>
          <a:xfrm>
            <a:off x="3141929" y="5677350"/>
            <a:ext cx="2964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매장 내 고객 수 집계하는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‘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피플 </a:t>
            </a: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카운팅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‘ /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고객 많은 구역 색깔로 표시하는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‘</a:t>
            </a: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히트맵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＇</a:t>
            </a:r>
            <a:endParaRPr lang="ko-KR" altLang="en-US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4A8E2-5C6E-47A0-AD78-B06BA76DFB6D}"/>
              </a:ext>
            </a:extLst>
          </p:cNvPr>
          <p:cNvSpPr txBox="1"/>
          <p:nvPr/>
        </p:nvSpPr>
        <p:spPr>
          <a:xfrm>
            <a:off x="6032337" y="5677350"/>
            <a:ext cx="2964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산업현장의 화재 발생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위험물질 누출 감지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직원이 쓰러지면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CCTV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관리자에게 알림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D193C6-DFDA-4E3C-87A6-E288ADA291F1}"/>
              </a:ext>
            </a:extLst>
          </p:cNvPr>
          <p:cNvSpPr/>
          <p:nvPr/>
        </p:nvSpPr>
        <p:spPr>
          <a:xfrm>
            <a:off x="2994045" y="1052736"/>
            <a:ext cx="3155910" cy="3552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 fontAlgn="base"/>
            <a:r>
              <a:rPr lang="ko-KR" altLang="en-US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성장하는 세계 </a:t>
            </a:r>
            <a:r>
              <a:rPr lang="en-US" altLang="ko-KR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AI CCTV </a:t>
            </a:r>
            <a:r>
              <a:rPr lang="ko-KR" altLang="en-US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시장</a:t>
            </a:r>
            <a:endParaRPr lang="en-US" altLang="ko-KR" sz="2000" b="1" kern="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53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https://www.google.com/url?sa=i&amp;url=http%3A%2F%2Fm.cjfoodville.co.kr%2F&amp;psig=AOvVaw0DscCCgzbnQ9H5OZfhXxhi&amp;ust=1617807175569000&amp;source=images&amp;cd=vfe&amp;ved=0CAIQjRxqFwoTCODKp8Lv6e8CFQAAAAAdAAAAABAD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C7988-7E42-4FAA-B8D4-824599C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5209" y="6272030"/>
            <a:ext cx="2133600" cy="365125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237848-43BA-4B44-825A-C2407385C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7AE35-8041-42BF-95D9-1CF9CAAE5B96}"/>
              </a:ext>
            </a:extLst>
          </p:cNvPr>
          <p:cNvSpPr/>
          <p:nvPr/>
        </p:nvSpPr>
        <p:spPr>
          <a:xfrm>
            <a:off x="261256" y="108707"/>
            <a:ext cx="503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배경 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포스코 사례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000" spc="-15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53417FC-A5B8-4744-B961-5FF719DA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B2CF6F-EF82-49AD-B92B-63740D5F99EB}"/>
              </a:ext>
            </a:extLst>
          </p:cNvPr>
          <p:cNvSpPr/>
          <p:nvPr/>
        </p:nvSpPr>
        <p:spPr>
          <a:xfrm>
            <a:off x="323528" y="3465062"/>
            <a:ext cx="7000402" cy="4302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1" indent="-285750" algn="di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 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CCTV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B753D2-BB8F-4982-876C-CC4F09FBFB55}"/>
              </a:ext>
            </a:extLst>
          </p:cNvPr>
          <p:cNvSpPr/>
          <p:nvPr/>
        </p:nvSpPr>
        <p:spPr>
          <a:xfrm>
            <a:off x="348862" y="1050089"/>
            <a:ext cx="6962946" cy="41541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b">
            <a:noAutofit/>
          </a:bodyPr>
          <a:lstStyle/>
          <a:p>
            <a:pPr lvl="1" algn="dist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 </a:t>
            </a:r>
            <a:r>
              <a:rPr lang="ko-KR" altLang="en-US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워치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57479968-FC6F-407A-A1A2-EAAE82A7552D}"/>
              </a:ext>
            </a:extLst>
          </p:cNvPr>
          <p:cNvSpPr/>
          <p:nvPr/>
        </p:nvSpPr>
        <p:spPr>
          <a:xfrm>
            <a:off x="372916" y="1096016"/>
            <a:ext cx="380999" cy="369490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1</a:t>
            </a:r>
            <a:endParaRPr lang="ko-KR" altLang="en-US" sz="22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7194C8-550C-4E8C-8AE8-18C11AB27110}"/>
              </a:ext>
            </a:extLst>
          </p:cNvPr>
          <p:cNvSpPr/>
          <p:nvPr/>
        </p:nvSpPr>
        <p:spPr>
          <a:xfrm>
            <a:off x="323528" y="1052865"/>
            <a:ext cx="6996566" cy="228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756E40-8A60-44CC-B691-212EA63EC6FC}"/>
              </a:ext>
            </a:extLst>
          </p:cNvPr>
          <p:cNvSpPr/>
          <p:nvPr/>
        </p:nvSpPr>
        <p:spPr>
          <a:xfrm>
            <a:off x="323528" y="3442653"/>
            <a:ext cx="7000402" cy="2961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D271815F-686C-4BD0-A4DF-563D6F2D21BE}"/>
              </a:ext>
            </a:extLst>
          </p:cNvPr>
          <p:cNvSpPr/>
          <p:nvPr/>
        </p:nvSpPr>
        <p:spPr>
          <a:xfrm>
            <a:off x="361805" y="3494590"/>
            <a:ext cx="380999" cy="369490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2</a:t>
            </a:r>
            <a:endParaRPr lang="ko-KR" altLang="en-US" sz="22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CBBA1D-47B2-49F3-AD4D-60982450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77" y="1091615"/>
            <a:ext cx="2668683" cy="2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53126712">
            <a:extLst>
              <a:ext uri="{FF2B5EF4-FFF2-40B4-BE49-F238E27FC236}">
                <a16:creationId xmlns:a16="http://schemas.microsoft.com/office/drawing/2014/main" id="{7E63CE1B-EF47-402B-B36E-25F689576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39" y="1556260"/>
            <a:ext cx="2549771" cy="17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23202B9-8668-48F9-B4C4-08A0BF16F08C}"/>
              </a:ext>
            </a:extLst>
          </p:cNvPr>
          <p:cNvSpPr txBox="1"/>
          <p:nvPr/>
        </p:nvSpPr>
        <p:spPr>
          <a:xfrm>
            <a:off x="3916311" y="1633171"/>
            <a:ext cx="244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현장 근무자의 신체 이상 감지 시 구조신호 보냄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근로자가 쓰러지면 자동으로 주변 동료들에게 긴급 구조 요청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F461E75-ED27-4F6A-9996-16C7B0A2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40" y="3435617"/>
            <a:ext cx="65675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53126280">
            <a:extLst>
              <a:ext uri="{FF2B5EF4-FFF2-40B4-BE49-F238E27FC236}">
                <a16:creationId xmlns:a16="http://schemas.microsoft.com/office/drawing/2014/main" id="{91F517AB-8941-4121-9575-10779699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7" y="3938164"/>
            <a:ext cx="3595455" cy="246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FACFF66-53CE-4C94-9FE9-E03F112295A4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35FC81-FDE0-4EDA-AE0C-FEECDF854B26}"/>
              </a:ext>
            </a:extLst>
          </p:cNvPr>
          <p:cNvSpPr txBox="1"/>
          <p:nvPr/>
        </p:nvSpPr>
        <p:spPr>
          <a:xfrm>
            <a:off x="3871382" y="4304499"/>
            <a:ext cx="3448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일반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CCTV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와 달리 제철소 현장의 특정 문자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형상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움직임 자동으로 감지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조업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품질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 정보를 시스템이 영상으로 자동 인식하고 분석해 알려주기 때문에 </a:t>
            </a:r>
            <a:r>
              <a:rPr lang="ko-KR" altLang="en-US" sz="1600" b="1" u="sng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 대기시간을 대폭 줄일 수 있고 품질 향상에도 효과적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7823BE2E-E008-4608-BFC6-3588A035818C}"/>
              </a:ext>
            </a:extLst>
          </p:cNvPr>
          <p:cNvSpPr txBox="1"/>
          <p:nvPr/>
        </p:nvSpPr>
        <p:spPr>
          <a:xfrm>
            <a:off x="7300281" y="2418001"/>
            <a:ext cx="1677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근로자의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800" u="sng" dirty="0">
                <a:solidFill>
                  <a:srgbClr val="0000CC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안전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위한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CCTV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제작</a:t>
            </a:r>
          </a:p>
        </p:txBody>
      </p:sp>
      <p:sp>
        <p:nvSpPr>
          <p:cNvPr id="2052" name="화살표: 줄무늬가 있는 오른쪽 2051">
            <a:extLst>
              <a:ext uri="{FF2B5EF4-FFF2-40B4-BE49-F238E27FC236}">
                <a16:creationId xmlns:a16="http://schemas.microsoft.com/office/drawing/2014/main" id="{2137979E-316C-4209-AFB9-6AC636A4A0B0}"/>
              </a:ext>
            </a:extLst>
          </p:cNvPr>
          <p:cNvSpPr/>
          <p:nvPr/>
        </p:nvSpPr>
        <p:spPr>
          <a:xfrm>
            <a:off x="6532741" y="3104959"/>
            <a:ext cx="936104" cy="575634"/>
          </a:xfrm>
          <a:prstGeom prst="stripedRightArrow">
            <a:avLst>
              <a:gd name="adj1" fmla="val 56688"/>
              <a:gd name="adj2" fmla="val 44984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4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0C1C9-143A-4DD7-A36E-F50DAAB2DC3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C7988-7E42-4FAA-B8D4-824599C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237848-43BA-4B44-825A-C2407385C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7AE35-8041-42BF-95D9-1CF9CAAE5B96}"/>
              </a:ext>
            </a:extLst>
          </p:cNvPr>
          <p:cNvSpPr/>
          <p:nvPr/>
        </p:nvSpPr>
        <p:spPr>
          <a:xfrm>
            <a:off x="261255" y="108707"/>
            <a:ext cx="2249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아이디어 및 프로세스 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73E7F1D-9294-459A-8639-05E1946C2890}"/>
              </a:ext>
            </a:extLst>
          </p:cNvPr>
          <p:cNvGrpSpPr/>
          <p:nvPr/>
        </p:nvGrpSpPr>
        <p:grpSpPr>
          <a:xfrm>
            <a:off x="539552" y="3025093"/>
            <a:ext cx="4032448" cy="3397610"/>
            <a:chOff x="5114070" y="2558317"/>
            <a:chExt cx="3466816" cy="27569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BAEA021-7556-442B-B2CC-A89B4623BD6B}"/>
                </a:ext>
              </a:extLst>
            </p:cNvPr>
            <p:cNvSpPr/>
            <p:nvPr/>
          </p:nvSpPr>
          <p:spPr>
            <a:xfrm>
              <a:off x="5508104" y="2564904"/>
              <a:ext cx="3072782" cy="2750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B04B54-1386-4BD3-8835-5C94CEFD26A2}"/>
                </a:ext>
              </a:extLst>
            </p:cNvPr>
            <p:cNvSpPr/>
            <p:nvPr/>
          </p:nvSpPr>
          <p:spPr>
            <a:xfrm>
              <a:off x="5114070" y="2558317"/>
              <a:ext cx="391885" cy="275691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Lip</a:t>
              </a:r>
            </a:p>
            <a:p>
              <a:pPr algn="ctr"/>
              <a:r>
                <a: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+</a:t>
              </a: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음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성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인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식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+</a:t>
              </a: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자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연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어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9F3651-929F-4677-86F4-E130D956D13C}"/>
              </a:ext>
            </a:extLst>
          </p:cNvPr>
          <p:cNvSpPr/>
          <p:nvPr/>
        </p:nvSpPr>
        <p:spPr>
          <a:xfrm>
            <a:off x="1430419" y="3845671"/>
            <a:ext cx="820059" cy="2637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상부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319A1B-D4E3-4754-84DB-0CE88945D7E1}"/>
              </a:ext>
            </a:extLst>
          </p:cNvPr>
          <p:cNvSpPr/>
          <p:nvPr/>
        </p:nvSpPr>
        <p:spPr>
          <a:xfrm>
            <a:off x="1986256" y="3212976"/>
            <a:ext cx="1640117" cy="2637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의사소통</a:t>
            </a:r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D33902E0-DF02-4EF4-B6DB-51219399AB2B}"/>
              </a:ext>
            </a:extLst>
          </p:cNvPr>
          <p:cNvSpPr/>
          <p:nvPr/>
        </p:nvSpPr>
        <p:spPr>
          <a:xfrm rot="16200000">
            <a:off x="2674455" y="2740145"/>
            <a:ext cx="263716" cy="188569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A2CC33-E2FC-4EBB-A80F-502C3D4764F5}"/>
              </a:ext>
            </a:extLst>
          </p:cNvPr>
          <p:cNvCxnSpPr>
            <a:cxnSpLocks/>
          </p:cNvCxnSpPr>
          <p:nvPr/>
        </p:nvCxnSpPr>
        <p:spPr>
          <a:xfrm>
            <a:off x="2439697" y="3974366"/>
            <a:ext cx="7332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C5EBC66-1053-4228-AD01-645C19DE3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15893" y="4182491"/>
            <a:ext cx="3111815" cy="2031622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A190AE-7226-4442-B4FA-7B00B77740E6}"/>
              </a:ext>
            </a:extLst>
          </p:cNvPr>
          <p:cNvGrpSpPr/>
          <p:nvPr/>
        </p:nvGrpSpPr>
        <p:grpSpPr>
          <a:xfrm>
            <a:off x="4722137" y="3042005"/>
            <a:ext cx="4032448" cy="3397610"/>
            <a:chOff x="5114070" y="2558317"/>
            <a:chExt cx="3466816" cy="27569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9A4AF8-AD08-4BA4-A0C1-36FA60B13141}"/>
                </a:ext>
              </a:extLst>
            </p:cNvPr>
            <p:cNvSpPr/>
            <p:nvPr/>
          </p:nvSpPr>
          <p:spPr>
            <a:xfrm>
              <a:off x="5508104" y="2564904"/>
              <a:ext cx="3072782" cy="2750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1413883-FE9F-463B-AA23-AFD114A9862F}"/>
                </a:ext>
              </a:extLst>
            </p:cNvPr>
            <p:cNvSpPr/>
            <p:nvPr/>
          </p:nvSpPr>
          <p:spPr>
            <a:xfrm>
              <a:off x="5114070" y="2558317"/>
              <a:ext cx="391885" cy="275691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자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연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어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처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리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B1B197-7997-4763-BF92-B4B594C6959B}"/>
              </a:ext>
            </a:extLst>
          </p:cNvPr>
          <p:cNvSpPr/>
          <p:nvPr/>
        </p:nvSpPr>
        <p:spPr>
          <a:xfrm>
            <a:off x="3305495" y="3845671"/>
            <a:ext cx="820059" cy="2637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현장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5EA2350-79F3-45F9-B8DF-55884A67D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550" y="5045720"/>
            <a:ext cx="3359250" cy="136118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8540EEF-21CE-40DA-A22F-69AF0E1E6646}"/>
              </a:ext>
            </a:extLst>
          </p:cNvPr>
          <p:cNvSpPr txBox="1"/>
          <p:nvPr/>
        </p:nvSpPr>
        <p:spPr>
          <a:xfrm>
            <a:off x="5313238" y="4263480"/>
            <a:ext cx="3358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kern="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상부에서 무슨 이야기를 했는지 </a:t>
            </a:r>
            <a:endParaRPr lang="en-US" altLang="ko-KR" kern="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kern="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요약 정리하여</a:t>
            </a:r>
            <a:r>
              <a:rPr lang="en-US" altLang="ko-KR" kern="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kern="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전달</a:t>
            </a:r>
            <a:endParaRPr lang="en-US" altLang="ko-KR" kern="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431DCD-82AD-44EC-872A-ED1FE08A0284}"/>
              </a:ext>
            </a:extLst>
          </p:cNvPr>
          <p:cNvSpPr/>
          <p:nvPr/>
        </p:nvSpPr>
        <p:spPr>
          <a:xfrm>
            <a:off x="5693579" y="3845671"/>
            <a:ext cx="820059" cy="2637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상부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C8BAC8-CDBD-474C-BBB6-4979EF583BA7}"/>
              </a:ext>
            </a:extLst>
          </p:cNvPr>
          <p:cNvSpPr/>
          <p:nvPr/>
        </p:nvSpPr>
        <p:spPr>
          <a:xfrm>
            <a:off x="6249416" y="3212976"/>
            <a:ext cx="1640117" cy="2637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의사소통</a:t>
            </a:r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BC46FD98-A714-446B-A58C-FA3C7E28397F}"/>
              </a:ext>
            </a:extLst>
          </p:cNvPr>
          <p:cNvSpPr/>
          <p:nvPr/>
        </p:nvSpPr>
        <p:spPr>
          <a:xfrm rot="16200000">
            <a:off x="6937615" y="2740145"/>
            <a:ext cx="263716" cy="188569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62F31E-29F9-433C-86F9-BA52AA487EA4}"/>
              </a:ext>
            </a:extLst>
          </p:cNvPr>
          <p:cNvCxnSpPr>
            <a:cxnSpLocks/>
          </p:cNvCxnSpPr>
          <p:nvPr/>
        </p:nvCxnSpPr>
        <p:spPr>
          <a:xfrm flipH="1">
            <a:off x="6702858" y="3974366"/>
            <a:ext cx="7332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D31D24-76BB-4EA5-AD9C-65CF02A79230}"/>
              </a:ext>
            </a:extLst>
          </p:cNvPr>
          <p:cNvSpPr/>
          <p:nvPr/>
        </p:nvSpPr>
        <p:spPr>
          <a:xfrm>
            <a:off x="7568655" y="3845671"/>
            <a:ext cx="820059" cy="2637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현장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2DF9B2B-306B-44EB-B259-0DC7E0B70093}"/>
              </a:ext>
            </a:extLst>
          </p:cNvPr>
          <p:cNvGrpSpPr/>
          <p:nvPr/>
        </p:nvGrpSpPr>
        <p:grpSpPr>
          <a:xfrm>
            <a:off x="534335" y="1148443"/>
            <a:ext cx="8220249" cy="1625880"/>
            <a:chOff x="5114070" y="2558317"/>
            <a:chExt cx="3466816" cy="27569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0DC283B-9672-4A22-A158-7AEDF70DB60D}"/>
                </a:ext>
              </a:extLst>
            </p:cNvPr>
            <p:cNvSpPr/>
            <p:nvPr/>
          </p:nvSpPr>
          <p:spPr>
            <a:xfrm>
              <a:off x="5308509" y="2564903"/>
              <a:ext cx="3272377" cy="27503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작업 전</a:t>
              </a:r>
              <a:r>
                <a:rPr lang="en-US" altLang="ko-KR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 </a:t>
              </a:r>
              <a:r>
                <a:rPr lang="ko-KR" altLang="en-US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안전장비 미착용</a:t>
              </a:r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작업 중</a:t>
              </a:r>
              <a:r>
                <a:rPr lang="en-US" altLang="ko-KR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 </a:t>
              </a:r>
              <a:r>
                <a:rPr lang="ko-KR" altLang="en-US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안전장비 미착용</a:t>
              </a:r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lvl="2"/>
              <a:r>
                <a:rPr lang="en-US" altLang="ko-KR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   </a:t>
              </a:r>
              <a:r>
                <a:rPr lang="ko-KR" altLang="en-US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기기 점검 시</a:t>
              </a:r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r>
                <a:rPr lang="en-US" altLang="ko-KR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	    </a:t>
              </a:r>
              <a:r>
                <a:rPr lang="ko-KR" altLang="en-US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혼자 작업 시</a:t>
              </a:r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출입 불가</a:t>
              </a:r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kern="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기기 </a:t>
              </a:r>
              <a:r>
                <a:rPr lang="ko-KR" altLang="en-US" kern="0" dirty="0" err="1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미작동</a:t>
              </a:r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442B257-C112-4CE5-BE51-3022F2880FF8}"/>
                </a:ext>
              </a:extLst>
            </p:cNvPr>
            <p:cNvSpPr/>
            <p:nvPr/>
          </p:nvSpPr>
          <p:spPr>
            <a:xfrm>
              <a:off x="5114070" y="2558317"/>
              <a:ext cx="195494" cy="275691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CV</a:t>
              </a:r>
            </a:p>
            <a:p>
              <a:pPr algn="ctr"/>
              <a:r>
                <a: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+</a:t>
              </a:r>
            </a:p>
            <a:p>
              <a:pPr algn="ctr"/>
              <a:r>
                <a: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IoT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8CF7C7-F01F-4A0C-8039-ECA3FFFF5F00}"/>
              </a:ext>
            </a:extLst>
          </p:cNvPr>
          <p:cNvSpPr/>
          <p:nvPr/>
        </p:nvSpPr>
        <p:spPr>
          <a:xfrm>
            <a:off x="3452469" y="2832963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2. </a:t>
            </a:r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안전 사고 대처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D5662B-7BF6-4101-A19A-0B49F27B4C88}"/>
              </a:ext>
            </a:extLst>
          </p:cNvPr>
          <p:cNvSpPr/>
          <p:nvPr/>
        </p:nvSpPr>
        <p:spPr>
          <a:xfrm>
            <a:off x="3455876" y="1022369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1. </a:t>
            </a:r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안전 사고 예방</a:t>
            </a: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46B7447A-B136-4A36-975E-079F184FE450}"/>
              </a:ext>
            </a:extLst>
          </p:cNvPr>
          <p:cNvSpPr/>
          <p:nvPr/>
        </p:nvSpPr>
        <p:spPr>
          <a:xfrm>
            <a:off x="3867990" y="1913469"/>
            <a:ext cx="992041" cy="582789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10AF0B-C60D-4BAA-8027-71D259D09115}"/>
              </a:ext>
            </a:extLst>
          </p:cNvPr>
          <p:cNvCxnSpPr>
            <a:cxnSpLocks/>
          </p:cNvCxnSpPr>
          <p:nvPr/>
        </p:nvCxnSpPr>
        <p:spPr>
          <a:xfrm flipH="1">
            <a:off x="3867991" y="1700808"/>
            <a:ext cx="9920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FAAD2810-74D6-4CD1-9F8F-4BCAE8F745B5}"/>
              </a:ext>
            </a:extLst>
          </p:cNvPr>
          <p:cNvSpPr/>
          <p:nvPr/>
        </p:nvSpPr>
        <p:spPr>
          <a:xfrm>
            <a:off x="3056425" y="1001767"/>
            <a:ext cx="396044" cy="329237"/>
          </a:xfrm>
          <a:prstGeom prst="star5">
            <a:avLst/>
          </a:prstGeom>
          <a:solidFill>
            <a:srgbClr val="E98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5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701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>
                <a:latin typeface="Arial" panose="020B0604020202020204" pitchFamily="34" charset="0"/>
              </a:rPr>
              <a:t>건설 장 비의</a:t>
            </a:r>
          </a:p>
          <a:p>
            <a:pPr algn="l"/>
            <a:r>
              <a:rPr lang="ko-KR" altLang="en-US">
                <a:latin typeface="Arial" panose="020B0604020202020204" pitchFamily="34" charset="0"/>
              </a:rPr>
              <a:t>주변에 위험 상황 여부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0C1C9-143A-4DD7-A36E-F50DAAB2DC3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237848-43BA-4B44-825A-C2407385C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7AE35-8041-42BF-95D9-1CF9CAAE5B96}"/>
              </a:ext>
            </a:extLst>
          </p:cNvPr>
          <p:cNvSpPr/>
          <p:nvPr/>
        </p:nvSpPr>
        <p:spPr>
          <a:xfrm>
            <a:off x="261255" y="108707"/>
            <a:ext cx="2249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아이디어 및 프로세스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61DB90-73A0-473E-9158-FF40196CE07B}"/>
              </a:ext>
            </a:extLst>
          </p:cNvPr>
          <p:cNvSpPr/>
          <p:nvPr/>
        </p:nvSpPr>
        <p:spPr>
          <a:xfrm>
            <a:off x="489248" y="2026593"/>
            <a:ext cx="2559330" cy="2070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안전모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마스크 착용 인식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기기 점검 여부 인식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작업 인원수 인식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6A28CA9-9AF4-4D18-BB00-724CB94B6D1E}"/>
              </a:ext>
            </a:extLst>
          </p:cNvPr>
          <p:cNvSpPr/>
          <p:nvPr/>
        </p:nvSpPr>
        <p:spPr>
          <a:xfrm>
            <a:off x="1534582" y="1117387"/>
            <a:ext cx="1874565" cy="38134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Detection</a:t>
            </a:r>
            <a:endParaRPr lang="ko-KR" altLang="en-US" sz="2400" spc="-15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CBA268-8142-4259-B4C8-AC63E70A3078}"/>
              </a:ext>
            </a:extLst>
          </p:cNvPr>
          <p:cNvSpPr/>
          <p:nvPr/>
        </p:nvSpPr>
        <p:spPr>
          <a:xfrm>
            <a:off x="3701031" y="2026593"/>
            <a:ext cx="1086986" cy="650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CAM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D417F3-DE3C-46D5-BBBE-8AD86979F04C}"/>
              </a:ext>
            </a:extLst>
          </p:cNvPr>
          <p:cNvSpPr/>
          <p:nvPr/>
        </p:nvSpPr>
        <p:spPr>
          <a:xfrm>
            <a:off x="5940154" y="1117387"/>
            <a:ext cx="1874565" cy="38134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Decision</a:t>
            </a:r>
            <a:endParaRPr lang="ko-KR" altLang="en-US" sz="2400" spc="-15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D94538-C559-48FC-ABD0-151192EA3D64}"/>
              </a:ext>
            </a:extLst>
          </p:cNvPr>
          <p:cNvSpPr/>
          <p:nvPr/>
        </p:nvSpPr>
        <p:spPr>
          <a:xfrm>
            <a:off x="5688125" y="4106656"/>
            <a:ext cx="2549403" cy="540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기계 작동 중지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97A0B2-349F-4B9A-949D-40D846302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82" y="1610888"/>
            <a:ext cx="1666565" cy="2401815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8BC9903-B5BF-421A-A4CE-25C75FEADCEC}"/>
              </a:ext>
            </a:extLst>
          </p:cNvPr>
          <p:cNvCxnSpPr>
            <a:cxnSpLocks/>
          </p:cNvCxnSpPr>
          <p:nvPr/>
        </p:nvCxnSpPr>
        <p:spPr>
          <a:xfrm>
            <a:off x="3409147" y="1288611"/>
            <a:ext cx="25310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909E96E-0E74-428C-A4FF-5695C4938282}"/>
              </a:ext>
            </a:extLst>
          </p:cNvPr>
          <p:cNvSpPr/>
          <p:nvPr/>
        </p:nvSpPr>
        <p:spPr>
          <a:xfrm>
            <a:off x="3701029" y="4741020"/>
            <a:ext cx="1086988" cy="130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워크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스테이션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서버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FC4404F-B687-426A-9A40-FE4DE7A45FE7}"/>
              </a:ext>
            </a:extLst>
          </p:cNvPr>
          <p:cNvCxnSpPr>
            <a:cxnSpLocks/>
          </p:cNvCxnSpPr>
          <p:nvPr/>
        </p:nvCxnSpPr>
        <p:spPr>
          <a:xfrm>
            <a:off x="5004050" y="5348503"/>
            <a:ext cx="48471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A03F25-F0CF-4D03-AB69-8F9E9932025D}"/>
              </a:ext>
            </a:extLst>
          </p:cNvPr>
          <p:cNvSpPr/>
          <p:nvPr/>
        </p:nvSpPr>
        <p:spPr>
          <a:xfrm>
            <a:off x="3701032" y="3048668"/>
            <a:ext cx="1086987" cy="1057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Rasp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berry PI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E5EEAB4-B047-459E-86BD-889055803BF8}"/>
              </a:ext>
            </a:extLst>
          </p:cNvPr>
          <p:cNvCxnSpPr>
            <a:cxnSpLocks/>
          </p:cNvCxnSpPr>
          <p:nvPr/>
        </p:nvCxnSpPr>
        <p:spPr>
          <a:xfrm>
            <a:off x="4262089" y="2726656"/>
            <a:ext cx="0" cy="2275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9247F4F-64BA-44D0-B7DB-B03B027F47EE}"/>
              </a:ext>
            </a:extLst>
          </p:cNvPr>
          <p:cNvCxnSpPr>
            <a:cxnSpLocks/>
          </p:cNvCxnSpPr>
          <p:nvPr/>
        </p:nvCxnSpPr>
        <p:spPr>
          <a:xfrm>
            <a:off x="4241170" y="4165945"/>
            <a:ext cx="0" cy="5401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E90C516-2F51-4E5A-8977-AF8410C24587}"/>
              </a:ext>
            </a:extLst>
          </p:cNvPr>
          <p:cNvCxnSpPr>
            <a:cxnSpLocks/>
          </p:cNvCxnSpPr>
          <p:nvPr/>
        </p:nvCxnSpPr>
        <p:spPr>
          <a:xfrm flipH="1">
            <a:off x="3157418" y="2396175"/>
            <a:ext cx="50345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05EF83-84BB-44B4-9FA8-A039651042DA}"/>
              </a:ext>
            </a:extLst>
          </p:cNvPr>
          <p:cNvSpPr/>
          <p:nvPr/>
        </p:nvSpPr>
        <p:spPr>
          <a:xfrm>
            <a:off x="5688125" y="4825033"/>
            <a:ext cx="2549403" cy="540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경고음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91C486-6C96-4120-862F-466B242D09A0}"/>
              </a:ext>
            </a:extLst>
          </p:cNvPr>
          <p:cNvSpPr/>
          <p:nvPr/>
        </p:nvSpPr>
        <p:spPr>
          <a:xfrm>
            <a:off x="5688125" y="5553117"/>
            <a:ext cx="2549403" cy="540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근로자 개인 스마트 </a:t>
            </a:r>
            <a:r>
              <a:rPr lang="ko-KR" altLang="en-US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워치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952FE5-BCC7-45FB-ABF6-59FF7496CDE3}"/>
              </a:ext>
            </a:extLst>
          </p:cNvPr>
          <p:cNvSpPr/>
          <p:nvPr/>
        </p:nvSpPr>
        <p:spPr>
          <a:xfrm>
            <a:off x="291619" y="584642"/>
            <a:ext cx="2247233" cy="356118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안전 사고 예방</a:t>
            </a:r>
          </a:p>
        </p:txBody>
      </p:sp>
    </p:spTree>
    <p:extLst>
      <p:ext uri="{BB962C8B-B14F-4D97-AF65-F5344CB8AC3E}">
        <p14:creationId xmlns:p14="http://schemas.microsoft.com/office/powerpoint/2010/main" val="129557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719</Words>
  <Application>Microsoft Office PowerPoint</Application>
  <PresentationFormat>화면 슬라이드 쇼(4:3)</PresentationFormat>
  <Paragraphs>211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12롯데마트드림Medium</vt:lpstr>
      <vt:lpstr>12롯데마트드림Light</vt:lpstr>
      <vt:lpstr>Arial</vt:lpstr>
      <vt:lpstr>12롯데마트드림Bold</vt:lpstr>
      <vt:lpstr>HY헤드라인M</vt:lpstr>
      <vt:lpstr>Wingdings</vt:lpstr>
      <vt:lpstr>맑은 고딕</vt:lpstr>
      <vt:lpstr>Noto Sans CJK KR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박치현</cp:lastModifiedBy>
  <cp:revision>188</cp:revision>
  <dcterms:created xsi:type="dcterms:W3CDTF">2016-11-03T20:47:04Z</dcterms:created>
  <dcterms:modified xsi:type="dcterms:W3CDTF">2021-04-26T06:53:13Z</dcterms:modified>
</cp:coreProperties>
</file>