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5"/>
  </p:notesMasterIdLst>
  <p:sldIdLst>
    <p:sldId id="2681" r:id="rId2"/>
    <p:sldId id="2685" r:id="rId3"/>
    <p:sldId id="2674" r:id="rId4"/>
    <p:sldId id="2676" r:id="rId5"/>
    <p:sldId id="2682" r:id="rId6"/>
    <p:sldId id="2675" r:id="rId7"/>
    <p:sldId id="2686" r:id="rId8"/>
    <p:sldId id="2677" r:id="rId9"/>
    <p:sldId id="2687" r:id="rId10"/>
    <p:sldId id="2678" r:id="rId11"/>
    <p:sldId id="2679" r:id="rId12"/>
    <p:sldId id="2683" r:id="rId13"/>
    <p:sldId id="2684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681"/>
            <p14:sldId id="2685"/>
            <p14:sldId id="2674"/>
            <p14:sldId id="2676"/>
            <p14:sldId id="2682"/>
            <p14:sldId id="2675"/>
            <p14:sldId id="2686"/>
            <p14:sldId id="2677"/>
            <p14:sldId id="2687"/>
            <p14:sldId id="2678"/>
            <p14:sldId id="2679"/>
            <p14:sldId id="2683"/>
            <p14:sldId id="2684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치현" initials="박" lastIdx="1" clrIdx="0">
    <p:extLst>
      <p:ext uri="{19B8F6BF-5375-455C-9EA6-DF929625EA0E}">
        <p15:presenceInfo xmlns:p15="http://schemas.microsoft.com/office/powerpoint/2012/main" userId="박치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6" autoAdjust="0"/>
    <p:restoredTop sz="99273" autoAdjust="0"/>
  </p:normalViewPr>
  <p:slideViewPr>
    <p:cSldViewPr snapToGrid="0">
      <p:cViewPr>
        <p:scale>
          <a:sx n="50" d="100"/>
          <a:sy n="50" d="100"/>
        </p:scale>
        <p:origin x="1948" y="396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2021-03-05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2021-03-05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ipview.co.kr/10405" TargetMode="External"/><Relationship Id="rId2" Type="http://schemas.openxmlformats.org/officeDocument/2006/relationships/hyperlink" Target="file:///C:\Users\ParkChihyun\Downloads\%5b&#237;&#153;&#152;&#234;&#178;&#189;&#235;&#182;&#128;%20&#236;&#134;&#140;&#236;&#177;&#133;&#236;&#158;&#144;%5d%20&#235;&#175;&#184;&#236;&#132;&#184;&#235;&#168;&#188;&#236;&#167;&#128;%20&#235;&#143;&#132;&#235;&#140;&#128;&#236;&#178;&#180;%20&#235;&#173;&#152;&#234;&#185;&#140;%20(1)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tronomer.rocks/news/articleView.html?idxno=86567" TargetMode="External"/><Relationship Id="rId5" Type="http://schemas.openxmlformats.org/officeDocument/2006/relationships/hyperlink" Target="http://news.kbs.co.kr/news/view.do?ncd=3627280" TargetMode="External"/><Relationship Id="rId4" Type="http://schemas.openxmlformats.org/officeDocument/2006/relationships/hyperlink" Target="https://newsis.com/view/?id=NISX20170502_0014868819&amp;cID=10206&amp;pID=1020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67754"/>
            <a:ext cx="9907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미세먼지를 유발하는 주요설명변수 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분석 및 개선안 도출</a:t>
            </a:r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280933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반 </a:t>
            </a:r>
            <a:r>
              <a:rPr lang="en-US" altLang="ko-KR" dirty="0"/>
              <a:t>2</a:t>
            </a:r>
            <a:r>
              <a:rPr lang="ko-KR" altLang="en-US" dirty="0"/>
              <a:t>조 박치현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925050" cy="27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71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9582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주요 변수들을 통한 미세먼지 개선안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3B79E-AEC4-4059-85ED-557F1F6F2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83" y="2863821"/>
            <a:ext cx="2020870" cy="11303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45415E-99A6-4342-A334-AF8BEEC48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50" y="1306590"/>
            <a:ext cx="4543021" cy="25999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DCC01-04DB-4323-A7C9-4D534877F94D}"/>
              </a:ext>
            </a:extLst>
          </p:cNvPr>
          <p:cNvSpPr txBox="1"/>
          <p:nvPr/>
        </p:nvSpPr>
        <p:spPr>
          <a:xfrm>
            <a:off x="385011" y="4235116"/>
            <a:ext cx="8681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미세먼지 문제의 원인과 개선안 도출이 목적이라면 성능이 더 좋은 회귀모델과 </a:t>
            </a:r>
            <a:r>
              <a:rPr lang="en-US" altLang="ko-KR" dirty="0"/>
              <a:t>GB</a:t>
            </a:r>
            <a:r>
              <a:rPr lang="ko-KR" altLang="en-US" dirty="0"/>
              <a:t>를 사용하지 말고 성능이 조금 떨어지더라도 </a:t>
            </a:r>
            <a:r>
              <a:rPr lang="en-US" altLang="ko-KR" dirty="0"/>
              <a:t>DT</a:t>
            </a:r>
            <a:r>
              <a:rPr lang="ko-KR" altLang="en-US" dirty="0"/>
              <a:t>를 통해 변수들의 중요도와 조건을 분석해야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트리에 의하면 미세먼지에 가장 큰 영향을 끼치는 변수는 </a:t>
            </a:r>
            <a:r>
              <a:rPr lang="en-US" altLang="ko-KR" dirty="0"/>
              <a:t>CO, O3, NO2,</a:t>
            </a:r>
            <a:r>
              <a:rPr lang="ko-KR" altLang="en-US" dirty="0"/>
              <a:t> </a:t>
            </a:r>
            <a:r>
              <a:rPr lang="en-US" altLang="ko-KR" dirty="0"/>
              <a:t>WIND</a:t>
            </a:r>
            <a:r>
              <a:rPr lang="ko-KR" altLang="en-US" dirty="0"/>
              <a:t>순인 것을 알 수 있다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 CO</a:t>
            </a:r>
            <a:r>
              <a:rPr lang="ko-KR" altLang="en-US" dirty="0"/>
              <a:t>의 농도가 </a:t>
            </a:r>
            <a:r>
              <a:rPr lang="en-US" altLang="ko-KR" dirty="0"/>
              <a:t>0.559</a:t>
            </a:r>
            <a:r>
              <a:rPr lang="ko-KR" altLang="en-US" dirty="0"/>
              <a:t>보다 클 경우 미세먼지 농도가 높은 경향을 확인할 수 있었다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NO2, O3</a:t>
            </a:r>
            <a:r>
              <a:rPr lang="ko-KR" altLang="en-US" dirty="0"/>
              <a:t>도 이와 같이 </a:t>
            </a:r>
            <a:r>
              <a:rPr lang="en-US" altLang="ko-KR" dirty="0"/>
              <a:t>threshold</a:t>
            </a:r>
            <a:r>
              <a:rPr lang="ko-KR" altLang="en-US" dirty="0"/>
              <a:t>를 확인할 수 있다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 CO</a:t>
            </a:r>
            <a:r>
              <a:rPr lang="ko-KR" altLang="en-US" dirty="0"/>
              <a:t>와 </a:t>
            </a:r>
            <a:r>
              <a:rPr lang="en-US" altLang="ko-KR" dirty="0"/>
              <a:t>NO2</a:t>
            </a:r>
            <a:r>
              <a:rPr lang="ko-KR" altLang="en-US" dirty="0"/>
              <a:t>의 경우에는 자동차와 발전소에서 많이 배출되기 때문에 관련된 배출 규제를 확립하는데 활용할 수 있을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286488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느낀 점 및 애로사항</a:t>
            </a:r>
            <a:r>
              <a:rPr lang="en-US" altLang="ko-KR" sz="2000" dirty="0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90723-993C-45E8-AC54-480C39A0EF7C}"/>
              </a:ext>
            </a:extLst>
          </p:cNvPr>
          <p:cNvSpPr txBox="1"/>
          <p:nvPr/>
        </p:nvSpPr>
        <p:spPr>
          <a:xfrm>
            <a:off x="356134" y="1299411"/>
            <a:ext cx="86916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부분으로 나뉘어져 있던 지식들을 데이터 처리부터 모델 선택</a:t>
            </a:r>
            <a:r>
              <a:rPr lang="en-US" altLang="ko-KR" dirty="0"/>
              <a:t>, </a:t>
            </a:r>
            <a:r>
              <a:rPr lang="ko-KR" altLang="en-US" dirty="0"/>
              <a:t>개선안 도출</a:t>
            </a:r>
            <a:endParaRPr lang="en-US" altLang="ko-KR" dirty="0"/>
          </a:p>
          <a:p>
            <a:r>
              <a:rPr lang="ko-KR" altLang="en-US" dirty="0"/>
              <a:t>    까지 전체적인 분석법을 할 수 있게 되었다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결측치를</a:t>
            </a:r>
            <a:r>
              <a:rPr lang="ko-KR" altLang="en-US" dirty="0"/>
              <a:t> 대체할 경우 대체 값을 선택하는 기준이 </a:t>
            </a:r>
            <a:r>
              <a:rPr lang="en-US" altLang="ko-KR" dirty="0"/>
              <a:t>data</a:t>
            </a:r>
            <a:r>
              <a:rPr lang="ko-KR" altLang="en-US" dirty="0"/>
              <a:t>의 분포나 특성에 따라 다르다는 것이다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교재에서 시행한 연습</a:t>
            </a:r>
            <a:r>
              <a:rPr lang="en-US" altLang="ko-KR" dirty="0"/>
              <a:t>, </a:t>
            </a:r>
            <a:r>
              <a:rPr lang="ko-KR" altLang="en-US" dirty="0"/>
              <a:t>실습 문제와 달리 모델의 성능이 </a:t>
            </a:r>
            <a:r>
              <a:rPr lang="en-US" altLang="ko-KR" dirty="0"/>
              <a:t>60%</a:t>
            </a:r>
            <a:r>
              <a:rPr lang="ko-KR" altLang="en-US" dirty="0"/>
              <a:t>임에도 불구하고 유의하다고 보아야 하며 비선형 관계에 대한 설명이 어렵다는 것을 느꼈다</a:t>
            </a:r>
            <a:r>
              <a:rPr lang="en-US" altLang="ko-KR" dirty="0"/>
              <a:t>. </a:t>
            </a:r>
            <a:r>
              <a:rPr lang="ko-KR" altLang="en-US" dirty="0"/>
              <a:t>이런 경우에는 관련 도메인 지식도 겸비를 하고 있어야 모델의 성능이 낮음에도 적절한 변수와 대응책을 제시할 수 있을 것이라 생각하였다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문헌자료를 통해 세운 가설들이 모델의 결과에 따르면 중요하지 않은 변수라고 나온 경우가 많았다</a:t>
            </a:r>
            <a:r>
              <a:rPr lang="en-US" altLang="ko-KR" dirty="0"/>
              <a:t>. (</a:t>
            </a:r>
            <a:r>
              <a:rPr lang="ko-KR" altLang="en-US" dirty="0"/>
              <a:t>비</a:t>
            </a:r>
            <a:r>
              <a:rPr lang="en-US" altLang="ko-KR" dirty="0"/>
              <a:t>, </a:t>
            </a:r>
            <a:r>
              <a:rPr lang="ko-KR" altLang="en-US" dirty="0"/>
              <a:t>대기압</a:t>
            </a:r>
            <a:r>
              <a:rPr lang="en-US" altLang="ko-KR" dirty="0"/>
              <a:t>, </a:t>
            </a:r>
            <a:r>
              <a:rPr lang="ko-KR" altLang="en-US" dirty="0"/>
              <a:t>풍향</a:t>
            </a:r>
            <a:r>
              <a:rPr lang="en-US" altLang="ko-KR" dirty="0"/>
              <a:t>) </a:t>
            </a:r>
            <a:r>
              <a:rPr lang="ko-KR" altLang="en-US" dirty="0"/>
              <a:t>이런 경우</a:t>
            </a:r>
            <a:r>
              <a:rPr lang="en-US" altLang="ko-KR" dirty="0"/>
              <a:t>, </a:t>
            </a:r>
            <a:r>
              <a:rPr lang="ko-KR" altLang="en-US" dirty="0"/>
              <a:t>각 변수의 분포를 살피고 카테고리를 나누거나 파생변수를 도입하여 변수의 중요도를 증가시키는 것도 방법이 될 것이라 생각한다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핵심인자 기준표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085835"/>
              </p:ext>
            </p:extLst>
          </p:nvPr>
        </p:nvGraphicFramePr>
        <p:xfrm>
          <a:off x="296862" y="1091521"/>
          <a:ext cx="9312276" cy="5205075"/>
        </p:xfrm>
        <a:graphic>
          <a:graphicData uri="http://schemas.openxmlformats.org/drawingml/2006/table">
            <a:tbl>
              <a:tblPr/>
              <a:tblGrid>
                <a:gridCol w="427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8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98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0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25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170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26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8294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509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변수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변수 설명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 역할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변수 형태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분석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제외 사유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탐색적 기법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모델링 기법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총점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선정</a:t>
                      </a:r>
                      <a:b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사유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그래프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검정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상관분석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회귀분석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DT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RF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GB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…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KNN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사례연구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7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MeasDate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측정일자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제외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시계열 차트로 개별 분석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PM10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미세먼지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10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㎍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/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㎥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목표변수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O3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오존 농도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환경부 보고서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가장 많이 언급된 중요변수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8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NO2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이산화질소 농도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환경부 보고서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　가장 많이 언급된 중요변수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8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CO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일산화탄소 농도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환경부 보고서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가장 많이 언급된 중요변수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8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Notokr-regular"/>
                        </a:rPr>
                        <a:t>SO2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Notokr-regular"/>
                        </a:rPr>
                        <a:t>아황산가스 농도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8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TEMP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기온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(°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5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RAIN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강수량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mm)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환경부 보고서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8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WIND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풍속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m/s)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논문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　　가장 많이 언급된 중요변수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8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WIND_DIR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풍향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(16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방위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논문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8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HUMIDITY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습도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(%)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환경부 보고서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03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ATM_PRESS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현지기압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hPa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논문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98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SNOW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적설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cm)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8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2922" marR="2922" marT="29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CLOUD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전운량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(10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분위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설명변수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연속형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922" marR="2922" marT="29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26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출처 및 참고자료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4C739-6FD3-427B-AACF-30B15EE73E1D}"/>
              </a:ext>
            </a:extLst>
          </p:cNvPr>
          <p:cNvSpPr txBox="1"/>
          <p:nvPr/>
        </p:nvSpPr>
        <p:spPr>
          <a:xfrm>
            <a:off x="413886" y="847023"/>
            <a:ext cx="8335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file:///C:/Users/ParkChihyun/Downloads/[%ED%99%98%EA%B2%BD%EB%B6%80%20%EC%86%8C%EC%B1%85%EC%9E%90]%20%EB%AF%B8%EC%84%B8%EB%A8%BC%EC%A7%80%20%EB%8F%84%EB%8C%80%EC%B2%B4%20%EB%AD%98%EA%B9%8C%20(1).pdf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hlinkClick r:id="rId3"/>
              </a:rPr>
              <a:t>http://www.tripview.co.kr/10405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hlinkClick r:id="rId4"/>
              </a:rPr>
              <a:t>https://newsis.com/view/?id=NISX20170502_0014868819&amp;cID=10206&amp;pID=10200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hlinkClick r:id="rId5"/>
              </a:rPr>
              <a:t>http://news.kbs.co.kr/news/view.do?ncd=3627280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hlinkClick r:id="rId6"/>
              </a:rPr>
              <a:t>http://www.astronomer.rocks/news/articleView.html?idxno=86567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00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668" y="755144"/>
            <a:ext cx="473719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/>
              <a:t>문헌을 통한 미세먼지의 주요 요인 파악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8E07EC-E6BC-4B38-B230-15811E51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4" y="1598008"/>
            <a:ext cx="4107262" cy="16787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3FFF4A-3557-414F-99A4-7C2F16292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" y="3175023"/>
            <a:ext cx="4107262" cy="1428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7FD0A1-4DD9-41DC-8351-2901FEA41924}"/>
              </a:ext>
            </a:extLst>
          </p:cNvPr>
          <p:cNvSpPr txBox="1"/>
          <p:nvPr/>
        </p:nvSpPr>
        <p:spPr>
          <a:xfrm>
            <a:off x="185605" y="1211215"/>
            <a:ext cx="392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1. 1</a:t>
            </a:r>
            <a:r>
              <a:rPr lang="ko-KR" altLang="en-US" b="1" dirty="0"/>
              <a:t>차적</a:t>
            </a:r>
            <a:r>
              <a:rPr lang="en-US" altLang="ko-KR" b="1" dirty="0"/>
              <a:t>, 2</a:t>
            </a:r>
            <a:r>
              <a:rPr lang="ko-KR" altLang="en-US" b="1" dirty="0"/>
              <a:t>차적 미세먼지의 요인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8F634-4AD6-4D94-984B-E706C9F70E48}"/>
              </a:ext>
            </a:extLst>
          </p:cNvPr>
          <p:cNvSpPr txBox="1"/>
          <p:nvPr/>
        </p:nvSpPr>
        <p:spPr>
          <a:xfrm>
            <a:off x="185605" y="4603846"/>
            <a:ext cx="4330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주로</a:t>
            </a:r>
            <a:r>
              <a:rPr lang="en-US" altLang="ko-KR" dirty="0"/>
              <a:t> </a:t>
            </a:r>
            <a:r>
              <a:rPr lang="ko-KR" altLang="en-US" dirty="0"/>
              <a:t>석탄</a:t>
            </a:r>
            <a:r>
              <a:rPr lang="en-US" altLang="ko-KR" dirty="0"/>
              <a:t>, </a:t>
            </a:r>
            <a:r>
              <a:rPr lang="ko-KR" altLang="en-US" dirty="0"/>
              <a:t>석유 발전소를 통한 직접적인 미세먼지 배출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경유 자동차와 발전소에서 배출된 대기오염물질</a:t>
            </a:r>
            <a:r>
              <a:rPr lang="en-US" altLang="ko-KR" dirty="0"/>
              <a:t>(SO2, NO2)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대기 중에서 미세먼지로 전환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FCC5F-65A5-4CA8-B934-2B26B92A4CDB}"/>
              </a:ext>
            </a:extLst>
          </p:cNvPr>
          <p:cNvSpPr txBox="1"/>
          <p:nvPr/>
        </p:nvSpPr>
        <p:spPr>
          <a:xfrm>
            <a:off x="4871503" y="1211215"/>
            <a:ext cx="392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미세먼지의 기상학적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A50891-1251-4285-8A54-0523A0A9C60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77269" y="1778954"/>
            <a:ext cx="1771009" cy="15777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E81562-A3BB-4840-AFE2-3792A2AB132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776056" y="1717590"/>
            <a:ext cx="2129944" cy="18235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43DF5C-BF2B-42E1-9760-116471642527}"/>
              </a:ext>
            </a:extLst>
          </p:cNvPr>
          <p:cNvSpPr txBox="1"/>
          <p:nvPr/>
        </p:nvSpPr>
        <p:spPr>
          <a:xfrm>
            <a:off x="4871503" y="4549676"/>
            <a:ext cx="4330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편서풍으로 인한</a:t>
            </a:r>
            <a:r>
              <a:rPr lang="en-US" altLang="ko-KR" dirty="0"/>
              <a:t>, </a:t>
            </a:r>
            <a:r>
              <a:rPr lang="ko-KR" altLang="en-US" dirty="0" err="1"/>
              <a:t>중국발</a:t>
            </a:r>
            <a:r>
              <a:rPr lang="ko-KR" altLang="en-US" dirty="0"/>
              <a:t> 미세먼지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계절에 따른 미세먼지의 농도 변화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국내 풍속에 따른 미세먼지 농도의 변화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0FE7C1-3CA0-4835-822C-F8C21EEC9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240" y="1809298"/>
            <a:ext cx="1555008" cy="15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5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A597E-D81A-4385-AA7A-0272F27206D4}"/>
              </a:ext>
            </a:extLst>
          </p:cNvPr>
          <p:cNvSpPr txBox="1"/>
          <p:nvPr/>
        </p:nvSpPr>
        <p:spPr>
          <a:xfrm>
            <a:off x="270668" y="767183"/>
            <a:ext cx="473719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미세먼지의 주요 변수에 대한 가설 수립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AEB2F-9E4F-4D1B-9800-D9456D715199}"/>
              </a:ext>
            </a:extLst>
          </p:cNvPr>
          <p:cNvSpPr txBox="1"/>
          <p:nvPr/>
        </p:nvSpPr>
        <p:spPr>
          <a:xfrm>
            <a:off x="442762" y="1226160"/>
            <a:ext cx="8624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SO2, NO2, CO </a:t>
            </a:r>
            <a:r>
              <a:rPr lang="ko-KR" altLang="en-US" b="1" dirty="0"/>
              <a:t>의 농도가 증가하면 미세먼지의 농도가 증가할 것이다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b="1" dirty="0"/>
              <a:t>근거 </a:t>
            </a:r>
            <a:r>
              <a:rPr lang="en-US" altLang="ko-KR" dirty="0"/>
              <a:t>: </a:t>
            </a:r>
            <a:r>
              <a:rPr lang="ko-KR" altLang="en-US" dirty="0"/>
              <a:t>주로 발전소와 경유 자동차에서 배출되는 이러한 대기오염물질은 대기중의 수증기</a:t>
            </a:r>
            <a:r>
              <a:rPr lang="en-US" altLang="ko-KR" dirty="0"/>
              <a:t>, </a:t>
            </a:r>
            <a:r>
              <a:rPr lang="ko-KR" altLang="en-US" dirty="0"/>
              <a:t>오존</a:t>
            </a:r>
            <a:r>
              <a:rPr lang="en-US" altLang="ko-KR" dirty="0"/>
              <a:t>, </a:t>
            </a:r>
            <a:r>
              <a:rPr lang="ko-KR" altLang="en-US" dirty="0"/>
              <a:t>암모니아 등과 화학반응을 하여 미세먼지를 생성한다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CO</a:t>
            </a:r>
            <a:r>
              <a:rPr lang="ko-KR" altLang="en-US" dirty="0"/>
              <a:t>의 경우 미세먼지의 성분은 아니지만 </a:t>
            </a:r>
            <a:r>
              <a:rPr lang="en-US" altLang="ko-KR" dirty="0"/>
              <a:t>CO</a:t>
            </a:r>
            <a:r>
              <a:rPr lang="ko-KR" altLang="en-US" dirty="0"/>
              <a:t>의 배출은 </a:t>
            </a:r>
            <a:r>
              <a:rPr lang="en-US" altLang="ko-KR" dirty="0"/>
              <a:t>SO2</a:t>
            </a:r>
            <a:r>
              <a:rPr lang="ko-KR" altLang="en-US" dirty="0"/>
              <a:t>와</a:t>
            </a:r>
            <a:r>
              <a:rPr lang="en-US" altLang="ko-KR" dirty="0"/>
              <a:t> NO2</a:t>
            </a:r>
            <a:r>
              <a:rPr lang="ko-KR" altLang="en-US" dirty="0"/>
              <a:t>의 배출을 동반하는 경우가 많으므로 상관성을 가질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2</a:t>
            </a:r>
            <a:r>
              <a:rPr lang="en-US" altLang="ko-KR" dirty="0"/>
              <a:t>. </a:t>
            </a:r>
            <a:r>
              <a:rPr lang="ko-KR" altLang="en-US" b="1" dirty="0"/>
              <a:t>풍향이 편서풍이 될 경우</a:t>
            </a:r>
            <a:r>
              <a:rPr lang="en-US" altLang="ko-KR" b="1" dirty="0"/>
              <a:t>, </a:t>
            </a:r>
            <a:r>
              <a:rPr lang="ko-KR" altLang="en-US" b="1" dirty="0"/>
              <a:t>미세먼지 농도는 증가할 것이다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b="1" dirty="0"/>
              <a:t>근거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편서풍은 </a:t>
            </a:r>
            <a:r>
              <a:rPr lang="en-US" altLang="ko-KR" dirty="0"/>
              <a:t>1</a:t>
            </a:r>
            <a:r>
              <a:rPr lang="ko-KR" altLang="en-US" dirty="0"/>
              <a:t>년 내내 불지만</a:t>
            </a:r>
            <a:r>
              <a:rPr lang="en-US" altLang="ko-KR" dirty="0"/>
              <a:t>, </a:t>
            </a:r>
            <a:r>
              <a:rPr lang="ko-KR" altLang="en-US" dirty="0"/>
              <a:t>여름에는 남동계절풍으로 인해 편서풍의 영향이 미미하다</a:t>
            </a:r>
            <a:r>
              <a:rPr lang="en-US" altLang="ko-KR" dirty="0"/>
              <a:t>. </a:t>
            </a:r>
            <a:r>
              <a:rPr lang="ko-KR" altLang="en-US" dirty="0"/>
              <a:t>그래서 편서풍의 영향이 큰 봄에 </a:t>
            </a:r>
            <a:r>
              <a:rPr lang="ko-KR" altLang="en-US" dirty="0" err="1"/>
              <a:t>중국발</a:t>
            </a:r>
            <a:r>
              <a:rPr lang="ko-KR" altLang="en-US" dirty="0"/>
              <a:t> 미세먼지로 인한 농도가 증가할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3</a:t>
            </a:r>
            <a:r>
              <a:rPr lang="en-US" altLang="ko-KR" dirty="0"/>
              <a:t>. </a:t>
            </a:r>
            <a:r>
              <a:rPr lang="ko-KR" altLang="en-US" b="1" dirty="0"/>
              <a:t>풍속이 강하면 미세먼지 농도가 줄어들 것이다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b="1" dirty="0"/>
              <a:t>근거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풍속이 강하면 국내 대기의 순환효과가 커져서 대기오염물질 및 미세먼지의 정체가 줄어들기 때문에 미세먼지 농도가 줄어들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4</a:t>
            </a:r>
            <a:r>
              <a:rPr lang="en-US" altLang="ko-KR" dirty="0"/>
              <a:t>. </a:t>
            </a:r>
            <a:r>
              <a:rPr lang="ko-KR" altLang="en-US" b="1" dirty="0"/>
              <a:t>강수량이 많은 여름에 미세먼지 농도가 줄어들 것이다</a:t>
            </a:r>
            <a:r>
              <a:rPr lang="en-US" altLang="ko-KR" b="1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b="1" dirty="0"/>
              <a:t>근거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비가 미세먼지를 씻어서 농도를 감소시키는데 도움을 준다</a:t>
            </a:r>
            <a:r>
              <a:rPr lang="en-US" altLang="ko-KR" dirty="0"/>
              <a:t>. </a:t>
            </a:r>
            <a:r>
              <a:rPr lang="ko-KR" altLang="en-US" dirty="0"/>
              <a:t>이를 통해 강수량이 많은 여름에 미세먼지의 농도가 적을 것이다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3AD1A-3ABD-4649-9D9F-9C8105C5251A}"/>
              </a:ext>
            </a:extLst>
          </p:cNvPr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</p:spTree>
    <p:extLst>
      <p:ext uri="{BB962C8B-B14F-4D97-AF65-F5344CB8AC3E}">
        <p14:creationId xmlns:p14="http://schemas.microsoft.com/office/powerpoint/2010/main" val="32839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208" y="1814470"/>
            <a:ext cx="96071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 불러온다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품질 확인을 통해 </a:t>
            </a:r>
            <a:r>
              <a:rPr lang="ko-KR" altLang="en-US" dirty="0" err="1"/>
              <a:t>결측치와</a:t>
            </a:r>
            <a:r>
              <a:rPr lang="ko-KR" altLang="en-US" dirty="0"/>
              <a:t> 이상치를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찾은 </a:t>
            </a:r>
            <a:r>
              <a:rPr lang="ko-KR" altLang="en-US" dirty="0" err="1"/>
              <a:t>결측치와</a:t>
            </a:r>
            <a:r>
              <a:rPr lang="ko-KR" altLang="en-US" dirty="0"/>
              <a:t> 이상치는 </a:t>
            </a:r>
            <a:r>
              <a:rPr lang="en-US" altLang="ko-KR" dirty="0"/>
              <a:t>data</a:t>
            </a:r>
            <a:r>
              <a:rPr lang="ko-KR" altLang="en-US" dirty="0"/>
              <a:t>양과 설명변수의 특성에 따라 제거하거나 </a:t>
            </a:r>
            <a:r>
              <a:rPr lang="ko-KR" altLang="en-US" dirty="0" err="1"/>
              <a:t>대체값을</a:t>
            </a:r>
            <a:r>
              <a:rPr lang="ko-KR" altLang="en-US" dirty="0"/>
              <a:t> 찾는다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 err="1"/>
              <a:t>검정법</a:t>
            </a:r>
            <a:r>
              <a:rPr lang="en-US" altLang="ko-KR" dirty="0"/>
              <a:t>, </a:t>
            </a:r>
            <a:r>
              <a:rPr lang="ko-KR" altLang="en-US" dirty="0"/>
              <a:t>상관관계 분석을 통해 변수들의 상관관계를 확인한다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회귀분석</a:t>
            </a:r>
            <a:r>
              <a:rPr lang="en-US" altLang="ko-KR" dirty="0"/>
              <a:t>, DT, RF, GB </a:t>
            </a:r>
            <a:r>
              <a:rPr lang="ko-KR" altLang="en-US" dirty="0"/>
              <a:t>등의 모델을 통해서 주요 설명변수들 </a:t>
            </a:r>
            <a:r>
              <a:rPr lang="en-US" altLang="ko-KR" dirty="0"/>
              <a:t>4</a:t>
            </a:r>
            <a:r>
              <a:rPr lang="ko-KR" altLang="en-US" dirty="0"/>
              <a:t>개를 선택한다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주요 설명변수들을 회귀분석</a:t>
            </a:r>
            <a:r>
              <a:rPr lang="en-US" altLang="ko-KR" dirty="0"/>
              <a:t>, DT, RF, GB</a:t>
            </a:r>
            <a:r>
              <a:rPr lang="ko-KR" altLang="en-US" dirty="0"/>
              <a:t>를 통해 모델링 분석을 실시하고 최적의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성능을 가진 모델을 선택한다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r>
              <a:rPr lang="en-US" altLang="ko-KR" dirty="0"/>
              <a:t>6.  </a:t>
            </a:r>
            <a:r>
              <a:rPr lang="ko-KR" altLang="en-US" dirty="0"/>
              <a:t>최종 모델을 통해 분석한 상관관계를 통해 모델 개선안을 제시한다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762295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분석 계획 수립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7996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3108543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 품질</a:t>
            </a:r>
            <a:r>
              <a:rPr lang="en-US" altLang="ko-KR" sz="2000" dirty="0"/>
              <a:t> </a:t>
            </a:r>
            <a:r>
              <a:rPr lang="ko-KR" altLang="en-US" sz="2000" dirty="0"/>
              <a:t>현황</a:t>
            </a:r>
            <a:r>
              <a:rPr lang="en-US" altLang="ko-KR" sz="2000" dirty="0"/>
              <a:t> </a:t>
            </a:r>
            <a:r>
              <a:rPr lang="ko-KR" altLang="en-US" sz="2000" dirty="0"/>
              <a:t>및 처리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271B8-510F-48DB-AA23-BF94D1D51C2E}"/>
              </a:ext>
            </a:extLst>
          </p:cNvPr>
          <p:cNvSpPr txBox="1"/>
          <p:nvPr/>
        </p:nvSpPr>
        <p:spPr>
          <a:xfrm>
            <a:off x="270668" y="1312352"/>
            <a:ext cx="82156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분석 계획에 따라 데이터의 속성</a:t>
            </a:r>
            <a:r>
              <a:rPr lang="en-US" altLang="ko-KR" b="1" dirty="0"/>
              <a:t>, </a:t>
            </a:r>
            <a:r>
              <a:rPr lang="ko-KR" altLang="en-US" b="1" dirty="0" err="1"/>
              <a:t>기술통계량을</a:t>
            </a:r>
            <a:r>
              <a:rPr lang="ko-KR" altLang="en-US" b="1" dirty="0"/>
              <a:t> 통해 </a:t>
            </a:r>
            <a:r>
              <a:rPr lang="ko-KR" altLang="en-US" b="1" dirty="0" err="1"/>
              <a:t>결측치를</a:t>
            </a:r>
            <a:r>
              <a:rPr lang="ko-KR" altLang="en-US" b="1" dirty="0"/>
              <a:t> 발견하였다</a:t>
            </a:r>
            <a:r>
              <a:rPr lang="en-US" altLang="ko-KR" b="1" dirty="0"/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오존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이산화질소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이산화황 </a:t>
            </a:r>
            <a:r>
              <a:rPr lang="ko-KR" altLang="en-US" dirty="0" err="1">
                <a:sym typeface="Wingdings" panose="05000000000000000000" pitchFamily="2" charset="2"/>
              </a:rPr>
              <a:t>결측치는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개 뿐이라 해당 행을 제거하였다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일산화탄소 </a:t>
            </a:r>
            <a:r>
              <a:rPr lang="ko-KR" altLang="en-US" dirty="0" err="1">
                <a:sym typeface="Wingdings" panose="05000000000000000000" pitchFamily="2" charset="2"/>
              </a:rPr>
              <a:t>결측치는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55</a:t>
            </a:r>
            <a:r>
              <a:rPr lang="ko-KR" altLang="en-US" dirty="0">
                <a:sym typeface="Wingdings" panose="05000000000000000000" pitchFamily="2" charset="2"/>
              </a:rPr>
              <a:t>개이므로 제거 시</a:t>
            </a:r>
            <a:r>
              <a:rPr lang="en-US" altLang="ko-KR" dirty="0">
                <a:sym typeface="Wingdings" panose="05000000000000000000" pitchFamily="2" charset="2"/>
              </a:rPr>
              <a:t>, data</a:t>
            </a:r>
            <a:r>
              <a:rPr lang="ko-KR" altLang="en-US" dirty="0">
                <a:sym typeface="Wingdings" panose="05000000000000000000" pitchFamily="2" charset="2"/>
              </a:rPr>
              <a:t>에 큰 영향을 끼칠 수 있어서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대체하고자 하였다</a:t>
            </a:r>
            <a:r>
              <a:rPr lang="en-US" altLang="ko-KR" dirty="0">
                <a:sym typeface="Wingdings" panose="05000000000000000000" pitchFamily="2" charset="2"/>
              </a:rPr>
              <a:t>. PM10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CO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err="1">
                <a:sym typeface="Wingdings" panose="05000000000000000000" pitchFamily="2" charset="2"/>
              </a:rPr>
              <a:t>산점도를</a:t>
            </a:r>
            <a:r>
              <a:rPr lang="ko-KR" altLang="en-US" dirty="0">
                <a:sym typeface="Wingdings" panose="05000000000000000000" pitchFamily="2" charset="2"/>
              </a:rPr>
              <a:t> 통해 선형관계를 확인하고 </a:t>
            </a:r>
            <a:r>
              <a:rPr lang="en-US" altLang="ko-KR" dirty="0">
                <a:sym typeface="Wingdings" panose="05000000000000000000" pitchFamily="2" charset="2"/>
              </a:rPr>
              <a:t>CO</a:t>
            </a:r>
            <a:r>
              <a:rPr lang="ko-KR" altLang="en-US" dirty="0">
                <a:sym typeface="Wingdings" panose="05000000000000000000" pitchFamily="2" charset="2"/>
              </a:rPr>
              <a:t>의              분포 또한</a:t>
            </a:r>
            <a:r>
              <a:rPr lang="en-US" altLang="ko-KR" dirty="0">
                <a:sym typeface="Wingdings" panose="05000000000000000000" pitchFamily="2" charset="2"/>
              </a:rPr>
              <a:t>, PM10</a:t>
            </a:r>
            <a:r>
              <a:rPr lang="ko-KR" altLang="en-US" dirty="0">
                <a:sym typeface="Wingdings" panose="05000000000000000000" pitchFamily="2" charset="2"/>
              </a:rPr>
              <a:t>의 분포와 유사할 것이라 생각하였다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이를 근거로 평균값으로 </a:t>
            </a:r>
            <a:r>
              <a:rPr lang="ko-KR" altLang="en-US" dirty="0" err="1">
                <a:sym typeface="Wingdings" panose="05000000000000000000" pitchFamily="2" charset="2"/>
              </a:rPr>
              <a:t>결측치를</a:t>
            </a:r>
            <a:r>
              <a:rPr lang="ko-KR" altLang="en-US" dirty="0">
                <a:sym typeface="Wingdings" panose="05000000000000000000" pitchFamily="2" charset="2"/>
              </a:rPr>
              <a:t> 대체하였다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2. </a:t>
            </a:r>
            <a:r>
              <a:rPr lang="ko-KR" altLang="en-US" b="1" dirty="0">
                <a:sym typeface="Wingdings" panose="05000000000000000000" pitchFamily="2" charset="2"/>
              </a:rPr>
              <a:t>다음으로 </a:t>
            </a:r>
            <a:r>
              <a:rPr lang="ko-KR" altLang="en-US" b="1" dirty="0" err="1">
                <a:sym typeface="Wingdings" panose="05000000000000000000" pitchFamily="2" charset="2"/>
              </a:rPr>
              <a:t>상자수염도표를</a:t>
            </a:r>
            <a:r>
              <a:rPr lang="ko-KR" altLang="en-US" b="1" dirty="0">
                <a:sym typeface="Wingdings" panose="05000000000000000000" pitchFamily="2" charset="2"/>
              </a:rPr>
              <a:t> 통해 각 변수의 분포와 이상치 존재 유무를 확인하였다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시각적인 판단을 근거로 이상치의 가능성이 있는 </a:t>
            </a:r>
            <a:r>
              <a:rPr lang="en-US" altLang="ko-KR" dirty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PM10, RAIN, SNOW </a:t>
            </a:r>
            <a:r>
              <a:rPr lang="ko-KR" altLang="en-US" dirty="0">
                <a:sym typeface="Wingdings" panose="05000000000000000000" pitchFamily="2" charset="2"/>
              </a:rPr>
              <a:t>변수에서 찾았다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의심되는 </a:t>
            </a:r>
            <a:r>
              <a:rPr lang="en-US" altLang="ko-KR" dirty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와 자료조사를 통한 수치와 비교한 결과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실제 사례에서 보고가 된 수치였다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개연성이 충분하다 판단하여 이상치를 정상 값으로 결론지었다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58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2579552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통찰</a:t>
            </a:r>
            <a:r>
              <a:rPr lang="en-US" altLang="ko-KR" sz="2000" dirty="0"/>
              <a:t>(insight)</a:t>
            </a:r>
            <a:r>
              <a:rPr lang="ko-KR" altLang="en-US" sz="2000" dirty="0"/>
              <a:t> 및 해석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4F71C9-FC58-4D05-BB04-198FA308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1187084"/>
            <a:ext cx="2921150" cy="1879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B2A3BF-0C91-44EB-B565-2F231B2451E5}"/>
              </a:ext>
            </a:extLst>
          </p:cNvPr>
          <p:cNvSpPr txBox="1"/>
          <p:nvPr/>
        </p:nvSpPr>
        <p:spPr>
          <a:xfrm>
            <a:off x="357295" y="3055111"/>
            <a:ext cx="257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= Date</a:t>
            </a:r>
            <a:r>
              <a:rPr lang="ko-KR" altLang="en-US" dirty="0"/>
              <a:t> </a:t>
            </a:r>
            <a:r>
              <a:rPr lang="en-US" altLang="ko-KR" dirty="0"/>
              <a:t>, Y = PM10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CFDB0-4E97-4B25-B51F-F6B755F0874C}"/>
              </a:ext>
            </a:extLst>
          </p:cNvPr>
          <p:cNvSpPr txBox="1"/>
          <p:nvPr/>
        </p:nvSpPr>
        <p:spPr>
          <a:xfrm>
            <a:off x="3021018" y="1116119"/>
            <a:ext cx="6884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문헌 조사에 따르면 계절에 따른 </a:t>
            </a:r>
            <a:r>
              <a:rPr lang="en-US" altLang="ko-KR" dirty="0"/>
              <a:t>PM10</a:t>
            </a:r>
            <a:r>
              <a:rPr lang="ko-KR" altLang="en-US" dirty="0"/>
              <a:t>의 농도 변화가 있다고 한다</a:t>
            </a:r>
            <a:r>
              <a:rPr lang="en-US" altLang="ko-KR" dirty="0"/>
              <a:t>. </a:t>
            </a:r>
            <a:r>
              <a:rPr lang="ko-KR" altLang="en-US" dirty="0"/>
              <a:t>시계열 차트를 그려본 결과</a:t>
            </a:r>
            <a:r>
              <a:rPr lang="en-US" altLang="ko-KR" dirty="0"/>
              <a:t>, </a:t>
            </a:r>
            <a:r>
              <a:rPr lang="ko-KR" altLang="en-US" dirty="0"/>
              <a:t>여름과 가을에는 농도가 낮다가 겨울과 봄에 농도가 높아지는 것을 확인할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하지만 범주형 변수이고 계절별로 다른 강수량</a:t>
            </a:r>
            <a:r>
              <a:rPr lang="en-US" altLang="ko-KR" dirty="0"/>
              <a:t>, </a:t>
            </a:r>
            <a:r>
              <a:rPr lang="ko-KR" altLang="en-US" dirty="0"/>
              <a:t>바람</a:t>
            </a:r>
            <a:r>
              <a:rPr lang="en-US" altLang="ko-KR" dirty="0"/>
              <a:t>, </a:t>
            </a:r>
            <a:r>
              <a:rPr lang="ko-KR" altLang="en-US" dirty="0"/>
              <a:t>기압</a:t>
            </a:r>
            <a:r>
              <a:rPr lang="en-US" altLang="ko-KR" dirty="0"/>
              <a:t> </a:t>
            </a:r>
            <a:r>
              <a:rPr lang="ko-KR" altLang="en-US" dirty="0"/>
              <a:t>등의 기상학적 요인이 있기 때문에 다중 공선성을 가질 가능성이 크다</a:t>
            </a:r>
            <a:r>
              <a:rPr lang="en-US" altLang="ko-KR" dirty="0"/>
              <a:t>. </a:t>
            </a:r>
            <a:r>
              <a:rPr lang="ko-KR" altLang="en-US" dirty="0"/>
              <a:t>그래서 앞으로의 </a:t>
            </a:r>
            <a:r>
              <a:rPr lang="en-US" altLang="ko-KR" dirty="0"/>
              <a:t>feature selection </a:t>
            </a:r>
            <a:r>
              <a:rPr lang="ko-KR" altLang="en-US" dirty="0"/>
              <a:t>작업에서 제외하기로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20518A-9518-4DE5-BDE3-398C5FA6A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7" y="3590647"/>
            <a:ext cx="1381672" cy="12963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15247-00FA-4089-8A9B-7ADEC8F2E1F9}"/>
              </a:ext>
            </a:extLst>
          </p:cNvPr>
          <p:cNvSpPr txBox="1"/>
          <p:nvPr/>
        </p:nvSpPr>
        <p:spPr>
          <a:xfrm>
            <a:off x="3547533" y="3469415"/>
            <a:ext cx="6252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가설 </a:t>
            </a:r>
            <a:r>
              <a:rPr lang="en-US" altLang="ko-KR" dirty="0"/>
              <a:t>4</a:t>
            </a:r>
            <a:r>
              <a:rPr lang="ko-KR" altLang="en-US" dirty="0"/>
              <a:t>번을 확인하고자 다음과 같이 산포도를 </a:t>
            </a:r>
            <a:r>
              <a:rPr lang="ko-KR" altLang="en-US" dirty="0" err="1"/>
              <a:t>나타내었다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data</a:t>
            </a:r>
            <a:r>
              <a:rPr lang="ko-KR" altLang="en-US" dirty="0"/>
              <a:t>가 비가 오지 않았을 때 존재하였기 때문에 선형관계를 확인하기 힘들었다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LR, DT, RF, GB </a:t>
            </a:r>
            <a:r>
              <a:rPr lang="ko-KR" altLang="en-US" dirty="0"/>
              <a:t>모델을 통한 변수 중요도를 보아도 </a:t>
            </a:r>
            <a:r>
              <a:rPr lang="en-US" altLang="ko-KR" dirty="0"/>
              <a:t>rain</a:t>
            </a:r>
            <a:r>
              <a:rPr lang="ko-KR" altLang="en-US" dirty="0"/>
              <a:t>은 미세먼지 농도의 </a:t>
            </a:r>
            <a:r>
              <a:rPr lang="en-US" altLang="ko-KR" dirty="0"/>
              <a:t>key </a:t>
            </a:r>
            <a:r>
              <a:rPr lang="ko-KR" altLang="en-US" dirty="0"/>
              <a:t>변수가 되지 못하였다</a:t>
            </a:r>
            <a:r>
              <a:rPr lang="en-US" altLang="ko-KR" dirty="0"/>
              <a:t>. </a:t>
            </a:r>
            <a:r>
              <a:rPr lang="ko-KR" altLang="en-US" dirty="0"/>
              <a:t>이는 비가 오지 않았을 때의 </a:t>
            </a:r>
            <a:r>
              <a:rPr lang="en-US" altLang="ko-KR" dirty="0"/>
              <a:t>data</a:t>
            </a:r>
            <a:r>
              <a:rPr lang="ko-KR" altLang="en-US" dirty="0"/>
              <a:t>가 많은 것이 이유라고 생각하였다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명확한 선형관계를 확인하기 위해서는 비가 오지 않았을 때와 왔을 때로 범주형으로 구분한 후에 관계를 다시 도출하는 것도 방법이라고 생각하였다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4E7D8E-89AC-40AD-96B3-3238F695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228" y="3587069"/>
            <a:ext cx="1804002" cy="1164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A0E9A4C-318E-44E8-98AE-D39873E95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137" y="5069378"/>
            <a:ext cx="1152918" cy="12030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362FD0F-468A-4322-85B7-7ABE3708E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781" y="5061476"/>
            <a:ext cx="1331648" cy="12188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F724601-2288-460B-AAB0-809BC9307F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6943" y="5061476"/>
            <a:ext cx="1462433" cy="11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2579552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통찰</a:t>
            </a:r>
            <a:r>
              <a:rPr lang="en-US" altLang="ko-KR" sz="2000" dirty="0"/>
              <a:t>(insight)</a:t>
            </a:r>
            <a:r>
              <a:rPr lang="ko-KR" altLang="en-US" sz="2000" dirty="0"/>
              <a:t> 및 해석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CBDA2-6625-43F2-A2D6-FBAFB676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3" y="3835355"/>
            <a:ext cx="4146763" cy="18479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672DEE-E892-420B-89B1-21C7D3445997}"/>
              </a:ext>
            </a:extLst>
          </p:cNvPr>
          <p:cNvSpPr txBox="1"/>
          <p:nvPr/>
        </p:nvSpPr>
        <p:spPr>
          <a:xfrm>
            <a:off x="116663" y="1306219"/>
            <a:ext cx="320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b="1" dirty="0"/>
              <a:t>변수들 간의 상관계수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E8CA99-7A00-4613-A710-18B456B4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3" y="1679551"/>
            <a:ext cx="3995195" cy="17494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7EA81-3C8A-4A49-9E0E-C3C9DBAA97C6}"/>
              </a:ext>
            </a:extLst>
          </p:cNvPr>
          <p:cNvSpPr txBox="1"/>
          <p:nvPr/>
        </p:nvSpPr>
        <p:spPr>
          <a:xfrm>
            <a:off x="4263426" y="1181508"/>
            <a:ext cx="5361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문헌에 따르면 오존은 </a:t>
            </a:r>
            <a:r>
              <a:rPr lang="en-US" altLang="ko-KR" dirty="0"/>
              <a:t>SO2, NO2</a:t>
            </a:r>
            <a:r>
              <a:rPr lang="ko-KR" altLang="en-US" dirty="0"/>
              <a:t>와의 화학반응을 통해 </a:t>
            </a:r>
            <a:r>
              <a:rPr lang="en-US" altLang="ko-KR" dirty="0"/>
              <a:t>2</a:t>
            </a:r>
            <a:r>
              <a:rPr lang="ko-KR" altLang="en-US" dirty="0"/>
              <a:t>차 미세먼지를 만드는 요인이다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상관계수 표에 따르면 음의 상관성을 가지는 결과를 얻었다</a:t>
            </a:r>
            <a:r>
              <a:rPr lang="en-US" altLang="ko-KR" dirty="0"/>
              <a:t>. </a:t>
            </a:r>
            <a:r>
              <a:rPr lang="ko-KR" altLang="en-US" dirty="0"/>
              <a:t>이는 미세먼지의 생성에 </a:t>
            </a:r>
            <a:r>
              <a:rPr lang="en-US" altLang="ko-KR" dirty="0"/>
              <a:t>SO2, NO2</a:t>
            </a:r>
            <a:r>
              <a:rPr lang="ko-KR" altLang="en-US" dirty="0"/>
              <a:t>가 더 </a:t>
            </a:r>
            <a:r>
              <a:rPr lang="en-US" altLang="ko-KR" dirty="0"/>
              <a:t>major</a:t>
            </a:r>
            <a:r>
              <a:rPr lang="ko-KR" altLang="en-US" dirty="0"/>
              <a:t>한 영향을 끼친다고 추측하였다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비선형적인</a:t>
            </a:r>
            <a:r>
              <a:rPr lang="ko-KR" altLang="en-US" dirty="0"/>
              <a:t> 특징이 강한 자연현상임을 감안하여 </a:t>
            </a:r>
            <a:r>
              <a:rPr lang="en-US" altLang="ko-KR" dirty="0"/>
              <a:t>0.25</a:t>
            </a:r>
            <a:r>
              <a:rPr lang="ko-KR" altLang="en-US" dirty="0"/>
              <a:t>보다 큰 상관계수를 가지면 상관성이 있는 유효한 변수라고 가정하였다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0DECF6-EC78-47F5-B7A7-2035E108B421}"/>
              </a:ext>
            </a:extLst>
          </p:cNvPr>
          <p:cNvSpPr txBox="1"/>
          <p:nvPr/>
        </p:nvSpPr>
        <p:spPr>
          <a:xfrm>
            <a:off x="4330700" y="4044950"/>
            <a:ext cx="5200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ANOVA</a:t>
            </a:r>
            <a:r>
              <a:rPr lang="ko-KR" altLang="en-US" dirty="0"/>
              <a:t>를 통해 각 설명변수들의 유의성을 판단하였다</a:t>
            </a:r>
            <a:r>
              <a:rPr lang="en-US" altLang="ko-KR" dirty="0"/>
              <a:t>.  P-value</a:t>
            </a:r>
            <a:r>
              <a:rPr lang="ko-KR" altLang="en-US" dirty="0"/>
              <a:t>가 낮은 순으로 유의성을 판단하기 때문에 </a:t>
            </a:r>
            <a:r>
              <a:rPr lang="en-US" altLang="ko-KR" dirty="0"/>
              <a:t>NO2, CO, TEMP, WIND-DIR</a:t>
            </a:r>
            <a:r>
              <a:rPr lang="ko-KR" altLang="en-US" dirty="0"/>
              <a:t>순으로 유의한 것을 확인하였다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4A16D-0C88-4CD8-AF63-6BE7324F98AE}"/>
              </a:ext>
            </a:extLst>
          </p:cNvPr>
          <p:cNvSpPr txBox="1"/>
          <p:nvPr/>
        </p:nvSpPr>
        <p:spPr>
          <a:xfrm>
            <a:off x="116663" y="3521043"/>
            <a:ext cx="320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b="1" dirty="0"/>
              <a:t>ANOVA </a:t>
            </a:r>
            <a:r>
              <a:rPr lang="ko-KR" altLang="en-US" b="1" dirty="0"/>
              <a:t>분석결과</a:t>
            </a:r>
          </a:p>
        </p:txBody>
      </p:sp>
    </p:spTree>
    <p:extLst>
      <p:ext uri="{BB962C8B-B14F-4D97-AF65-F5344CB8AC3E}">
        <p14:creationId xmlns:p14="http://schemas.microsoft.com/office/powerpoint/2010/main" val="101125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748312"/>
            <a:ext cx="250581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모델링 결과 및 분석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9F6A86-1F06-4788-BB42-B128BE2F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130" y="1332972"/>
            <a:ext cx="3388471" cy="25423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0F3678-BD0D-48A1-A1DB-5E7679A7E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69" y="3320316"/>
            <a:ext cx="1492327" cy="311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4B8CA4-5ECD-4159-8450-252DAB2A5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267" y="3034551"/>
            <a:ext cx="1543129" cy="2857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FB6897-3359-42D2-B81E-4F3B96BB3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316" y="2646530"/>
            <a:ext cx="1568531" cy="2921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E2692F-2930-4DDA-B86C-1E6549D84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667" y="2336217"/>
            <a:ext cx="1549480" cy="3238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53E013-E866-4D40-A53A-2E63216F8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8967" y="1925771"/>
            <a:ext cx="1530429" cy="3302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EBB4B8-8D55-430C-8583-13BE58AE5C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8967" y="1630551"/>
            <a:ext cx="1562180" cy="2984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472FC90-6535-4A6A-A396-AAA420D77D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883" y="1365755"/>
            <a:ext cx="3249465" cy="24807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EFAE6A-17F6-43AF-A88E-CECFFE3ABE7A}"/>
              </a:ext>
            </a:extLst>
          </p:cNvPr>
          <p:cNvSpPr txBox="1"/>
          <p:nvPr/>
        </p:nvSpPr>
        <p:spPr>
          <a:xfrm>
            <a:off x="106726" y="3955516"/>
            <a:ext cx="9338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변수 중요도가 가장 큰 상위 </a:t>
            </a:r>
            <a:r>
              <a:rPr lang="en-US" altLang="ko-KR" dirty="0"/>
              <a:t>4</a:t>
            </a:r>
            <a:r>
              <a:rPr lang="ko-KR" altLang="en-US" dirty="0"/>
              <a:t>개 설명변수로 모델링을 실시하였다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선형회귀분석표에 의하면</a:t>
            </a:r>
            <a:r>
              <a:rPr lang="en-US" altLang="ko-KR" dirty="0"/>
              <a:t>, </a:t>
            </a:r>
            <a:r>
              <a:rPr lang="ko-KR" altLang="en-US" dirty="0"/>
              <a:t>설명변수 모두 </a:t>
            </a: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작아 유의하다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Adj. R-squared , </a:t>
            </a:r>
            <a:r>
              <a:rPr lang="ko-KR" altLang="en-US" dirty="0"/>
              <a:t>즉 </a:t>
            </a:r>
            <a:r>
              <a:rPr lang="en-US" altLang="ko-KR" dirty="0"/>
              <a:t>, </a:t>
            </a:r>
            <a:r>
              <a:rPr lang="ko-KR" altLang="en-US" dirty="0"/>
              <a:t>설명력이 </a:t>
            </a:r>
            <a:r>
              <a:rPr lang="en-US" altLang="ko-KR" dirty="0"/>
              <a:t>40.1%</a:t>
            </a:r>
            <a:r>
              <a:rPr lang="ko-KR" altLang="en-US" dirty="0"/>
              <a:t>로 초기모델 </a:t>
            </a:r>
            <a:r>
              <a:rPr lang="en-US" altLang="ko-KR" dirty="0"/>
              <a:t>48.2%</a:t>
            </a:r>
            <a:r>
              <a:rPr lang="ko-KR" altLang="en-US" dirty="0"/>
              <a:t>보다 작지만 변수를 제거한 것에 비하면 설명력 손실을 최소화하였다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MSE, RMSE,</a:t>
            </a:r>
            <a:r>
              <a:rPr lang="ko-KR" altLang="en-US" dirty="0"/>
              <a:t> </a:t>
            </a:r>
            <a:r>
              <a:rPr lang="en-US" altLang="ko-KR" dirty="0"/>
              <a:t>MAE,</a:t>
            </a:r>
            <a:r>
              <a:rPr lang="ko-KR" altLang="en-US" dirty="0"/>
              <a:t> </a:t>
            </a:r>
            <a:r>
              <a:rPr lang="en-US" altLang="ko-KR" dirty="0"/>
              <a:t>MAPE</a:t>
            </a:r>
            <a:r>
              <a:rPr lang="ko-KR" altLang="en-US" dirty="0"/>
              <a:t>에 의하면 </a:t>
            </a:r>
            <a:r>
              <a:rPr lang="en-US" altLang="ko-KR" dirty="0"/>
              <a:t>LR, RF, DT, GB </a:t>
            </a:r>
            <a:r>
              <a:rPr lang="ko-KR" altLang="en-US" dirty="0"/>
              <a:t>순으로 성능이 좋은 것을 확인할 수 있었다</a:t>
            </a:r>
            <a:r>
              <a:rPr lang="en-US" altLang="ko-KR" dirty="0"/>
              <a:t>. </a:t>
            </a:r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자연현상에 비선형성이 많은데 선형성을 전제로 회귀계수를 도출하는 </a:t>
            </a:r>
            <a:r>
              <a:rPr lang="en-US" altLang="ko-KR" dirty="0"/>
              <a:t>OLS</a:t>
            </a:r>
            <a:r>
              <a:rPr lang="ko-KR" altLang="en-US" dirty="0"/>
              <a:t>의 특성과 선형성</a:t>
            </a:r>
            <a:r>
              <a:rPr lang="en-US" altLang="ko-KR" dirty="0"/>
              <a:t>, </a:t>
            </a:r>
            <a:r>
              <a:rPr lang="ko-KR" altLang="en-US" dirty="0"/>
              <a:t>비선형성을 모두 다루는 </a:t>
            </a:r>
            <a:r>
              <a:rPr lang="en-US" altLang="ko-KR" dirty="0"/>
              <a:t>RF,DT,GB</a:t>
            </a:r>
            <a:r>
              <a:rPr lang="ko-KR" altLang="en-US" dirty="0"/>
              <a:t>의 특성이 영향을 주었다고 생각한다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EC6AA6-3EB9-4CC1-A3B7-30A745EB93E4}"/>
              </a:ext>
            </a:extLst>
          </p:cNvPr>
          <p:cNvSpPr txBox="1"/>
          <p:nvPr/>
        </p:nvSpPr>
        <p:spPr>
          <a:xfrm>
            <a:off x="7169137" y="1771318"/>
            <a:ext cx="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F71657-1D54-4A18-819F-C410153CCF52}"/>
              </a:ext>
            </a:extLst>
          </p:cNvPr>
          <p:cNvSpPr txBox="1"/>
          <p:nvPr/>
        </p:nvSpPr>
        <p:spPr>
          <a:xfrm>
            <a:off x="7186071" y="2431721"/>
            <a:ext cx="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RF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573E2F-3435-444A-84E4-48D4A0D8E2CD}"/>
              </a:ext>
            </a:extLst>
          </p:cNvPr>
          <p:cNvSpPr txBox="1"/>
          <p:nvPr/>
        </p:nvSpPr>
        <p:spPr>
          <a:xfrm>
            <a:off x="7184355" y="3092937"/>
            <a:ext cx="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67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4224233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모델링 결과에 대한 해석 및 한계점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CEDB3-B455-45EE-AB35-4C10A9D8A0C0}"/>
              </a:ext>
            </a:extLst>
          </p:cNvPr>
          <p:cNvSpPr txBox="1"/>
          <p:nvPr/>
        </p:nvSpPr>
        <p:spPr>
          <a:xfrm>
            <a:off x="419100" y="2551837"/>
            <a:ext cx="8801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Feature selection</a:t>
            </a:r>
            <a:r>
              <a:rPr lang="ko-KR" altLang="en-US" dirty="0"/>
              <a:t>과 </a:t>
            </a:r>
            <a:r>
              <a:rPr lang="en-US" altLang="ko-KR" dirty="0"/>
              <a:t>DT</a:t>
            </a:r>
            <a:r>
              <a:rPr lang="ko-KR" altLang="en-US" dirty="0"/>
              <a:t>모델링의 트리를 보면 </a:t>
            </a:r>
            <a:r>
              <a:rPr lang="en-US" altLang="ko-KR" dirty="0"/>
              <a:t>CO</a:t>
            </a:r>
            <a:r>
              <a:rPr lang="ko-KR" altLang="en-US" dirty="0"/>
              <a:t>가 가장 중요한 요인인 것을 확인할 수 있다</a:t>
            </a:r>
            <a:r>
              <a:rPr lang="en-US" altLang="ko-KR" dirty="0"/>
              <a:t>. </a:t>
            </a:r>
            <a:r>
              <a:rPr lang="ko-KR" altLang="en-US" dirty="0"/>
              <a:t>이러한 원인에는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r>
              <a:rPr lang="en-US" altLang="ko-KR" dirty="0"/>
              <a:t>d</a:t>
            </a:r>
            <a:r>
              <a:rPr lang="ko-KR" altLang="en-US" dirty="0"/>
              <a:t>가 있다고 생각한다</a:t>
            </a:r>
            <a:r>
              <a:rPr lang="en-US" altLang="ko-KR" dirty="0"/>
              <a:t>.</a:t>
            </a:r>
            <a:r>
              <a:rPr lang="ko-KR" altLang="en-US" dirty="0"/>
              <a:t> 첫번째는 </a:t>
            </a:r>
            <a:r>
              <a:rPr lang="ko-KR" altLang="en-US" dirty="0" err="1"/>
              <a:t>결측치의</a:t>
            </a:r>
            <a:r>
              <a:rPr lang="ko-KR" altLang="en-US" dirty="0"/>
              <a:t> 처리방식이다</a:t>
            </a:r>
            <a:r>
              <a:rPr lang="en-US" altLang="ko-KR" dirty="0"/>
              <a:t>. </a:t>
            </a:r>
            <a:r>
              <a:rPr lang="ko-KR" altLang="en-US" dirty="0" err="1"/>
              <a:t>결측치</a:t>
            </a:r>
            <a:r>
              <a:rPr lang="ko-KR" altLang="en-US" dirty="0"/>
              <a:t> 처리 전 </a:t>
            </a:r>
            <a:r>
              <a:rPr lang="en-US" altLang="ko-KR" dirty="0"/>
              <a:t>CO</a:t>
            </a:r>
            <a:r>
              <a:rPr lang="ko-KR" altLang="en-US" dirty="0"/>
              <a:t>의 </a:t>
            </a:r>
            <a:r>
              <a:rPr lang="en-US" altLang="ko-KR" dirty="0"/>
              <a:t>histogram</a:t>
            </a:r>
            <a:r>
              <a:rPr lang="ko-KR" altLang="en-US" dirty="0"/>
              <a:t>을 보면 </a:t>
            </a:r>
            <a:r>
              <a:rPr lang="ko-KR" altLang="en-US" dirty="0" err="1"/>
              <a:t>결측된</a:t>
            </a:r>
            <a:r>
              <a:rPr lang="ko-KR" altLang="en-US" dirty="0"/>
              <a:t> 부분이 </a:t>
            </a:r>
            <a:r>
              <a:rPr lang="en-US" altLang="ko-KR" dirty="0"/>
              <a:t>2</a:t>
            </a:r>
            <a:r>
              <a:rPr lang="ko-KR" altLang="en-US" dirty="0"/>
              <a:t>곳인 것을 확인할 수 있다</a:t>
            </a:r>
            <a:r>
              <a:rPr lang="en-US" altLang="ko-KR" dirty="0"/>
              <a:t>. </a:t>
            </a:r>
            <a:r>
              <a:rPr lang="ko-KR" altLang="en-US" dirty="0"/>
              <a:t>그래서 적절한 두 </a:t>
            </a:r>
            <a:r>
              <a:rPr lang="ko-KR" altLang="en-US" dirty="0" err="1"/>
              <a:t>대체값을</a:t>
            </a:r>
            <a:r>
              <a:rPr lang="ko-KR" altLang="en-US" dirty="0"/>
              <a:t> 찾아 채우는 것이 더 자연스러운 </a:t>
            </a:r>
            <a:r>
              <a:rPr lang="en-US" altLang="ko-KR" dirty="0"/>
              <a:t>data</a:t>
            </a:r>
            <a:r>
              <a:rPr lang="ko-KR" altLang="en-US" dirty="0"/>
              <a:t>를 만드는데 도움이 될 것이라 생각한다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이번 모델링에서는 가장 대중적인 평균으로 </a:t>
            </a:r>
            <a:r>
              <a:rPr lang="ko-KR" altLang="en-US" dirty="0" err="1"/>
              <a:t>대체값을</a:t>
            </a:r>
            <a:r>
              <a:rPr lang="ko-KR" altLang="en-US" dirty="0"/>
              <a:t> 설정하였기 때문에 </a:t>
            </a:r>
            <a:r>
              <a:rPr lang="en-US" altLang="ko-KR" dirty="0"/>
              <a:t>CO</a:t>
            </a:r>
            <a:r>
              <a:rPr lang="ko-KR" altLang="en-US" dirty="0"/>
              <a:t>가 가장 중요한 변수가 되었을 것이다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0E388-3031-403F-94E1-09B568D4BB0A}"/>
              </a:ext>
            </a:extLst>
          </p:cNvPr>
          <p:cNvSpPr txBox="1"/>
          <p:nvPr/>
        </p:nvSpPr>
        <p:spPr>
          <a:xfrm>
            <a:off x="419100" y="1320800"/>
            <a:ext cx="8847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탐색적 분석에서 </a:t>
            </a:r>
            <a:r>
              <a:rPr lang="en-US" altLang="ko-KR" dirty="0"/>
              <a:t>O3</a:t>
            </a:r>
            <a:r>
              <a:rPr lang="ko-KR" altLang="en-US" dirty="0"/>
              <a:t>과 </a:t>
            </a:r>
            <a:r>
              <a:rPr lang="en-US" altLang="ko-KR" dirty="0"/>
              <a:t>PM10</a:t>
            </a:r>
            <a:r>
              <a:rPr lang="ko-KR" altLang="en-US" dirty="0"/>
              <a:t>은 약한 음의 상관관계를 갖는 결과를 얻었다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feature selection</a:t>
            </a:r>
            <a:r>
              <a:rPr lang="ko-KR" altLang="en-US" dirty="0"/>
              <a:t> 결과 중요변수에 포함되었고 이를 통해 진행한 모델링에서 강한 양의 상관관계를 갖는 결과를 얻을 수 있었다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53A3FE-3F42-45CD-8AB7-D0BC2F4E3D34}"/>
              </a:ext>
            </a:extLst>
          </p:cNvPr>
          <p:cNvSpPr txBox="1"/>
          <p:nvPr/>
        </p:nvSpPr>
        <p:spPr>
          <a:xfrm>
            <a:off x="419100" y="4429204"/>
            <a:ext cx="8847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ANOVA</a:t>
            </a:r>
            <a:r>
              <a:rPr lang="ko-KR" altLang="en-US" dirty="0"/>
              <a:t>를 통해 유의도가 높은 일부 변수</a:t>
            </a:r>
            <a:r>
              <a:rPr lang="en-US" altLang="ko-KR" dirty="0"/>
              <a:t>(TEMP, WIND-DIR)</a:t>
            </a:r>
            <a:r>
              <a:rPr lang="ko-KR" altLang="en-US" dirty="0"/>
              <a:t>는 </a:t>
            </a:r>
            <a:r>
              <a:rPr lang="en-US" altLang="ko-KR" dirty="0"/>
              <a:t>feature selection</a:t>
            </a:r>
            <a:r>
              <a:rPr lang="ko-KR" altLang="en-US" dirty="0"/>
              <a:t>과정을 통해 중요변수가 아니라 판단하였고 모델링의 변수에 포함되지 않았다</a:t>
            </a:r>
            <a:r>
              <a:rPr lang="en-US" altLang="ko-KR" dirty="0"/>
              <a:t>. </a:t>
            </a:r>
            <a:r>
              <a:rPr lang="ko-KR" altLang="en-US" dirty="0"/>
              <a:t>이는</a:t>
            </a:r>
            <a:r>
              <a:rPr lang="en-US" altLang="ko-KR" dirty="0"/>
              <a:t> ANOVA</a:t>
            </a:r>
            <a:r>
              <a:rPr lang="ko-KR" altLang="en-US" dirty="0"/>
              <a:t>를 진행함에 있어 변수들의 범주를 나누지 않은 것이 원인이라고 생각한다</a:t>
            </a:r>
            <a:r>
              <a:rPr lang="en-US" altLang="ko-KR" dirty="0"/>
              <a:t>. ANOVA</a:t>
            </a:r>
            <a:r>
              <a:rPr lang="ko-KR" altLang="en-US" dirty="0"/>
              <a:t>를 통해 선형관계를 판단하려면 연속형 변수를 </a:t>
            </a:r>
            <a:r>
              <a:rPr lang="en-US" altLang="ko-KR" dirty="0"/>
              <a:t>range</a:t>
            </a:r>
            <a:r>
              <a:rPr lang="ko-KR" altLang="en-US" dirty="0"/>
              <a:t>별로 범주를 </a:t>
            </a:r>
            <a:r>
              <a:rPr lang="ko-KR" altLang="en-US" dirty="0" err="1"/>
              <a:t>나눈다음</a:t>
            </a:r>
            <a:r>
              <a:rPr lang="ko-KR" altLang="en-US" dirty="0"/>
              <a:t> 그들의 </a:t>
            </a:r>
            <a:r>
              <a:rPr lang="ko-KR" altLang="en-US" dirty="0" err="1"/>
              <a:t>상자수염도표를</a:t>
            </a:r>
            <a:r>
              <a:rPr lang="ko-KR" altLang="en-US" dirty="0"/>
              <a:t> 추가로 </a:t>
            </a:r>
            <a:r>
              <a:rPr lang="ko-KR" altLang="en-US" dirty="0" err="1"/>
              <a:t>확인해봐야한다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코딩의 기술적 한계로 이를 실현하지 못하였다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54030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16122</TotalTime>
  <Words>1852</Words>
  <Application>Microsoft Office PowerPoint</Application>
  <PresentationFormat>A4 용지(210x297mm)</PresentationFormat>
  <Paragraphs>387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HY견고딕</vt:lpstr>
      <vt:lpstr>Notokr-regular</vt:lpstr>
      <vt:lpstr>나눔고딕</vt:lpstr>
      <vt:lpstr>돋움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박치현</cp:lastModifiedBy>
  <cp:revision>760</cp:revision>
  <dcterms:created xsi:type="dcterms:W3CDTF">2018-11-28T05:51:33Z</dcterms:created>
  <dcterms:modified xsi:type="dcterms:W3CDTF">2021-03-07T02:57:09Z</dcterms:modified>
</cp:coreProperties>
</file>