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陆 冯莉" initials="陆" lastIdx="1" clrIdx="0">
    <p:extLst>
      <p:ext uri="{19B8F6BF-5375-455C-9EA6-DF929625EA0E}">
        <p15:presenceInfo xmlns:p15="http://schemas.microsoft.com/office/powerpoint/2012/main" userId="50722979f7bc1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09:47:36.6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2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6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4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1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4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7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9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0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0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7EFCC9-6BE0-4AC9-BD64-87169211F12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52C30-5468-4EA5-940E-6288618BD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0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FA577-ABF2-4627-8122-909E4FA82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595360" cy="1730167"/>
          </a:xfrm>
        </p:spPr>
        <p:txBody>
          <a:bodyPr>
            <a:normAutofit/>
          </a:bodyPr>
          <a:lstStyle/>
          <a:p>
            <a:r>
              <a:rPr lang="zh-CN" altLang="en-US" dirty="0"/>
              <a:t>实训题目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BDA4D-C0A9-426C-9ACE-48329CBA9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          随机整数排序</a:t>
            </a:r>
          </a:p>
        </p:txBody>
      </p:sp>
    </p:spTree>
    <p:extLst>
      <p:ext uri="{BB962C8B-B14F-4D97-AF65-F5344CB8AC3E}">
        <p14:creationId xmlns:p14="http://schemas.microsoft.com/office/powerpoint/2010/main" val="83681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E28521-CEE5-4902-85BC-1FA17F4C5444}"/>
              </a:ext>
            </a:extLst>
          </p:cNvPr>
          <p:cNvSpPr txBox="1"/>
          <p:nvPr/>
        </p:nvSpPr>
        <p:spPr>
          <a:xfrm>
            <a:off x="914399" y="57782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4.3</a:t>
            </a:r>
            <a:r>
              <a:rPr lang="zh-CN" altLang="en-US" dirty="0"/>
              <a:t>冒泡排序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7601E-26EE-44F6-B60C-66C7612B3BAF}"/>
              </a:ext>
            </a:extLst>
          </p:cNvPr>
          <p:cNvSpPr txBox="1"/>
          <p:nvPr/>
        </p:nvSpPr>
        <p:spPr>
          <a:xfrm>
            <a:off x="914399" y="1140643"/>
            <a:ext cx="10774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4.3.1</a:t>
            </a:r>
            <a:r>
              <a:rPr lang="zh-CN" altLang="en-US" sz="1600" dirty="0"/>
              <a:t>算法原理</a:t>
            </a:r>
            <a:endParaRPr lang="en-US" altLang="zh-CN" sz="1600" dirty="0"/>
          </a:p>
          <a:p>
            <a:r>
              <a:rPr lang="en-US" altLang="zh-CN" dirty="0"/>
              <a:t> </a:t>
            </a:r>
            <a:r>
              <a:rPr lang="en-US" altLang="zh-CN" sz="1400" dirty="0"/>
              <a:t>1.</a:t>
            </a:r>
            <a:r>
              <a:rPr lang="zh-CN" altLang="en-US" sz="1400" dirty="0"/>
              <a:t>比较相邻的元素。如果第一个比第二个大，就交换他们两个。</a:t>
            </a:r>
          </a:p>
          <a:p>
            <a:r>
              <a:rPr lang="en-US" altLang="zh-CN" sz="1400" dirty="0"/>
              <a:t> 2.</a:t>
            </a:r>
            <a:r>
              <a:rPr lang="zh-CN" altLang="en-US" sz="1400" dirty="0"/>
              <a:t>对每一对相邻元素作同样的工作，从开始第一对到结尾的最后一对。在这一点，最后的元素应该会是最大的数。</a:t>
            </a:r>
          </a:p>
          <a:p>
            <a:r>
              <a:rPr lang="en-US" altLang="zh-CN" sz="1400" dirty="0"/>
              <a:t> 3.</a:t>
            </a:r>
            <a:r>
              <a:rPr lang="zh-CN" altLang="en-US" sz="1400" dirty="0"/>
              <a:t>针对所有的元素重复以上的步骤，除了最后一个。</a:t>
            </a:r>
          </a:p>
          <a:p>
            <a:r>
              <a:rPr lang="en-US" altLang="zh-CN" sz="1400" dirty="0"/>
              <a:t> 4.</a:t>
            </a:r>
            <a:r>
              <a:rPr lang="zh-CN" altLang="en-US" sz="1400" dirty="0"/>
              <a:t>持续每次对越来越少的元素重复上面的步骤，直到没有任何一对数字需要比较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600" dirty="0"/>
              <a:t>4.3.2</a:t>
            </a:r>
            <a:r>
              <a:rPr lang="zh-CN" altLang="en-US" sz="1600" dirty="0"/>
              <a:t>算法实现过程</a:t>
            </a:r>
            <a:endParaRPr lang="en-US" altLang="zh-CN" sz="1600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4880CF-B27F-4157-A30C-E61666AA8EA9}"/>
              </a:ext>
            </a:extLst>
          </p:cNvPr>
          <p:cNvSpPr txBox="1"/>
          <p:nvPr/>
        </p:nvSpPr>
        <p:spPr>
          <a:xfrm>
            <a:off x="1206631" y="1392265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A3D8F0-F551-4ABC-AE25-13F2BA32F4DD}"/>
              </a:ext>
            </a:extLst>
          </p:cNvPr>
          <p:cNvSpPr txBox="1"/>
          <p:nvPr/>
        </p:nvSpPr>
        <p:spPr>
          <a:xfrm>
            <a:off x="1206631" y="136688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8432A-3C97-4EE7-8A70-A289D66E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90" y="3061355"/>
            <a:ext cx="3930977" cy="27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5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372BD9-5E4D-4CE1-868F-92C97CB2D8F2}"/>
              </a:ext>
            </a:extLst>
          </p:cNvPr>
          <p:cNvSpPr txBox="1"/>
          <p:nvPr/>
        </p:nvSpPr>
        <p:spPr>
          <a:xfrm>
            <a:off x="857840" y="575035"/>
            <a:ext cx="521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4.3.3</a:t>
            </a:r>
            <a:r>
              <a:rPr lang="zh-CN" altLang="en-US" sz="1600" dirty="0"/>
              <a:t>代码实现：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F95C26-E4CC-486E-AD7B-2D5C5A7C9CA7}"/>
              </a:ext>
            </a:extLst>
          </p:cNvPr>
          <p:cNvSpPr txBox="1"/>
          <p:nvPr/>
        </p:nvSpPr>
        <p:spPr>
          <a:xfrm>
            <a:off x="857840" y="735292"/>
            <a:ext cx="76734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void Bubble(int Previous[], int N)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0, j = 0;</a:t>
            </a:r>
          </a:p>
          <a:p>
            <a:r>
              <a:rPr lang="en-US" altLang="zh-CN" sz="1600" dirty="0"/>
              <a:t>    int temp= 0;</a:t>
            </a:r>
          </a:p>
          <a:p>
            <a:r>
              <a:rPr lang="en-US" altLang="zh-CN" sz="1600" dirty="0"/>
              <a:t>    int flag = 0;</a:t>
            </a:r>
          </a:p>
          <a:p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    for (j = 1; j &lt; N -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{</a:t>
            </a:r>
          </a:p>
          <a:p>
            <a:r>
              <a:rPr lang="en-US" altLang="zh-CN" sz="1600" dirty="0"/>
              <a:t>            if (Previous[j] &lt; Previous[j - 1])</a:t>
            </a:r>
          </a:p>
          <a:p>
            <a:r>
              <a:rPr lang="en-US" altLang="zh-CN" sz="1600" dirty="0"/>
              <a:t>            {</a:t>
            </a:r>
          </a:p>
          <a:p>
            <a:r>
              <a:rPr lang="en-US" altLang="zh-CN" sz="1600" dirty="0"/>
              <a:t>                temp = Previous[j];</a:t>
            </a:r>
          </a:p>
          <a:p>
            <a:r>
              <a:rPr lang="en-US" altLang="zh-CN" sz="1600" dirty="0"/>
              <a:t>                Previous[j] = Previous[j - 1];</a:t>
            </a:r>
          </a:p>
          <a:p>
            <a:r>
              <a:rPr lang="en-US" altLang="zh-CN" sz="1600" dirty="0"/>
              <a:t>                Previous[j - 1] = temp;</a:t>
            </a:r>
          </a:p>
          <a:p>
            <a:r>
              <a:rPr lang="en-US" altLang="zh-CN" sz="1600" dirty="0"/>
              <a:t>                flag = 1;</a:t>
            </a:r>
          </a:p>
          <a:p>
            <a:r>
              <a:rPr lang="en-US" altLang="zh-CN" sz="1600" dirty="0"/>
              <a:t>            }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if (!flag)</a:t>
            </a:r>
          </a:p>
          <a:p>
            <a:r>
              <a:rPr lang="en-US" altLang="zh-CN" sz="1600" dirty="0"/>
              <a:t>            break;</a:t>
            </a:r>
          </a:p>
          <a:p>
            <a:r>
              <a:rPr lang="en-US" altLang="zh-CN" sz="1600" dirty="0"/>
              <a:t>        flag = 0;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6356A2-D9CC-41EE-8219-2942E7F9531D}"/>
              </a:ext>
            </a:extLst>
          </p:cNvPr>
          <p:cNvSpPr/>
          <p:nvPr/>
        </p:nvSpPr>
        <p:spPr>
          <a:xfrm>
            <a:off x="7392202" y="4408370"/>
            <a:ext cx="3214838" cy="77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第一组样本运行时间：</a:t>
            </a:r>
            <a:r>
              <a:rPr lang="en-US" altLang="zh-CN" sz="1400" dirty="0"/>
              <a:t>0.580323s</a:t>
            </a:r>
          </a:p>
          <a:p>
            <a:pPr algn="ctr"/>
            <a:r>
              <a:rPr lang="zh-CN" altLang="en-US" sz="1400" dirty="0"/>
              <a:t>第二组样本运行时间：</a:t>
            </a:r>
            <a:r>
              <a:rPr lang="en-US" altLang="zh-CN" sz="1400" dirty="0"/>
              <a:t>0.571777s</a:t>
            </a:r>
          </a:p>
        </p:txBody>
      </p:sp>
    </p:spTree>
    <p:extLst>
      <p:ext uri="{BB962C8B-B14F-4D97-AF65-F5344CB8AC3E}">
        <p14:creationId xmlns:p14="http://schemas.microsoft.com/office/powerpoint/2010/main" val="40031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B9F72E-0073-47A2-ACCA-FE24AC70C9ED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822E67-28F9-4AD3-8C9D-CDBCE9ED69A5}"/>
              </a:ext>
            </a:extLst>
          </p:cNvPr>
          <p:cNvSpPr txBox="1"/>
          <p:nvPr/>
        </p:nvSpPr>
        <p:spPr>
          <a:xfrm>
            <a:off x="812800" y="660400"/>
            <a:ext cx="10566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4.4</a:t>
            </a:r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1600" dirty="0"/>
              <a:t>4.4.1</a:t>
            </a:r>
            <a:r>
              <a:rPr lang="zh-CN" altLang="en-US" sz="1600" dirty="0"/>
              <a:t>算法思想</a:t>
            </a:r>
            <a:endParaRPr lang="en-US" altLang="zh-CN" sz="1600" dirty="0"/>
          </a:p>
          <a:p>
            <a:r>
              <a:rPr lang="zh-CN" altLang="en-US" sz="1400" dirty="0"/>
              <a:t>       通过一趟排序将要排序的数据分割成独立的两部分，其中一部分的所有数据都比另外一部分的所有数据都要小，然后再按此方法对这两部分数据分别进行快速排序，整个排序过程可以递递归进行，以此达到整个数据变成有序序列。</a:t>
            </a:r>
            <a:endParaRPr lang="en-US" altLang="zh-CN" sz="1400" dirty="0"/>
          </a:p>
          <a:p>
            <a:r>
              <a:rPr lang="en-US" altLang="zh-CN" sz="1600" dirty="0"/>
              <a:t>4.4.2</a:t>
            </a:r>
            <a:r>
              <a:rPr lang="zh-CN" altLang="en-US" sz="1600" dirty="0"/>
              <a:t>排序过程</a:t>
            </a:r>
            <a:endParaRPr lang="en-US" altLang="zh-CN" sz="1600" dirty="0"/>
          </a:p>
          <a:p>
            <a:r>
              <a:rPr lang="en-US" altLang="zh-CN" sz="1400" dirty="0"/>
              <a:t>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66D3A-7E14-4FE4-AD69-4FCE4789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10" y="2199283"/>
            <a:ext cx="7366379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0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BF596A-3B71-437B-894F-ED6B4E783E84}"/>
              </a:ext>
            </a:extLst>
          </p:cNvPr>
          <p:cNvSpPr txBox="1"/>
          <p:nvPr/>
        </p:nvSpPr>
        <p:spPr>
          <a:xfrm>
            <a:off x="838200" y="152400"/>
            <a:ext cx="57277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4.4.3</a:t>
            </a:r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dirty="0"/>
              <a:t>  void </a:t>
            </a:r>
            <a:r>
              <a:rPr lang="en-US" altLang="zh-CN" dirty="0" err="1"/>
              <a:t>Qsort</a:t>
            </a:r>
            <a:r>
              <a:rPr lang="en-US" altLang="zh-CN" dirty="0"/>
              <a:t>(int A[], int left, int right)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pivot, low, high;</a:t>
            </a:r>
          </a:p>
          <a:p>
            <a:r>
              <a:rPr lang="en-US" altLang="zh-CN" dirty="0"/>
              <a:t>    if (cutoff &lt;= right - left)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pivot = Medium3(A, left, right);</a:t>
            </a:r>
          </a:p>
          <a:p>
            <a:r>
              <a:rPr lang="en-US" altLang="zh-CN" dirty="0"/>
              <a:t>        low = left;</a:t>
            </a:r>
          </a:p>
          <a:p>
            <a:r>
              <a:rPr lang="en-US" altLang="zh-CN" dirty="0"/>
              <a:t>        high = right - 1;</a:t>
            </a:r>
          </a:p>
          <a:p>
            <a:r>
              <a:rPr lang="en-US" altLang="zh-CN" dirty="0"/>
              <a:t>        while (1)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while (A[++low] &lt; pivot)</a:t>
            </a:r>
          </a:p>
          <a:p>
            <a:r>
              <a:rPr lang="en-US" altLang="zh-CN" dirty="0"/>
              <a:t>                ;</a:t>
            </a:r>
          </a:p>
          <a:p>
            <a:r>
              <a:rPr lang="en-US" altLang="zh-CN" dirty="0"/>
              <a:t>            while (A[--high] &gt; pivot)</a:t>
            </a:r>
          </a:p>
          <a:p>
            <a:r>
              <a:rPr lang="en-US" altLang="zh-CN" dirty="0"/>
              <a:t>                ;</a:t>
            </a:r>
          </a:p>
          <a:p>
            <a:r>
              <a:rPr lang="en-US" altLang="zh-CN" dirty="0"/>
              <a:t>            if (low &lt; high)</a:t>
            </a:r>
          </a:p>
          <a:p>
            <a:r>
              <a:rPr lang="en-US" altLang="zh-CN" dirty="0"/>
              <a:t>                swap(&amp;A[low], &amp;A[high]);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 break;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9B7F56-BC92-448D-A128-0EB256B2320D}"/>
              </a:ext>
            </a:extLst>
          </p:cNvPr>
          <p:cNvSpPr txBox="1"/>
          <p:nvPr/>
        </p:nvSpPr>
        <p:spPr>
          <a:xfrm>
            <a:off x="6197600" y="774701"/>
            <a:ext cx="505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swap(&amp;A[low], &amp;A[right - 1]);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Qsort</a:t>
            </a:r>
            <a:r>
              <a:rPr lang="en-US" altLang="zh-CN" dirty="0"/>
              <a:t>(A, left, low - 1);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Qsort</a:t>
            </a:r>
            <a:r>
              <a:rPr lang="en-US" altLang="zh-CN" dirty="0"/>
              <a:t>(A, low + 1, right);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InsertSort</a:t>
            </a:r>
            <a:r>
              <a:rPr lang="en-US" altLang="zh-CN" dirty="0"/>
              <a:t>(A + left, right - left + 1);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QuickSort</a:t>
            </a:r>
            <a:r>
              <a:rPr lang="en-US" altLang="zh-CN" dirty="0"/>
              <a:t>(int A[], int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Qsort</a:t>
            </a:r>
            <a:r>
              <a:rPr lang="en-US" altLang="zh-CN" dirty="0"/>
              <a:t>(A, 0, N - 1);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D9DC06-7087-45DF-9F02-4E41240F8592}"/>
              </a:ext>
            </a:extLst>
          </p:cNvPr>
          <p:cNvSpPr/>
          <p:nvPr/>
        </p:nvSpPr>
        <p:spPr>
          <a:xfrm>
            <a:off x="8065971" y="4581625"/>
            <a:ext cx="3022332" cy="92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第一组样本运行时间：</a:t>
            </a:r>
            <a:r>
              <a:rPr lang="en-US" altLang="zh-CN" sz="1400" dirty="0"/>
              <a:t>0.001093s</a:t>
            </a:r>
          </a:p>
          <a:p>
            <a:pPr algn="ctr"/>
            <a:r>
              <a:rPr lang="zh-CN" altLang="en-US" sz="1400" dirty="0"/>
              <a:t>第二组样本运行时间：</a:t>
            </a:r>
            <a:r>
              <a:rPr lang="en-US" altLang="zh-CN" sz="1400" dirty="0"/>
              <a:t>0.001034s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46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5E7B1-DD2C-4761-A410-0DEC96F98133}"/>
              </a:ext>
            </a:extLst>
          </p:cNvPr>
          <p:cNvSpPr txBox="1"/>
          <p:nvPr/>
        </p:nvSpPr>
        <p:spPr>
          <a:xfrm>
            <a:off x="882650" y="584200"/>
            <a:ext cx="1042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4.5</a:t>
            </a:r>
            <a:r>
              <a:rPr lang="zh-CN" altLang="en-US" dirty="0"/>
              <a:t>归并排序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sz="1600" dirty="0"/>
              <a:t>4.5.1</a:t>
            </a:r>
            <a:r>
              <a:rPr lang="zh-CN" altLang="en-US" sz="1600" dirty="0"/>
              <a:t>算法思想</a:t>
            </a:r>
            <a:endParaRPr lang="en-US" altLang="zh-CN" sz="1600" dirty="0"/>
          </a:p>
          <a:p>
            <a:r>
              <a:rPr lang="zh-CN" altLang="en-US" sz="1400" dirty="0"/>
              <a:t>     将已有序的子序列合并，得到完全有序的序列</a:t>
            </a:r>
            <a:r>
              <a:rPr lang="en-US" altLang="zh-CN" sz="1400" dirty="0"/>
              <a:t>;</a:t>
            </a:r>
            <a:r>
              <a:rPr lang="zh-CN" altLang="en-US" sz="1400" dirty="0"/>
              <a:t>即先使每个子序列有序，再使子序列段间有序。若将两个有序表合并成一个有序表，称为二路归并。</a:t>
            </a:r>
            <a:endParaRPr lang="en-US" altLang="zh-CN" sz="1400" dirty="0"/>
          </a:p>
          <a:p>
            <a:r>
              <a:rPr lang="en-US" altLang="zh-CN" sz="1400" dirty="0"/>
              <a:t>4.5.2</a:t>
            </a:r>
            <a:r>
              <a:rPr lang="zh-CN" altLang="en-US" sz="1400" dirty="0"/>
              <a:t>排序过程</a:t>
            </a:r>
            <a:endParaRPr lang="en-US" altLang="zh-CN" sz="1400" dirty="0"/>
          </a:p>
          <a:p>
            <a:r>
              <a:rPr lang="en-US" altLang="zh-CN" sz="1200" dirty="0"/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49F88-DF01-4C7A-A74C-AABFACAD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03" y="1920810"/>
            <a:ext cx="4730993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63CB38-FB0D-4740-9FFB-D72A68414F02}"/>
              </a:ext>
            </a:extLst>
          </p:cNvPr>
          <p:cNvSpPr txBox="1"/>
          <p:nvPr/>
        </p:nvSpPr>
        <p:spPr>
          <a:xfrm>
            <a:off x="736600" y="482600"/>
            <a:ext cx="276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MergeSort</a:t>
            </a:r>
            <a:r>
              <a:rPr lang="en-US" altLang="zh-CN" sz="1400" dirty="0"/>
              <a:t>(int A[], int N)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*Temp;</a:t>
            </a:r>
          </a:p>
          <a:p>
            <a:r>
              <a:rPr lang="en-US" altLang="zh-CN" sz="1400" dirty="0"/>
              <a:t>    Temp = (int *)malloc(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 * N);</a:t>
            </a:r>
          </a:p>
          <a:p>
            <a:r>
              <a:rPr lang="en-US" altLang="zh-CN" sz="1400" dirty="0"/>
              <a:t>    if (Temp)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Msort</a:t>
            </a:r>
            <a:r>
              <a:rPr lang="en-US" altLang="zh-CN" sz="1400" dirty="0"/>
              <a:t>(A, Temp, 0, N - 1);</a:t>
            </a:r>
          </a:p>
          <a:p>
            <a:r>
              <a:rPr lang="en-US" altLang="zh-CN" sz="1400" dirty="0"/>
              <a:t>        free(Temp);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else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("Over Flow!\n");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3A56DB-9387-40D5-ABD1-5E3527A9BD9F}"/>
              </a:ext>
            </a:extLst>
          </p:cNvPr>
          <p:cNvSpPr txBox="1"/>
          <p:nvPr/>
        </p:nvSpPr>
        <p:spPr>
          <a:xfrm>
            <a:off x="3263900" y="517287"/>
            <a:ext cx="44069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Msort</a:t>
            </a:r>
            <a:r>
              <a:rPr lang="en-US" altLang="zh-CN" sz="1400" dirty="0"/>
              <a:t>(int A[], int Temp[], int L, int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Center;</a:t>
            </a:r>
          </a:p>
          <a:p>
            <a:r>
              <a:rPr lang="en-US" altLang="zh-CN" sz="1400" dirty="0"/>
              <a:t>    if (L &lt;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Center = (L +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 / 2;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Msort</a:t>
            </a:r>
            <a:r>
              <a:rPr lang="en-US" altLang="zh-CN" sz="1400" dirty="0"/>
              <a:t>(A, Temp, L, Center);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Msort</a:t>
            </a:r>
            <a:r>
              <a:rPr lang="en-US" altLang="zh-CN" sz="1400" dirty="0"/>
              <a:t>(A, Temp, Center + 1,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Merge(A, Temp, L, Center + 1,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170F59-B9E8-4600-A2D2-4CFBCC2AED79}"/>
              </a:ext>
            </a:extLst>
          </p:cNvPr>
          <p:cNvSpPr txBox="1"/>
          <p:nvPr/>
        </p:nvSpPr>
        <p:spPr>
          <a:xfrm>
            <a:off x="7061200" y="482600"/>
            <a:ext cx="4394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Merge(int A[], int Temp[], int L, int R, int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LeftEnd</a:t>
            </a:r>
            <a:r>
              <a:rPr lang="en-US" altLang="zh-CN" sz="1400" dirty="0"/>
              <a:t>, Num,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LeftEnd</a:t>
            </a:r>
            <a:r>
              <a:rPr lang="en-US" altLang="zh-CN" sz="1400" dirty="0"/>
              <a:t> = R - 1;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 = L;</a:t>
            </a:r>
          </a:p>
          <a:p>
            <a:r>
              <a:rPr lang="en-US" altLang="zh-CN" sz="1400" dirty="0"/>
              <a:t>    Num =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 - L + 1;</a:t>
            </a:r>
          </a:p>
          <a:p>
            <a:r>
              <a:rPr lang="en-US" altLang="zh-CN" sz="1400" dirty="0"/>
              <a:t>    while (L &lt;= </a:t>
            </a:r>
            <a:r>
              <a:rPr lang="en-US" altLang="zh-CN" sz="1400" dirty="0" err="1"/>
              <a:t>LeftEnd</a:t>
            </a:r>
            <a:r>
              <a:rPr lang="en-US" altLang="zh-CN" sz="1400" dirty="0"/>
              <a:t> &amp;&amp; R &lt;=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if (A[L] &lt; A[R])</a:t>
            </a:r>
          </a:p>
          <a:p>
            <a:r>
              <a:rPr lang="en-US" altLang="zh-CN" sz="1400" dirty="0"/>
              <a:t>            Temp[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++] = A[L++];</a:t>
            </a:r>
          </a:p>
          <a:p>
            <a:r>
              <a:rPr lang="en-US" altLang="zh-CN" sz="1400" dirty="0"/>
              <a:t>        else</a:t>
            </a:r>
          </a:p>
          <a:p>
            <a:r>
              <a:rPr lang="en-US" altLang="zh-CN" sz="1400" dirty="0"/>
              <a:t>            Temp[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++] = A[R++];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while (L &lt;= </a:t>
            </a:r>
            <a:r>
              <a:rPr lang="en-US" altLang="zh-CN" sz="1400" dirty="0" err="1"/>
              <a:t>LeftEnd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Temp[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++] = A[L++];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while (R &lt;=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Temp[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++] = A[R++];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Num;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++, 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--)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A[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] = Temp[</a:t>
            </a:r>
            <a:r>
              <a:rPr lang="en-US" altLang="zh-CN" sz="1400" dirty="0" err="1"/>
              <a:t>RightEnd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2565E4-A6E8-44E1-A7E5-F2D3A38D1A59}"/>
              </a:ext>
            </a:extLst>
          </p:cNvPr>
          <p:cNvSpPr/>
          <p:nvPr/>
        </p:nvSpPr>
        <p:spPr>
          <a:xfrm>
            <a:off x="1636295" y="4090737"/>
            <a:ext cx="4052236" cy="1020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</a:t>
            </a:r>
            <a:r>
              <a:rPr lang="zh-CN" altLang="en-US" sz="1400" dirty="0"/>
              <a:t>第一组样本运行时间：</a:t>
            </a:r>
            <a:r>
              <a:rPr lang="en-US" altLang="zh-CN" sz="1400" dirty="0"/>
              <a:t>0.001556s</a:t>
            </a:r>
          </a:p>
          <a:p>
            <a:pPr algn="ctr"/>
            <a:r>
              <a:rPr lang="zh-CN" altLang="en-US" sz="1400" dirty="0"/>
              <a:t>第二组样本运行时间：</a:t>
            </a:r>
            <a:r>
              <a:rPr lang="en-US" altLang="zh-CN" sz="1400" dirty="0"/>
              <a:t>0.001492s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916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585CB4-286F-4CF9-AF5C-ED8B8C7F4DE4}"/>
              </a:ext>
            </a:extLst>
          </p:cNvPr>
          <p:cNvSpPr txBox="1"/>
          <p:nvPr/>
        </p:nvSpPr>
        <p:spPr>
          <a:xfrm>
            <a:off x="711200" y="622299"/>
            <a:ext cx="104775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堆排序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sz="1600" dirty="0"/>
              <a:t>4.6.1</a:t>
            </a:r>
            <a:r>
              <a:rPr lang="zh-CN" altLang="en-US" sz="1600" dirty="0"/>
              <a:t>算法思想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en-US" altLang="zh-CN" sz="1400" dirty="0"/>
              <a:t>1)</a:t>
            </a:r>
            <a:r>
              <a:rPr lang="zh-CN" altLang="en-US" sz="1400" dirty="0"/>
              <a:t>将初始待排序关键字序列</a:t>
            </a:r>
            <a:r>
              <a:rPr lang="en-US" altLang="zh-CN" sz="1400" dirty="0"/>
              <a:t>(R1,R2....Rn)</a:t>
            </a:r>
            <a:r>
              <a:rPr lang="zh-CN" altLang="en-US" sz="1400" dirty="0"/>
              <a:t>构建成大顶堆，此堆为初始的无须区；</a:t>
            </a:r>
          </a:p>
          <a:p>
            <a:r>
              <a:rPr lang="zh-CN" altLang="en-US" sz="1400" dirty="0"/>
              <a:t>      </a:t>
            </a:r>
            <a:r>
              <a:rPr lang="en-US" altLang="zh-CN" sz="1400" dirty="0"/>
              <a:t>2)</a:t>
            </a:r>
            <a:r>
              <a:rPr lang="zh-CN" altLang="en-US" sz="1400" dirty="0"/>
              <a:t>将堆顶元素</a:t>
            </a:r>
            <a:r>
              <a:rPr lang="en-US" altLang="zh-CN" sz="1400" dirty="0"/>
              <a:t>R[1]</a:t>
            </a:r>
            <a:r>
              <a:rPr lang="zh-CN" altLang="en-US" sz="1400" dirty="0"/>
              <a:t>与最后一个元素</a:t>
            </a:r>
            <a:r>
              <a:rPr lang="en-US" altLang="zh-CN" sz="1400" dirty="0"/>
              <a:t>R[n]</a:t>
            </a:r>
            <a:r>
              <a:rPr lang="zh-CN" altLang="en-US" sz="1400" dirty="0"/>
              <a:t>交换，此时得到新的无序区</a:t>
            </a:r>
            <a:r>
              <a:rPr lang="en-US" altLang="zh-CN" sz="1400" dirty="0"/>
              <a:t>(R1,R2,......Rn-1)</a:t>
            </a:r>
            <a:r>
              <a:rPr lang="zh-CN" altLang="en-US" sz="1400" dirty="0"/>
              <a:t>和新的有序区</a:t>
            </a:r>
            <a:r>
              <a:rPr lang="en-US" altLang="zh-CN" sz="1400" dirty="0"/>
              <a:t>(Rn),</a:t>
            </a:r>
            <a:r>
              <a:rPr lang="zh-CN" altLang="en-US" sz="1400" dirty="0"/>
              <a:t>且满足</a:t>
            </a:r>
            <a:r>
              <a:rPr lang="en-US" altLang="zh-CN" sz="1400" dirty="0"/>
              <a:t>R[1,2...n-1]&lt;=R[n]; </a:t>
            </a:r>
          </a:p>
          <a:p>
            <a:r>
              <a:rPr lang="en-US" altLang="zh-CN" sz="1400" dirty="0"/>
              <a:t>      3)</a:t>
            </a:r>
            <a:r>
              <a:rPr lang="zh-CN" altLang="en-US" sz="1400" dirty="0"/>
              <a:t>由于交换后新的堆顶</a:t>
            </a:r>
            <a:r>
              <a:rPr lang="en-US" altLang="zh-CN" sz="1400" dirty="0"/>
              <a:t>R[1]</a:t>
            </a:r>
            <a:r>
              <a:rPr lang="zh-CN" altLang="en-US" sz="1400" dirty="0"/>
              <a:t>可能违反堆的性质，因此需要对当前无序区</a:t>
            </a:r>
            <a:r>
              <a:rPr lang="en-US" altLang="zh-CN" sz="1400" dirty="0"/>
              <a:t>(R1,R2,......Rn-1)</a:t>
            </a:r>
            <a:r>
              <a:rPr lang="zh-CN" altLang="en-US" sz="1400" dirty="0"/>
              <a:t>调整为新堆，然后再次将</a:t>
            </a:r>
            <a:r>
              <a:rPr lang="en-US" altLang="zh-CN" sz="1400" dirty="0"/>
              <a:t>R[1]</a:t>
            </a:r>
            <a:r>
              <a:rPr lang="zh-CN" altLang="en-US" sz="1400" dirty="0"/>
              <a:t>与无序区最后一个元素交换，得到新的无序区</a:t>
            </a:r>
            <a:r>
              <a:rPr lang="en-US" altLang="zh-CN" sz="1400" dirty="0"/>
              <a:t>(R1,R2....Rn-2)</a:t>
            </a:r>
            <a:r>
              <a:rPr lang="zh-CN" altLang="en-US" sz="1400" dirty="0"/>
              <a:t>和新的有序区</a:t>
            </a:r>
            <a:r>
              <a:rPr lang="en-US" altLang="zh-CN" sz="1400" dirty="0"/>
              <a:t>(Rn-1,Rn)</a:t>
            </a:r>
            <a:r>
              <a:rPr lang="zh-CN" altLang="en-US" sz="1400" dirty="0"/>
              <a:t>。不断重复此过程直到有序区的元素个数为</a:t>
            </a:r>
            <a:r>
              <a:rPr lang="en-US" altLang="zh-CN" sz="1400" dirty="0"/>
              <a:t>n-1</a:t>
            </a:r>
            <a:r>
              <a:rPr lang="zh-CN" altLang="en-US" sz="1400" dirty="0"/>
              <a:t>，则整个排序过程完成。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600" dirty="0"/>
              <a:t>4.6.2</a:t>
            </a:r>
            <a:r>
              <a:rPr lang="zh-CN" altLang="en-US" sz="1600" dirty="0"/>
              <a:t>排序过程</a:t>
            </a:r>
            <a:endParaRPr lang="en-US" altLang="zh-CN" sz="1600" dirty="0"/>
          </a:p>
          <a:p>
            <a:r>
              <a:rPr lang="en-US" altLang="zh-CN" sz="1400" dirty="0"/>
              <a:t>      1</a:t>
            </a:r>
            <a:r>
              <a:rPr lang="en-US" altLang="zh-CN" sz="1200" dirty="0"/>
              <a:t>)</a:t>
            </a:r>
            <a:r>
              <a:rPr lang="zh-CN" altLang="en-US" sz="1200" dirty="0"/>
              <a:t>初始化堆：将</a:t>
            </a:r>
            <a:r>
              <a:rPr lang="en-US" altLang="zh-CN" sz="1200" dirty="0"/>
              <a:t>R[1..n]</a:t>
            </a:r>
            <a:r>
              <a:rPr lang="zh-CN" altLang="en-US" sz="1200" dirty="0"/>
              <a:t>构造为堆；</a:t>
            </a:r>
          </a:p>
          <a:p>
            <a:r>
              <a:rPr lang="zh-CN" altLang="en-US" sz="1200" dirty="0"/>
              <a:t>       </a:t>
            </a:r>
            <a:r>
              <a:rPr lang="en-US" altLang="zh-CN" sz="1200" dirty="0"/>
              <a:t>2)</a:t>
            </a:r>
            <a:r>
              <a:rPr lang="zh-CN" altLang="en-US" sz="1200" dirty="0"/>
              <a:t>将当前无序区的堆顶元素</a:t>
            </a:r>
            <a:r>
              <a:rPr lang="en-US" altLang="zh-CN" sz="1200" dirty="0"/>
              <a:t>R[1]</a:t>
            </a:r>
            <a:r>
              <a:rPr lang="zh-CN" altLang="en-US" sz="1200" dirty="0"/>
              <a:t>同该区间的最后一个记录交换，然后将新的无序区调整为新的堆。因此对于堆排序，最重要的两个操作就是构造初始堆和调整堆，其实构造初始堆事实上也是调整堆的过程，只不过构造初始堆是对所有的非叶节点都进行调整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   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B3AA59-1565-450D-84D2-F9C875FE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3247607"/>
            <a:ext cx="2413091" cy="2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9616664-EAA1-4894-853E-AFEF4770C241}"/>
              </a:ext>
            </a:extLst>
          </p:cNvPr>
          <p:cNvSpPr txBox="1"/>
          <p:nvPr/>
        </p:nvSpPr>
        <p:spPr>
          <a:xfrm>
            <a:off x="722697" y="721792"/>
            <a:ext cx="10566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4.6.3</a:t>
            </a:r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PercDown</a:t>
            </a:r>
            <a:r>
              <a:rPr lang="en-US" altLang="zh-CN" sz="1400" dirty="0"/>
              <a:t>(int A[], int p, int N)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Parent, Child;</a:t>
            </a:r>
          </a:p>
          <a:p>
            <a:r>
              <a:rPr lang="en-US" altLang="zh-CN" sz="1400" dirty="0"/>
              <a:t>    int x;</a:t>
            </a:r>
          </a:p>
          <a:p>
            <a:r>
              <a:rPr lang="en-US" altLang="zh-CN" sz="1400" dirty="0"/>
              <a:t>    x = A[p];</a:t>
            </a:r>
          </a:p>
          <a:p>
            <a:r>
              <a:rPr lang="en-US" altLang="zh-CN" sz="1400" dirty="0"/>
              <a:t>    for (Parent = p; (Parent * 2 + 1) &lt; N; Parent = Child)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Child = Parent * 2 + 1;</a:t>
            </a:r>
          </a:p>
          <a:p>
            <a:r>
              <a:rPr lang="en-US" altLang="zh-CN" sz="1400" dirty="0"/>
              <a:t>        if ((Child != N - 1) &amp;&amp; (A[Child] &lt; A[Child + 1]))</a:t>
            </a:r>
          </a:p>
          <a:p>
            <a:r>
              <a:rPr lang="en-US" altLang="zh-CN" sz="1400" dirty="0"/>
              <a:t>            Child++;</a:t>
            </a:r>
          </a:p>
          <a:p>
            <a:r>
              <a:rPr lang="en-US" altLang="zh-CN" sz="1400" dirty="0"/>
              <a:t>        if (x &gt;= A[Child])</a:t>
            </a:r>
          </a:p>
          <a:p>
            <a:r>
              <a:rPr lang="en-US" altLang="zh-CN" sz="1400" dirty="0"/>
              <a:t>            break;</a:t>
            </a:r>
          </a:p>
          <a:p>
            <a:r>
              <a:rPr lang="en-US" altLang="zh-CN" sz="1400" dirty="0"/>
              <a:t>        else</a:t>
            </a:r>
          </a:p>
          <a:p>
            <a:r>
              <a:rPr lang="en-US" altLang="zh-CN" sz="1400" dirty="0"/>
              <a:t>            A[Parent] = A[Child];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A[Parent] = x;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441FCE-0DF8-4466-98AA-3682699826C2}"/>
              </a:ext>
            </a:extLst>
          </p:cNvPr>
          <p:cNvSpPr/>
          <p:nvPr/>
        </p:nvSpPr>
        <p:spPr>
          <a:xfrm>
            <a:off x="7363327" y="4656118"/>
            <a:ext cx="3224463" cy="84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第一组样本运行时间：</a:t>
            </a:r>
            <a:r>
              <a:rPr lang="en-US" altLang="zh-CN" sz="1400" dirty="0"/>
              <a:t>0.001543s</a:t>
            </a:r>
          </a:p>
          <a:p>
            <a:pPr algn="ctr"/>
            <a:r>
              <a:rPr lang="zh-CN" altLang="en-US" sz="1400" dirty="0"/>
              <a:t>第二组样本运行时间：</a:t>
            </a:r>
            <a:r>
              <a:rPr lang="en-US" altLang="zh-CN" sz="1400" dirty="0"/>
              <a:t>0.002001s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390802-3E18-492F-9B00-97478B8FE9DA}"/>
              </a:ext>
            </a:extLst>
          </p:cNvPr>
          <p:cNvSpPr txBox="1"/>
          <p:nvPr/>
        </p:nvSpPr>
        <p:spPr>
          <a:xfrm>
            <a:off x="5139891" y="1087655"/>
            <a:ext cx="35035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HeapSort</a:t>
            </a:r>
            <a:r>
              <a:rPr lang="en-US" altLang="zh-CN" sz="1400" dirty="0"/>
              <a:t>(int A[], int N)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N / 2 + 1;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&gt;=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--)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PercDown</a:t>
            </a:r>
            <a:r>
              <a:rPr lang="en-US" altLang="zh-CN" sz="1400" dirty="0"/>
              <a:t>(A,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N);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N - 1;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&gt;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--)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swap(&amp;A[0], &amp;A[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PercDown</a:t>
            </a:r>
            <a:r>
              <a:rPr lang="en-US" altLang="zh-CN" sz="1400" dirty="0"/>
              <a:t>(A, 0,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82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681400-B246-42E5-B9A5-11851E1335E7}"/>
              </a:ext>
            </a:extLst>
          </p:cNvPr>
          <p:cNvSpPr txBox="1"/>
          <p:nvPr/>
        </p:nvSpPr>
        <p:spPr>
          <a:xfrm>
            <a:off x="901700" y="736600"/>
            <a:ext cx="104775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4.7</a:t>
            </a:r>
            <a:r>
              <a:rPr lang="zh-CN" altLang="en-US" dirty="0"/>
              <a:t>选择排序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sz="1600" dirty="0"/>
              <a:t>4.7.1</a:t>
            </a:r>
            <a:r>
              <a:rPr lang="zh-CN" altLang="en-US" sz="1600" dirty="0"/>
              <a:t>算法思想</a:t>
            </a:r>
            <a:endParaRPr lang="en-US" altLang="zh-CN" sz="1600" dirty="0"/>
          </a:p>
          <a:p>
            <a:r>
              <a:rPr lang="zh-CN" altLang="en-US" dirty="0"/>
              <a:t>     </a:t>
            </a:r>
            <a:r>
              <a:rPr lang="zh-CN" altLang="en-US" sz="1400" dirty="0"/>
              <a:t>每一趟在</a:t>
            </a:r>
            <a:r>
              <a:rPr lang="en-US" altLang="zh-CN" sz="1400" dirty="0"/>
              <a:t>n-i+1(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</a:t>
            </a:r>
            <a:r>
              <a:rPr lang="zh-CN" altLang="en-US" sz="1400" dirty="0"/>
              <a:t>，</a:t>
            </a:r>
            <a:r>
              <a:rPr lang="en-US" altLang="zh-CN" sz="1400" dirty="0"/>
              <a:t>2</a:t>
            </a:r>
            <a:r>
              <a:rPr lang="zh-CN" altLang="en-US" sz="1400" dirty="0"/>
              <a:t>，</a:t>
            </a:r>
            <a:r>
              <a:rPr lang="en-US" altLang="zh-CN" sz="1400" dirty="0"/>
              <a:t>…n-1)</a:t>
            </a:r>
            <a:r>
              <a:rPr lang="zh-CN" altLang="en-US" sz="1400" dirty="0"/>
              <a:t>个记录中选取关键字最小的记录作为有序序列中第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个记录。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600" dirty="0"/>
              <a:t>4.7.2</a:t>
            </a:r>
            <a:r>
              <a:rPr lang="zh-CN" altLang="en-US" sz="1600" dirty="0"/>
              <a:t>排序过程</a:t>
            </a:r>
            <a:endParaRPr lang="en-US" altLang="zh-CN" sz="1600" dirty="0"/>
          </a:p>
          <a:p>
            <a:r>
              <a:rPr lang="zh-CN" altLang="en-US" sz="1400" dirty="0"/>
              <a:t>      第</a:t>
            </a:r>
            <a:r>
              <a:rPr lang="en-US" altLang="zh-CN" sz="1400" dirty="0"/>
              <a:t>1</a:t>
            </a:r>
            <a:r>
              <a:rPr lang="zh-CN" altLang="en-US" sz="1400" dirty="0"/>
              <a:t>趟，在待排序记录</a:t>
            </a:r>
            <a:r>
              <a:rPr lang="en-US" altLang="zh-CN" sz="1400" dirty="0"/>
              <a:t>r[1]~r[n]</a:t>
            </a:r>
            <a:r>
              <a:rPr lang="zh-CN" altLang="en-US" sz="1400" dirty="0"/>
              <a:t>中选出最小的记录，将它与</a:t>
            </a:r>
            <a:r>
              <a:rPr lang="en-US" altLang="zh-CN" sz="1400" dirty="0"/>
              <a:t>r[1]</a:t>
            </a:r>
            <a:r>
              <a:rPr lang="zh-CN" altLang="en-US" sz="1400" dirty="0"/>
              <a:t>交换</a:t>
            </a:r>
            <a:r>
              <a:rPr lang="en-US" altLang="zh-CN" sz="1400" dirty="0"/>
              <a:t>;</a:t>
            </a:r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趟，在待排序记录</a:t>
            </a:r>
            <a:r>
              <a:rPr lang="en-US" altLang="zh-CN" sz="1400" dirty="0"/>
              <a:t>r[2]~r[n]</a:t>
            </a:r>
            <a:r>
              <a:rPr lang="zh-CN" altLang="en-US" sz="1400" dirty="0"/>
              <a:t>中选出最小的记录，将它与</a:t>
            </a:r>
            <a:r>
              <a:rPr lang="en-US" altLang="zh-CN" sz="1400" dirty="0"/>
              <a:t>r[2]</a:t>
            </a:r>
            <a:r>
              <a:rPr lang="zh-CN" altLang="en-US" sz="1400" dirty="0"/>
              <a:t>交换</a:t>
            </a:r>
            <a:r>
              <a:rPr lang="en-US" altLang="zh-CN" sz="1400" dirty="0"/>
              <a:t>;</a:t>
            </a:r>
            <a:r>
              <a:rPr lang="zh-CN" altLang="en-US" sz="1400" dirty="0"/>
              <a:t>以此类推，第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趟在待排序记录</a:t>
            </a:r>
            <a:r>
              <a:rPr lang="en-US" altLang="zh-CN" sz="1400" dirty="0"/>
              <a:t>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]~r[n]</a:t>
            </a:r>
            <a:r>
              <a:rPr lang="zh-CN" altLang="en-US" sz="1400" dirty="0"/>
              <a:t>中选出最小的记录，将它与</a:t>
            </a:r>
            <a:r>
              <a:rPr lang="en-US" altLang="zh-CN" sz="1400" dirty="0"/>
              <a:t>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交换，使有序序列不断增长直到全部排序完毕</a:t>
            </a:r>
            <a:r>
              <a:rPr lang="zh-CN" altLang="en-US" dirty="0"/>
              <a:t>。</a:t>
            </a:r>
            <a:endParaRPr lang="en-US" altLang="zh-CN" dirty="0"/>
          </a:p>
          <a:p>
            <a:pPr algn="ctr"/>
            <a:r>
              <a:rPr lang="zh-CN" altLang="en-US" sz="1400" dirty="0"/>
              <a:t> 初始序列</a:t>
            </a:r>
            <a:r>
              <a:rPr lang="en-US" altLang="zh-CN" sz="1400" dirty="0"/>
              <a:t>:</a:t>
            </a:r>
            <a:r>
              <a:rPr lang="en-US" altLang="zh-CN" sz="1400" b="1" dirty="0"/>
              <a:t>{</a:t>
            </a:r>
            <a:r>
              <a:rPr lang="en-US" altLang="zh-CN" sz="1400" dirty="0"/>
              <a:t>49 27 65 97 76 12 38</a:t>
            </a:r>
            <a:r>
              <a:rPr lang="en-US" altLang="zh-CN" sz="1400" b="1" dirty="0"/>
              <a:t>} 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1</a:t>
            </a:r>
            <a:r>
              <a:rPr lang="zh-CN" altLang="en-US" sz="1400" dirty="0"/>
              <a:t>趟</a:t>
            </a:r>
            <a:r>
              <a:rPr lang="en-US" altLang="zh-CN" sz="1400" dirty="0"/>
              <a:t>:12</a:t>
            </a:r>
            <a:r>
              <a:rPr lang="zh-CN" altLang="en-US" sz="1400" dirty="0"/>
              <a:t>与</a:t>
            </a:r>
            <a:r>
              <a:rPr lang="en-US" altLang="zh-CN" sz="1400" dirty="0"/>
              <a:t>49</a:t>
            </a:r>
            <a:r>
              <a:rPr lang="zh-CN" altLang="en-US" sz="1400" dirty="0"/>
              <a:t>交换</a:t>
            </a:r>
            <a:r>
              <a:rPr lang="en-US" altLang="zh-CN" sz="1400" dirty="0"/>
              <a:t>:12</a:t>
            </a:r>
            <a:r>
              <a:rPr lang="en-US" altLang="zh-CN" sz="1400" b="1" dirty="0"/>
              <a:t>{</a:t>
            </a:r>
            <a:r>
              <a:rPr lang="en-US" altLang="zh-CN" sz="1400" dirty="0"/>
              <a:t>27 65 97 76 49 38</a:t>
            </a:r>
            <a:r>
              <a:rPr lang="en-US" altLang="zh-CN" sz="1400" b="1" dirty="0"/>
              <a:t>}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2</a:t>
            </a:r>
            <a:r>
              <a:rPr lang="zh-CN" altLang="en-US" sz="1400" dirty="0"/>
              <a:t>趟</a:t>
            </a:r>
            <a:r>
              <a:rPr lang="en-US" altLang="zh-CN" sz="1400" dirty="0"/>
              <a:t>:27</a:t>
            </a:r>
            <a:r>
              <a:rPr lang="zh-CN" altLang="en-US" sz="1400" dirty="0"/>
              <a:t>不动 </a:t>
            </a:r>
            <a:r>
              <a:rPr lang="en-US" altLang="zh-CN" sz="1400" dirty="0"/>
              <a:t>:12 27</a:t>
            </a:r>
            <a:r>
              <a:rPr lang="en-US" altLang="zh-CN" sz="1400" b="1" dirty="0"/>
              <a:t>{</a:t>
            </a:r>
            <a:r>
              <a:rPr lang="en-US" altLang="zh-CN" sz="1400" dirty="0"/>
              <a:t>65 97 76 49 38</a:t>
            </a:r>
            <a:r>
              <a:rPr lang="en-US" altLang="zh-CN" sz="1400" b="1" dirty="0"/>
              <a:t>}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3</a:t>
            </a:r>
            <a:r>
              <a:rPr lang="zh-CN" altLang="en-US" sz="1400" dirty="0"/>
              <a:t>趟</a:t>
            </a:r>
            <a:r>
              <a:rPr lang="en-US" altLang="zh-CN" sz="1400" dirty="0"/>
              <a:t>:65</a:t>
            </a:r>
            <a:r>
              <a:rPr lang="zh-CN" altLang="en-US" sz="1400" dirty="0"/>
              <a:t>与</a:t>
            </a:r>
            <a:r>
              <a:rPr lang="en-US" altLang="zh-CN" sz="1400" dirty="0"/>
              <a:t>38</a:t>
            </a:r>
            <a:r>
              <a:rPr lang="zh-CN" altLang="en-US" sz="1400" dirty="0"/>
              <a:t>交换</a:t>
            </a:r>
            <a:r>
              <a:rPr lang="en-US" altLang="zh-CN" sz="1400" dirty="0"/>
              <a:t>:12 27 38</a:t>
            </a:r>
            <a:r>
              <a:rPr lang="en-US" altLang="zh-CN" sz="1400" b="1" dirty="0"/>
              <a:t>{</a:t>
            </a:r>
            <a:r>
              <a:rPr lang="en-US" altLang="zh-CN" sz="1400" dirty="0"/>
              <a:t>97 76 49 65</a:t>
            </a:r>
            <a:r>
              <a:rPr lang="en-US" altLang="zh-CN" sz="1400" b="1" dirty="0"/>
              <a:t>}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4</a:t>
            </a:r>
            <a:r>
              <a:rPr lang="zh-CN" altLang="en-US" sz="1400" dirty="0"/>
              <a:t>趟</a:t>
            </a:r>
            <a:r>
              <a:rPr lang="en-US" altLang="zh-CN" sz="1400" dirty="0"/>
              <a:t>:97</a:t>
            </a:r>
            <a:r>
              <a:rPr lang="zh-CN" altLang="en-US" sz="1400" dirty="0"/>
              <a:t>与</a:t>
            </a:r>
            <a:r>
              <a:rPr lang="en-US" altLang="zh-CN" sz="1400" dirty="0"/>
              <a:t>49</a:t>
            </a:r>
            <a:r>
              <a:rPr lang="zh-CN" altLang="en-US" sz="1400" dirty="0"/>
              <a:t>交换</a:t>
            </a:r>
            <a:r>
              <a:rPr lang="en-US" altLang="zh-CN" sz="1400" dirty="0"/>
              <a:t>:12 27 38 49</a:t>
            </a:r>
            <a:r>
              <a:rPr lang="en-US" altLang="zh-CN" sz="1400" b="1" dirty="0"/>
              <a:t>{</a:t>
            </a:r>
            <a:r>
              <a:rPr lang="en-US" altLang="zh-CN" sz="1400" dirty="0"/>
              <a:t>76 97 65</a:t>
            </a:r>
            <a:r>
              <a:rPr lang="en-US" altLang="zh-CN" sz="1400" b="1" dirty="0"/>
              <a:t>} 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5</a:t>
            </a:r>
            <a:r>
              <a:rPr lang="zh-CN" altLang="en-US" sz="1400" dirty="0"/>
              <a:t>趟</a:t>
            </a:r>
            <a:r>
              <a:rPr lang="en-US" altLang="zh-CN" sz="1400" dirty="0"/>
              <a:t>:76</a:t>
            </a:r>
            <a:r>
              <a:rPr lang="zh-CN" altLang="en-US" sz="1400" dirty="0"/>
              <a:t>与</a:t>
            </a:r>
            <a:r>
              <a:rPr lang="en-US" altLang="zh-CN" sz="1400" dirty="0"/>
              <a:t>65</a:t>
            </a:r>
            <a:r>
              <a:rPr lang="zh-CN" altLang="en-US" sz="1400" dirty="0"/>
              <a:t>交换</a:t>
            </a:r>
            <a:r>
              <a:rPr lang="en-US" altLang="zh-CN" sz="1400" dirty="0"/>
              <a:t>:12 27 38 49 65</a:t>
            </a:r>
            <a:r>
              <a:rPr lang="en-US" altLang="zh-CN" sz="1400" b="1" dirty="0"/>
              <a:t>{</a:t>
            </a:r>
            <a:r>
              <a:rPr lang="en-US" altLang="zh-CN" sz="1400" dirty="0"/>
              <a:t>97 76</a:t>
            </a:r>
            <a:r>
              <a:rPr lang="en-US" altLang="zh-CN" sz="1400" b="1" dirty="0"/>
              <a:t>}</a:t>
            </a:r>
            <a:endParaRPr lang="zh-CN" altLang="en-US" sz="1400" dirty="0"/>
          </a:p>
          <a:p>
            <a:pPr algn="ctr"/>
            <a:r>
              <a:rPr lang="zh-CN" altLang="en-US" sz="1400" dirty="0"/>
              <a:t> 第</a:t>
            </a:r>
            <a:r>
              <a:rPr lang="en-US" altLang="zh-CN" sz="1400" dirty="0"/>
              <a:t>6</a:t>
            </a:r>
            <a:r>
              <a:rPr lang="zh-CN" altLang="en-US" sz="1400" dirty="0"/>
              <a:t>趟</a:t>
            </a:r>
            <a:r>
              <a:rPr lang="en-US" altLang="zh-CN" sz="1400" dirty="0"/>
              <a:t>:97</a:t>
            </a:r>
            <a:r>
              <a:rPr lang="zh-CN" altLang="en-US" sz="1400" dirty="0"/>
              <a:t>与</a:t>
            </a:r>
            <a:r>
              <a:rPr lang="en-US" altLang="zh-CN" sz="1400" dirty="0"/>
              <a:t>76</a:t>
            </a:r>
            <a:r>
              <a:rPr lang="zh-CN" altLang="en-US" sz="1400" dirty="0"/>
              <a:t>交换</a:t>
            </a:r>
            <a:r>
              <a:rPr lang="en-US" altLang="zh-CN" sz="1400" dirty="0"/>
              <a:t>:12 27 38 49 65 76 97 </a:t>
            </a:r>
            <a:r>
              <a:rPr lang="zh-CN" altLang="en-US" sz="1400" dirty="0"/>
              <a:t>完成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8710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CD8847-AB33-4FD4-BF9A-C8349F2CF17F}"/>
              </a:ext>
            </a:extLst>
          </p:cNvPr>
          <p:cNvSpPr txBox="1"/>
          <p:nvPr/>
        </p:nvSpPr>
        <p:spPr>
          <a:xfrm>
            <a:off x="1041400" y="723900"/>
            <a:ext cx="102997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4.7.3</a:t>
            </a:r>
            <a:r>
              <a:rPr lang="zh-CN" altLang="en-US" sz="1600" dirty="0"/>
              <a:t>算法实现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SelectSort</a:t>
            </a:r>
            <a:r>
              <a:rPr lang="en-US" altLang="zh-CN" sz="1400" dirty="0"/>
              <a:t>(int a[], int N)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min;</a:t>
            </a:r>
          </a:p>
          <a:p>
            <a:r>
              <a:rPr lang="en-US" altLang="zh-CN" sz="1400" dirty="0"/>
              <a:t>    int temp;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0, j = 0;</a:t>
            </a:r>
          </a:p>
          <a:p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 - 1;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min 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for (j 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+ 1; j &lt; N;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if (a[j] &lt; a[min])</a:t>
            </a:r>
          </a:p>
          <a:p>
            <a:r>
              <a:rPr lang="en-US" altLang="zh-CN" sz="1400" dirty="0"/>
              <a:t>                min = j;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    temp 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       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a[min];</a:t>
            </a:r>
          </a:p>
          <a:p>
            <a:r>
              <a:rPr lang="en-US" altLang="zh-CN" sz="1400" dirty="0"/>
              <a:t>        a[min] = temp;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1B0F2-E531-4CF7-AD7E-C8725C537EFE}"/>
              </a:ext>
            </a:extLst>
          </p:cNvPr>
          <p:cNvSpPr/>
          <p:nvPr/>
        </p:nvSpPr>
        <p:spPr>
          <a:xfrm>
            <a:off x="7671334" y="3580599"/>
            <a:ext cx="3330341" cy="837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第一组样本运行时间：</a:t>
            </a:r>
            <a:r>
              <a:rPr lang="en-US" altLang="zh-CN" sz="1400" dirty="0"/>
              <a:t>0.205502s</a:t>
            </a:r>
          </a:p>
          <a:p>
            <a:pPr algn="ctr"/>
            <a:r>
              <a:rPr lang="zh-CN" altLang="en-US" sz="1400" dirty="0"/>
              <a:t>第二组样本运行时间：</a:t>
            </a:r>
            <a:r>
              <a:rPr lang="en-US" altLang="zh-CN" sz="1400" dirty="0"/>
              <a:t>0.204735s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84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FBDB-1870-4285-AC6B-26A1E98D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9121"/>
            <a:ext cx="9601196" cy="1280160"/>
          </a:xfrm>
        </p:spPr>
        <p:txBody>
          <a:bodyPr/>
          <a:lstStyle/>
          <a:p>
            <a:r>
              <a:rPr lang="zh-CN" altLang="en-US" dirty="0"/>
              <a:t>实训目的与要求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8935-D15C-495F-ADD0-2A5F1124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072640"/>
            <a:ext cx="9601196" cy="42062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目的：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本案例要求能够产生</a:t>
            </a:r>
            <a:r>
              <a:rPr lang="en-US" altLang="zh-CN" dirty="0"/>
              <a:t>20000</a:t>
            </a:r>
            <a:r>
              <a:rPr lang="zh-CN" altLang="en-US" dirty="0"/>
              <a:t>个以上随机整数，并对这些整数采取多种方法进行排序，并显示排序结果，比较各种算法的效率。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（一）为了提高效率，所产生的随机整数用文件保存，供各排序算法共用。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（二）为了更好地进行比较，采取</a:t>
            </a:r>
            <a:r>
              <a:rPr lang="en-US" altLang="zh-CN" dirty="0"/>
              <a:t>3</a:t>
            </a:r>
            <a:r>
              <a:rPr lang="zh-CN" altLang="en-US" dirty="0"/>
              <a:t>种以上方法实现排序，并保存排序结果。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（三）记录每种排序所耗费的时间。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（四）比较各种排序算法的效率，得出效率最高者，分析算法效率高的                        原因。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8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E6922-FD13-4D61-A23F-2B0DB59AA86E}"/>
              </a:ext>
            </a:extLst>
          </p:cNvPr>
          <p:cNvSpPr txBox="1"/>
          <p:nvPr/>
        </p:nvSpPr>
        <p:spPr>
          <a:xfrm>
            <a:off x="1260163" y="884484"/>
            <a:ext cx="10356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记时方法</a:t>
            </a:r>
            <a:endParaRPr lang="en-US" altLang="zh-CN" dirty="0"/>
          </a:p>
          <a:p>
            <a:r>
              <a:rPr lang="zh-CN" altLang="en-US" sz="1400" dirty="0"/>
              <a:t>  在</a:t>
            </a:r>
            <a:r>
              <a:rPr lang="en-US" altLang="zh-CN" sz="1400" dirty="0"/>
              <a:t>Windows</a:t>
            </a:r>
            <a:r>
              <a:rPr lang="zh-CN" altLang="en-US" sz="1400" dirty="0"/>
              <a:t>中内置有精确记时的函数，通过获取不同时刻硬件计时器值，并与时钟频率进行计算，就能</a:t>
            </a:r>
            <a:endParaRPr lang="en-US" altLang="zh-CN" sz="1400" dirty="0"/>
          </a:p>
          <a:p>
            <a:r>
              <a:rPr lang="zh-CN" altLang="en-US" sz="1400" dirty="0"/>
              <a:t>得到精准的时间，该时间和硬件时钟的晶振一样精确。函数分别是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CF78A-412D-450B-98AE-1E89F457A030}"/>
              </a:ext>
            </a:extLst>
          </p:cNvPr>
          <p:cNvSpPr txBox="1"/>
          <p:nvPr/>
        </p:nvSpPr>
        <p:spPr>
          <a:xfrm>
            <a:off x="1260162" y="2007958"/>
            <a:ext cx="10356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Start(){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QueryPerformanceCounter</a:t>
            </a:r>
            <a:r>
              <a:rPr lang="en-US" altLang="zh-CN" sz="1400" dirty="0"/>
              <a:t>(&amp;begin);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Stop(){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QueryPerformanceCounter</a:t>
            </a:r>
            <a:r>
              <a:rPr lang="en-US" altLang="zh-CN" sz="1400" dirty="0"/>
              <a:t>(&amp;end);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getTime</a:t>
            </a:r>
            <a:r>
              <a:rPr lang="en-US" altLang="zh-CN" sz="1400" dirty="0"/>
              <a:t>(LARGE_INTEGER </a:t>
            </a:r>
            <a:r>
              <a:rPr lang="en-US" altLang="zh-CN" sz="1400" dirty="0" err="1"/>
              <a:t>begin,LARGE_INTEGER</a:t>
            </a:r>
            <a:r>
              <a:rPr lang="en-US" altLang="zh-CN" sz="1400" dirty="0"/>
              <a:t> end){</a:t>
            </a:r>
          </a:p>
          <a:p>
            <a:r>
              <a:rPr lang="en-US" altLang="zh-CN" sz="1400" dirty="0"/>
              <a:t>    return (double)(</a:t>
            </a:r>
            <a:r>
              <a:rPr lang="en-US" altLang="zh-CN" sz="1400" dirty="0" err="1"/>
              <a:t>end.QuadPart</a:t>
            </a:r>
            <a:r>
              <a:rPr lang="en-US" altLang="zh-CN" sz="1400" dirty="0"/>
              <a:t> - </a:t>
            </a:r>
            <a:r>
              <a:rPr lang="en-US" altLang="zh-CN" sz="1400" dirty="0" err="1"/>
              <a:t>begin.QuadPart</a:t>
            </a:r>
            <a:r>
              <a:rPr lang="en-US" altLang="zh-CN" sz="1400" dirty="0"/>
              <a:t>) / (double)(</a:t>
            </a:r>
            <a:r>
              <a:rPr lang="en-US" altLang="zh-CN" sz="1400" dirty="0" err="1"/>
              <a:t>frequency.QuadPart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7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FDF0DB2-463C-4BBD-9C00-BDAB3EA99A04}"/>
              </a:ext>
            </a:extLst>
          </p:cNvPr>
          <p:cNvSpPr txBox="1"/>
          <p:nvPr/>
        </p:nvSpPr>
        <p:spPr>
          <a:xfrm>
            <a:off x="1059154" y="771378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2DE459-7427-4949-856E-78FF517C4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18896"/>
              </p:ext>
            </p:extLst>
          </p:nvPr>
        </p:nvGraphicFramePr>
        <p:xfrm>
          <a:off x="1171852" y="1406340"/>
          <a:ext cx="9241654" cy="404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687">
                  <a:extLst>
                    <a:ext uri="{9D8B030D-6E8A-4147-A177-3AD203B41FA5}">
                      <a16:colId xmlns:a16="http://schemas.microsoft.com/office/drawing/2014/main" val="4091882050"/>
                    </a:ext>
                  </a:extLst>
                </a:gridCol>
                <a:gridCol w="2474353">
                  <a:extLst>
                    <a:ext uri="{9D8B030D-6E8A-4147-A177-3AD203B41FA5}">
                      <a16:colId xmlns:a16="http://schemas.microsoft.com/office/drawing/2014/main" val="4259243131"/>
                    </a:ext>
                  </a:extLst>
                </a:gridCol>
                <a:gridCol w="2804889">
                  <a:extLst>
                    <a:ext uri="{9D8B030D-6E8A-4147-A177-3AD203B41FA5}">
                      <a16:colId xmlns:a16="http://schemas.microsoft.com/office/drawing/2014/main" val="961054480"/>
                    </a:ext>
                  </a:extLst>
                </a:gridCol>
                <a:gridCol w="2803725">
                  <a:extLst>
                    <a:ext uri="{9D8B030D-6E8A-4147-A177-3AD203B41FA5}">
                      <a16:colId xmlns:a16="http://schemas.microsoft.com/office/drawing/2014/main" val="2567817335"/>
                    </a:ext>
                  </a:extLst>
                </a:gridCol>
              </a:tblGrid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排序方法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时间复杂度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zh-CN" sz="1050" kern="100" dirty="0">
                          <a:effectLst/>
                        </a:rPr>
                        <a:t>平均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第一组样本排序时间</a:t>
                      </a:r>
                      <a:r>
                        <a:rPr lang="en-US" sz="1050" kern="100" dirty="0">
                          <a:effectLst/>
                        </a:rPr>
                        <a:t>(s)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第二组样本排序时间</a:t>
                      </a:r>
                      <a:r>
                        <a:rPr lang="en-US" sz="1050" kern="100" dirty="0">
                          <a:effectLst/>
                        </a:rPr>
                        <a:t>(s)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514620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冒泡排序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O(n</a:t>
                      </a:r>
                      <a:r>
                        <a:rPr lang="en-US" sz="1050" kern="100" baseline="30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0.580323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0.571777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774131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直接插入排序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O(n</a:t>
                      </a:r>
                      <a:r>
                        <a:rPr lang="en-US" sz="1050" kern="100" baseline="30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0.128055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0.100968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251438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希尔排序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O(n</a:t>
                      </a:r>
                      <a:r>
                        <a:rPr lang="en-US" sz="1050" kern="100" baseline="30000">
                          <a:effectLst/>
                        </a:rPr>
                        <a:t>1.3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0.001900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0.001892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765910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快速排序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O(nlog</a:t>
                      </a:r>
                      <a:r>
                        <a:rPr lang="en-US" sz="1050" kern="100" baseline="-25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n)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0.001093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0.001034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033615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归并排序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O(nlog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n)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0.001556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0.001492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124589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堆排序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O(nlog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n)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0.001543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0.002001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957742"/>
                  </a:ext>
                </a:extLst>
              </a:tr>
              <a:tr h="505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选择排序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O(n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0.205502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0.204735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95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6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2261-8D7C-4B3C-9132-B11D130F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8320"/>
            <a:ext cx="9601196" cy="1254762"/>
          </a:xfrm>
        </p:spPr>
        <p:txBody>
          <a:bodyPr/>
          <a:lstStyle/>
          <a:p>
            <a:r>
              <a:rPr lang="zh-CN" altLang="en-US" dirty="0"/>
              <a:t>总体设计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11534-25C3-4B52-8FDA-F502B028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783082"/>
            <a:ext cx="9601196" cy="4108026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000" dirty="0"/>
              <a:t>为了增加系统的方便性，系统添加了交互菜单，提供选择项供用户使用。系统的功能图如下所示，采用直接插入排序、冒泡排序、希尔排序、快速排序、堆排序对随机产生的</a:t>
            </a:r>
            <a:r>
              <a:rPr lang="en-US" altLang="zh-CN" sz="2000" dirty="0"/>
              <a:t>20000</a:t>
            </a:r>
            <a:r>
              <a:rPr lang="zh-CN" altLang="en-US" sz="2000" dirty="0"/>
              <a:t>个整数进行排序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312C4-0B78-45A3-BD2D-BB68A0FB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9" y="3037844"/>
            <a:ext cx="4123071" cy="23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4BFE8DF-9279-4A43-8F00-5EAD055F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949" y="1005840"/>
            <a:ext cx="8158688" cy="777240"/>
          </a:xfrm>
        </p:spPr>
        <p:txBody>
          <a:bodyPr>
            <a:normAutofit/>
          </a:bodyPr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36719-02E3-48A1-998B-62B7E240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1" y="2042160"/>
            <a:ext cx="8604036" cy="33680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000" dirty="0"/>
              <a:t>1.</a:t>
            </a:r>
            <a:r>
              <a:rPr lang="zh-CN" altLang="en-US" sz="2000" dirty="0"/>
              <a:t>随机生成</a:t>
            </a:r>
            <a:r>
              <a:rPr lang="en-US" altLang="zh-CN" sz="2000" dirty="0"/>
              <a:t>20000</a:t>
            </a:r>
            <a:r>
              <a:rPr lang="zh-CN" altLang="en-US" sz="2000" dirty="0"/>
              <a:t>个整数</a:t>
            </a:r>
            <a:endParaRPr lang="en-US" altLang="zh-CN" sz="2000" dirty="0"/>
          </a:p>
          <a:p>
            <a:pPr algn="l"/>
            <a:r>
              <a:rPr lang="en-US" altLang="zh-CN" sz="1900" dirty="0"/>
              <a:t>int* </a:t>
            </a:r>
            <a:r>
              <a:rPr lang="en-US" altLang="zh-CN" sz="1900" dirty="0" err="1"/>
              <a:t>GenerateRandomNums</a:t>
            </a:r>
            <a:r>
              <a:rPr lang="en-US" altLang="zh-CN" sz="1900" dirty="0"/>
              <a:t>(int </a:t>
            </a:r>
            <a:r>
              <a:rPr lang="en-US" altLang="zh-CN" sz="1900" dirty="0" err="1"/>
              <a:t>nums</a:t>
            </a:r>
            <a:r>
              <a:rPr lang="en-US" altLang="zh-CN" sz="1900" dirty="0"/>
              <a:t>[],int size){ </a:t>
            </a:r>
          </a:p>
          <a:p>
            <a:pPr algn="l"/>
            <a:r>
              <a:rPr lang="en-US" altLang="zh-CN" sz="1900" dirty="0"/>
              <a:t>    int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0;</a:t>
            </a:r>
          </a:p>
          <a:p>
            <a:pPr algn="l"/>
            <a:r>
              <a:rPr lang="en-US" altLang="zh-CN" sz="1900" dirty="0"/>
              <a:t>    for (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0;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size;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++){</a:t>
            </a:r>
          </a:p>
          <a:p>
            <a:pPr algn="l"/>
            <a:r>
              <a:rPr lang="en-US" altLang="zh-CN" sz="1900" dirty="0"/>
              <a:t>    </a:t>
            </a:r>
            <a:r>
              <a:rPr lang="en-US" altLang="zh-CN" sz="1900" dirty="0" err="1"/>
              <a:t>nums</a:t>
            </a:r>
            <a:r>
              <a:rPr lang="en-US" altLang="zh-CN" sz="1900" dirty="0"/>
              <a:t>[</a:t>
            </a:r>
            <a:r>
              <a:rPr lang="en-US" altLang="zh-CN" sz="1900" dirty="0" err="1"/>
              <a:t>i</a:t>
            </a:r>
            <a:r>
              <a:rPr lang="en-US" altLang="zh-CN" sz="1900" dirty="0"/>
              <a:t>] = rand() % RAND_MAX;</a:t>
            </a:r>
          </a:p>
          <a:p>
            <a:pPr algn="l"/>
            <a:r>
              <a:rPr lang="en-US" altLang="zh-CN" sz="1900" dirty="0"/>
              <a:t>}</a:t>
            </a:r>
            <a:endParaRPr lang="en-US" altLang="zh-CN" sz="1900" u="sng" dirty="0"/>
          </a:p>
          <a:p>
            <a:pPr algn="l"/>
            <a:r>
              <a:rPr lang="en-US" altLang="zh-CN" sz="1900" u="sng" dirty="0"/>
              <a:t>    return </a:t>
            </a:r>
            <a:r>
              <a:rPr lang="en-US" altLang="zh-CN" sz="1900" u="sng" dirty="0" err="1"/>
              <a:t>nums</a:t>
            </a:r>
            <a:r>
              <a:rPr lang="en-US" altLang="zh-CN" sz="1900" u="sng" dirty="0"/>
              <a:t>;</a:t>
            </a:r>
          </a:p>
          <a:p>
            <a:pPr algn="l"/>
            <a:r>
              <a:rPr lang="en-US" altLang="zh-CN" sz="1900" dirty="0"/>
              <a:t>}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8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497A-AA69-4797-B0B6-F74D6644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8" y="570654"/>
            <a:ext cx="8664497" cy="947428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dirty="0"/>
              <a:t>2.</a:t>
            </a:r>
            <a:r>
              <a:rPr lang="zh-CN" altLang="en-US" sz="2200" dirty="0"/>
              <a:t>读入文件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48551-0433-4EB6-BE58-C75A9D329A88}"/>
              </a:ext>
            </a:extLst>
          </p:cNvPr>
          <p:cNvSpPr/>
          <p:nvPr/>
        </p:nvSpPr>
        <p:spPr>
          <a:xfrm>
            <a:off x="847148" y="104436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LoadFromfile</a:t>
            </a:r>
            <a:r>
              <a:rPr lang="en-US" altLang="zh-CN" dirty="0"/>
              <a:t>(int </a:t>
            </a:r>
            <a:r>
              <a:rPr lang="en-US" altLang="zh-CN" dirty="0" err="1"/>
              <a:t>nums</a:t>
            </a:r>
            <a:r>
              <a:rPr lang="en-US" altLang="zh-CN" dirty="0"/>
              <a:t>[], int </a:t>
            </a:r>
            <a:r>
              <a:rPr lang="en-US" altLang="zh-CN" dirty="0" err="1"/>
              <a:t>N,char</a:t>
            </a:r>
            <a:r>
              <a:rPr lang="en-US" altLang="zh-CN" dirty="0"/>
              <a:t> filename[]){</a:t>
            </a:r>
          </a:p>
          <a:p>
            <a:r>
              <a:rPr lang="en-US" altLang="zh-CN" dirty="0"/>
              <a:t>	FILE *FP = NULL;</a:t>
            </a:r>
          </a:p>
          <a:p>
            <a:r>
              <a:rPr lang="en-US" altLang="zh-CN" dirty="0"/>
              <a:t>    FP = </a:t>
            </a:r>
            <a:r>
              <a:rPr lang="en-US" altLang="zh-CN" dirty="0" err="1"/>
              <a:t>fopen</a:t>
            </a:r>
            <a:r>
              <a:rPr lang="en-US" altLang="zh-CN" dirty="0"/>
              <a:t>(filename, "</a:t>
            </a:r>
            <a:r>
              <a:rPr lang="en-US" altLang="zh-CN" dirty="0" err="1"/>
              <a:t>rb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if (!FP){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("Open file error! Please check the </a:t>
            </a:r>
            <a:r>
              <a:rPr lang="en-US" altLang="zh-CN" dirty="0" err="1"/>
              <a:t>FilePath</a:t>
            </a:r>
            <a:r>
              <a:rPr lang="en-US" altLang="zh-CN" dirty="0"/>
              <a:t>!\n");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fseek</a:t>
            </a:r>
            <a:r>
              <a:rPr lang="en-US" altLang="zh-CN" dirty="0"/>
              <a:t>(FP, 0, 0);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sizeof</a:t>
            </a:r>
            <a:r>
              <a:rPr lang="en-US" altLang="zh-CN" dirty="0"/>
              <a:t>(int),1,FP) != 1){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("Loading to memory error! Please import again!\n");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            return 0;</a:t>
            </a:r>
          </a:p>
          <a:p>
            <a:r>
              <a:rPr lang="en-US" altLang="zh-CN" dirty="0"/>
              <a:t>        }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	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1CA12B-5F8F-417E-A9D4-BF63835F832D}"/>
              </a:ext>
            </a:extLst>
          </p:cNvPr>
          <p:cNvSpPr txBox="1"/>
          <p:nvPr/>
        </p:nvSpPr>
        <p:spPr>
          <a:xfrm>
            <a:off x="829559" y="612991"/>
            <a:ext cx="8191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写入文件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2F5855-3587-4CFB-A14D-503A09EB7A9F}"/>
              </a:ext>
            </a:extLst>
          </p:cNvPr>
          <p:cNvSpPr txBox="1"/>
          <p:nvPr/>
        </p:nvSpPr>
        <p:spPr>
          <a:xfrm>
            <a:off x="829559" y="1074656"/>
            <a:ext cx="10011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ImportTofile</a:t>
            </a:r>
            <a:r>
              <a:rPr lang="en-US" altLang="zh-CN" dirty="0"/>
              <a:t>(int </a:t>
            </a:r>
            <a:r>
              <a:rPr lang="en-US" altLang="zh-CN" dirty="0" err="1"/>
              <a:t>nums</a:t>
            </a:r>
            <a:r>
              <a:rPr lang="en-US" altLang="zh-CN" dirty="0"/>
              <a:t>[], int N, char filename[]){</a:t>
            </a:r>
          </a:p>
          <a:p>
            <a:r>
              <a:rPr lang="en-US" altLang="zh-CN" dirty="0"/>
              <a:t>    FILE *FP = NULL;</a:t>
            </a:r>
          </a:p>
          <a:p>
            <a:r>
              <a:rPr lang="en-US" altLang="zh-CN" dirty="0"/>
              <a:t>    FP = </a:t>
            </a:r>
            <a:r>
              <a:rPr lang="en-US" altLang="zh-CN" dirty="0" err="1"/>
              <a:t>fopen</a:t>
            </a:r>
            <a:r>
              <a:rPr lang="en-US" altLang="zh-CN" dirty="0"/>
              <a:t>(filename,"</a:t>
            </a:r>
            <a:r>
              <a:rPr lang="en-US" altLang="zh-CN" dirty="0" err="1"/>
              <a:t>wb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if(!FP){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("Open file error! Please check the </a:t>
            </a:r>
            <a:r>
              <a:rPr lang="en-US" altLang="zh-CN" dirty="0" err="1"/>
              <a:t>FilePath</a:t>
            </a:r>
            <a:r>
              <a:rPr lang="en-US" altLang="zh-CN" dirty="0"/>
              <a:t>!\n");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sizeof</a:t>
            </a:r>
            <a:r>
              <a:rPr lang="en-US" altLang="zh-CN" dirty="0"/>
              <a:t>(int),1,FP) != 1){</a:t>
            </a:r>
          </a:p>
          <a:p>
            <a:r>
              <a:rPr lang="en-US" altLang="zh-CN" dirty="0"/>
              <a:t>        	</a:t>
            </a:r>
            <a:r>
              <a:rPr lang="en-US" altLang="zh-CN" dirty="0" err="1"/>
              <a:t>printf</a:t>
            </a:r>
            <a:r>
              <a:rPr lang="en-US" altLang="zh-CN" dirty="0"/>
              <a:t>("Import to file error! Please import again!\n");</a:t>
            </a:r>
          </a:p>
          <a:p>
            <a:r>
              <a:rPr lang="en-US" altLang="zh-CN" dirty="0"/>
              <a:t>        	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        	return 0;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fclose</a:t>
            </a:r>
            <a:r>
              <a:rPr lang="en-US" altLang="zh-CN" dirty="0"/>
              <a:t>(FP);</a:t>
            </a:r>
          </a:p>
          <a:p>
            <a:r>
              <a:rPr lang="en-US" altLang="zh-CN" dirty="0"/>
              <a:t>	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3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D34DAC-896B-4CDA-B0EE-56E31BF80477}"/>
              </a:ext>
            </a:extLst>
          </p:cNvPr>
          <p:cNvSpPr txBox="1"/>
          <p:nvPr/>
        </p:nvSpPr>
        <p:spPr>
          <a:xfrm>
            <a:off x="867266" y="697584"/>
            <a:ext cx="868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各种排序算法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02840E-A7A4-4BCA-BE11-DE4913501FFF}"/>
              </a:ext>
            </a:extLst>
          </p:cNvPr>
          <p:cNvSpPr txBox="1"/>
          <p:nvPr/>
        </p:nvSpPr>
        <p:spPr>
          <a:xfrm>
            <a:off x="999241" y="1066916"/>
            <a:ext cx="74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直接插入排序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97D15-9F6D-4A22-8182-69AC52D38C57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21937-05D6-41E7-96BA-660DC8DE7222}"/>
              </a:ext>
            </a:extLst>
          </p:cNvPr>
          <p:cNvSpPr txBox="1"/>
          <p:nvPr/>
        </p:nvSpPr>
        <p:spPr>
          <a:xfrm>
            <a:off x="666160" y="1354648"/>
            <a:ext cx="109413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   4.1.1</a:t>
            </a:r>
            <a:r>
              <a:rPr lang="zh-CN" altLang="en-US" sz="1600" dirty="0"/>
              <a:t>算法思想</a:t>
            </a:r>
            <a:r>
              <a:rPr lang="zh-CN" altLang="en-US" sz="1400" dirty="0"/>
              <a:t>               </a:t>
            </a:r>
            <a:endParaRPr lang="en-US" altLang="zh-CN" sz="1400" dirty="0"/>
          </a:p>
          <a:p>
            <a:r>
              <a:rPr lang="en-US" altLang="zh-CN" sz="1400" dirty="0"/>
              <a:t>               </a:t>
            </a:r>
            <a:r>
              <a:rPr lang="zh-CN" altLang="en-US" sz="1400" dirty="0"/>
              <a:t>直接插入排序是一种最简单的排序方法，其基本操作是将一条记录插入到已排好的有序表中，从而得到一个新的、记录数量增</a:t>
            </a:r>
            <a:r>
              <a:rPr lang="en-US" altLang="zh-CN" sz="1400" dirty="0"/>
              <a:t>1</a:t>
            </a:r>
            <a:r>
              <a:rPr lang="zh-CN" altLang="en-US" sz="1400" dirty="0"/>
              <a:t>的有序表。</a:t>
            </a:r>
            <a:endParaRPr lang="en-US" altLang="zh-CN" sz="1400" dirty="0"/>
          </a:p>
          <a:p>
            <a:r>
              <a:rPr lang="en-US" altLang="zh-CN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8D288-78CB-4E88-9549-43207DD5088F}"/>
              </a:ext>
            </a:extLst>
          </p:cNvPr>
          <p:cNvSpPr txBox="1"/>
          <p:nvPr/>
        </p:nvSpPr>
        <p:spPr>
          <a:xfrm>
            <a:off x="707010" y="1970201"/>
            <a:ext cx="108596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</a:p>
          <a:p>
            <a:r>
              <a:rPr lang="en-US" altLang="zh-CN" sz="1600" dirty="0"/>
              <a:t>         4.1.2</a:t>
            </a:r>
            <a:r>
              <a:rPr lang="zh-CN" altLang="en-US" sz="1600" dirty="0"/>
              <a:t>代码实现：</a:t>
            </a:r>
            <a:endParaRPr lang="en-US" altLang="zh-CN" sz="1600" dirty="0"/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InsertSort</a:t>
            </a:r>
            <a:r>
              <a:rPr lang="en-US" altLang="zh-CN" dirty="0"/>
              <a:t>(int </a:t>
            </a:r>
            <a:r>
              <a:rPr lang="en-US" altLang="zh-CN" dirty="0" err="1"/>
              <a:t>PreviousArray</a:t>
            </a:r>
            <a:r>
              <a:rPr lang="en-US" altLang="zh-CN" dirty="0"/>
              <a:t>[], int n)</a:t>
            </a:r>
          </a:p>
          <a:p>
            <a:r>
              <a:rPr lang="en-US" altLang="zh-CN" dirty="0"/>
              <a:t> {</a:t>
            </a:r>
          </a:p>
          <a:p>
            <a:r>
              <a:rPr lang="en-US" altLang="zh-CN" dirty="0"/>
              <a:t>    int temp = 0, </a:t>
            </a:r>
            <a:r>
              <a:rPr lang="en-US" altLang="zh-CN" dirty="0" err="1"/>
              <a:t>i</a:t>
            </a:r>
            <a:r>
              <a:rPr lang="en-US" altLang="zh-CN" dirty="0"/>
              <a:t> = 0, j = 0;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temp = </a:t>
            </a:r>
            <a:r>
              <a:rPr lang="en-US" altLang="zh-CN" dirty="0" err="1"/>
              <a:t>PreviousArray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for (j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PreviousArray</a:t>
            </a:r>
            <a:r>
              <a:rPr lang="en-US" altLang="zh-CN" dirty="0"/>
              <a:t>[j - 1] &gt; temp &amp;&amp; j &gt; 0; j--)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PreviousArray</a:t>
            </a:r>
            <a:r>
              <a:rPr lang="en-US" altLang="zh-CN" dirty="0"/>
              <a:t>[j] = </a:t>
            </a:r>
            <a:r>
              <a:rPr lang="en-US" altLang="zh-CN" dirty="0" err="1"/>
              <a:t>PreviousArray</a:t>
            </a:r>
            <a:r>
              <a:rPr lang="en-US" altLang="zh-CN" dirty="0"/>
              <a:t>[j - 1];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PreviousArray</a:t>
            </a:r>
            <a:r>
              <a:rPr lang="en-US" altLang="zh-CN" dirty="0"/>
              <a:t>[j] = temp;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6823CC-1E80-46AE-B8FF-6696F89EFFE4}"/>
              </a:ext>
            </a:extLst>
          </p:cNvPr>
          <p:cNvSpPr txBox="1"/>
          <p:nvPr/>
        </p:nvSpPr>
        <p:spPr>
          <a:xfrm>
            <a:off x="7513163" y="2801197"/>
            <a:ext cx="3091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2F3C1B-DC63-4DD9-B259-E72AC9D8C620}"/>
              </a:ext>
            </a:extLst>
          </p:cNvPr>
          <p:cNvSpPr/>
          <p:nvPr/>
        </p:nvSpPr>
        <p:spPr>
          <a:xfrm>
            <a:off x="7806088" y="4697128"/>
            <a:ext cx="3480624" cy="689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第一组样本的运行时间：</a:t>
            </a:r>
            <a:r>
              <a:rPr lang="en-US" altLang="zh-CN" sz="1400" dirty="0"/>
              <a:t>0.128055s</a:t>
            </a:r>
          </a:p>
          <a:p>
            <a:pPr algn="ctr"/>
            <a:r>
              <a:rPr lang="zh-CN" altLang="en-US" sz="1400" dirty="0"/>
              <a:t>第二组样本的运行时间：</a:t>
            </a:r>
            <a:r>
              <a:rPr lang="en-US" altLang="zh-CN" sz="1400" dirty="0"/>
              <a:t>0.100968s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726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857239-7A30-4F26-8DB7-1087FD1463EE}"/>
              </a:ext>
            </a:extLst>
          </p:cNvPr>
          <p:cNvSpPr txBox="1"/>
          <p:nvPr/>
        </p:nvSpPr>
        <p:spPr>
          <a:xfrm>
            <a:off x="1018095" y="626012"/>
            <a:ext cx="47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希尔排序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0C3A2-1F17-4F07-A294-77913917AD07}"/>
              </a:ext>
            </a:extLst>
          </p:cNvPr>
          <p:cNvSpPr txBox="1"/>
          <p:nvPr/>
        </p:nvSpPr>
        <p:spPr>
          <a:xfrm>
            <a:off x="895547" y="995344"/>
            <a:ext cx="8766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dirty="0"/>
              <a:t>4.2.1</a:t>
            </a:r>
            <a:r>
              <a:rPr lang="zh-CN" altLang="en-US" sz="1600" dirty="0"/>
              <a:t>算法思想</a:t>
            </a:r>
            <a:endParaRPr lang="en-US" altLang="zh-CN" sz="1600" dirty="0"/>
          </a:p>
          <a:p>
            <a:r>
              <a:rPr lang="zh-CN" altLang="en-US" dirty="0"/>
              <a:t>         </a:t>
            </a:r>
            <a:r>
              <a:rPr lang="zh-CN" altLang="en-US" sz="1400" dirty="0"/>
              <a:t>希尔算法是针对直接插入排序算法的改进。该方法又称缩小增量排序。希尔排序的基本思想：先取一个小于</a:t>
            </a:r>
            <a:r>
              <a:rPr lang="en-US" altLang="zh-CN" sz="1400" dirty="0"/>
              <a:t>n</a:t>
            </a:r>
            <a:r>
              <a:rPr lang="zh-CN" altLang="en-US" sz="1400" dirty="0"/>
              <a:t>的整数</a:t>
            </a:r>
            <a:r>
              <a:rPr lang="en-US" altLang="zh-CN" sz="1400" dirty="0"/>
              <a:t>d1</a:t>
            </a:r>
            <a:r>
              <a:rPr lang="zh-CN" altLang="en-US" sz="1400" dirty="0"/>
              <a:t>作为第一个增量，把文件的全部记录分成</a:t>
            </a:r>
            <a:r>
              <a:rPr lang="en-US" altLang="zh-CN" sz="1400" dirty="0"/>
              <a:t>d1</a:t>
            </a:r>
            <a:r>
              <a:rPr lang="zh-CN" altLang="en-US" sz="1400" dirty="0"/>
              <a:t>个组。所有距离为</a:t>
            </a:r>
            <a:r>
              <a:rPr lang="en-US" altLang="zh-CN" sz="1400" dirty="0"/>
              <a:t>dl</a:t>
            </a:r>
            <a:r>
              <a:rPr lang="zh-CN" altLang="en-US" sz="1400" dirty="0"/>
              <a:t>的倍数的记录放在同一个组中。先在各组内进行直接插人排序；然后，取第二个增量</a:t>
            </a:r>
            <a:r>
              <a:rPr lang="en-US" altLang="zh-CN" sz="1400" dirty="0"/>
              <a:t>d2&lt;d1</a:t>
            </a:r>
            <a:r>
              <a:rPr lang="zh-CN" altLang="en-US" sz="1400" dirty="0"/>
              <a:t>重复上述的分组和排序，直至所取的增量</a:t>
            </a:r>
            <a:r>
              <a:rPr lang="en-US" altLang="zh-CN" sz="1400" dirty="0"/>
              <a:t>dt=1(dt&lt;dt-l&lt;…&lt;d2&lt;d1)</a:t>
            </a:r>
            <a:r>
              <a:rPr lang="zh-CN" altLang="en-US" sz="1400" dirty="0"/>
              <a:t>，即所有记录放在同一组中进行直接插入排序为止。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292D4-2FB2-442B-87FA-BDB79B6A990D}"/>
              </a:ext>
            </a:extLst>
          </p:cNvPr>
          <p:cNvSpPr txBox="1"/>
          <p:nvPr/>
        </p:nvSpPr>
        <p:spPr>
          <a:xfrm>
            <a:off x="1140643" y="2288006"/>
            <a:ext cx="77488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4.2.2</a:t>
            </a:r>
            <a:r>
              <a:rPr lang="zh-CN" altLang="en-US" sz="1600" dirty="0"/>
              <a:t>排序过程：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F771AA-5A76-4A8A-AB3C-8B97E9AD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5" y="2811843"/>
            <a:ext cx="3914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8FCD98-BE66-4640-9620-C94D65D34DE8}"/>
              </a:ext>
            </a:extLst>
          </p:cNvPr>
          <p:cNvSpPr txBox="1"/>
          <p:nvPr/>
        </p:nvSpPr>
        <p:spPr>
          <a:xfrm>
            <a:off x="999241" y="744718"/>
            <a:ext cx="89177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4.2.3</a:t>
            </a:r>
            <a:r>
              <a:rPr lang="zh-CN" altLang="en-US" sz="1600" dirty="0"/>
              <a:t>代码实现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ShellSort</a:t>
            </a:r>
            <a:r>
              <a:rPr lang="en-US" altLang="zh-CN" dirty="0"/>
              <a:t>(int </a:t>
            </a:r>
            <a:r>
              <a:rPr lang="en-US" altLang="zh-CN" dirty="0" err="1"/>
              <a:t>PreviousArray</a:t>
            </a:r>
            <a:r>
              <a:rPr lang="en-US" altLang="zh-CN" dirty="0"/>
              <a:t>[], int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D = 0, </a:t>
            </a:r>
            <a:r>
              <a:rPr lang="en-US" altLang="zh-CN" dirty="0" err="1"/>
              <a:t>i</a:t>
            </a:r>
            <a:r>
              <a:rPr lang="en-US" altLang="zh-CN" dirty="0"/>
              <a:t> = 0, j = 0;</a:t>
            </a:r>
          </a:p>
          <a:p>
            <a:r>
              <a:rPr lang="en-US" altLang="zh-CN" dirty="0"/>
              <a:t>    int temp = 0;</a:t>
            </a:r>
          </a:p>
          <a:p>
            <a:r>
              <a:rPr lang="en-US" altLang="zh-CN" dirty="0"/>
              <a:t>    for (D = n; D &gt; 0; D /= 2)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</a:t>
            </a:r>
            <a:r>
              <a:rPr lang="en-US" altLang="zh-CN" dirty="0"/>
              <a:t> = D;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temp = </a:t>
            </a:r>
            <a:r>
              <a:rPr lang="en-US" altLang="zh-CN" dirty="0" err="1"/>
              <a:t>PreviousArray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for (j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PreviousArray</a:t>
            </a:r>
            <a:r>
              <a:rPr lang="en-US" altLang="zh-CN" dirty="0"/>
              <a:t>[j - D] &gt; temp &amp;&amp; j &gt;= D; j -= D)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PreviousArray</a:t>
            </a:r>
            <a:r>
              <a:rPr lang="en-US" altLang="zh-CN" dirty="0"/>
              <a:t>[j] = </a:t>
            </a:r>
            <a:r>
              <a:rPr lang="en-US" altLang="zh-CN" dirty="0" err="1"/>
              <a:t>PreviousArray</a:t>
            </a:r>
            <a:r>
              <a:rPr lang="en-US" altLang="zh-CN" dirty="0"/>
              <a:t>[j - D];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PreviousArray</a:t>
            </a:r>
            <a:r>
              <a:rPr lang="en-US" altLang="zh-CN" dirty="0"/>
              <a:t>[j] = temp;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0C657-2F07-439E-BC82-9E87AF627E04}"/>
              </a:ext>
            </a:extLst>
          </p:cNvPr>
          <p:cNvSpPr/>
          <p:nvPr/>
        </p:nvSpPr>
        <p:spPr>
          <a:xfrm>
            <a:off x="6785811" y="4389120"/>
            <a:ext cx="4610501" cy="721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第一组样本的运行时间：</a:t>
            </a:r>
            <a:r>
              <a:rPr lang="en-US" altLang="zh-CN" sz="1400" dirty="0"/>
              <a:t>0.001900s</a:t>
            </a:r>
          </a:p>
          <a:p>
            <a:pPr algn="ctr"/>
            <a:r>
              <a:rPr lang="zh-CN" altLang="en-US" sz="1400" dirty="0"/>
              <a:t>第二组样本的运行时间：</a:t>
            </a:r>
            <a:r>
              <a:rPr lang="en-US" altLang="zh-CN" sz="1400" dirty="0"/>
              <a:t>0.001892s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08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513</TotalTime>
  <Words>2587</Words>
  <Application>Microsoft Office PowerPoint</Application>
  <PresentationFormat>宽屏</PresentationFormat>
  <Paragraphs>375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方正舒体</vt:lpstr>
      <vt:lpstr>Arial</vt:lpstr>
      <vt:lpstr>Garamond</vt:lpstr>
      <vt:lpstr>Times New Roman</vt:lpstr>
      <vt:lpstr>环保</vt:lpstr>
      <vt:lpstr>实训题目</vt:lpstr>
      <vt:lpstr>实训目的与要求</vt:lpstr>
      <vt:lpstr>总体设计</vt:lpstr>
      <vt:lpstr>详细设计</vt:lpstr>
      <vt:lpstr>2.读入文件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实验题目</dc:title>
  <dc:creator>陆 冯莉</dc:creator>
  <cp:lastModifiedBy>赵宜珺</cp:lastModifiedBy>
  <cp:revision>33</cp:revision>
  <dcterms:created xsi:type="dcterms:W3CDTF">2018-11-21T14:48:19Z</dcterms:created>
  <dcterms:modified xsi:type="dcterms:W3CDTF">2018-11-22T09:06:59Z</dcterms:modified>
</cp:coreProperties>
</file>