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7465" r:id="rId3"/>
    <p:sldId id="7443" r:id="rId4"/>
    <p:sldId id="280" r:id="rId5"/>
    <p:sldId id="7524" r:id="rId6"/>
    <p:sldId id="323" r:id="rId7"/>
    <p:sldId id="7525" r:id="rId8"/>
    <p:sldId id="320" r:id="rId9"/>
    <p:sldId id="7529" r:id="rId10"/>
    <p:sldId id="7530" r:id="rId11"/>
    <p:sldId id="7531" r:id="rId12"/>
    <p:sldId id="7532" r:id="rId13"/>
    <p:sldId id="7533" r:id="rId14"/>
    <p:sldId id="7540" r:id="rId15"/>
    <p:sldId id="7534" r:id="rId16"/>
    <p:sldId id="7541" r:id="rId17"/>
    <p:sldId id="7535" r:id="rId18"/>
    <p:sldId id="7542" r:id="rId19"/>
    <p:sldId id="7536" r:id="rId20"/>
    <p:sldId id="7543" r:id="rId21"/>
    <p:sldId id="7537" r:id="rId22"/>
    <p:sldId id="7544" r:id="rId23"/>
    <p:sldId id="7538" r:id="rId24"/>
    <p:sldId id="7545" r:id="rId25"/>
    <p:sldId id="7539" r:id="rId26"/>
    <p:sldId id="7546" r:id="rId27"/>
    <p:sldId id="7547" r:id="rId28"/>
    <p:sldId id="7548" r:id="rId29"/>
    <p:sldId id="7549" r:id="rId30"/>
    <p:sldId id="7550" r:id="rId31"/>
    <p:sldId id="7551" r:id="rId32"/>
    <p:sldId id="7552" r:id="rId33"/>
    <p:sldId id="7553" r:id="rId34"/>
    <p:sldId id="7554" r:id="rId35"/>
    <p:sldId id="7555" r:id="rId36"/>
    <p:sldId id="7556" r:id="rId37"/>
    <p:sldId id="7526" r:id="rId38"/>
    <p:sldId id="7557" r:id="rId39"/>
    <p:sldId id="7558" r:id="rId40"/>
    <p:sldId id="752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8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16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6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1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99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1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21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16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65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6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3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99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27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76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3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96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6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97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47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37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62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88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22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44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84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77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66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4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1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9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52684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671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3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32785" y="1197161"/>
            <a:ext cx="7718296" cy="4044148"/>
            <a:chOff x="2254802" y="2198646"/>
            <a:chExt cx="7718296" cy="4044148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5171784" y="3518108"/>
              <a:ext cx="48013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课程设计汇报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5361655"/>
              <a:ext cx="2931847" cy="88113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汇报人：赵宜珺、陆冯莉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汇报时间：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2018.11.23</a:t>
              </a: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2254802" y="2198646"/>
              <a:ext cx="75713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9600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随机整数排序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1958" y="665464"/>
            <a:ext cx="110820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ImportTofile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filename[]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fopen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(filename,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wb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(!FP){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"Open file error! Please check the 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FilePath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!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fwrite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,FP)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"Import to file error! Please import again!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7658317" y="1045029"/>
            <a:ext cx="400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功能：把数组导入至指定文件保存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0C650-A2A5-4079-8D31-E1B2F22628DE}"/>
              </a:ext>
            </a:extLst>
          </p:cNvPr>
          <p:cNvSpPr txBox="1"/>
          <p:nvPr/>
        </p:nvSpPr>
        <p:spPr>
          <a:xfrm>
            <a:off x="7658317" y="1705884"/>
            <a:ext cx="3209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说明：必要参数有待存数组</a:t>
            </a:r>
            <a:r>
              <a:rPr lang="en-US" altLang="zh-CN" dirty="0" err="1"/>
              <a:t>nums</a:t>
            </a:r>
            <a:r>
              <a:rPr lang="zh-CN" altLang="en-US" dirty="0"/>
              <a:t>，数组大小</a:t>
            </a:r>
            <a:r>
              <a:rPr lang="en-US" altLang="zh-CN" dirty="0"/>
              <a:t>N</a:t>
            </a:r>
            <a:r>
              <a:rPr lang="zh-CN" altLang="en-US" dirty="0"/>
              <a:t>，指定文件名</a:t>
            </a:r>
            <a:r>
              <a:rPr lang="en-US" altLang="zh-CN" dirty="0"/>
              <a:t>filename.</a:t>
            </a:r>
          </a:p>
          <a:p>
            <a:r>
              <a:rPr lang="zh-CN" altLang="en-US" dirty="0"/>
              <a:t>采用二进制写入。</a:t>
            </a:r>
            <a:endParaRPr lang="en-US" altLang="zh-CN" dirty="0"/>
          </a:p>
          <a:p>
            <a:r>
              <a:rPr lang="zh-CN" altLang="en-US" dirty="0"/>
              <a:t>当不能打开文件或者写入错误时返回</a:t>
            </a:r>
            <a:r>
              <a:rPr lang="en-US" altLang="zh-CN" dirty="0"/>
              <a:t>0</a:t>
            </a:r>
            <a:r>
              <a:rPr lang="zh-CN" altLang="en-US" dirty="0"/>
              <a:t>，写入成功返回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1958" y="665464"/>
            <a:ext cx="110820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LoadFromfile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filename[]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fopen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(filename, 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rb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(!FP){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"Open file error! Please check the 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FilePath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!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fseek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(FP,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fread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,FP)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"Loading to memory error! Please import again!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7658316" y="1045029"/>
            <a:ext cx="42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功能：从文件中读取保存的数据至数组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0C650-A2A5-4079-8D31-E1B2F22628DE}"/>
              </a:ext>
            </a:extLst>
          </p:cNvPr>
          <p:cNvSpPr txBox="1"/>
          <p:nvPr/>
        </p:nvSpPr>
        <p:spPr>
          <a:xfrm>
            <a:off x="7658317" y="1705884"/>
            <a:ext cx="3209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说明：必要参数有数组</a:t>
            </a:r>
            <a:r>
              <a:rPr lang="en-US" altLang="zh-CN" dirty="0" err="1"/>
              <a:t>nums</a:t>
            </a:r>
            <a:r>
              <a:rPr lang="zh-CN" altLang="en-US" dirty="0"/>
              <a:t>，数组大小</a:t>
            </a:r>
            <a:r>
              <a:rPr lang="en-US" altLang="zh-CN" dirty="0"/>
              <a:t>N</a:t>
            </a:r>
            <a:r>
              <a:rPr lang="zh-CN" altLang="en-US" dirty="0"/>
              <a:t>，指定文件名</a:t>
            </a:r>
            <a:r>
              <a:rPr lang="en-US" altLang="zh-CN" dirty="0"/>
              <a:t>filename.</a:t>
            </a:r>
          </a:p>
          <a:p>
            <a:r>
              <a:rPr lang="zh-CN" altLang="en-US" dirty="0"/>
              <a:t>采用二进制读出。</a:t>
            </a:r>
            <a:endParaRPr lang="en-US" altLang="zh-CN" dirty="0"/>
          </a:p>
          <a:p>
            <a:r>
              <a:rPr lang="zh-CN" altLang="en-US" dirty="0"/>
              <a:t>当不能打开文件或者写入错误时返回</a:t>
            </a:r>
            <a:r>
              <a:rPr lang="en-US" altLang="zh-CN" dirty="0"/>
              <a:t>0</a:t>
            </a:r>
            <a:r>
              <a:rPr lang="zh-CN" altLang="en-US" dirty="0"/>
              <a:t>，写入成功返回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5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1958" y="665464"/>
            <a:ext cx="110820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size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size;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Copy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Previous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size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size;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Sorted[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Previous[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7658316" y="1045029"/>
            <a:ext cx="42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功能：遍历输出数组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0C650-A2A5-4079-8D31-E1B2F22628DE}"/>
              </a:ext>
            </a:extLst>
          </p:cNvPr>
          <p:cNvSpPr txBox="1"/>
          <p:nvPr/>
        </p:nvSpPr>
        <p:spPr>
          <a:xfrm>
            <a:off x="7658317" y="1705884"/>
            <a:ext cx="32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说明：必要参数有数组</a:t>
            </a:r>
            <a:r>
              <a:rPr lang="en-US" altLang="zh-CN" dirty="0" err="1"/>
              <a:t>nums</a:t>
            </a:r>
            <a:r>
              <a:rPr lang="zh-CN" altLang="en-US" dirty="0"/>
              <a:t>，数组大小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控制每行输出</a:t>
            </a:r>
            <a:r>
              <a:rPr lang="en-US" altLang="zh-CN" dirty="0"/>
              <a:t>20</a:t>
            </a:r>
            <a:r>
              <a:rPr lang="zh-CN" altLang="en-US" dirty="0"/>
              <a:t>个数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3804DB-1B29-430A-88EA-E23D481E2251}"/>
              </a:ext>
            </a:extLst>
          </p:cNvPr>
          <p:cNvSpPr txBox="1"/>
          <p:nvPr/>
        </p:nvSpPr>
        <p:spPr>
          <a:xfrm>
            <a:off x="7658315" y="4001829"/>
            <a:ext cx="42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功能：复制数组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02E966-E6B9-49E5-8269-D643A8F86563}"/>
              </a:ext>
            </a:extLst>
          </p:cNvPr>
          <p:cNvSpPr txBox="1"/>
          <p:nvPr/>
        </p:nvSpPr>
        <p:spPr>
          <a:xfrm>
            <a:off x="7658317" y="4662684"/>
            <a:ext cx="3209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说明：必要参数有原数组</a:t>
            </a:r>
            <a:r>
              <a:rPr lang="en-US" altLang="zh-CN" dirty="0"/>
              <a:t>Previous</a:t>
            </a:r>
            <a:r>
              <a:rPr lang="zh-CN" altLang="en-US" dirty="0"/>
              <a:t>，现数组</a:t>
            </a:r>
            <a:r>
              <a:rPr lang="en-US" altLang="zh-CN" dirty="0"/>
              <a:t>Sorted</a:t>
            </a:r>
            <a:r>
              <a:rPr lang="zh-CN" altLang="en-US" dirty="0"/>
              <a:t>，数组大小</a:t>
            </a:r>
            <a:r>
              <a:rPr lang="en-US" altLang="zh-CN" dirty="0"/>
              <a:t>size</a:t>
            </a:r>
          </a:p>
          <a:p>
            <a:r>
              <a:rPr lang="zh-CN" altLang="en-US" dirty="0"/>
              <a:t>目的是在后续排序后把结果储存到新数组中</a:t>
            </a:r>
          </a:p>
        </p:txBody>
      </p:sp>
    </p:spTree>
    <p:extLst>
      <p:ext uri="{BB962C8B-B14F-4D97-AF65-F5344CB8AC3E}">
        <p14:creationId xmlns:p14="http://schemas.microsoft.com/office/powerpoint/2010/main" val="38885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冒泡排序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11F1BDB7-D5FA-4606-8A4F-7A7C11BAE338}"/>
              </a:ext>
            </a:extLst>
          </p:cNvPr>
          <p:cNvSpPr/>
          <p:nvPr/>
        </p:nvSpPr>
        <p:spPr>
          <a:xfrm>
            <a:off x="496077" y="729229"/>
            <a:ext cx="1119984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算法思想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 1.</a:t>
            </a:r>
            <a:r>
              <a:rPr lang="zh-CN" altLang="en-US" dirty="0"/>
              <a:t>比较相邻的元素。如果第一个比第二个大，就交换他们两个。</a:t>
            </a:r>
          </a:p>
          <a:p>
            <a:r>
              <a:rPr lang="en-US" altLang="zh-CN" dirty="0"/>
              <a:t> 2.</a:t>
            </a:r>
            <a:r>
              <a:rPr lang="zh-CN" altLang="en-US" dirty="0"/>
              <a:t>对每一对相邻元素作同样的工作，从开始第一对到结尾的最后一对。在这一点，最后的元素应该会是最大的数。</a:t>
            </a:r>
          </a:p>
          <a:p>
            <a:r>
              <a:rPr lang="en-US" altLang="zh-CN" dirty="0"/>
              <a:t> 3.</a:t>
            </a:r>
            <a:r>
              <a:rPr lang="zh-CN" altLang="en-US" dirty="0"/>
              <a:t>针对所有的元素重复以上的步骤，除了最后一个。</a:t>
            </a:r>
          </a:p>
          <a:p>
            <a:r>
              <a:rPr lang="en-US" altLang="zh-CN" dirty="0"/>
              <a:t> 4.</a:t>
            </a:r>
            <a:r>
              <a:rPr lang="zh-CN" altLang="en-US" dirty="0"/>
              <a:t>持续每次对越来越少的元素重复上面的步骤，直到没有任何一对数字需要比较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E9C50E-B19A-4A48-AB60-AE9F639B2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71" y="3177398"/>
            <a:ext cx="3238864" cy="35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4" y="394692"/>
            <a:ext cx="892471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Bubble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Previous[]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flag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(Previous[j]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Previous[j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Previous[j];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Previous[j]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Previous[j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Previous[j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flag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(!flag)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flag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:O(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kern="100" baseline="30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插入排序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14311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算法思想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dirty="0"/>
          </a:p>
          <a:p>
            <a:r>
              <a:rPr lang="zh-CN" altLang="en-US" dirty="0"/>
              <a:t>直接插入排序基本思想是每一步将一个待排序的记录，插入到前面已经排好序的有序序列中去，直到插完所有元素为止。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7FA408-109A-4D11-AC56-DD9EBC1FD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369" y="1669181"/>
            <a:ext cx="6264183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4" y="394692"/>
            <a:ext cx="81615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InsertSort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&amp;&amp;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j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:O(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kern="100" baseline="30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4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希尔排序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15804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算法思想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/>
              <a:t>希尔算法是针对直接插入排序算法的改进。该方法又称缩小增量排序。希尔排序的基本思想：先取一个小于</a:t>
            </a:r>
            <a:r>
              <a:rPr lang="en-US" altLang="zh-CN" dirty="0"/>
              <a:t>n</a:t>
            </a:r>
            <a:r>
              <a:rPr lang="zh-CN" altLang="en-US" dirty="0"/>
              <a:t>的整数</a:t>
            </a:r>
            <a:r>
              <a:rPr lang="en-US" altLang="zh-CN" dirty="0"/>
              <a:t>d1</a:t>
            </a:r>
            <a:r>
              <a:rPr lang="zh-CN" altLang="en-US" dirty="0"/>
              <a:t>作为第一个增量，把文件的全部记录分成</a:t>
            </a:r>
            <a:r>
              <a:rPr lang="en-US" altLang="zh-CN" dirty="0"/>
              <a:t>d1</a:t>
            </a:r>
            <a:r>
              <a:rPr lang="zh-CN" altLang="en-US" dirty="0"/>
              <a:t>个组。所有距离为</a:t>
            </a:r>
            <a:r>
              <a:rPr lang="en-US" altLang="zh-CN" dirty="0"/>
              <a:t>dl</a:t>
            </a:r>
            <a:r>
              <a:rPr lang="zh-CN" altLang="en-US" dirty="0"/>
              <a:t>的倍数的记录放在同一个组中。先在各组内进行直接插人排序；然后，取第二个增量</a:t>
            </a:r>
            <a:r>
              <a:rPr lang="en-US" altLang="zh-CN" dirty="0"/>
              <a:t>d2&lt;d1</a:t>
            </a:r>
            <a:r>
              <a:rPr lang="zh-CN" altLang="en-US" dirty="0"/>
              <a:t>重复上述的分组和排序，直至所取的增量</a:t>
            </a:r>
            <a:r>
              <a:rPr lang="en-US" altLang="zh-CN" dirty="0"/>
              <a:t>dt=1(dt&lt;dt-l&lt;…&lt;d2&lt;d1)</a:t>
            </a:r>
            <a:r>
              <a:rPr lang="zh-CN" altLang="en-US" dirty="0"/>
              <a:t>，即所有记录放在同一组中进行直接插入排序为止。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502A1B-BAE0-42E1-AF35-F69AFE679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54" y="2813230"/>
            <a:ext cx="6277270" cy="33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4" y="394692"/>
            <a:ext cx="81615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ShellSort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(D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D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D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/=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&amp;&amp;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D;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希尔排序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:O(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kern="100" baseline="30000" dirty="0">
                <a:latin typeface="隶书" panose="020105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快速排序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173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算法思想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/>
              <a:t>通过一趟排序将要排序的数据分割成独立的两部分，其中一部分的所有数据都比另外一部分的所有数据都要小，然后再按此方法对这两部分数据分别进行快速排序，整个排序过程可以递递归进行，以此达到整个数据变成有序序列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E3DE772-DD55-4F23-9145-59EA82D3C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95" y="2340926"/>
            <a:ext cx="8312210" cy="35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17AFB1C-6FD3-4CE2-A2DD-6AD452BA011E}"/>
              </a:ext>
            </a:extLst>
          </p:cNvPr>
          <p:cNvGrpSpPr/>
          <p:nvPr/>
        </p:nvGrpSpPr>
        <p:grpSpPr>
          <a:xfrm>
            <a:off x="1048078" y="844614"/>
            <a:ext cx="10196640" cy="3189059"/>
            <a:chOff x="1048078" y="844614"/>
            <a:chExt cx="10196640" cy="3189059"/>
          </a:xfrm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02862"/>
              <a:chOff x="1249819" y="2496522"/>
              <a:chExt cx="2954205" cy="147495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1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59410" y="3295992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任务要求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02862"/>
              <a:chOff x="1249819" y="2496522"/>
              <a:chExt cx="2954205" cy="147495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2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59410" y="3295990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框架设计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10"/>
              <a:ext cx="2609524" cy="1302863"/>
              <a:chOff x="1249819" y="2496522"/>
              <a:chExt cx="2954205" cy="147495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3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776892" y="3139194"/>
                <a:ext cx="2031501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设计思路及运行结果展示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02862"/>
              <a:chOff x="1249819" y="2496522"/>
              <a:chExt cx="2954205" cy="1474952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4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59410" y="3295992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分析及总结</a:t>
                </a: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rgbClr val="132E4A"/>
                  </a:solidFill>
                  <a:latin typeface="+mn-ea"/>
                </a:rPr>
                <a:t>CONTENTS</a:t>
              </a:r>
              <a:endParaRPr lang="zh-CN" altLang="en-US" sz="5400" dirty="0">
                <a:solidFill>
                  <a:srgbClr val="132E4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5" y="394692"/>
            <a:ext cx="351493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left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right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pivot, low, high;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(cutoff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left)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pivot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Medium3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left, right);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low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left;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high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low]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pivot)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high]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pivot)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(low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high)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A[low],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A[high]);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A[low],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left, low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low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right);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InsertSort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left, 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left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4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O(nlog</a:t>
            </a:r>
            <a:r>
              <a:rPr lang="en-US" altLang="zh-CN" b="1" kern="100" baseline="-25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E26CE-77ED-4754-8B92-37F23E889578}"/>
              </a:ext>
            </a:extLst>
          </p:cNvPr>
          <p:cNvSpPr txBox="1"/>
          <p:nvPr/>
        </p:nvSpPr>
        <p:spPr>
          <a:xfrm>
            <a:off x="7308581" y="877356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QuickSort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N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263FFD-7408-42FA-ACF4-52B8EC539E40}"/>
              </a:ext>
            </a:extLst>
          </p:cNvPr>
          <p:cNvSpPr txBox="1"/>
          <p:nvPr/>
        </p:nvSpPr>
        <p:spPr>
          <a:xfrm>
            <a:off x="10042022" y="9235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说明：统一接口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EE7D05-32D3-4F2C-80CB-29AEA7451610}"/>
              </a:ext>
            </a:extLst>
          </p:cNvPr>
          <p:cNvSpPr txBox="1"/>
          <p:nvPr/>
        </p:nvSpPr>
        <p:spPr>
          <a:xfrm>
            <a:off x="7308581" y="1768765"/>
            <a:ext cx="2308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8BA6B-2269-4168-A665-0B6B5EE50493}"/>
              </a:ext>
            </a:extLst>
          </p:cNvPr>
          <p:cNvSpPr txBox="1"/>
          <p:nvPr/>
        </p:nvSpPr>
        <p:spPr>
          <a:xfrm>
            <a:off x="10042023" y="1999597"/>
            <a:ext cx="21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说明：交换</a:t>
            </a:r>
            <a:r>
              <a:rPr lang="en-US" altLang="zh-CN" dirty="0" err="1"/>
              <a:t>a,b</a:t>
            </a:r>
            <a:r>
              <a:rPr lang="zh-CN" altLang="en-US" dirty="0"/>
              <a:t>的值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5C382E-19BF-4D08-93B9-9AF9415E559D}"/>
              </a:ext>
            </a:extLst>
          </p:cNvPr>
          <p:cNvSpPr txBox="1"/>
          <p:nvPr/>
        </p:nvSpPr>
        <p:spPr>
          <a:xfrm>
            <a:off x="2969844" y="6114728"/>
            <a:ext cx="56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</a:t>
            </a:r>
            <a:r>
              <a:rPr lang="en-US" altLang="zh-CN" dirty="0"/>
              <a:t>cutoff</a:t>
            </a:r>
            <a:r>
              <a:rPr lang="zh-CN" altLang="en-US" dirty="0"/>
              <a:t>是一个临界，小于这个值大小的待排数组，直接用插入排序提高效率。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BC6DB2-4B3D-4C20-8949-3F9A58925A71}"/>
              </a:ext>
            </a:extLst>
          </p:cNvPr>
          <p:cNvSpPr txBox="1"/>
          <p:nvPr/>
        </p:nvSpPr>
        <p:spPr>
          <a:xfrm>
            <a:off x="7274276" y="3237474"/>
            <a:ext cx="36679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Medium3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left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right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center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(left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right)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(A[left]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A[center])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A[left],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A[center]);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(A[left]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A[right])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A[left],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A[right]);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(A[center]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A[right])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A[center],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A[right]);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A[center],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200" dirty="0">
              <a:solidFill>
                <a:srgbClr val="61AFE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924339-DE46-47E3-A73A-2065E96F1D1D}"/>
              </a:ext>
            </a:extLst>
          </p:cNvPr>
          <p:cNvSpPr txBox="1"/>
          <p:nvPr/>
        </p:nvSpPr>
        <p:spPr>
          <a:xfrm>
            <a:off x="9934017" y="3968906"/>
            <a:ext cx="21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说明：选主元</a:t>
            </a:r>
          </a:p>
        </p:txBody>
      </p:sp>
    </p:spTree>
    <p:extLst>
      <p:ext uri="{BB962C8B-B14F-4D97-AF65-F5344CB8AC3E}">
        <p14:creationId xmlns:p14="http://schemas.microsoft.com/office/powerpoint/2010/main" val="19776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归并排序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1347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将已有序的子序列合并，得到完全有序的序列</a:t>
            </a:r>
            <a:r>
              <a:rPr lang="en-US" altLang="zh-CN" dirty="0"/>
              <a:t>;</a:t>
            </a:r>
            <a:r>
              <a:rPr lang="zh-CN" altLang="en-US" dirty="0"/>
              <a:t>即先使每个子序列有序，再使子序列段间有序。若将两个有序表合并成一个有序表，称为二路归并。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245D2B-99B4-40AF-BA79-BEB6D5F17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20" y="2054567"/>
            <a:ext cx="7508405" cy="4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5" y="394692"/>
            <a:ext cx="3514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Temp[]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L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Center;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Center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Temp, L, Center);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Temp, Center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Merge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Temp, L, Center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4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O(nlog</a:t>
            </a:r>
            <a:r>
              <a:rPr lang="en-US" altLang="zh-CN" b="1" kern="100" baseline="-25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E26CE-77ED-4754-8B92-37F23E889578}"/>
              </a:ext>
            </a:extLst>
          </p:cNvPr>
          <p:cNvSpPr txBox="1"/>
          <p:nvPr/>
        </p:nvSpPr>
        <p:spPr>
          <a:xfrm>
            <a:off x="486298" y="3404355"/>
            <a:ext cx="34131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MergeSort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56B6C2"/>
                </a:solidFill>
                <a:latin typeface="Consolas" panose="020B0609020204030204" pitchFamily="49" charset="0"/>
              </a:rPr>
              <a:t>malloc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C678D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N);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(Temp)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Temp,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N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56B6C2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(Temp);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"Over Flow!</a:t>
            </a:r>
            <a:r>
              <a:rPr lang="en-US" altLang="zh-CN" sz="1200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263FFD-7408-42FA-ACF4-52B8EC539E40}"/>
              </a:ext>
            </a:extLst>
          </p:cNvPr>
          <p:cNvSpPr txBox="1"/>
          <p:nvPr/>
        </p:nvSpPr>
        <p:spPr>
          <a:xfrm>
            <a:off x="486298" y="64307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说明：统一接口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EE7D05-32D3-4F2C-80CB-29AEA7451610}"/>
              </a:ext>
            </a:extLst>
          </p:cNvPr>
          <p:cNvSpPr txBox="1"/>
          <p:nvPr/>
        </p:nvSpPr>
        <p:spPr>
          <a:xfrm>
            <a:off x="7170919" y="692690"/>
            <a:ext cx="51972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Merge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Temp[]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L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R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LeftEnd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Num,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LeftEnd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Num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LeftEnd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&amp;&amp; 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(A[L]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A[R])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A[L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LeftEnd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A[L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Num;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8BA6B-2269-4168-A665-0B6B5EE50493}"/>
              </a:ext>
            </a:extLst>
          </p:cNvPr>
          <p:cNvSpPr txBox="1"/>
          <p:nvPr/>
        </p:nvSpPr>
        <p:spPr>
          <a:xfrm>
            <a:off x="7290786" y="6246085"/>
            <a:ext cx="21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说明：合并两个有序序列</a:t>
            </a:r>
          </a:p>
        </p:txBody>
      </p:sp>
    </p:spTree>
    <p:extLst>
      <p:ext uri="{BB962C8B-B14F-4D97-AF65-F5344CB8AC3E}">
        <p14:creationId xmlns:p14="http://schemas.microsoft.com/office/powerpoint/2010/main" val="14576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堆排序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087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把待排序列调整为最大堆，然后把根节点取出，放在当前待排序列最后一个。</a:t>
            </a:r>
            <a:endParaRPr lang="en-US" altLang="zh-CN" dirty="0"/>
          </a:p>
          <a:p>
            <a:r>
              <a:rPr lang="zh-CN" altLang="en-US" dirty="0"/>
              <a:t>规模减小</a:t>
            </a:r>
            <a:r>
              <a:rPr lang="en-US" altLang="zh-CN" dirty="0"/>
              <a:t>1</a:t>
            </a:r>
            <a:r>
              <a:rPr lang="zh-CN" altLang="en-US" dirty="0"/>
              <a:t>，继续调整为最大堆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FEE3B3-BC6B-43D0-B5B0-AC6F90E2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33" y="2006687"/>
            <a:ext cx="4034453" cy="42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484323" y="531142"/>
            <a:ext cx="35149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HeapSort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PercDown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PercDown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4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O(nlog</a:t>
            </a:r>
            <a:r>
              <a:rPr lang="en-US" altLang="zh-CN" b="1" kern="100" baseline="-25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EE7D05-32D3-4F2C-80CB-29AEA7451610}"/>
              </a:ext>
            </a:extLst>
          </p:cNvPr>
          <p:cNvSpPr txBox="1"/>
          <p:nvPr/>
        </p:nvSpPr>
        <p:spPr>
          <a:xfrm>
            <a:off x="6096000" y="751735"/>
            <a:ext cx="624401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PercDown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p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Parent, Child;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x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A[p];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(Parent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p; (Parent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N; Parent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Child)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Child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Parent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((Child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 &amp;&amp; (A[Child]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A[Child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Child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(x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A[Child])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A[Parent]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A[Child];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A[Parent]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8BA6B-2269-4168-A665-0B6B5EE50493}"/>
              </a:ext>
            </a:extLst>
          </p:cNvPr>
          <p:cNvSpPr txBox="1"/>
          <p:nvPr/>
        </p:nvSpPr>
        <p:spPr>
          <a:xfrm>
            <a:off x="6096000" y="5250422"/>
            <a:ext cx="21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说明：调整堆</a:t>
            </a:r>
          </a:p>
        </p:txBody>
      </p:sp>
    </p:spTree>
    <p:extLst>
      <p:ext uri="{BB962C8B-B14F-4D97-AF65-F5344CB8AC3E}">
        <p14:creationId xmlns:p14="http://schemas.microsoft.com/office/powerpoint/2010/main" val="26275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选择排序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9863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每一趟从待排序的数据元素中选择最小（或最大）的一个元素作为首元素，直到所有元素排完为止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00CF92-B511-49EE-975E-7F44922E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31" y="2331566"/>
            <a:ext cx="6642101" cy="34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484323" y="531142"/>
            <a:ext cx="59692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SelectSort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min;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 j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min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(j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j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(a[j]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a[min])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min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a[min];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a[min]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4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prstClr val="black"/>
                </a:solidFill>
              </a:rPr>
              <a:t> O(</a:t>
            </a:r>
            <a:r>
              <a:rPr lang="en-US" altLang="zh-CN" b="1" kern="100" dirty="0">
                <a:solidFill>
                  <a:prstClr val="black"/>
                </a:solidFill>
                <a:latin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kern="100" baseline="30000" dirty="0">
                <a:solidFill>
                  <a:prstClr val="black"/>
                </a:solidFill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89840F1-C601-45ED-AAF1-BBDA11ED2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605007"/>
            <a:ext cx="4145639" cy="55173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CD949D-4420-447B-ADC0-9FA7F9B9A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560" y="605006"/>
            <a:ext cx="3904407" cy="5517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FCCD80-E96C-4B4C-9DCA-475F9A263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966" y="604985"/>
            <a:ext cx="4114431" cy="55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4CFA9DE-CA0F-4FAF-BA8E-6FF8DB4BD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698110"/>
            <a:ext cx="3528366" cy="48086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AAB151-2BE3-4578-A827-F3EDA3385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288" y="698110"/>
            <a:ext cx="3490262" cy="55554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EEA1EA-9F69-47DE-820F-95A38E87A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550" y="698110"/>
            <a:ext cx="4777768" cy="39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545EAAC-B6DF-4D0A-A59D-ECE5B7AD0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749112"/>
            <a:ext cx="3878916" cy="4930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3BE8E0-DFF3-4B41-BAB0-03E1CDE8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838" y="749112"/>
            <a:ext cx="4084674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one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任务要求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D055794-7947-4D7C-9F5B-C8A0089F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725767"/>
            <a:ext cx="6175179" cy="52489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73C075-34B7-498A-AE79-BC5E39A4E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101" y="725767"/>
            <a:ext cx="4336156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69DBF5E-F917-4FA2-AB41-4FB7FAD3B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860986"/>
            <a:ext cx="4557155" cy="5303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4F5AF8-4BBA-4CAA-B17D-40544BAD2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077" y="876228"/>
            <a:ext cx="4503810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FF63458-CA39-4AA1-B668-FCE75720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50" y="1021058"/>
            <a:ext cx="4915326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8A74A7F-C12F-459F-83C0-D25815680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69" y="531142"/>
            <a:ext cx="10188823" cy="24538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E654C1-FF95-4152-8537-55C81D1FB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69" y="2984995"/>
            <a:ext cx="8149306" cy="38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10D824B-5F81-4A9E-B35B-26DD1690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15" y="698352"/>
            <a:ext cx="9320343" cy="57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03061DD-2DEA-4351-8B43-F58F2058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646" y="681850"/>
            <a:ext cx="7620660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1F34114-3680-49E6-8507-039E02F0B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688" y="1142802"/>
            <a:ext cx="8344623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four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分析及总结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结果分析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F8CBCE9-4CB5-40D8-B324-A0FA6BB3B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74995"/>
              </p:ext>
            </p:extLst>
          </p:nvPr>
        </p:nvGraphicFramePr>
        <p:xfrm>
          <a:off x="2967623" y="1035093"/>
          <a:ext cx="5894705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473200">
                  <a:extLst>
                    <a:ext uri="{9D8B030D-6E8A-4147-A177-3AD203B41FA5}">
                      <a16:colId xmlns:a16="http://schemas.microsoft.com/office/drawing/2014/main" val="1878506329"/>
                    </a:ext>
                  </a:extLst>
                </a:gridCol>
                <a:gridCol w="1591945">
                  <a:extLst>
                    <a:ext uri="{9D8B030D-6E8A-4147-A177-3AD203B41FA5}">
                      <a16:colId xmlns:a16="http://schemas.microsoft.com/office/drawing/2014/main" val="1609005476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1485321422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3237025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排序方式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时间复杂度</a:t>
                      </a: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平均</a:t>
                      </a: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第一组样本排序时间</a:t>
                      </a: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(s)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第二组样本排序时间</a:t>
                      </a: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(s)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953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冒泡排序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</a:t>
                      </a:r>
                      <a:r>
                        <a:rPr lang="en-US" sz="1400" b="1" kern="100" baseline="30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0.580323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0.571777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840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直接插入排序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</a:t>
                      </a:r>
                      <a:r>
                        <a:rPr lang="en-US" sz="1400" b="1" kern="100" baseline="30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0.128055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0.100968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787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希尔排序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</a:t>
                      </a:r>
                      <a:r>
                        <a:rPr lang="en-US" sz="1400" b="1" kern="100" baseline="30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1.3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0.001900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0.001892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0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快速排序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O(nlog</a:t>
                      </a:r>
                      <a:r>
                        <a:rPr lang="en-US" sz="1400" b="1" kern="100" baseline="-25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0.001093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0.001034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归并排序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O(nlog</a:t>
                      </a:r>
                      <a:r>
                        <a:rPr lang="en-US" sz="1400" b="1" kern="100" baseline="-25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0.001556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0.001492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21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堆排序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O(nlog</a:t>
                      </a:r>
                      <a:r>
                        <a:rPr lang="en-US" sz="1400" b="1" kern="100" baseline="-25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0.001543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0.002001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7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选择排序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</a:t>
                      </a:r>
                      <a:r>
                        <a:rPr lang="en-US" sz="1400" b="1" kern="100" baseline="30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0.205502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0.204735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0863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06DFFE9-803C-4946-829A-5D76F6A382CF}"/>
              </a:ext>
            </a:extLst>
          </p:cNvPr>
          <p:cNvSpPr txBox="1"/>
          <p:nvPr/>
        </p:nvSpPr>
        <p:spPr>
          <a:xfrm>
            <a:off x="1819469" y="3718002"/>
            <a:ext cx="924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kern="100">
                <a:ea typeface="隶书" panose="02010509060101010101" pitchFamily="49" charset="-122"/>
                <a:cs typeface="Times New Roman" panose="02020603050405020304" pitchFamily="18" charset="0"/>
              </a:rPr>
              <a:t>根据上表样本排序时间比较可以看出：冒泡排序的效率相对最低，快速排序效率相对最高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收获总结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06DFFE9-803C-4946-829A-5D76F6A382CF}"/>
              </a:ext>
            </a:extLst>
          </p:cNvPr>
          <p:cNvSpPr txBox="1"/>
          <p:nvPr/>
        </p:nvSpPr>
        <p:spPr>
          <a:xfrm>
            <a:off x="1963230" y="658754"/>
            <a:ext cx="9330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可以看出，在基数相对较大的排序下，各排序算法的效率差异很明显。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其中冒泡排序耗时最长，快速排序耗时最快。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但是在待排序列初始有序的情况下，快速排序的复杂度反而是</a:t>
            </a:r>
            <a:r>
              <a:rPr lang="en-US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O(n</a:t>
            </a:r>
            <a:r>
              <a:rPr lang="en-US" altLang="zh-CN" b="1" kern="100" baseline="300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)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并且，快速排序在基数相对较小的排序下，效率可能比一些简单排序还差，所以规定待排序列大小小于</a:t>
            </a:r>
            <a:r>
              <a:rPr lang="en-US" altLang="zh-CN" b="1" kern="10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cutoff</a:t>
            </a:r>
            <a:r>
              <a:rPr lang="zh-CN" altLang="zh-CN" b="1" kern="10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时</a:t>
            </a: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，用插入排序。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所以没有任何排序算法在所有情况下都是最优的。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并且，速度上的提升，必然会导致额外空间占用。于是在待排数组很大的情况下，可能只能排一半或者更少的数据。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zh-CN" b="1" kern="100" dirty="0">
                <a:ea typeface="隶书" panose="02010509060101010101" pitchFamily="49" charset="-122"/>
                <a:cs typeface="Times New Roman" panose="02020603050405020304" pitchFamily="18" charset="0"/>
              </a:rPr>
              <a:t>在写算法时要注意细节，对每一步要分析到位，否则可能出现错误。通过上机编写算法了解到熟练掌握知识是很重要的，如果不能熟练掌握，就会对题目感到无从下手。有时在程序设计中，不一定非要全部采用自己编写的源代码；如果想要较好地利用某种编程语言自带的库函数，则必须充分的理解该编程语言库函数的功能特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1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任务要求</a:t>
              </a: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AD452B23-6183-4A6E-95F4-93C832666F22}"/>
              </a:ext>
            </a:extLst>
          </p:cNvPr>
          <p:cNvSpPr/>
          <p:nvPr/>
        </p:nvSpPr>
        <p:spPr>
          <a:xfrm>
            <a:off x="1471126" y="1530220"/>
            <a:ext cx="92497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本案例要求能够产生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20000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个以上随机整数，并对这些整数采取多种方法进行排序，并显示排序结果，比较各种算法的效率。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根据分析，本案例需要完成的具体功能有：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为了提高效率，所产生的随机整数用文件保存，供各排序算法共用；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为了更好地进行比较，采取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种以上方法实现排序，并分别保存排序结果；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(3)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记录每种排序所耗费的时间；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(4)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比较各种排序算法的效率，得出效率最高者，分析该算法效率高的原因。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0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5384800" y="1197161"/>
            <a:ext cx="6366281" cy="4044148"/>
            <a:chOff x="3606817" y="2198646"/>
            <a:chExt cx="6366281" cy="4044148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606817" y="3518108"/>
              <a:ext cx="6366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感谢您的观看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5361655"/>
              <a:ext cx="2931847" cy="88113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汇报人：赵宜珺、陆冯莉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汇报时间：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2018.11.24</a:t>
              </a: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9641374" y="2198646"/>
              <a:ext cx="1847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two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框架设计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4"/>
            <a:ext cx="4295963" cy="871814"/>
            <a:chOff x="2906485" y="1833428"/>
            <a:chExt cx="3221971" cy="653863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8EB1AC-3C3B-48AE-912D-30682FD04CA4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65CB1994-18A4-40CC-84C6-E1A439B649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框架设计</a:t>
              </a:r>
            </a:p>
          </p:txBody>
        </p:sp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F736852-C835-44DC-B597-A2874B83FBC0}"/>
              </a:ext>
            </a:extLst>
          </p:cNvPr>
          <p:cNvSpPr/>
          <p:nvPr/>
        </p:nvSpPr>
        <p:spPr>
          <a:xfrm>
            <a:off x="3048000" y="8414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为了增加系统的方便性，系统添加了交互菜单，提供选择项供用户使用。系统的主要功能如下图所示。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AABA85-5ACC-44DF-8339-39BF5CB58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207" y="2352018"/>
            <a:ext cx="6579585" cy="37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three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+mn-ea"/>
              </a:rPr>
              <a:t>设计思路及运行结果展示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71"/>
            <a:ext cx="4295963" cy="1118028"/>
            <a:chOff x="2906485" y="1833430"/>
            <a:chExt cx="3221971" cy="838523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838523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30"/>
              <a:ext cx="586014" cy="838523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AC94F8C-07A2-4789-8BD3-F966CC276875}"/>
              </a:ext>
            </a:extLst>
          </p:cNvPr>
          <p:cNvSpPr/>
          <p:nvPr/>
        </p:nvSpPr>
        <p:spPr>
          <a:xfrm>
            <a:off x="1287225" y="542135"/>
            <a:ext cx="9255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明确要求：对</a:t>
            </a:r>
            <a:r>
              <a:rPr lang="en-US" altLang="zh-CN" dirty="0"/>
              <a:t>20000</a:t>
            </a:r>
            <a:r>
              <a:rPr lang="zh-CN" altLang="en-US" dirty="0"/>
              <a:t>个随机整数用各排序算法排序并计时比较效率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701140-230E-476B-95FD-779AA136DDBE}"/>
              </a:ext>
            </a:extLst>
          </p:cNvPr>
          <p:cNvSpPr/>
          <p:nvPr/>
        </p:nvSpPr>
        <p:spPr>
          <a:xfrm>
            <a:off x="1287224" y="1079661"/>
            <a:ext cx="979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设计函数：随机生成</a:t>
            </a:r>
            <a:r>
              <a:rPr lang="en-US" altLang="zh-CN" dirty="0"/>
              <a:t>20000</a:t>
            </a:r>
            <a:r>
              <a:rPr lang="zh-CN" altLang="en-US" dirty="0"/>
              <a:t>个随机数、写入文件、读出文件、各排序算法、计时、结果显示等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1287223" y="1617187"/>
            <a:ext cx="80900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函数实现：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int*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GenerateRandomNums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size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size;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rand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RAND_MAX;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/>
              <a:t>功能：产生</a:t>
            </a:r>
            <a:r>
              <a:rPr lang="en-US" altLang="zh-CN" dirty="0"/>
              <a:t>size</a:t>
            </a:r>
            <a:r>
              <a:rPr lang="zh-CN" altLang="en-US" dirty="0"/>
              <a:t>个随机数存放在数组</a:t>
            </a:r>
            <a:r>
              <a:rPr lang="en-US" altLang="zh-CN" dirty="0" err="1"/>
              <a:t>nums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说明：在</a:t>
            </a:r>
            <a:r>
              <a:rPr lang="en-US" altLang="zh-CN" dirty="0" err="1"/>
              <a:t>mian</a:t>
            </a:r>
            <a:r>
              <a:rPr lang="zh-CN" altLang="en-US" dirty="0"/>
              <a:t>中需预先设置时间种子，否则是伪随机。</a:t>
            </a:r>
            <a:endParaRPr lang="en-US" altLang="zh-CN" dirty="0"/>
          </a:p>
          <a:p>
            <a:r>
              <a:rPr lang="en-US" altLang="zh-CN" dirty="0"/>
              <a:t>RAND_MAX</a:t>
            </a:r>
            <a:r>
              <a:rPr lang="zh-CN" altLang="en-US" dirty="0"/>
              <a:t>是</a:t>
            </a:r>
            <a:r>
              <a:rPr lang="en-US" altLang="zh-CN" dirty="0"/>
              <a:t>C </a:t>
            </a:r>
            <a:r>
              <a:rPr lang="zh-CN" altLang="en-US" dirty="0"/>
              <a:t>语言标准库中定义的一个宏，其值为</a:t>
            </a:r>
            <a:r>
              <a:rPr lang="en-US" altLang="zh-CN" dirty="0"/>
              <a:t>32767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头文件</a:t>
            </a:r>
            <a:r>
              <a:rPr lang="en-US" altLang="zh-CN" dirty="0"/>
              <a:t>:</a:t>
            </a:r>
            <a:r>
              <a:rPr lang="en-US" altLang="zh-CN" dirty="0" err="1"/>
              <a:t>stdlib.h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84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1958" y="665464"/>
            <a:ext cx="110820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QueryPerformanceCounter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begin);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QueryPerformanceCounter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end);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LARGE_INTEGER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LARGE_INTEGER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end.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QuadPart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begin.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QuadPart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frequency.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QuadPart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/>
              <a:t>功能：记录排序算法的运行时间</a:t>
            </a:r>
            <a:endParaRPr lang="en-US" altLang="zh-CN" dirty="0"/>
          </a:p>
          <a:p>
            <a:r>
              <a:rPr lang="zh-CN" altLang="en-US" dirty="0"/>
              <a:t>说明：</a:t>
            </a:r>
            <a:r>
              <a:rPr lang="en-US" altLang="zh-CN" dirty="0" err="1"/>
              <a:t>begin,end,frequency</a:t>
            </a:r>
            <a:r>
              <a:rPr lang="zh-CN" altLang="en-US" dirty="0"/>
              <a:t>为全局变量，类型为：</a:t>
            </a:r>
            <a:r>
              <a:rPr lang="en-US" altLang="zh-CN" dirty="0"/>
              <a:t>LARGE_INTEGER (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库中预定义的结构体类型用于表示一</a:t>
            </a:r>
            <a:r>
              <a:rPr lang="en-US" altLang="zh-CN" dirty="0"/>
              <a:t>64</a:t>
            </a:r>
            <a:r>
              <a:rPr lang="zh-CN" altLang="en-US" dirty="0"/>
              <a:t>位有符号整数值</a:t>
            </a:r>
            <a:r>
              <a:rPr lang="en-US" altLang="zh-CN" dirty="0"/>
              <a:t>.)</a:t>
            </a:r>
          </a:p>
          <a:p>
            <a:r>
              <a:rPr lang="zh-CN" altLang="en-US" dirty="0"/>
              <a:t>在定时前应该先调用</a:t>
            </a:r>
            <a:r>
              <a:rPr lang="en-US" altLang="zh-CN" dirty="0" err="1"/>
              <a:t>QueryPerformanceFrequency</a:t>
            </a:r>
            <a:r>
              <a:rPr lang="en-US" altLang="zh-CN" dirty="0"/>
              <a:t>()</a:t>
            </a:r>
            <a:r>
              <a:rPr lang="zh-CN" altLang="en-US" dirty="0"/>
              <a:t>函数获得机器内部计时器的时钟频率。接着在需要严格计时的事件发生前和发生之后分别调用</a:t>
            </a:r>
            <a:r>
              <a:rPr lang="en-US" altLang="zh-CN" dirty="0" err="1"/>
              <a:t>QueryPerformanceCounter</a:t>
            </a:r>
            <a:r>
              <a:rPr lang="en-US" altLang="zh-CN" dirty="0"/>
              <a:t>()</a:t>
            </a:r>
            <a:r>
              <a:rPr lang="zh-CN" altLang="en-US" dirty="0"/>
              <a:t>，利用两次获得的计数之差和时钟频率，就可以计算出事件经历的精确时间。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0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3071</Words>
  <Application>Microsoft Office PowerPoint</Application>
  <PresentationFormat>宽屏</PresentationFormat>
  <Paragraphs>496</Paragraphs>
  <Slides>40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iekie-Weilaiti</vt:lpstr>
      <vt:lpstr>等线</vt:lpstr>
      <vt:lpstr>等线 Light</vt:lpstr>
      <vt:lpstr>方正兰亭超细黑简体</vt:lpstr>
      <vt:lpstr>隶书</vt:lpstr>
      <vt:lpstr>宋体</vt:lpstr>
      <vt:lpstr>Arial</vt:lpstr>
      <vt:lpstr>Calibri</vt:lpstr>
      <vt:lpstr>Consolas</vt:lpstr>
      <vt:lpstr>Courier New</vt:lpstr>
      <vt:lpstr>Myriad Pro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赵宜珺</cp:lastModifiedBy>
  <cp:revision>131</cp:revision>
  <dcterms:created xsi:type="dcterms:W3CDTF">2018-05-08T08:49:27Z</dcterms:created>
  <dcterms:modified xsi:type="dcterms:W3CDTF">2018-11-23T16:47:42Z</dcterms:modified>
</cp:coreProperties>
</file>