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4"/>
  </p:notesMasterIdLst>
  <p:sldIdLst>
    <p:sldId id="261" r:id="rId2"/>
    <p:sldId id="273" r:id="rId3"/>
    <p:sldId id="277" r:id="rId4"/>
    <p:sldId id="282" r:id="rId5"/>
    <p:sldId id="278" r:id="rId6"/>
    <p:sldId id="276" r:id="rId7"/>
    <p:sldId id="280" r:id="rId8"/>
    <p:sldId id="274" r:id="rId9"/>
    <p:sldId id="281" r:id="rId10"/>
    <p:sldId id="283" r:id="rId11"/>
    <p:sldId id="275"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7"/>
    <p:restoredTop sz="91348"/>
  </p:normalViewPr>
  <p:slideViewPr>
    <p:cSldViewPr snapToGrid="0" snapToObjects="1">
      <p:cViewPr>
        <p:scale>
          <a:sx n="123" d="100"/>
          <a:sy n="123" d="100"/>
        </p:scale>
        <p:origin x="251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D2E46-1147-AE46-AB5F-F7E38663AD14}"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2AAF6-AF8F-674A-A1A6-3EA764276177}" type="slidenum">
              <a:rPr lang="en-US" smtClean="0"/>
              <a:t>‹#›</a:t>
            </a:fld>
            <a:endParaRPr lang="en-US"/>
          </a:p>
        </p:txBody>
      </p:sp>
    </p:spTree>
    <p:extLst>
      <p:ext uri="{BB962C8B-B14F-4D97-AF65-F5344CB8AC3E}">
        <p14:creationId xmlns:p14="http://schemas.microsoft.com/office/powerpoint/2010/main" val="47702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Chi and this is my week 6 task</a:t>
            </a:r>
          </a:p>
        </p:txBody>
      </p:sp>
      <p:sp>
        <p:nvSpPr>
          <p:cNvPr id="4" name="Slide Number Placeholder 3"/>
          <p:cNvSpPr>
            <a:spLocks noGrp="1"/>
          </p:cNvSpPr>
          <p:nvPr>
            <p:ph type="sldNum" sz="quarter" idx="5"/>
          </p:nvPr>
        </p:nvSpPr>
        <p:spPr/>
        <p:txBody>
          <a:bodyPr/>
          <a:lstStyle/>
          <a:p>
            <a:fld id="{BDF2AAF6-AF8F-674A-A1A6-3EA764276177}" type="slidenum">
              <a:rPr lang="en-US" smtClean="0"/>
              <a:t>1</a:t>
            </a:fld>
            <a:endParaRPr lang="en-US"/>
          </a:p>
        </p:txBody>
      </p:sp>
    </p:spTree>
    <p:extLst>
      <p:ext uri="{BB962C8B-B14F-4D97-AF65-F5344CB8AC3E}">
        <p14:creationId xmlns:p14="http://schemas.microsoft.com/office/powerpoint/2010/main" val="8778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F2AAF6-AF8F-674A-A1A6-3EA764276177}" type="slidenum">
              <a:rPr lang="en-US" smtClean="0"/>
              <a:t>2</a:t>
            </a:fld>
            <a:endParaRPr lang="en-US"/>
          </a:p>
        </p:txBody>
      </p:sp>
    </p:spTree>
    <p:extLst>
      <p:ext uri="{BB962C8B-B14F-4D97-AF65-F5344CB8AC3E}">
        <p14:creationId xmlns:p14="http://schemas.microsoft.com/office/powerpoint/2010/main" val="3888053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=o13rHfbA6bM</a:t>
            </a:r>
          </a:p>
          <a:p>
            <a:r>
              <a:rPr lang="en-US" dirty="0"/>
              <a:t>https://</a:t>
            </a:r>
            <a:r>
              <a:rPr lang="en-US" dirty="0" err="1"/>
              <a:t>www.reach-initiative.org</a:t>
            </a:r>
            <a:r>
              <a:rPr lang="en-US" dirty="0"/>
              <a:t>/what-we-do/news/syria-reachs-rapid-assessment-of-displacement-and-needs-in-southwest-dara-governorate/</a:t>
            </a:r>
          </a:p>
        </p:txBody>
      </p:sp>
      <p:sp>
        <p:nvSpPr>
          <p:cNvPr id="4" name="Slide Number Placeholder 3"/>
          <p:cNvSpPr>
            <a:spLocks noGrp="1"/>
          </p:cNvSpPr>
          <p:nvPr>
            <p:ph type="sldNum" sz="quarter" idx="5"/>
          </p:nvPr>
        </p:nvSpPr>
        <p:spPr/>
        <p:txBody>
          <a:bodyPr/>
          <a:lstStyle/>
          <a:p>
            <a:fld id="{BDF2AAF6-AF8F-674A-A1A6-3EA764276177}" type="slidenum">
              <a:rPr lang="en-US" smtClean="0"/>
              <a:t>5</a:t>
            </a:fld>
            <a:endParaRPr lang="en-US"/>
          </a:p>
        </p:txBody>
      </p:sp>
    </p:spTree>
    <p:extLst>
      <p:ext uri="{BB962C8B-B14F-4D97-AF65-F5344CB8AC3E}">
        <p14:creationId xmlns:p14="http://schemas.microsoft.com/office/powerpoint/2010/main" val="299672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control consequence</a:t>
            </a:r>
          </a:p>
        </p:txBody>
      </p:sp>
      <p:sp>
        <p:nvSpPr>
          <p:cNvPr id="4" name="Slide Number Placeholder 3"/>
          <p:cNvSpPr>
            <a:spLocks noGrp="1"/>
          </p:cNvSpPr>
          <p:nvPr>
            <p:ph type="sldNum" sz="quarter" idx="5"/>
          </p:nvPr>
        </p:nvSpPr>
        <p:spPr/>
        <p:txBody>
          <a:bodyPr/>
          <a:lstStyle/>
          <a:p>
            <a:fld id="{BDF2AAF6-AF8F-674A-A1A6-3EA764276177}" type="slidenum">
              <a:rPr lang="en-US" smtClean="0"/>
              <a:t>8</a:t>
            </a:fld>
            <a:endParaRPr lang="en-US"/>
          </a:p>
        </p:txBody>
      </p:sp>
    </p:spTree>
    <p:extLst>
      <p:ext uri="{BB962C8B-B14F-4D97-AF65-F5344CB8AC3E}">
        <p14:creationId xmlns:p14="http://schemas.microsoft.com/office/powerpoint/2010/main" val="83135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F2AAF6-AF8F-674A-A1A6-3EA764276177}" type="slidenum">
              <a:rPr lang="en-US" smtClean="0"/>
              <a:t>9</a:t>
            </a:fld>
            <a:endParaRPr lang="en-US"/>
          </a:p>
        </p:txBody>
      </p:sp>
    </p:spTree>
    <p:extLst>
      <p:ext uri="{BB962C8B-B14F-4D97-AF65-F5344CB8AC3E}">
        <p14:creationId xmlns:p14="http://schemas.microsoft.com/office/powerpoint/2010/main" val="1531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F2AAF6-AF8F-674A-A1A6-3EA764276177}" type="slidenum">
              <a:rPr lang="en-US" smtClean="0"/>
              <a:t>10</a:t>
            </a:fld>
            <a:endParaRPr lang="en-US"/>
          </a:p>
        </p:txBody>
      </p:sp>
    </p:spTree>
    <p:extLst>
      <p:ext uri="{BB962C8B-B14F-4D97-AF65-F5344CB8AC3E}">
        <p14:creationId xmlns:p14="http://schemas.microsoft.com/office/powerpoint/2010/main" val="3234000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F2AAF6-AF8F-674A-A1A6-3EA764276177}" type="slidenum">
              <a:rPr lang="en-US" smtClean="0"/>
              <a:t>11</a:t>
            </a:fld>
            <a:endParaRPr lang="en-US"/>
          </a:p>
        </p:txBody>
      </p:sp>
    </p:spTree>
    <p:extLst>
      <p:ext uri="{BB962C8B-B14F-4D97-AF65-F5344CB8AC3E}">
        <p14:creationId xmlns:p14="http://schemas.microsoft.com/office/powerpoint/2010/main" val="151373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10/19/22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03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426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10/19/22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134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50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10/19/22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65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313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86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91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236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10/19/22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79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88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10/19/22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5479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E03A-904C-4B9D-D7A5-90AF440283D7}"/>
              </a:ext>
            </a:extLst>
          </p:cNvPr>
          <p:cNvSpPr>
            <a:spLocks noGrp="1"/>
          </p:cNvSpPr>
          <p:nvPr>
            <p:ph type="ctrTitle"/>
          </p:nvPr>
        </p:nvSpPr>
        <p:spPr>
          <a:xfrm>
            <a:off x="4449960" y="1507414"/>
            <a:ext cx="7295507" cy="3703320"/>
          </a:xfrm>
        </p:spPr>
        <p:txBody>
          <a:bodyPr anchor="ctr">
            <a:normAutofit/>
          </a:bodyPr>
          <a:lstStyle/>
          <a:p>
            <a:r>
              <a:rPr lang="en-US" sz="4800" dirty="0"/>
              <a:t>Analysis of fast-food restaurants in the us</a:t>
            </a:r>
          </a:p>
        </p:txBody>
      </p:sp>
      <p:sp>
        <p:nvSpPr>
          <p:cNvPr id="3" name="Subtitle 2">
            <a:extLst>
              <a:ext uri="{FF2B5EF4-FFF2-40B4-BE49-F238E27FC236}">
                <a16:creationId xmlns:a16="http://schemas.microsoft.com/office/drawing/2014/main" id="{2CDD61CC-C5F7-4132-243B-20FFBEB9D179}"/>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dirty="0" err="1"/>
              <a:t>Khanh</a:t>
            </a:r>
            <a:r>
              <a:rPr lang="en-US" sz="2000" dirty="0"/>
              <a:t> chi Nguyen</a:t>
            </a:r>
          </a:p>
          <a:p>
            <a:pPr algn="r"/>
            <a:r>
              <a:rPr lang="en-US" sz="2000" dirty="0" err="1"/>
              <a:t>Msds</a:t>
            </a:r>
            <a:r>
              <a:rPr lang="en-US" sz="2000" dirty="0"/>
              <a:t> 670 – final project</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46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D08039-6C4E-4870-9E3D-6218263DE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FB31D2E-CBC8-4C4A-917F-DCB48EAEB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CCF4F09-0D96-42BE-AE16-84AB4E0B5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486DE22-0EC4-474A-8665-766DC5D4C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A122780-29D7-4796-95BF-DA8AD947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F589B4C-3CA2-49DE-9E63-145FF5CB7D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2" name="Rectangle 21">
              <a:extLst>
                <a:ext uri="{FF2B5EF4-FFF2-40B4-BE49-F238E27FC236}">
                  <a16:creationId xmlns:a16="http://schemas.microsoft.com/office/drawing/2014/main" id="{DD7D4F7C-6EAA-4D74-BDD3-6602D41F3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5B11D41-504D-4822-8E12-3AD6AB8B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18660FCA-89CC-B608-24E9-F04F8A523B9E}"/>
              </a:ext>
            </a:extLst>
          </p:cNvPr>
          <p:cNvSpPr txBox="1">
            <a:spLocks/>
          </p:cNvSpPr>
          <p:nvPr/>
        </p:nvSpPr>
        <p:spPr>
          <a:xfrm>
            <a:off x="584200" y="1006956"/>
            <a:ext cx="3412067" cy="1372177"/>
          </a:xfrm>
          <a:prstGeom prst="rect">
            <a:avLst/>
          </a:prstGeom>
        </p:spPr>
        <p:txBody>
          <a:bodyPr vert="horz" lIns="91440" tIns="45720" rIns="91440" bIns="45720" rtlCol="0" anchor="ctr">
            <a:normAutofit fontScale="9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2200" dirty="0"/>
              <a:t>McDonald’s is the market leader in the us with widen distribution across the country.</a:t>
            </a:r>
          </a:p>
        </p:txBody>
      </p:sp>
      <p:sp>
        <p:nvSpPr>
          <p:cNvPr id="4" name="TextBox 3">
            <a:extLst>
              <a:ext uri="{FF2B5EF4-FFF2-40B4-BE49-F238E27FC236}">
                <a16:creationId xmlns:a16="http://schemas.microsoft.com/office/drawing/2014/main" id="{262DE06E-4CCB-2FEA-A666-C023D00D4B14}"/>
              </a:ext>
            </a:extLst>
          </p:cNvPr>
          <p:cNvSpPr txBox="1"/>
          <p:nvPr/>
        </p:nvSpPr>
        <p:spPr>
          <a:xfrm>
            <a:off x="581193" y="2438399"/>
            <a:ext cx="3415074" cy="35644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With 1898 stores and mostly distributed in all the states of the US, McDonald’s is considered as the market leader in fast-food industry in the US.</a:t>
            </a:r>
          </a:p>
          <a:p>
            <a:pPr marL="285750" indent="-285750">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Taco Bell and Burger King also have a strong store system but not dense as McDonald’s.</a:t>
            </a:r>
          </a:p>
        </p:txBody>
      </p:sp>
      <p:pic>
        <p:nvPicPr>
          <p:cNvPr id="8" name="Picture 7" descr="Map&#10;&#10;Description automatically generated">
            <a:extLst>
              <a:ext uri="{FF2B5EF4-FFF2-40B4-BE49-F238E27FC236}">
                <a16:creationId xmlns:a16="http://schemas.microsoft.com/office/drawing/2014/main" id="{0DB999C9-CF98-8AE6-7AD4-4608760862BB}"/>
              </a:ext>
            </a:extLst>
          </p:cNvPr>
          <p:cNvPicPr>
            <a:picLocks noChangeAspect="1"/>
          </p:cNvPicPr>
          <p:nvPr/>
        </p:nvPicPr>
        <p:blipFill rotWithShape="1">
          <a:blip r:embed="rId3"/>
          <a:srcRect l="14707" t="24314" r="9412" b="29020"/>
          <a:stretch/>
        </p:blipFill>
        <p:spPr>
          <a:xfrm>
            <a:off x="5038165" y="3657599"/>
            <a:ext cx="6938682" cy="3200401"/>
          </a:xfrm>
          <a:prstGeom prst="rect">
            <a:avLst/>
          </a:prstGeom>
        </p:spPr>
      </p:pic>
      <p:pic>
        <p:nvPicPr>
          <p:cNvPr id="1026" name="Picture 2">
            <a:extLst>
              <a:ext uri="{FF2B5EF4-FFF2-40B4-BE49-F238E27FC236}">
                <a16:creationId xmlns:a16="http://schemas.microsoft.com/office/drawing/2014/main" id="{21A3B9E8-BD1E-A936-C394-208CEEC05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000" y="175974"/>
            <a:ext cx="6705600" cy="33292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Map&#10;&#10;Description automatically generated">
            <a:extLst>
              <a:ext uri="{FF2B5EF4-FFF2-40B4-BE49-F238E27FC236}">
                <a16:creationId xmlns:a16="http://schemas.microsoft.com/office/drawing/2014/main" id="{A4139A84-306F-B1C4-F1BF-F24FA683EDB4}"/>
              </a:ext>
            </a:extLst>
          </p:cNvPr>
          <p:cNvPicPr>
            <a:picLocks noChangeAspect="1"/>
          </p:cNvPicPr>
          <p:nvPr/>
        </p:nvPicPr>
        <p:blipFill rotWithShape="1">
          <a:blip r:embed="rId3"/>
          <a:srcRect l="84731" t="27852" r="10278" b="66308"/>
          <a:stretch/>
        </p:blipFill>
        <p:spPr>
          <a:xfrm>
            <a:off x="11205882" y="3584980"/>
            <a:ext cx="878542" cy="770966"/>
          </a:xfrm>
          <a:prstGeom prst="rect">
            <a:avLst/>
          </a:prstGeom>
        </p:spPr>
      </p:pic>
    </p:spTree>
    <p:extLst>
      <p:ext uri="{BB962C8B-B14F-4D97-AF65-F5344CB8AC3E}">
        <p14:creationId xmlns:p14="http://schemas.microsoft.com/office/powerpoint/2010/main" val="273689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4EEB-7FF2-81B4-21CB-28E5278EC0AB}"/>
              </a:ext>
            </a:extLst>
          </p:cNvPr>
          <p:cNvSpPr>
            <a:spLocks noGrp="1"/>
          </p:cNvSpPr>
          <p:nvPr>
            <p:ph type="title"/>
          </p:nvPr>
        </p:nvSpPr>
        <p:spPr/>
        <p:txBody>
          <a:bodyPr/>
          <a:lstStyle/>
          <a:p>
            <a:r>
              <a:rPr lang="en-US" dirty="0" err="1"/>
              <a:t>COnclusion</a:t>
            </a:r>
            <a:endParaRPr lang="en-US" dirty="0"/>
          </a:p>
        </p:txBody>
      </p:sp>
      <p:sp>
        <p:nvSpPr>
          <p:cNvPr id="3" name="Content Placeholder 2">
            <a:extLst>
              <a:ext uri="{FF2B5EF4-FFF2-40B4-BE49-F238E27FC236}">
                <a16:creationId xmlns:a16="http://schemas.microsoft.com/office/drawing/2014/main" id="{559E7B58-935B-6802-C1CB-1B3CB326892E}"/>
              </a:ext>
            </a:extLst>
          </p:cNvPr>
          <p:cNvSpPr>
            <a:spLocks noGrp="1"/>
          </p:cNvSpPr>
          <p:nvPr>
            <p:ph idx="1"/>
          </p:nvPr>
        </p:nvSpPr>
        <p:spPr>
          <a:xfrm>
            <a:off x="581193" y="1955907"/>
            <a:ext cx="11029615" cy="4677504"/>
          </a:xfrm>
        </p:spPr>
        <p:txBody>
          <a:bodyPr>
            <a:normAutofit/>
          </a:bodyPr>
          <a:lstStyle/>
          <a:p>
            <a:r>
              <a:rPr lang="en-US" sz="2400" dirty="0">
                <a:solidFill>
                  <a:schemeClr val="tx1">
                    <a:lumMod val="85000"/>
                    <a:lumOff val="15000"/>
                  </a:schemeClr>
                </a:solidFill>
              </a:rPr>
              <a:t>We can confirm that fast-food is the most popular type of restaurant in the US with 9678 stores across the country.</a:t>
            </a:r>
          </a:p>
          <a:p>
            <a:r>
              <a:rPr lang="en-US" sz="2400" dirty="0">
                <a:solidFill>
                  <a:schemeClr val="tx1">
                    <a:lumMod val="85000"/>
                    <a:lumOff val="15000"/>
                  </a:schemeClr>
                </a:solidFill>
              </a:rPr>
              <a:t> California, Texas, Florida are known as the top active and crowded states, that’s why restaurants are mostly located here. Restaurants are clustered in crowded, warm and coastal states such as: CA, TX, FL, OH, AZ</a:t>
            </a:r>
          </a:p>
          <a:p>
            <a:r>
              <a:rPr lang="en-US" sz="2400" dirty="0">
                <a:solidFill>
                  <a:schemeClr val="tx1">
                    <a:lumMod val="85000"/>
                    <a:lumOff val="15000"/>
                  </a:schemeClr>
                </a:solidFill>
              </a:rPr>
              <a:t>In this fast-food industry, McDonald’s is considered as the market leader with 1898 stores distributed at all the states in the US.  Taco Bell and Burger King are also big players when having store systems but not dense as McDonald’s.</a:t>
            </a:r>
          </a:p>
          <a:p>
            <a:endParaRPr lang="en-US" sz="2400" dirty="0">
              <a:solidFill>
                <a:schemeClr val="tx1">
                  <a:lumMod val="85000"/>
                  <a:lumOff val="15000"/>
                </a:schemeClr>
              </a:solidFill>
            </a:endParaRPr>
          </a:p>
          <a:p>
            <a:endParaRPr lang="en-US" sz="2400" dirty="0">
              <a:solidFill>
                <a:schemeClr val="tx1">
                  <a:lumMod val="85000"/>
                  <a:lumOff val="15000"/>
                </a:schemeClr>
              </a:solidFill>
            </a:endParaRPr>
          </a:p>
        </p:txBody>
      </p:sp>
    </p:spTree>
    <p:extLst>
      <p:ext uri="{BB962C8B-B14F-4D97-AF65-F5344CB8AC3E}">
        <p14:creationId xmlns:p14="http://schemas.microsoft.com/office/powerpoint/2010/main" val="358316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C8A4-BCF6-57A1-4712-732F2D423564}"/>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9AD83651-1FEC-4891-761D-0E7E7B8947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490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50D9-C308-9DE0-748F-93C731DC6680}"/>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C0E31A04-374F-C32C-1EF0-BBF379E54738}"/>
              </a:ext>
            </a:extLst>
          </p:cNvPr>
          <p:cNvSpPr>
            <a:spLocks noGrp="1"/>
          </p:cNvSpPr>
          <p:nvPr>
            <p:ph idx="1"/>
          </p:nvPr>
        </p:nvSpPr>
        <p:spPr/>
        <p:txBody>
          <a:bodyPr>
            <a:normAutofit/>
          </a:bodyPr>
          <a:lstStyle/>
          <a:p>
            <a:pPr fontAlgn="base"/>
            <a:r>
              <a:rPr lang="en-US" sz="2400" dirty="0"/>
              <a:t>Introduction</a:t>
            </a:r>
          </a:p>
          <a:p>
            <a:pPr fontAlgn="base"/>
            <a:r>
              <a:rPr lang="en-US" sz="2400" dirty="0"/>
              <a:t>Terminology</a:t>
            </a:r>
          </a:p>
          <a:p>
            <a:pPr fontAlgn="base"/>
            <a:r>
              <a:rPr lang="en-US" sz="2400" dirty="0"/>
              <a:t>Methodology</a:t>
            </a:r>
          </a:p>
          <a:p>
            <a:pPr fontAlgn="base"/>
            <a:r>
              <a:rPr lang="en-US" sz="2400" dirty="0"/>
              <a:t>Research Question</a:t>
            </a:r>
          </a:p>
          <a:p>
            <a:pPr fontAlgn="base"/>
            <a:r>
              <a:rPr lang="en-US" sz="2400" dirty="0"/>
              <a:t>Data Analysis</a:t>
            </a:r>
          </a:p>
          <a:p>
            <a:pPr fontAlgn="base"/>
            <a:r>
              <a:rPr lang="en-US" sz="2400" dirty="0"/>
              <a:t>Conclusions</a:t>
            </a:r>
          </a:p>
        </p:txBody>
      </p:sp>
    </p:spTree>
    <p:extLst>
      <p:ext uri="{BB962C8B-B14F-4D97-AF65-F5344CB8AC3E}">
        <p14:creationId xmlns:p14="http://schemas.microsoft.com/office/powerpoint/2010/main" val="358847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C1D8-E5DE-219E-DF90-0CD8EF84C4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82E699E-1538-0638-4CAD-C59B0FA63574}"/>
              </a:ext>
            </a:extLst>
          </p:cNvPr>
          <p:cNvSpPr>
            <a:spLocks noGrp="1"/>
          </p:cNvSpPr>
          <p:nvPr>
            <p:ph idx="1"/>
          </p:nvPr>
        </p:nvSpPr>
        <p:spPr/>
        <p:txBody>
          <a:bodyPr>
            <a:normAutofit/>
          </a:bodyPr>
          <a:lstStyle/>
          <a:p>
            <a:r>
              <a:rPr lang="en-US" sz="2800" dirty="0"/>
              <a:t>This data set provides information about Fast-food restaurant in the US. The data set is shared on Kaggle.</a:t>
            </a:r>
          </a:p>
          <a:p>
            <a:r>
              <a:rPr lang="en-US" sz="2800" dirty="0"/>
              <a:t>Link of data is here: https://</a:t>
            </a:r>
            <a:r>
              <a:rPr lang="en-US" sz="2800" dirty="0" err="1"/>
              <a:t>www.kaggle.com</a:t>
            </a:r>
            <a:r>
              <a:rPr lang="en-US" sz="2800" dirty="0"/>
              <a:t>/datasets/</a:t>
            </a:r>
            <a:r>
              <a:rPr lang="en-US" sz="2800" dirty="0" err="1"/>
              <a:t>thedevastator</a:t>
            </a:r>
            <a:r>
              <a:rPr lang="en-US" sz="2800" dirty="0"/>
              <a:t>/fast-food-restaurants-in-the-united-states</a:t>
            </a:r>
          </a:p>
        </p:txBody>
      </p:sp>
    </p:spTree>
    <p:extLst>
      <p:ext uri="{BB962C8B-B14F-4D97-AF65-F5344CB8AC3E}">
        <p14:creationId xmlns:p14="http://schemas.microsoft.com/office/powerpoint/2010/main" val="313779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C074-953E-4E81-0026-3D215AE7EAAF}"/>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E7EE380A-4D88-DD14-5E64-8D03E2DE182B}"/>
              </a:ext>
            </a:extLst>
          </p:cNvPr>
          <p:cNvSpPr>
            <a:spLocks noGrp="1"/>
          </p:cNvSpPr>
          <p:nvPr>
            <p:ph idx="1"/>
          </p:nvPr>
        </p:nvSpPr>
        <p:spPr/>
        <p:txBody>
          <a:bodyPr/>
          <a:lstStyle/>
          <a:p>
            <a:r>
              <a:rPr lang="en-US" dirty="0"/>
              <a:t>In this analysis, there is a feature name “categories” which contains information about the types of restaurant such as: American food, Mexican food, Asian food, Sandwich, Ice cream, etc. There are more than 50 unique values of this feature, so I decide to simplify it as below rules:</a:t>
            </a:r>
          </a:p>
          <a:p>
            <a:pPr lvl="1">
              <a:buFont typeface="Arial" panose="020B0604020202020204" pitchFamily="34" charset="0"/>
              <a:buChar char="•"/>
            </a:pPr>
            <a:r>
              <a:rPr lang="en-US" dirty="0"/>
              <a:t>﻿group 1: fast food, burger, sandwich, pizza, &amp; others -&gt; Fast Food</a:t>
            </a:r>
          </a:p>
          <a:p>
            <a:pPr lvl="1">
              <a:buFont typeface="Arial" panose="020B0604020202020204" pitchFamily="34" charset="0"/>
              <a:buChar char="•"/>
            </a:pPr>
            <a:r>
              <a:rPr lang="en-US" dirty="0"/>
              <a:t>group 2: Fast-food + American food -&gt; American Food</a:t>
            </a:r>
          </a:p>
          <a:p>
            <a:pPr lvl="1">
              <a:buFont typeface="Arial" panose="020B0604020202020204" pitchFamily="34" charset="0"/>
              <a:buChar char="•"/>
            </a:pPr>
            <a:r>
              <a:rPr lang="en-US" dirty="0"/>
              <a:t>group 3: Fast-food + Mexican, taco -&gt; Mexican food</a:t>
            </a:r>
          </a:p>
          <a:p>
            <a:pPr lvl="1">
              <a:buFont typeface="Arial" panose="020B0604020202020204" pitchFamily="34" charset="0"/>
              <a:buChar char="•"/>
            </a:pPr>
            <a:r>
              <a:rPr lang="en-US" dirty="0"/>
              <a:t>group 4: Fast-food + gas station, convenient, mall store -&gt; Gas, Convenient, Mall</a:t>
            </a:r>
          </a:p>
          <a:p>
            <a:pPr lvl="1">
              <a:buFont typeface="Arial" panose="020B0604020202020204" pitchFamily="34" charset="0"/>
              <a:buChar char="•"/>
            </a:pPr>
            <a:r>
              <a:rPr lang="en-US" dirty="0"/>
              <a:t>group 5: Fast-food + ice cream shop -&gt; Ice-cream</a:t>
            </a:r>
          </a:p>
          <a:p>
            <a:pPr lvl="1">
              <a:buFont typeface="Arial" panose="020B0604020202020204" pitchFamily="34" charset="0"/>
              <a:buChar char="•"/>
            </a:pPr>
            <a:r>
              <a:rPr lang="en-US" dirty="0"/>
              <a:t>group 6: Fast-food + Asian, Chinese, sushi -&gt; Asian Food</a:t>
            </a:r>
          </a:p>
        </p:txBody>
      </p:sp>
    </p:spTree>
    <p:extLst>
      <p:ext uri="{BB962C8B-B14F-4D97-AF65-F5344CB8AC3E}">
        <p14:creationId xmlns:p14="http://schemas.microsoft.com/office/powerpoint/2010/main" val="124218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10B7-32F1-D1A8-382A-27A54F14067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2B454F6-D40B-4AED-79EF-4AEC2D21F5C7}"/>
              </a:ext>
            </a:extLst>
          </p:cNvPr>
          <p:cNvSpPr>
            <a:spLocks noGrp="1"/>
          </p:cNvSpPr>
          <p:nvPr>
            <p:ph idx="1"/>
          </p:nvPr>
        </p:nvSpPr>
        <p:spPr/>
        <p:txBody>
          <a:bodyPr>
            <a:normAutofit/>
          </a:bodyPr>
          <a:lstStyle/>
          <a:p>
            <a:r>
              <a:rPr lang="en-US" sz="2400" dirty="0"/>
              <a:t>The purpose of the dataset is to have an analysis about fast-food restaurants in the US. I will use </a:t>
            </a:r>
            <a:r>
              <a:rPr lang="en-US" sz="2400" dirty="0" err="1"/>
              <a:t>geopandas</a:t>
            </a:r>
            <a:r>
              <a:rPr lang="en-US" sz="2400" dirty="0"/>
              <a:t>, matplotlib, </a:t>
            </a:r>
            <a:r>
              <a:rPr lang="en-US" sz="2400" dirty="0" err="1"/>
              <a:t>plotly</a:t>
            </a:r>
            <a:r>
              <a:rPr lang="en-US" sz="2400" dirty="0"/>
              <a:t>, and pandas for the analysis.</a:t>
            </a:r>
          </a:p>
          <a:p>
            <a:r>
              <a:rPr lang="en-US" sz="2400" dirty="0"/>
              <a:t>I used Spyder as the main coding software and </a:t>
            </a:r>
            <a:r>
              <a:rPr lang="en-US" sz="2400" dirty="0" err="1"/>
              <a:t>Jupyter</a:t>
            </a:r>
            <a:r>
              <a:rPr lang="en-US" sz="2400" dirty="0"/>
              <a:t> Notebook as the supportive software.</a:t>
            </a:r>
          </a:p>
          <a:p>
            <a:r>
              <a:rPr lang="en-US" sz="2400" dirty="0"/>
              <a:t>In Spyder, I can’t export the choropleth map to image, so I exported it by </a:t>
            </a:r>
            <a:r>
              <a:rPr lang="en-US" sz="2400" dirty="0" err="1"/>
              <a:t>Jupyter</a:t>
            </a:r>
            <a:r>
              <a:rPr lang="en-US" sz="2400" dirty="0"/>
              <a:t> Notebook.</a:t>
            </a:r>
          </a:p>
        </p:txBody>
      </p:sp>
    </p:spTree>
    <p:extLst>
      <p:ext uri="{BB962C8B-B14F-4D97-AF65-F5344CB8AC3E}">
        <p14:creationId xmlns:p14="http://schemas.microsoft.com/office/powerpoint/2010/main" val="311728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E72D-EB95-52EB-7589-6BF6DDB0E35F}"/>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D8FF2EF8-8776-E771-CFBC-ACBF464167FA}"/>
              </a:ext>
            </a:extLst>
          </p:cNvPr>
          <p:cNvSpPr>
            <a:spLocks noGrp="1"/>
          </p:cNvSpPr>
          <p:nvPr>
            <p:ph idx="1"/>
          </p:nvPr>
        </p:nvSpPr>
        <p:spPr/>
        <p:txBody>
          <a:bodyPr>
            <a:normAutofit/>
          </a:bodyPr>
          <a:lstStyle/>
          <a:p>
            <a:pPr marL="342900" marR="0" lvl="0" indent="-342900">
              <a:lnSpc>
                <a:spcPct val="150000"/>
              </a:lnSpc>
              <a:spcBef>
                <a:spcPts val="0"/>
              </a:spcBef>
              <a:spcAft>
                <a:spcPts val="0"/>
              </a:spcAft>
              <a:buFont typeface="Wingdings 2" pitchFamily="2" charset="2"/>
              <a:buChar char="¡"/>
              <a:tabLst>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US is </a:t>
            </a:r>
            <a:r>
              <a:rPr lang="en-US" sz="3200" dirty="0">
                <a:latin typeface="Calibri" panose="020F0502020204030204" pitchFamily="34" charset="0"/>
                <a:ea typeface="Calibri" panose="020F0502020204030204" pitchFamily="34" charset="0"/>
                <a:cs typeface="Times New Roman" panose="02020603050405020304" pitchFamily="18" charset="0"/>
              </a:rPr>
              <a:t>well known as the country of fast-food, so if the ‘fast-food’ type is the biggest type of restaurant?</a:t>
            </a:r>
          </a:p>
          <a:p>
            <a:pPr marL="342900" marR="0" lvl="0" indent="-342900">
              <a:lnSpc>
                <a:spcPct val="150000"/>
              </a:lnSpc>
              <a:spcBef>
                <a:spcPts val="0"/>
              </a:spcBef>
              <a:spcAft>
                <a:spcPts val="0"/>
              </a:spcAft>
              <a:buFont typeface="Wingdings 2" pitchFamily="2" charset="2"/>
              <a:buChar char="¡"/>
              <a:tabLst>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Where are they most located?</a:t>
            </a:r>
          </a:p>
          <a:p>
            <a:pPr marL="342900" marR="0" lvl="0" indent="-342900">
              <a:lnSpc>
                <a:spcPct val="150000"/>
              </a:lnSpc>
              <a:spcBef>
                <a:spcPts val="0"/>
              </a:spcBef>
              <a:spcAft>
                <a:spcPts val="0"/>
              </a:spcAft>
              <a:buFont typeface="Wingdings 2" pitchFamily="2" charset="2"/>
              <a:buChar char="¡"/>
              <a:tabLst>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And which brands are overwhelming the industry?</a:t>
            </a:r>
          </a:p>
        </p:txBody>
      </p:sp>
    </p:spTree>
    <p:extLst>
      <p:ext uri="{BB962C8B-B14F-4D97-AF65-F5344CB8AC3E}">
        <p14:creationId xmlns:p14="http://schemas.microsoft.com/office/powerpoint/2010/main" val="289930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C36F7914-D191-E3DB-F803-35A7A0316D6D}"/>
              </a:ext>
            </a:extLst>
          </p:cNvPr>
          <p:cNvSpPr>
            <a:spLocks noGrp="1"/>
          </p:cNvSpPr>
          <p:nvPr>
            <p:ph type="title"/>
          </p:nvPr>
        </p:nvSpPr>
        <p:spPr>
          <a:xfrm>
            <a:off x="601255" y="702156"/>
            <a:ext cx="3409783" cy="2338224"/>
          </a:xfrm>
        </p:spPr>
        <p:txBody>
          <a:bodyPr vert="horz" lIns="91440" tIns="45720" rIns="91440" bIns="45720" rtlCol="0" anchor="b">
            <a:normAutofit/>
          </a:bodyPr>
          <a:lstStyle/>
          <a:p>
            <a:r>
              <a:rPr lang="en-US" dirty="0"/>
              <a:t>Fast-food is the most popular type of restaurant in the us</a:t>
            </a:r>
          </a:p>
        </p:txBody>
      </p:sp>
      <p:sp>
        <p:nvSpPr>
          <p:cNvPr id="6" name="TextBox 5">
            <a:extLst>
              <a:ext uri="{FF2B5EF4-FFF2-40B4-BE49-F238E27FC236}">
                <a16:creationId xmlns:a16="http://schemas.microsoft.com/office/drawing/2014/main" id="{38E218A6-F2C3-CB63-3F9B-740461C02EC2}"/>
              </a:ext>
            </a:extLst>
          </p:cNvPr>
          <p:cNvSpPr txBox="1"/>
          <p:nvPr/>
        </p:nvSpPr>
        <p:spPr>
          <a:xfrm>
            <a:off x="601255" y="3040380"/>
            <a:ext cx="3409782" cy="2960370"/>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sz="2000" dirty="0">
                <a:solidFill>
                  <a:schemeClr val="bg1"/>
                </a:solidFill>
              </a:rPr>
              <a:t>There are 9678 fast-food restaurant while only 196 Mexican food restaurants, 80 American Food restaurants, 33 Ice cream shops, 11 Asian Food, and only 2 Convenient/Gas/Mall.</a:t>
            </a:r>
          </a:p>
        </p:txBody>
      </p:sp>
      <p:pic>
        <p:nvPicPr>
          <p:cNvPr id="3" name="Picture 2" descr="A picture containing chart&#10;&#10;Description automatically generated">
            <a:extLst>
              <a:ext uri="{FF2B5EF4-FFF2-40B4-BE49-F238E27FC236}">
                <a16:creationId xmlns:a16="http://schemas.microsoft.com/office/drawing/2014/main" id="{52A74C22-A22C-2A53-323B-0733CDCD8EEE}"/>
              </a:ext>
            </a:extLst>
          </p:cNvPr>
          <p:cNvPicPr>
            <a:picLocks noChangeAspect="1"/>
          </p:cNvPicPr>
          <p:nvPr/>
        </p:nvPicPr>
        <p:blipFill>
          <a:blip r:embed="rId2"/>
          <a:stretch>
            <a:fillRect/>
          </a:stretch>
        </p:blipFill>
        <p:spPr>
          <a:xfrm>
            <a:off x="4169915" y="1450041"/>
            <a:ext cx="7915836" cy="3957918"/>
          </a:xfrm>
          <a:prstGeom prst="rect">
            <a:avLst/>
          </a:prstGeom>
        </p:spPr>
      </p:pic>
    </p:spTree>
    <p:extLst>
      <p:ext uri="{BB962C8B-B14F-4D97-AF65-F5344CB8AC3E}">
        <p14:creationId xmlns:p14="http://schemas.microsoft.com/office/powerpoint/2010/main" val="216614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itle 1">
            <a:extLst>
              <a:ext uri="{FF2B5EF4-FFF2-40B4-BE49-F238E27FC236}">
                <a16:creationId xmlns:a16="http://schemas.microsoft.com/office/drawing/2014/main" id="{18660FCA-89CC-B608-24E9-F04F8A523B9E}"/>
              </a:ext>
            </a:extLst>
          </p:cNvPr>
          <p:cNvSpPr txBox="1">
            <a:spLocks/>
          </p:cNvSpPr>
          <p:nvPr/>
        </p:nvSpPr>
        <p:spPr>
          <a:xfrm>
            <a:off x="601255" y="702156"/>
            <a:ext cx="3409783" cy="1412394"/>
          </a:xfrm>
          <a:prstGeom prst="rect">
            <a:avLst/>
          </a:prstGeom>
        </p:spPr>
        <p:txBody>
          <a:bodyPr vert="horz" lIns="91440" tIns="45720" rIns="91440" bIns="45720" rtlCol="0" anchor="b">
            <a:normAutofit fontScale="92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CA, TX, FL are the top 3 states having highest number of stores</a:t>
            </a:r>
          </a:p>
        </p:txBody>
      </p:sp>
      <p:sp>
        <p:nvSpPr>
          <p:cNvPr id="4" name="TextBox 3">
            <a:extLst>
              <a:ext uri="{FF2B5EF4-FFF2-40B4-BE49-F238E27FC236}">
                <a16:creationId xmlns:a16="http://schemas.microsoft.com/office/drawing/2014/main" id="{262DE06E-4CCB-2FEA-A666-C023D00D4B14}"/>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sz="2000" dirty="0">
                <a:solidFill>
                  <a:schemeClr val="bg1"/>
                </a:solidFill>
              </a:rPr>
              <a:t>California, Texas, Florida are known as the top active and crowded states, that’s why restaurants are mostly located here.</a:t>
            </a:r>
          </a:p>
        </p:txBody>
      </p:sp>
      <p:pic>
        <p:nvPicPr>
          <p:cNvPr id="5" name="Picture 4" descr="Chart, histogram&#10;&#10;Description automatically generated">
            <a:extLst>
              <a:ext uri="{FF2B5EF4-FFF2-40B4-BE49-F238E27FC236}">
                <a16:creationId xmlns:a16="http://schemas.microsoft.com/office/drawing/2014/main" id="{14BB66A9-268D-14C4-01DE-ABF909505589}"/>
              </a:ext>
            </a:extLst>
          </p:cNvPr>
          <p:cNvPicPr>
            <a:picLocks noChangeAspect="1"/>
          </p:cNvPicPr>
          <p:nvPr/>
        </p:nvPicPr>
        <p:blipFill>
          <a:blip r:embed="rId3"/>
          <a:stretch>
            <a:fillRect/>
          </a:stretch>
        </p:blipFill>
        <p:spPr>
          <a:xfrm>
            <a:off x="4149853" y="1209056"/>
            <a:ext cx="8026637" cy="4036582"/>
          </a:xfrm>
          <a:prstGeom prst="rect">
            <a:avLst/>
          </a:prstGeom>
        </p:spPr>
      </p:pic>
    </p:spTree>
    <p:extLst>
      <p:ext uri="{BB962C8B-B14F-4D97-AF65-F5344CB8AC3E}">
        <p14:creationId xmlns:p14="http://schemas.microsoft.com/office/powerpoint/2010/main" val="332878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itle 1">
            <a:extLst>
              <a:ext uri="{FF2B5EF4-FFF2-40B4-BE49-F238E27FC236}">
                <a16:creationId xmlns:a16="http://schemas.microsoft.com/office/drawing/2014/main" id="{18660FCA-89CC-B608-24E9-F04F8A523B9E}"/>
              </a:ext>
            </a:extLst>
          </p:cNvPr>
          <p:cNvSpPr txBox="1">
            <a:spLocks/>
          </p:cNvSpPr>
          <p:nvPr/>
        </p:nvSpPr>
        <p:spPr>
          <a:xfrm>
            <a:off x="601255" y="548640"/>
            <a:ext cx="3409783" cy="1719068"/>
          </a:xfrm>
          <a:prstGeom prst="rect">
            <a:avLst/>
          </a:prstGeom>
        </p:spPr>
        <p:txBody>
          <a:bodyPr vert="horz" lIns="91440" tIns="45720" rIns="91440" bIns="45720" rtlCol="0" anchor="b">
            <a:normAutofit fontScale="85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dirty="0">
                <a:solidFill>
                  <a:schemeClr val="bg1"/>
                </a:solidFill>
              </a:rPr>
              <a:t>Restaurants mostly concentrate at crowded, warm and coastal states</a:t>
            </a:r>
            <a:endParaRPr lang="en-US" dirty="0"/>
          </a:p>
        </p:txBody>
      </p:sp>
      <p:sp>
        <p:nvSpPr>
          <p:cNvPr id="4" name="TextBox 3">
            <a:extLst>
              <a:ext uri="{FF2B5EF4-FFF2-40B4-BE49-F238E27FC236}">
                <a16:creationId xmlns:a16="http://schemas.microsoft.com/office/drawing/2014/main" id="{262DE06E-4CCB-2FEA-A666-C023D00D4B14}"/>
              </a:ext>
            </a:extLst>
          </p:cNvPr>
          <p:cNvSpPr txBox="1"/>
          <p:nvPr/>
        </p:nvSpPr>
        <p:spPr>
          <a:xfrm>
            <a:off x="601255" y="2355458"/>
            <a:ext cx="3409782" cy="3870722"/>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bg1"/>
                </a:solidFill>
              </a:rPr>
              <a:t>Seeing the store distribution on the map, we can see that restaurants are more at crowded, warm and coastal states such as: CA, TX, FL, OH, AZ.</a:t>
            </a:r>
          </a:p>
          <a:p>
            <a:pPr marL="285750" indent="-285750">
              <a:spcBef>
                <a:spcPct val="20000"/>
              </a:spcBef>
              <a:spcAft>
                <a:spcPts val="600"/>
              </a:spcAft>
              <a:buClr>
                <a:schemeClr val="accent2"/>
              </a:buClr>
              <a:buSzPct val="92000"/>
              <a:buFont typeface="Wingdings 2" panose="05020102010507070707" pitchFamily="18" charset="2"/>
              <a:buChar char=""/>
            </a:pPr>
            <a:r>
              <a:rPr lang="en-US" sz="2400" dirty="0">
                <a:solidFill>
                  <a:schemeClr val="bg1"/>
                </a:solidFill>
              </a:rPr>
              <a:t>And cold, inland states have less restaurants</a:t>
            </a:r>
          </a:p>
        </p:txBody>
      </p:sp>
      <p:pic>
        <p:nvPicPr>
          <p:cNvPr id="5" name="Picture 4" descr="Map&#10;&#10;Description automatically generated with medium confidence">
            <a:extLst>
              <a:ext uri="{FF2B5EF4-FFF2-40B4-BE49-F238E27FC236}">
                <a16:creationId xmlns:a16="http://schemas.microsoft.com/office/drawing/2014/main" id="{83F0DDB6-CBA2-637E-0B85-25FE8F37900F}"/>
              </a:ext>
            </a:extLst>
          </p:cNvPr>
          <p:cNvPicPr>
            <a:picLocks noChangeAspect="1"/>
          </p:cNvPicPr>
          <p:nvPr/>
        </p:nvPicPr>
        <p:blipFill>
          <a:blip r:embed="rId3"/>
          <a:stretch>
            <a:fillRect/>
          </a:stretch>
        </p:blipFill>
        <p:spPr>
          <a:xfrm>
            <a:off x="4205703" y="1317438"/>
            <a:ext cx="7930447" cy="4223124"/>
          </a:xfrm>
          <a:prstGeom prst="rect">
            <a:avLst/>
          </a:prstGeom>
        </p:spPr>
      </p:pic>
    </p:spTree>
    <p:extLst>
      <p:ext uri="{BB962C8B-B14F-4D97-AF65-F5344CB8AC3E}">
        <p14:creationId xmlns:p14="http://schemas.microsoft.com/office/powerpoint/2010/main" val="22314293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{E39A4C20-A7BC-8146-8374-E3250E0F92F4}tf10001123</Template>
  <TotalTime>63375</TotalTime>
  <Words>678</Words>
  <Application>Microsoft Macintosh PowerPoint</Application>
  <PresentationFormat>Widescreen</PresentationFormat>
  <Paragraphs>55</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 2</vt:lpstr>
      <vt:lpstr>Dividend</vt:lpstr>
      <vt:lpstr>Analysis of fast-food restaurants in the us</vt:lpstr>
      <vt:lpstr>Table of content</vt:lpstr>
      <vt:lpstr>introduction</vt:lpstr>
      <vt:lpstr>terminology</vt:lpstr>
      <vt:lpstr>Methodology</vt:lpstr>
      <vt:lpstr>Research question</vt:lpstr>
      <vt:lpstr>Fast-food is the most popular type of restaurant in the us</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assignment</dc:title>
  <dc:creator>Nguyen, Chi K</dc:creator>
  <cp:lastModifiedBy>Nguyen, Chi K</cp:lastModifiedBy>
  <cp:revision>60</cp:revision>
  <dcterms:created xsi:type="dcterms:W3CDTF">2022-08-25T02:48:50Z</dcterms:created>
  <dcterms:modified xsi:type="dcterms:W3CDTF">2022-10-20T00:42:13Z</dcterms:modified>
</cp:coreProperties>
</file>