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4"/>
  </p:notesMasterIdLst>
  <p:sldIdLst>
    <p:sldId id="261" r:id="rId2"/>
    <p:sldId id="273" r:id="rId3"/>
    <p:sldId id="277" r:id="rId4"/>
    <p:sldId id="279" r:id="rId5"/>
    <p:sldId id="278" r:id="rId6"/>
    <p:sldId id="276" r:id="rId7"/>
    <p:sldId id="263" r:id="rId8"/>
    <p:sldId id="264" r:id="rId9"/>
    <p:sldId id="280" r:id="rId10"/>
    <p:sldId id="274" r:id="rId11"/>
    <p:sldId id="275"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72"/>
    <p:restoredTop sz="91348"/>
  </p:normalViewPr>
  <p:slideViewPr>
    <p:cSldViewPr snapToGrid="0" snapToObjects="1">
      <p:cViewPr varScale="1">
        <p:scale>
          <a:sx n="80" d="100"/>
          <a:sy n="80" d="100"/>
        </p:scale>
        <p:origin x="200"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kienguyen/Documents/Regis/MSDS/04.%20MSDS670_X40_Data%20Visualization/04.%20Week%204/Project%20week%204_Data%20fil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kienguyen/Documents/Regis/MSDS/04.%20MSDS670_X40_Data%20Visualization/04.%20Week%204/Project%20week%204_Data%20fil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kienguyen\Documents\Regis\MSDS\04.%20MSDS670_X40_Data%20Visualization\04.%20Week%204\Project%20week%204_Data%20fil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kienguyen/Documents/Regis/MSDS/04.%20MSDS670_X40_Data%20Visualization/04.%20Week%204/Project%20week%204_Data%20file.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kienguyen/Documents/Regis/MSDS/04.%20MSDS670_X40_Data%20Visualization/04.%20Week%204/Project%20week%204_Data%20file.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kienguyen/Documents/Regis/MSDS/04.%20MSDS670_X40_Data%20Visualization/04.%20Week%204/Project%20week%204_Data%20f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week 4_Data file.xlsx]pivot_communities!PivotTable3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a:t>
            </a:r>
            <a:r>
              <a:rPr lang="en-US" baseline="0"/>
              <a:t> Communities and Average of Site per Community by Sub-district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pivot_communities!$B$20</c:f>
              <c:strCache>
                <c:ptCount val="1"/>
                <c:pt idx="0">
                  <c:v>Count of Community/Neighbourhood/Camp/Informal settlement</c:v>
                </c:pt>
              </c:strCache>
            </c:strRef>
          </c:tx>
          <c:spPr>
            <a:solidFill>
              <a:schemeClr val="accent6"/>
            </a:solidFill>
            <a:ln>
              <a:noFill/>
            </a:ln>
            <a:effectLst/>
          </c:spPr>
          <c:invertIfNegative val="0"/>
          <c:cat>
            <c:multiLvlStrRef>
              <c:f>pivot_communities!$A$21:$A$32</c:f>
              <c:multiLvlStrCache>
                <c:ptCount val="8"/>
                <c:lvl>
                  <c:pt idx="0">
                    <c:v>Salqin</c:v>
                  </c:pt>
                  <c:pt idx="1">
                    <c:v>Dana</c:v>
                  </c:pt>
                  <c:pt idx="2">
                    <c:v>Qourqeena</c:v>
                  </c:pt>
                  <c:pt idx="3">
                    <c:v>Armanaz</c:v>
                  </c:pt>
                  <c:pt idx="4">
                    <c:v>Kafr Takharim</c:v>
                  </c:pt>
                  <c:pt idx="5">
                    <c:v>Harim</c:v>
                  </c:pt>
                  <c:pt idx="6">
                    <c:v>Atareb</c:v>
                  </c:pt>
                  <c:pt idx="7">
                    <c:v>Maaret Tamsrin</c:v>
                  </c:pt>
                </c:lvl>
                <c:lvl>
                  <c:pt idx="0">
                    <c:v>Harim</c:v>
                  </c:pt>
                  <c:pt idx="6">
                    <c:v>Jebel Saman</c:v>
                  </c:pt>
                  <c:pt idx="7">
                    <c:v>Idleb</c:v>
                  </c:pt>
                </c:lvl>
              </c:multiLvlStrCache>
            </c:multiLvlStrRef>
          </c:cat>
          <c:val>
            <c:numRef>
              <c:f>pivot_communities!$B$21:$B$32</c:f>
              <c:numCache>
                <c:formatCode>General</c:formatCode>
                <c:ptCount val="8"/>
                <c:pt idx="0">
                  <c:v>32</c:v>
                </c:pt>
                <c:pt idx="1">
                  <c:v>21</c:v>
                </c:pt>
                <c:pt idx="2">
                  <c:v>17</c:v>
                </c:pt>
                <c:pt idx="3">
                  <c:v>14</c:v>
                </c:pt>
                <c:pt idx="4">
                  <c:v>10</c:v>
                </c:pt>
                <c:pt idx="5">
                  <c:v>5</c:v>
                </c:pt>
                <c:pt idx="6">
                  <c:v>30</c:v>
                </c:pt>
                <c:pt idx="7">
                  <c:v>21</c:v>
                </c:pt>
              </c:numCache>
            </c:numRef>
          </c:val>
          <c:extLst>
            <c:ext xmlns:c16="http://schemas.microsoft.com/office/drawing/2014/chart" uri="{C3380CC4-5D6E-409C-BE32-E72D297353CC}">
              <c16:uniqueId val="{00000000-72F7-D34F-B54F-8E65B51E9DF6}"/>
            </c:ext>
          </c:extLst>
        </c:ser>
        <c:dLbls>
          <c:showLegendKey val="0"/>
          <c:showVal val="0"/>
          <c:showCatName val="0"/>
          <c:showSerName val="0"/>
          <c:showPercent val="0"/>
          <c:showBubbleSize val="0"/>
        </c:dLbls>
        <c:gapWidth val="150"/>
        <c:axId val="1197713087"/>
        <c:axId val="1198136271"/>
      </c:barChart>
      <c:lineChart>
        <c:grouping val="standard"/>
        <c:varyColors val="0"/>
        <c:ser>
          <c:idx val="1"/>
          <c:order val="1"/>
          <c:tx>
            <c:strRef>
              <c:f>pivot_communities!$C$20</c:f>
              <c:strCache>
                <c:ptCount val="1"/>
                <c:pt idx="0">
                  <c:v>Average of # Sites per community</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pivot_communities!$A$21:$A$32</c:f>
              <c:multiLvlStrCache>
                <c:ptCount val="8"/>
                <c:lvl>
                  <c:pt idx="0">
                    <c:v>Salqin</c:v>
                  </c:pt>
                  <c:pt idx="1">
                    <c:v>Dana</c:v>
                  </c:pt>
                  <c:pt idx="2">
                    <c:v>Qourqeena</c:v>
                  </c:pt>
                  <c:pt idx="3">
                    <c:v>Armanaz</c:v>
                  </c:pt>
                  <c:pt idx="4">
                    <c:v>Kafr Takharim</c:v>
                  </c:pt>
                  <c:pt idx="5">
                    <c:v>Harim</c:v>
                  </c:pt>
                  <c:pt idx="6">
                    <c:v>Atareb</c:v>
                  </c:pt>
                  <c:pt idx="7">
                    <c:v>Maaret Tamsrin</c:v>
                  </c:pt>
                </c:lvl>
                <c:lvl>
                  <c:pt idx="0">
                    <c:v>Harim</c:v>
                  </c:pt>
                  <c:pt idx="6">
                    <c:v>Jebel Saman</c:v>
                  </c:pt>
                  <c:pt idx="7">
                    <c:v>Idleb</c:v>
                  </c:pt>
                </c:lvl>
              </c:multiLvlStrCache>
            </c:multiLvlStrRef>
          </c:cat>
          <c:val>
            <c:numRef>
              <c:f>pivot_communities!$C$21:$C$32</c:f>
              <c:numCache>
                <c:formatCode>0.0</c:formatCode>
                <c:ptCount val="8"/>
                <c:pt idx="0">
                  <c:v>2.9375</c:v>
                </c:pt>
                <c:pt idx="1">
                  <c:v>26.714285714285715</c:v>
                </c:pt>
                <c:pt idx="2">
                  <c:v>2.3529411764705883</c:v>
                </c:pt>
                <c:pt idx="3">
                  <c:v>4.5</c:v>
                </c:pt>
                <c:pt idx="4">
                  <c:v>2.2999999999999998</c:v>
                </c:pt>
                <c:pt idx="5">
                  <c:v>4.5999999999999996</c:v>
                </c:pt>
                <c:pt idx="6">
                  <c:v>7.4</c:v>
                </c:pt>
                <c:pt idx="7">
                  <c:v>10.80952380952381</c:v>
                </c:pt>
              </c:numCache>
            </c:numRef>
          </c:val>
          <c:smooth val="0"/>
          <c:extLst>
            <c:ext xmlns:c16="http://schemas.microsoft.com/office/drawing/2014/chart" uri="{C3380CC4-5D6E-409C-BE32-E72D297353CC}">
              <c16:uniqueId val="{00000001-72F7-D34F-B54F-8E65B51E9DF6}"/>
            </c:ext>
          </c:extLst>
        </c:ser>
        <c:dLbls>
          <c:showLegendKey val="0"/>
          <c:showVal val="0"/>
          <c:showCatName val="0"/>
          <c:showSerName val="0"/>
          <c:showPercent val="0"/>
          <c:showBubbleSize val="0"/>
        </c:dLbls>
        <c:marker val="1"/>
        <c:smooth val="0"/>
        <c:axId val="1197713087"/>
        <c:axId val="1198136271"/>
      </c:lineChart>
      <c:catAx>
        <c:axId val="1197713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8136271"/>
        <c:crosses val="autoZero"/>
        <c:auto val="1"/>
        <c:lblAlgn val="ctr"/>
        <c:lblOffset val="100"/>
        <c:noMultiLvlLbl val="0"/>
      </c:catAx>
      <c:valAx>
        <c:axId val="1198136271"/>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7130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week 4_Data file.xlsx]pivot_communities!PivotTable4</c:name>
    <c:fmtId val="7"/>
  </c:pivotSource>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en-US" sz="2000"/>
              <a:t>Number of each type</a:t>
            </a:r>
            <a:r>
              <a:rPr lang="en-US" sz="2000" baseline="0"/>
              <a:t> of Communities/sites</a:t>
            </a:r>
            <a:endParaRPr lang="en-US" sz="2000"/>
          </a:p>
        </c:rich>
      </c:tx>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58585A"/>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x"/>
          <c:size val="6"/>
          <c:spPr>
            <a:noFill/>
            <a:ln w="952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F9C0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58585A"/>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F9C0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58585A"/>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F9C0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pivot_communities!$B$32</c:f>
              <c:strCache>
                <c:ptCount val="1"/>
                <c:pt idx="0">
                  <c:v>Sum of Planned Camp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pivot_communities!$A$33:$A$36</c:f>
              <c:strCache>
                <c:ptCount val="3"/>
                <c:pt idx="0">
                  <c:v>Jebel Saman</c:v>
                </c:pt>
                <c:pt idx="1">
                  <c:v>Idleb</c:v>
                </c:pt>
                <c:pt idx="2">
                  <c:v>Harim</c:v>
                </c:pt>
              </c:strCache>
            </c:strRef>
          </c:cat>
          <c:val>
            <c:numRef>
              <c:f>pivot_communities!$B$33:$B$36</c:f>
              <c:numCache>
                <c:formatCode>General</c:formatCode>
                <c:ptCount val="3"/>
                <c:pt idx="0">
                  <c:v>4</c:v>
                </c:pt>
                <c:pt idx="1">
                  <c:v>1</c:v>
                </c:pt>
                <c:pt idx="2">
                  <c:v>6</c:v>
                </c:pt>
              </c:numCache>
            </c:numRef>
          </c:val>
          <c:extLst>
            <c:ext xmlns:c16="http://schemas.microsoft.com/office/drawing/2014/chart" uri="{C3380CC4-5D6E-409C-BE32-E72D297353CC}">
              <c16:uniqueId val="{00000000-CA6F-604E-9FFA-25C1E52682E2}"/>
            </c:ext>
          </c:extLst>
        </c:ser>
        <c:ser>
          <c:idx val="1"/>
          <c:order val="1"/>
          <c:tx>
            <c:strRef>
              <c:f>pivot_communities!$C$32</c:f>
              <c:strCache>
                <c:ptCount val="1"/>
                <c:pt idx="0">
                  <c:v>Sum of Transit/Reception Centre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pivot_communities!$A$33:$A$36</c:f>
              <c:strCache>
                <c:ptCount val="3"/>
                <c:pt idx="0">
                  <c:v>Jebel Saman</c:v>
                </c:pt>
                <c:pt idx="1">
                  <c:v>Idleb</c:v>
                </c:pt>
                <c:pt idx="2">
                  <c:v>Harim</c:v>
                </c:pt>
              </c:strCache>
            </c:strRef>
          </c:cat>
          <c:val>
            <c:numRef>
              <c:f>pivot_communities!$C$33:$C$36</c:f>
              <c:numCache>
                <c:formatCode>General</c:formatCode>
                <c:ptCount val="3"/>
                <c:pt idx="0">
                  <c:v>5</c:v>
                </c:pt>
                <c:pt idx="1">
                  <c:v>1</c:v>
                </c:pt>
                <c:pt idx="2">
                  <c:v>6</c:v>
                </c:pt>
              </c:numCache>
            </c:numRef>
          </c:val>
          <c:extLst>
            <c:ext xmlns:c16="http://schemas.microsoft.com/office/drawing/2014/chart" uri="{C3380CC4-5D6E-409C-BE32-E72D297353CC}">
              <c16:uniqueId val="{00000001-CA6F-604E-9FFA-25C1E52682E2}"/>
            </c:ext>
          </c:extLst>
        </c:ser>
        <c:ser>
          <c:idx val="2"/>
          <c:order val="2"/>
          <c:tx>
            <c:strRef>
              <c:f>pivot_communities!$D$32</c:f>
              <c:strCache>
                <c:ptCount val="1"/>
                <c:pt idx="0">
                  <c:v>Sum of Informal Site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58585A"/>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pivot_communities!$A$33:$A$36</c:f>
              <c:strCache>
                <c:ptCount val="3"/>
                <c:pt idx="0">
                  <c:v>Jebel Saman</c:v>
                </c:pt>
                <c:pt idx="1">
                  <c:v>Idleb</c:v>
                </c:pt>
                <c:pt idx="2">
                  <c:v>Harim</c:v>
                </c:pt>
              </c:strCache>
            </c:strRef>
          </c:cat>
          <c:val>
            <c:numRef>
              <c:f>pivot_communities!$D$33:$D$36</c:f>
              <c:numCache>
                <c:formatCode>General</c:formatCode>
                <c:ptCount val="3"/>
                <c:pt idx="0">
                  <c:v>58</c:v>
                </c:pt>
                <c:pt idx="1">
                  <c:v>106</c:v>
                </c:pt>
                <c:pt idx="2">
                  <c:v>332</c:v>
                </c:pt>
              </c:numCache>
            </c:numRef>
          </c:val>
          <c:extLst>
            <c:ext xmlns:c16="http://schemas.microsoft.com/office/drawing/2014/chart" uri="{C3380CC4-5D6E-409C-BE32-E72D297353CC}">
              <c16:uniqueId val="{00000002-CA6F-604E-9FFA-25C1E52682E2}"/>
            </c:ext>
          </c:extLst>
        </c:ser>
        <c:ser>
          <c:idx val="3"/>
          <c:order val="3"/>
          <c:tx>
            <c:strRef>
              <c:f>pivot_communities!$E$32</c:f>
              <c:strCache>
                <c:ptCount val="1"/>
                <c:pt idx="0">
                  <c:v>Sum of Collective Centre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CF9C0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pivot_communities!$A$33:$A$36</c:f>
              <c:strCache>
                <c:ptCount val="3"/>
                <c:pt idx="0">
                  <c:v>Jebel Saman</c:v>
                </c:pt>
                <c:pt idx="1">
                  <c:v>Idleb</c:v>
                </c:pt>
                <c:pt idx="2">
                  <c:v>Harim</c:v>
                </c:pt>
              </c:strCache>
            </c:strRef>
          </c:cat>
          <c:val>
            <c:numRef>
              <c:f>pivot_communities!$E$33:$E$36</c:f>
              <c:numCache>
                <c:formatCode>General</c:formatCode>
                <c:ptCount val="3"/>
                <c:pt idx="0">
                  <c:v>63</c:v>
                </c:pt>
                <c:pt idx="1">
                  <c:v>38</c:v>
                </c:pt>
                <c:pt idx="2">
                  <c:v>40</c:v>
                </c:pt>
              </c:numCache>
            </c:numRef>
          </c:val>
          <c:extLst>
            <c:ext xmlns:c16="http://schemas.microsoft.com/office/drawing/2014/chart" uri="{C3380CC4-5D6E-409C-BE32-E72D297353CC}">
              <c16:uniqueId val="{00000003-CA6F-604E-9FFA-25C1E52682E2}"/>
            </c:ext>
          </c:extLst>
        </c:ser>
        <c:dLbls>
          <c:showLegendKey val="0"/>
          <c:showVal val="1"/>
          <c:showCatName val="0"/>
          <c:showSerName val="0"/>
          <c:showPercent val="0"/>
          <c:showBubbleSize val="0"/>
        </c:dLbls>
        <c:gapWidth val="150"/>
        <c:overlap val="-25"/>
        <c:axId val="1202439007"/>
        <c:axId val="1197736959"/>
      </c:barChart>
      <c:catAx>
        <c:axId val="1202439007"/>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sz="1400"/>
                  <a:t>district</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lumMod val="65000"/>
                    <a:lumOff val="35000"/>
                  </a:schemeClr>
                </a:solidFill>
                <a:latin typeface="+mn-lt"/>
                <a:ea typeface="+mn-ea"/>
                <a:cs typeface="+mn-cs"/>
              </a:defRPr>
            </a:pPr>
            <a:endParaRPr lang="en-US"/>
          </a:p>
        </c:txPr>
        <c:crossAx val="1197736959"/>
        <c:crosses val="autoZero"/>
        <c:auto val="1"/>
        <c:lblAlgn val="ctr"/>
        <c:lblOffset val="100"/>
        <c:noMultiLvlLbl val="0"/>
      </c:catAx>
      <c:valAx>
        <c:axId val="1197736959"/>
        <c:scaling>
          <c:orientation val="minMax"/>
        </c:scaling>
        <c:delete val="1"/>
        <c:axPos val="b"/>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sz="1400"/>
                  <a:t>quantity</a:t>
                </a:r>
              </a:p>
            </c:rich>
          </c:tx>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2024390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Demand priority</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pivot_sites!$B$227</c:f>
              <c:strCache>
                <c:ptCount val="1"/>
                <c:pt idx="0">
                  <c:v>Cash</c:v>
                </c:pt>
              </c:strCache>
            </c:strRef>
          </c:tx>
          <c:spPr>
            <a:solidFill>
              <a:schemeClr val="accent2"/>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pivot_sites!$B$228:$B$230</c:f>
              <c:numCache>
                <c:formatCode>General</c:formatCode>
                <c:ptCount val="3"/>
                <c:pt idx="0">
                  <c:v>80</c:v>
                </c:pt>
                <c:pt idx="1">
                  <c:v>3</c:v>
                </c:pt>
                <c:pt idx="2">
                  <c:v>94</c:v>
                </c:pt>
              </c:numCache>
            </c:numRef>
          </c:val>
          <c:extLst>
            <c:ext xmlns:c16="http://schemas.microsoft.com/office/drawing/2014/chart" uri="{C3380CC4-5D6E-409C-BE32-E72D297353CC}">
              <c16:uniqueId val="{00000000-2466-1449-8CD5-5B7678C03F73}"/>
            </c:ext>
          </c:extLst>
        </c:ser>
        <c:ser>
          <c:idx val="1"/>
          <c:order val="1"/>
          <c:tx>
            <c:strRef>
              <c:f>pivot_sites!$C$227</c:f>
              <c:strCache>
                <c:ptCount val="1"/>
                <c:pt idx="0">
                  <c:v>Food</c:v>
                </c:pt>
              </c:strCache>
            </c:strRef>
          </c:tx>
          <c:spPr>
            <a:solidFill>
              <a:schemeClr val="accent4"/>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pivot_sites!$C$228:$C$230</c:f>
              <c:numCache>
                <c:formatCode>General</c:formatCode>
                <c:ptCount val="3"/>
                <c:pt idx="0">
                  <c:v>131</c:v>
                </c:pt>
                <c:pt idx="1">
                  <c:v>129</c:v>
                </c:pt>
                <c:pt idx="2">
                  <c:v>26</c:v>
                </c:pt>
              </c:numCache>
            </c:numRef>
          </c:val>
          <c:extLst>
            <c:ext xmlns:c16="http://schemas.microsoft.com/office/drawing/2014/chart" uri="{C3380CC4-5D6E-409C-BE32-E72D297353CC}">
              <c16:uniqueId val="{00000001-2466-1449-8CD5-5B7678C03F73}"/>
            </c:ext>
          </c:extLst>
        </c:ser>
        <c:ser>
          <c:idx val="2"/>
          <c:order val="2"/>
          <c:tx>
            <c:strRef>
              <c:f>pivot_sites!$D$227</c:f>
              <c:strCache>
                <c:ptCount val="1"/>
                <c:pt idx="0">
                  <c:v>Health</c:v>
                </c:pt>
              </c:strCache>
            </c:strRef>
          </c:tx>
          <c:spPr>
            <a:solidFill>
              <a:srgbClr val="FFFD78"/>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pivot_sites!$D$228:$D$230</c:f>
              <c:numCache>
                <c:formatCode>General</c:formatCode>
                <c:ptCount val="3"/>
                <c:pt idx="0">
                  <c:v>22</c:v>
                </c:pt>
                <c:pt idx="1">
                  <c:v>6</c:v>
                </c:pt>
                <c:pt idx="2">
                  <c:v>3</c:v>
                </c:pt>
              </c:numCache>
            </c:numRef>
          </c:val>
          <c:extLst>
            <c:ext xmlns:c16="http://schemas.microsoft.com/office/drawing/2014/chart" uri="{C3380CC4-5D6E-409C-BE32-E72D297353CC}">
              <c16:uniqueId val="{00000002-2466-1449-8CD5-5B7678C03F73}"/>
            </c:ext>
          </c:extLst>
        </c:ser>
        <c:ser>
          <c:idx val="3"/>
          <c:order val="3"/>
          <c:tx>
            <c:strRef>
              <c:f>pivot_sites!$E$227</c:f>
              <c:strCache>
                <c:ptCount val="1"/>
                <c:pt idx="0">
                  <c:v>Livelihoods</c:v>
                </c:pt>
              </c:strCache>
            </c:strRef>
          </c:tx>
          <c:spPr>
            <a:solidFill>
              <a:schemeClr val="accent6">
                <a:lumMod val="60000"/>
                <a:lumOff val="40000"/>
              </a:schemeClr>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pivot_sites!$E$228:$E$230</c:f>
              <c:numCache>
                <c:formatCode>General</c:formatCode>
                <c:ptCount val="3"/>
                <c:pt idx="0">
                  <c:v>103</c:v>
                </c:pt>
                <c:pt idx="1">
                  <c:v>14</c:v>
                </c:pt>
                <c:pt idx="2">
                  <c:v>3</c:v>
                </c:pt>
              </c:numCache>
            </c:numRef>
          </c:val>
          <c:extLst>
            <c:ext xmlns:c16="http://schemas.microsoft.com/office/drawing/2014/chart" uri="{C3380CC4-5D6E-409C-BE32-E72D297353CC}">
              <c16:uniqueId val="{00000003-2466-1449-8CD5-5B7678C03F73}"/>
            </c:ext>
          </c:extLst>
        </c:ser>
        <c:ser>
          <c:idx val="4"/>
          <c:order val="4"/>
          <c:tx>
            <c:strRef>
              <c:f>pivot_sites!$F$227</c:f>
              <c:strCache>
                <c:ptCount val="1"/>
                <c:pt idx="0">
                  <c:v>NFIs</c:v>
                </c:pt>
              </c:strCache>
            </c:strRef>
          </c:tx>
          <c:spPr>
            <a:solidFill>
              <a:srgbClr val="00B050"/>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pivot_sites!$F$228:$F$230</c:f>
              <c:numCache>
                <c:formatCode>General</c:formatCode>
                <c:ptCount val="3"/>
                <c:pt idx="0">
                  <c:v>79</c:v>
                </c:pt>
                <c:pt idx="1">
                  <c:v>127</c:v>
                </c:pt>
                <c:pt idx="2">
                  <c:v>39</c:v>
                </c:pt>
              </c:numCache>
            </c:numRef>
          </c:val>
          <c:extLst>
            <c:ext xmlns:c16="http://schemas.microsoft.com/office/drawing/2014/chart" uri="{C3380CC4-5D6E-409C-BE32-E72D297353CC}">
              <c16:uniqueId val="{00000004-2466-1449-8CD5-5B7678C03F73}"/>
            </c:ext>
          </c:extLst>
        </c:ser>
        <c:ser>
          <c:idx val="5"/>
          <c:order val="5"/>
          <c:tx>
            <c:strRef>
              <c:f>pivot_sites!$G$227</c:f>
              <c:strCache>
                <c:ptCount val="1"/>
                <c:pt idx="0">
                  <c:v>Protection</c:v>
                </c:pt>
              </c:strCache>
            </c:strRef>
          </c:tx>
          <c:spPr>
            <a:solidFill>
              <a:schemeClr val="accent6">
                <a:lumMod val="60000"/>
              </a:schemeClr>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pivot_sites!$G$228:$G$230</c:f>
              <c:numCache>
                <c:formatCode>General</c:formatCode>
                <c:ptCount val="3"/>
                <c:pt idx="0">
                  <c:v>20</c:v>
                </c:pt>
                <c:pt idx="1">
                  <c:v>9</c:v>
                </c:pt>
                <c:pt idx="2">
                  <c:v>1</c:v>
                </c:pt>
              </c:numCache>
            </c:numRef>
          </c:val>
          <c:extLst>
            <c:ext xmlns:c16="http://schemas.microsoft.com/office/drawing/2014/chart" uri="{C3380CC4-5D6E-409C-BE32-E72D297353CC}">
              <c16:uniqueId val="{00000005-2466-1449-8CD5-5B7678C03F73}"/>
            </c:ext>
          </c:extLst>
        </c:ser>
        <c:ser>
          <c:idx val="6"/>
          <c:order val="6"/>
          <c:tx>
            <c:strRef>
              <c:f>pivot_sites!$H$227</c:f>
              <c:strCache>
                <c:ptCount val="1"/>
                <c:pt idx="0">
                  <c:v>Shelter</c:v>
                </c:pt>
              </c:strCache>
            </c:strRef>
          </c:tx>
          <c:spPr>
            <a:solidFill>
              <a:schemeClr val="accent1">
                <a:lumMod val="60000"/>
                <a:lumOff val="40000"/>
              </a:schemeClr>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pivot_sites!$H$228:$H$230</c:f>
              <c:numCache>
                <c:formatCode>General</c:formatCode>
                <c:ptCount val="3"/>
                <c:pt idx="0">
                  <c:v>10</c:v>
                </c:pt>
                <c:pt idx="1">
                  <c:v>36</c:v>
                </c:pt>
                <c:pt idx="2">
                  <c:v>456</c:v>
                </c:pt>
              </c:numCache>
            </c:numRef>
          </c:val>
          <c:extLst>
            <c:ext xmlns:c16="http://schemas.microsoft.com/office/drawing/2014/chart" uri="{C3380CC4-5D6E-409C-BE32-E72D297353CC}">
              <c16:uniqueId val="{00000006-2466-1449-8CD5-5B7678C03F73}"/>
            </c:ext>
          </c:extLst>
        </c:ser>
        <c:ser>
          <c:idx val="7"/>
          <c:order val="7"/>
          <c:tx>
            <c:strRef>
              <c:f>pivot_sites!$I$227</c:f>
              <c:strCache>
                <c:ptCount val="1"/>
                <c:pt idx="0">
                  <c:v>Water, sanitation and hygiene (WASH)</c:v>
                </c:pt>
              </c:strCache>
            </c:strRef>
          </c:tx>
          <c:spPr>
            <a:solidFill>
              <a:srgbClr val="0070C0"/>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pivot_sites!$I$228:$I$230</c:f>
              <c:numCache>
                <c:formatCode>General</c:formatCode>
                <c:ptCount val="3"/>
                <c:pt idx="0">
                  <c:v>16</c:v>
                </c:pt>
                <c:pt idx="1">
                  <c:v>9</c:v>
                </c:pt>
                <c:pt idx="2">
                  <c:v>4</c:v>
                </c:pt>
              </c:numCache>
            </c:numRef>
          </c:val>
          <c:extLst>
            <c:ext xmlns:c16="http://schemas.microsoft.com/office/drawing/2014/chart" uri="{C3380CC4-5D6E-409C-BE32-E72D297353CC}">
              <c16:uniqueId val="{00000007-2466-1449-8CD5-5B7678C03F73}"/>
            </c:ext>
          </c:extLst>
        </c:ser>
        <c:ser>
          <c:idx val="8"/>
          <c:order val="8"/>
          <c:tx>
            <c:strRef>
              <c:f>pivot_sites!$J$227</c:f>
              <c:strCache>
                <c:ptCount val="1"/>
                <c:pt idx="0">
                  <c:v>Winterisation</c:v>
                </c:pt>
              </c:strCache>
            </c:strRef>
          </c:tx>
          <c:spPr>
            <a:solidFill>
              <a:schemeClr val="accent1">
                <a:lumMod val="50000"/>
              </a:schemeClr>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pivot_sites!$J$228:$J$230</c:f>
              <c:numCache>
                <c:formatCode>General</c:formatCode>
                <c:ptCount val="3"/>
                <c:pt idx="0">
                  <c:v>210</c:v>
                </c:pt>
                <c:pt idx="1">
                  <c:v>339</c:v>
                </c:pt>
                <c:pt idx="2">
                  <c:v>46</c:v>
                </c:pt>
              </c:numCache>
            </c:numRef>
          </c:val>
          <c:extLst>
            <c:ext xmlns:c16="http://schemas.microsoft.com/office/drawing/2014/chart" uri="{C3380CC4-5D6E-409C-BE32-E72D297353CC}">
              <c16:uniqueId val="{00000008-2466-1449-8CD5-5B7678C03F73}"/>
            </c:ext>
          </c:extLst>
        </c:ser>
        <c:ser>
          <c:idx val="9"/>
          <c:order val="9"/>
          <c:tx>
            <c:strRef>
              <c:f>pivot_sites!$K$227</c:f>
              <c:strCache>
                <c:ptCount val="1"/>
                <c:pt idx="0">
                  <c:v>Education</c:v>
                </c:pt>
              </c:strCache>
            </c:strRef>
          </c:tx>
          <c:spPr>
            <a:solidFill>
              <a:schemeClr val="accent2">
                <a:lumMod val="80000"/>
              </a:schemeClr>
            </a:solidFill>
            <a:ln>
              <a:noFill/>
            </a:ln>
            <a:effectLst/>
          </c:spPr>
          <c:invertIfNegative val="0"/>
          <c:cat>
            <c:strRef>
              <c:f>pivot_sites!$A$228:$A$230</c:f>
              <c:strCache>
                <c:ptCount val="3"/>
                <c:pt idx="0">
                  <c:v>3rd Priority Need</c:v>
                </c:pt>
                <c:pt idx="1">
                  <c:v>2nd Priority Need</c:v>
                </c:pt>
                <c:pt idx="2">
                  <c:v>1st Priority Need</c:v>
                </c:pt>
              </c:strCache>
            </c:strRef>
          </c:cat>
          <c:val>
            <c:numRef>
              <c:f>pivot_sites!$K$228:$K$230</c:f>
              <c:numCache>
                <c:formatCode>General</c:formatCode>
                <c:ptCount val="3"/>
                <c:pt idx="0">
                  <c:v>1</c:v>
                </c:pt>
                <c:pt idx="1">
                  <c:v>0</c:v>
                </c:pt>
                <c:pt idx="2">
                  <c:v>0</c:v>
                </c:pt>
              </c:numCache>
            </c:numRef>
          </c:val>
          <c:extLst>
            <c:ext xmlns:c16="http://schemas.microsoft.com/office/drawing/2014/chart" uri="{C3380CC4-5D6E-409C-BE32-E72D297353CC}">
              <c16:uniqueId val="{00000009-2466-1449-8CD5-5B7678C03F73}"/>
            </c:ext>
          </c:extLst>
        </c:ser>
        <c:dLbls>
          <c:showLegendKey val="0"/>
          <c:showVal val="0"/>
          <c:showCatName val="0"/>
          <c:showSerName val="0"/>
          <c:showPercent val="0"/>
          <c:showBubbleSize val="0"/>
        </c:dLbls>
        <c:gapWidth val="79"/>
        <c:overlap val="100"/>
        <c:axId val="51626464"/>
        <c:axId val="1910700175"/>
      </c:barChart>
      <c:catAx>
        <c:axId val="51626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10700175"/>
        <c:crosses val="autoZero"/>
        <c:auto val="1"/>
        <c:lblAlgn val="ctr"/>
        <c:lblOffset val="100"/>
        <c:noMultiLvlLbl val="0"/>
      </c:catAx>
      <c:valAx>
        <c:axId val="1910700175"/>
        <c:scaling>
          <c:orientation val="minMax"/>
        </c:scaling>
        <c:delete val="1"/>
        <c:axPos val="b"/>
        <c:numFmt formatCode="0%" sourceLinked="1"/>
        <c:majorTickMark val="none"/>
        <c:minorTickMark val="none"/>
        <c:tickLblPos val="nextTo"/>
        <c:crossAx val="516264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week 4_Data file.xlsx]pivot_sites!PivotTable11</c:name>
    <c:fmtId val="40"/>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1st priority</a:t>
            </a:r>
            <a:r>
              <a:rPr lang="en-US" baseline="0"/>
              <a:t> by site type</a:t>
            </a:r>
            <a:endParaRPr lang="en-US"/>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ED7D3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FD78"/>
          </a:solidFill>
          <a:ln>
            <a:noFill/>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A9D18E"/>
          </a:solidFill>
          <a:ln>
            <a:noFill/>
          </a:ln>
          <a:effectLst/>
        </c:spPr>
        <c:marker>
          <c:symbol val="x"/>
          <c:size val="6"/>
          <c:spPr>
            <a:noFill/>
            <a:ln w="952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5B050"/>
          </a:solidFill>
          <a:ln>
            <a:noFill/>
          </a:ln>
          <a:effectLst/>
        </c:spPr>
        <c:marker>
          <c:symbol val="star"/>
          <c:size val="6"/>
          <c:spPr>
            <a:no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42682B"/>
          </a:solidFill>
          <a:ln>
            <a:noFill/>
          </a:ln>
          <a:effectLst/>
        </c:spPr>
        <c:marker>
          <c:symbol val="circle"/>
          <c:size val="6"/>
          <c:spPr>
            <a:solidFill>
              <a:schemeClr val="accent6"/>
            </a:solidFill>
            <a:ln w="9525">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9EC3E7"/>
          </a:solidFill>
          <a:ln>
            <a:noFill/>
          </a:ln>
          <a:effectLst/>
        </c:spPr>
        <c:marker>
          <c:symbol val="plus"/>
          <c:size val="6"/>
          <c:spPr>
            <a:noFill/>
            <a:ln w="9525">
              <a:solidFill>
                <a:schemeClr val="accent1">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0070C0"/>
          </a:solidFill>
          <a:ln>
            <a:noFill/>
          </a:ln>
          <a:effectLst/>
        </c:spPr>
        <c:marker>
          <c:symbol val="dot"/>
          <c:size val="6"/>
          <c:spPr>
            <a:solidFill>
              <a:schemeClr val="accent2">
                <a:lumMod val="60000"/>
              </a:schemeClr>
            </a:solidFill>
            <a:ln w="9525">
              <a:solidFill>
                <a:schemeClr val="accent2">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1F4E79"/>
          </a:solidFill>
          <a:ln>
            <a:noFill/>
          </a:ln>
          <a:effectLst/>
        </c:spPr>
        <c:marker>
          <c:symbol val="dash"/>
          <c:size val="6"/>
          <c:spPr>
            <a:solidFill>
              <a:schemeClr val="accent3">
                <a:lumMod val="60000"/>
              </a:schemeClr>
            </a:solidFill>
            <a:ln w="9525">
              <a:solidFill>
                <a:schemeClr val="accent3">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ED7D3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FFFD78"/>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rgbClr val="A9D18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05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42682B"/>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rgbClr val="9EC3E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rgbClr val="1F4E79"/>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rgbClr val="ED7D3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rgbClr val="FFFD78"/>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rgbClr val="A9D18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rgbClr val="05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rgbClr val="42682B"/>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rgbClr val="9EC3E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rgbClr val="1F4E79"/>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pivot_sites!$B$256:$B$257</c:f>
              <c:strCache>
                <c:ptCount val="1"/>
                <c:pt idx="0">
                  <c:v>Cash</c:v>
                </c:pt>
              </c:strCache>
            </c:strRef>
          </c:tx>
          <c:spPr>
            <a:solidFill>
              <a:srgbClr val="ED7D31"/>
            </a:solidFill>
            <a:ln>
              <a:noFill/>
            </a:ln>
            <a:effectLst/>
          </c:spPr>
          <c:invertIfNegative val="0"/>
          <c:cat>
            <c:strRef>
              <c:f>pivot_sites!$A$258:$A$262</c:f>
              <c:strCache>
                <c:ptCount val="4"/>
                <c:pt idx="0">
                  <c:v>Planned camp</c:v>
                </c:pt>
                <c:pt idx="1">
                  <c:v>Transit/Reception centre</c:v>
                </c:pt>
                <c:pt idx="2">
                  <c:v>Collective centre</c:v>
                </c:pt>
                <c:pt idx="3">
                  <c:v>Informal settlement</c:v>
                </c:pt>
              </c:strCache>
            </c:strRef>
          </c:cat>
          <c:val>
            <c:numRef>
              <c:f>pivot_sites!$B$258:$B$262</c:f>
              <c:numCache>
                <c:formatCode>General</c:formatCode>
                <c:ptCount val="4"/>
                <c:pt idx="0">
                  <c:v>1</c:v>
                </c:pt>
                <c:pt idx="1">
                  <c:v>1</c:v>
                </c:pt>
                <c:pt idx="2">
                  <c:v>20</c:v>
                </c:pt>
                <c:pt idx="3">
                  <c:v>72</c:v>
                </c:pt>
              </c:numCache>
            </c:numRef>
          </c:val>
          <c:extLst>
            <c:ext xmlns:c16="http://schemas.microsoft.com/office/drawing/2014/chart" uri="{C3380CC4-5D6E-409C-BE32-E72D297353CC}">
              <c16:uniqueId val="{00000000-5FDE-B343-AC16-A2961586514F}"/>
            </c:ext>
          </c:extLst>
        </c:ser>
        <c:ser>
          <c:idx val="1"/>
          <c:order val="1"/>
          <c:tx>
            <c:strRef>
              <c:f>pivot_sites!$C$256:$C$257</c:f>
              <c:strCache>
                <c:ptCount val="1"/>
                <c:pt idx="0">
                  <c:v>Food</c:v>
                </c:pt>
              </c:strCache>
            </c:strRef>
          </c:tx>
          <c:spPr>
            <a:solidFill>
              <a:srgbClr val="FFC000"/>
            </a:solidFill>
            <a:ln>
              <a:noFill/>
            </a:ln>
            <a:effectLst/>
          </c:spPr>
          <c:invertIfNegative val="0"/>
          <c:cat>
            <c:strRef>
              <c:f>pivot_sites!$A$258:$A$262</c:f>
              <c:strCache>
                <c:ptCount val="4"/>
                <c:pt idx="0">
                  <c:v>Planned camp</c:v>
                </c:pt>
                <c:pt idx="1">
                  <c:v>Transit/Reception centre</c:v>
                </c:pt>
                <c:pt idx="2">
                  <c:v>Collective centre</c:v>
                </c:pt>
                <c:pt idx="3">
                  <c:v>Informal settlement</c:v>
                </c:pt>
              </c:strCache>
            </c:strRef>
          </c:cat>
          <c:val>
            <c:numRef>
              <c:f>pivot_sites!$C$258:$C$262</c:f>
              <c:numCache>
                <c:formatCode>General</c:formatCode>
                <c:ptCount val="4"/>
                <c:pt idx="2">
                  <c:v>2</c:v>
                </c:pt>
                <c:pt idx="3">
                  <c:v>24</c:v>
                </c:pt>
              </c:numCache>
            </c:numRef>
          </c:val>
          <c:extLst>
            <c:ext xmlns:c16="http://schemas.microsoft.com/office/drawing/2014/chart" uri="{C3380CC4-5D6E-409C-BE32-E72D297353CC}">
              <c16:uniqueId val="{00000001-5FDE-B343-AC16-A2961586514F}"/>
            </c:ext>
          </c:extLst>
        </c:ser>
        <c:ser>
          <c:idx val="2"/>
          <c:order val="2"/>
          <c:tx>
            <c:strRef>
              <c:f>pivot_sites!$D$256:$D$257</c:f>
              <c:strCache>
                <c:ptCount val="1"/>
                <c:pt idx="0">
                  <c:v>Health</c:v>
                </c:pt>
              </c:strCache>
            </c:strRef>
          </c:tx>
          <c:spPr>
            <a:solidFill>
              <a:srgbClr val="FFFD78"/>
            </a:solidFill>
            <a:ln>
              <a:noFill/>
            </a:ln>
            <a:effectLst/>
          </c:spPr>
          <c:invertIfNegative val="0"/>
          <c:cat>
            <c:strRef>
              <c:f>pivot_sites!$A$258:$A$262</c:f>
              <c:strCache>
                <c:ptCount val="4"/>
                <c:pt idx="0">
                  <c:v>Planned camp</c:v>
                </c:pt>
                <c:pt idx="1">
                  <c:v>Transit/Reception centre</c:v>
                </c:pt>
                <c:pt idx="2">
                  <c:v>Collective centre</c:v>
                </c:pt>
                <c:pt idx="3">
                  <c:v>Informal settlement</c:v>
                </c:pt>
              </c:strCache>
            </c:strRef>
          </c:cat>
          <c:val>
            <c:numRef>
              <c:f>pivot_sites!$D$258:$D$262</c:f>
              <c:numCache>
                <c:formatCode>General</c:formatCode>
                <c:ptCount val="4"/>
                <c:pt idx="2">
                  <c:v>1</c:v>
                </c:pt>
                <c:pt idx="3">
                  <c:v>2</c:v>
                </c:pt>
              </c:numCache>
            </c:numRef>
          </c:val>
          <c:extLst>
            <c:ext xmlns:c16="http://schemas.microsoft.com/office/drawing/2014/chart" uri="{C3380CC4-5D6E-409C-BE32-E72D297353CC}">
              <c16:uniqueId val="{00000002-5FDE-B343-AC16-A2961586514F}"/>
            </c:ext>
          </c:extLst>
        </c:ser>
        <c:ser>
          <c:idx val="3"/>
          <c:order val="3"/>
          <c:tx>
            <c:strRef>
              <c:f>pivot_sites!$E$256:$E$257</c:f>
              <c:strCache>
                <c:ptCount val="1"/>
                <c:pt idx="0">
                  <c:v>Livelihoods</c:v>
                </c:pt>
              </c:strCache>
            </c:strRef>
          </c:tx>
          <c:spPr>
            <a:solidFill>
              <a:srgbClr val="A9D18E"/>
            </a:solidFill>
            <a:ln>
              <a:noFill/>
            </a:ln>
            <a:effectLst/>
          </c:spPr>
          <c:invertIfNegative val="0"/>
          <c:cat>
            <c:strRef>
              <c:f>pivot_sites!$A$258:$A$262</c:f>
              <c:strCache>
                <c:ptCount val="4"/>
                <c:pt idx="0">
                  <c:v>Planned camp</c:v>
                </c:pt>
                <c:pt idx="1">
                  <c:v>Transit/Reception centre</c:v>
                </c:pt>
                <c:pt idx="2">
                  <c:v>Collective centre</c:v>
                </c:pt>
                <c:pt idx="3">
                  <c:v>Informal settlement</c:v>
                </c:pt>
              </c:strCache>
            </c:strRef>
          </c:cat>
          <c:val>
            <c:numRef>
              <c:f>pivot_sites!$E$258:$E$262</c:f>
              <c:numCache>
                <c:formatCode>General</c:formatCode>
                <c:ptCount val="4"/>
                <c:pt idx="3">
                  <c:v>3</c:v>
                </c:pt>
              </c:numCache>
            </c:numRef>
          </c:val>
          <c:extLst>
            <c:ext xmlns:c16="http://schemas.microsoft.com/office/drawing/2014/chart" uri="{C3380CC4-5D6E-409C-BE32-E72D297353CC}">
              <c16:uniqueId val="{00000003-5FDE-B343-AC16-A2961586514F}"/>
            </c:ext>
          </c:extLst>
        </c:ser>
        <c:ser>
          <c:idx val="4"/>
          <c:order val="4"/>
          <c:tx>
            <c:strRef>
              <c:f>pivot_sites!$F$256:$F$257</c:f>
              <c:strCache>
                <c:ptCount val="1"/>
                <c:pt idx="0">
                  <c:v>NFIs</c:v>
                </c:pt>
              </c:strCache>
            </c:strRef>
          </c:tx>
          <c:spPr>
            <a:solidFill>
              <a:srgbClr val="05B050"/>
            </a:solidFill>
            <a:ln>
              <a:noFill/>
            </a:ln>
            <a:effectLst/>
          </c:spPr>
          <c:invertIfNegative val="0"/>
          <c:cat>
            <c:strRef>
              <c:f>pivot_sites!$A$258:$A$262</c:f>
              <c:strCache>
                <c:ptCount val="4"/>
                <c:pt idx="0">
                  <c:v>Planned camp</c:v>
                </c:pt>
                <c:pt idx="1">
                  <c:v>Transit/Reception centre</c:v>
                </c:pt>
                <c:pt idx="2">
                  <c:v>Collective centre</c:v>
                </c:pt>
                <c:pt idx="3">
                  <c:v>Informal settlement</c:v>
                </c:pt>
              </c:strCache>
            </c:strRef>
          </c:cat>
          <c:val>
            <c:numRef>
              <c:f>pivot_sites!$F$258:$F$262</c:f>
              <c:numCache>
                <c:formatCode>General</c:formatCode>
                <c:ptCount val="4"/>
                <c:pt idx="2">
                  <c:v>15</c:v>
                </c:pt>
                <c:pt idx="3">
                  <c:v>24</c:v>
                </c:pt>
              </c:numCache>
            </c:numRef>
          </c:val>
          <c:extLst>
            <c:ext xmlns:c16="http://schemas.microsoft.com/office/drawing/2014/chart" uri="{C3380CC4-5D6E-409C-BE32-E72D297353CC}">
              <c16:uniqueId val="{00000004-5FDE-B343-AC16-A2961586514F}"/>
            </c:ext>
          </c:extLst>
        </c:ser>
        <c:ser>
          <c:idx val="5"/>
          <c:order val="5"/>
          <c:tx>
            <c:strRef>
              <c:f>pivot_sites!$G$256:$G$257</c:f>
              <c:strCache>
                <c:ptCount val="1"/>
                <c:pt idx="0">
                  <c:v>Protection</c:v>
                </c:pt>
              </c:strCache>
            </c:strRef>
          </c:tx>
          <c:spPr>
            <a:solidFill>
              <a:srgbClr val="42682B"/>
            </a:solidFill>
            <a:ln>
              <a:noFill/>
            </a:ln>
            <a:effectLst/>
          </c:spPr>
          <c:invertIfNegative val="0"/>
          <c:cat>
            <c:strRef>
              <c:f>pivot_sites!$A$258:$A$262</c:f>
              <c:strCache>
                <c:ptCount val="4"/>
                <c:pt idx="0">
                  <c:v>Planned camp</c:v>
                </c:pt>
                <c:pt idx="1">
                  <c:v>Transit/Reception centre</c:v>
                </c:pt>
                <c:pt idx="2">
                  <c:v>Collective centre</c:v>
                </c:pt>
                <c:pt idx="3">
                  <c:v>Informal settlement</c:v>
                </c:pt>
              </c:strCache>
            </c:strRef>
          </c:cat>
          <c:val>
            <c:numRef>
              <c:f>pivot_sites!$G$258:$G$262</c:f>
              <c:numCache>
                <c:formatCode>General</c:formatCode>
                <c:ptCount val="4"/>
                <c:pt idx="2">
                  <c:v>1</c:v>
                </c:pt>
              </c:numCache>
            </c:numRef>
          </c:val>
          <c:extLst>
            <c:ext xmlns:c16="http://schemas.microsoft.com/office/drawing/2014/chart" uri="{C3380CC4-5D6E-409C-BE32-E72D297353CC}">
              <c16:uniqueId val="{00000005-5FDE-B343-AC16-A2961586514F}"/>
            </c:ext>
          </c:extLst>
        </c:ser>
        <c:ser>
          <c:idx val="6"/>
          <c:order val="6"/>
          <c:tx>
            <c:strRef>
              <c:f>pivot_sites!$H$256:$H$257</c:f>
              <c:strCache>
                <c:ptCount val="1"/>
                <c:pt idx="0">
                  <c:v>Shelter</c:v>
                </c:pt>
              </c:strCache>
            </c:strRef>
          </c:tx>
          <c:spPr>
            <a:solidFill>
              <a:srgbClr val="9EC3E7"/>
            </a:solidFill>
            <a:ln>
              <a:noFill/>
            </a:ln>
            <a:effectLst/>
          </c:spPr>
          <c:invertIfNegative val="0"/>
          <c:cat>
            <c:strRef>
              <c:f>pivot_sites!$A$258:$A$262</c:f>
              <c:strCache>
                <c:ptCount val="4"/>
                <c:pt idx="0">
                  <c:v>Planned camp</c:v>
                </c:pt>
                <c:pt idx="1">
                  <c:v>Transit/Reception centre</c:v>
                </c:pt>
                <c:pt idx="2">
                  <c:v>Collective centre</c:v>
                </c:pt>
                <c:pt idx="3">
                  <c:v>Informal settlement</c:v>
                </c:pt>
              </c:strCache>
            </c:strRef>
          </c:cat>
          <c:val>
            <c:numRef>
              <c:f>pivot_sites!$H$258:$H$262</c:f>
              <c:numCache>
                <c:formatCode>General</c:formatCode>
                <c:ptCount val="4"/>
                <c:pt idx="0">
                  <c:v>9</c:v>
                </c:pt>
                <c:pt idx="1">
                  <c:v>10</c:v>
                </c:pt>
                <c:pt idx="2">
                  <c:v>88</c:v>
                </c:pt>
                <c:pt idx="3">
                  <c:v>349</c:v>
                </c:pt>
              </c:numCache>
            </c:numRef>
          </c:val>
          <c:extLst>
            <c:ext xmlns:c16="http://schemas.microsoft.com/office/drawing/2014/chart" uri="{C3380CC4-5D6E-409C-BE32-E72D297353CC}">
              <c16:uniqueId val="{00000006-5FDE-B343-AC16-A2961586514F}"/>
            </c:ext>
          </c:extLst>
        </c:ser>
        <c:ser>
          <c:idx val="7"/>
          <c:order val="7"/>
          <c:tx>
            <c:strRef>
              <c:f>pivot_sites!$I$256:$I$257</c:f>
              <c:strCache>
                <c:ptCount val="1"/>
                <c:pt idx="0">
                  <c:v>Water, sanitation and hygiene (WASH)</c:v>
                </c:pt>
              </c:strCache>
            </c:strRef>
          </c:tx>
          <c:spPr>
            <a:solidFill>
              <a:srgbClr val="0070C0"/>
            </a:solidFill>
            <a:ln>
              <a:noFill/>
            </a:ln>
            <a:effectLst/>
          </c:spPr>
          <c:invertIfNegative val="0"/>
          <c:cat>
            <c:strRef>
              <c:f>pivot_sites!$A$258:$A$262</c:f>
              <c:strCache>
                <c:ptCount val="4"/>
                <c:pt idx="0">
                  <c:v>Planned camp</c:v>
                </c:pt>
                <c:pt idx="1">
                  <c:v>Transit/Reception centre</c:v>
                </c:pt>
                <c:pt idx="2">
                  <c:v>Collective centre</c:v>
                </c:pt>
                <c:pt idx="3">
                  <c:v>Informal settlement</c:v>
                </c:pt>
              </c:strCache>
            </c:strRef>
          </c:cat>
          <c:val>
            <c:numRef>
              <c:f>pivot_sites!$I$258:$I$262</c:f>
              <c:numCache>
                <c:formatCode>General</c:formatCode>
                <c:ptCount val="4"/>
                <c:pt idx="3">
                  <c:v>4</c:v>
                </c:pt>
              </c:numCache>
            </c:numRef>
          </c:val>
          <c:extLst>
            <c:ext xmlns:c16="http://schemas.microsoft.com/office/drawing/2014/chart" uri="{C3380CC4-5D6E-409C-BE32-E72D297353CC}">
              <c16:uniqueId val="{00000007-5FDE-B343-AC16-A2961586514F}"/>
            </c:ext>
          </c:extLst>
        </c:ser>
        <c:ser>
          <c:idx val="8"/>
          <c:order val="8"/>
          <c:tx>
            <c:strRef>
              <c:f>pivot_sites!$J$256:$J$257</c:f>
              <c:strCache>
                <c:ptCount val="1"/>
                <c:pt idx="0">
                  <c:v>Winterisation</c:v>
                </c:pt>
              </c:strCache>
            </c:strRef>
          </c:tx>
          <c:spPr>
            <a:solidFill>
              <a:srgbClr val="1F4E79"/>
            </a:solidFill>
            <a:ln>
              <a:noFill/>
            </a:ln>
            <a:effectLst/>
          </c:spPr>
          <c:invertIfNegative val="0"/>
          <c:cat>
            <c:strRef>
              <c:f>pivot_sites!$A$258:$A$262</c:f>
              <c:strCache>
                <c:ptCount val="4"/>
                <c:pt idx="0">
                  <c:v>Planned camp</c:v>
                </c:pt>
                <c:pt idx="1">
                  <c:v>Transit/Reception centre</c:v>
                </c:pt>
                <c:pt idx="2">
                  <c:v>Collective centre</c:v>
                </c:pt>
                <c:pt idx="3">
                  <c:v>Informal settlement</c:v>
                </c:pt>
              </c:strCache>
            </c:strRef>
          </c:cat>
          <c:val>
            <c:numRef>
              <c:f>pivot_sites!$J$258:$J$262</c:f>
              <c:numCache>
                <c:formatCode>General</c:formatCode>
                <c:ptCount val="4"/>
                <c:pt idx="0">
                  <c:v>1</c:v>
                </c:pt>
                <c:pt idx="1">
                  <c:v>1</c:v>
                </c:pt>
                <c:pt idx="2">
                  <c:v>15</c:v>
                </c:pt>
                <c:pt idx="3">
                  <c:v>29</c:v>
                </c:pt>
              </c:numCache>
            </c:numRef>
          </c:val>
          <c:extLst>
            <c:ext xmlns:c16="http://schemas.microsoft.com/office/drawing/2014/chart" uri="{C3380CC4-5D6E-409C-BE32-E72D297353CC}">
              <c16:uniqueId val="{00000008-5FDE-B343-AC16-A2961586514F}"/>
            </c:ext>
          </c:extLst>
        </c:ser>
        <c:dLbls>
          <c:showLegendKey val="0"/>
          <c:showVal val="0"/>
          <c:showCatName val="0"/>
          <c:showSerName val="0"/>
          <c:showPercent val="0"/>
          <c:showBubbleSize val="0"/>
        </c:dLbls>
        <c:gapWidth val="95"/>
        <c:overlap val="100"/>
        <c:axId val="20901616"/>
        <c:axId val="1938328991"/>
      </c:barChart>
      <c:catAx>
        <c:axId val="20901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38328991"/>
        <c:crosses val="autoZero"/>
        <c:auto val="1"/>
        <c:lblAlgn val="ctr"/>
        <c:lblOffset val="100"/>
        <c:noMultiLvlLbl val="0"/>
      </c:catAx>
      <c:valAx>
        <c:axId val="1938328991"/>
        <c:scaling>
          <c:orientation val="minMax"/>
        </c:scaling>
        <c:delete val="1"/>
        <c:axPos val="b"/>
        <c:numFmt formatCode="General" sourceLinked="1"/>
        <c:majorTickMark val="none"/>
        <c:minorTickMark val="none"/>
        <c:tickLblPos val="nextTo"/>
        <c:crossAx val="209016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Leaving Intention in 2 weeks in percentage by type of site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pivot_sites!$B$183</c:f>
              <c:strCache>
                <c:ptCount val="1"/>
                <c:pt idx="0">
                  <c:v>0% of households</c:v>
                </c:pt>
              </c:strCache>
            </c:strRef>
          </c:tx>
          <c:spPr>
            <a:solidFill>
              <a:schemeClr val="accent1"/>
            </a:solidFill>
            <a:ln>
              <a:noFill/>
            </a:ln>
            <a:effectLst/>
          </c:spPr>
          <c:invertIfNegative val="0"/>
          <c:dLbls>
            <c:dLbl>
              <c:idx val="0"/>
              <c:tx>
                <c:rich>
                  <a:bodyPr/>
                  <a:lstStyle/>
                  <a:p>
                    <a:endParaRPr lang="en-US"/>
                  </a:p>
                </c:rich>
              </c:tx>
              <c:showLegendKey val="0"/>
              <c:showVal val="1"/>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0-E5BD-E74B-8853-3BC6DD567571}"/>
                </c:ext>
              </c:extLst>
            </c:dLbl>
            <c:dLbl>
              <c:idx val="1"/>
              <c:tx>
                <c:rich>
                  <a:bodyPr/>
                  <a:lstStyle/>
                  <a:p>
                    <a:fld id="{B357F710-765B-9E40-A67D-B3D23DCC3EFA}" type="CELLRANGE">
                      <a:rPr lang="en-US"/>
                      <a:pPr/>
                      <a:t>[CELLRANGE]</a:t>
                    </a:fld>
                    <a:r>
                      <a:rPr lang="en-US" baseline="0"/>
                      <a:t>, </a:t>
                    </a:r>
                    <a:fld id="{12E5FBF3-46E5-F54A-A62E-0FF0862AF03D}"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E5BD-E74B-8853-3BC6DD567571}"/>
                </c:ext>
              </c:extLst>
            </c:dLbl>
            <c:dLbl>
              <c:idx val="2"/>
              <c:tx>
                <c:rich>
                  <a:bodyPr/>
                  <a:lstStyle/>
                  <a:p>
                    <a:fld id="{8475482A-3817-7842-9351-D411AEE28EF9}" type="CELLRANGE">
                      <a:rPr lang="en-US"/>
                      <a:pPr/>
                      <a:t>[CELLRANGE]</a:t>
                    </a:fld>
                    <a:r>
                      <a:rPr lang="en-US" baseline="0"/>
                      <a:t>, </a:t>
                    </a:r>
                    <a:fld id="{7B5F1548-7A0A-F249-B798-729EBCEC1C2F}"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E5BD-E74B-8853-3BC6DD567571}"/>
                </c:ext>
              </c:extLst>
            </c:dLbl>
            <c:dLbl>
              <c:idx val="3"/>
              <c:tx>
                <c:rich>
                  <a:bodyPr/>
                  <a:lstStyle/>
                  <a:p>
                    <a:fld id="{D32D78F4-1556-5949-9A7C-67228908ED62}" type="CELLRANGE">
                      <a:rPr lang="en-US"/>
                      <a:pPr/>
                      <a:t>[CELLRANGE]</a:t>
                    </a:fld>
                    <a:r>
                      <a:rPr lang="en-US" baseline="0"/>
                      <a:t>, </a:t>
                    </a:r>
                    <a:fld id="{1974B3B6-DCE5-2B41-BDFD-5FB98D67290B}"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5BD-E74B-8853-3BC6DD56757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pivot_sites!$A$184:$A$187</c:f>
              <c:strCache>
                <c:ptCount val="4"/>
                <c:pt idx="0">
                  <c:v>Transit/Reception centre</c:v>
                </c:pt>
                <c:pt idx="1">
                  <c:v>Planned camp</c:v>
                </c:pt>
                <c:pt idx="2">
                  <c:v>Collective centre</c:v>
                </c:pt>
                <c:pt idx="3">
                  <c:v>Informal settlement</c:v>
                </c:pt>
              </c:strCache>
            </c:strRef>
          </c:cat>
          <c:val>
            <c:numRef>
              <c:f>pivot_sites!$B$184:$B$187</c:f>
              <c:numCache>
                <c:formatCode>General</c:formatCode>
                <c:ptCount val="4"/>
                <c:pt idx="1">
                  <c:v>3</c:v>
                </c:pt>
                <c:pt idx="2">
                  <c:v>50</c:v>
                </c:pt>
                <c:pt idx="3">
                  <c:v>132</c:v>
                </c:pt>
              </c:numCache>
            </c:numRef>
          </c:val>
          <c:extLst>
            <c:ext xmlns:c15="http://schemas.microsoft.com/office/drawing/2012/chart" uri="{02D57815-91ED-43cb-92C2-25804820EDAC}">
              <c15:datalabelsRange>
                <c15:f>pivot_sites!$B$191:$B$194</c15:f>
                <c15:dlblRangeCache>
                  <c:ptCount val="4"/>
                  <c:pt idx="0">
                    <c:v>0%</c:v>
                  </c:pt>
                  <c:pt idx="1">
                    <c:v>27%</c:v>
                  </c:pt>
                  <c:pt idx="2">
                    <c:v>35%</c:v>
                  </c:pt>
                  <c:pt idx="3">
                    <c:v>26%</c:v>
                  </c:pt>
                </c15:dlblRangeCache>
              </c15:datalabelsRange>
            </c:ext>
            <c:ext xmlns:c16="http://schemas.microsoft.com/office/drawing/2014/chart" uri="{C3380CC4-5D6E-409C-BE32-E72D297353CC}">
              <c16:uniqueId val="{00000004-E5BD-E74B-8853-3BC6DD567571}"/>
            </c:ext>
          </c:extLst>
        </c:ser>
        <c:ser>
          <c:idx val="1"/>
          <c:order val="1"/>
          <c:tx>
            <c:strRef>
              <c:f>pivot_sites!$C$183</c:f>
              <c:strCache>
                <c:ptCount val="1"/>
                <c:pt idx="0">
                  <c:v>1-40% of households</c:v>
                </c:pt>
              </c:strCache>
            </c:strRef>
          </c:tx>
          <c:spPr>
            <a:solidFill>
              <a:schemeClr val="accent2"/>
            </a:solidFill>
            <a:ln>
              <a:noFill/>
            </a:ln>
            <a:effectLst/>
          </c:spPr>
          <c:invertIfNegative val="0"/>
          <c:dLbls>
            <c:dLbl>
              <c:idx val="0"/>
              <c:tx>
                <c:rich>
                  <a:bodyPr/>
                  <a:lstStyle/>
                  <a:p>
                    <a:fld id="{5DBEE259-66A5-BB4D-99E4-047114A0C0E2}" type="CELLRANGE">
                      <a:rPr lang="en-US"/>
                      <a:pPr/>
                      <a:t>[CELLRANGE]</a:t>
                    </a:fld>
                    <a:r>
                      <a:rPr lang="en-US" baseline="0"/>
                      <a:t>, </a:t>
                    </a:r>
                    <a:fld id="{A721467D-592A-3346-A7F8-CC1CA2179533}"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E5BD-E74B-8853-3BC6DD567571}"/>
                </c:ext>
              </c:extLst>
            </c:dLbl>
            <c:dLbl>
              <c:idx val="1"/>
              <c:tx>
                <c:rich>
                  <a:bodyPr/>
                  <a:lstStyle/>
                  <a:p>
                    <a:fld id="{0412D78B-AC19-6940-83FA-ED3BD8A1795C}" type="CELLRANGE">
                      <a:rPr lang="en-US"/>
                      <a:pPr/>
                      <a:t>[CELLRANGE]</a:t>
                    </a:fld>
                    <a:r>
                      <a:rPr lang="en-US" baseline="0"/>
                      <a:t>, </a:t>
                    </a:r>
                    <a:fld id="{6588C354-BE0B-C642-B830-37D20F9D8E4B}"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E5BD-E74B-8853-3BC6DD567571}"/>
                </c:ext>
              </c:extLst>
            </c:dLbl>
            <c:dLbl>
              <c:idx val="2"/>
              <c:tx>
                <c:rich>
                  <a:bodyPr/>
                  <a:lstStyle/>
                  <a:p>
                    <a:fld id="{3CA1C544-E8E7-CA4D-964D-F71AFB3FAB80}" type="CELLRANGE">
                      <a:rPr lang="en-US"/>
                      <a:pPr/>
                      <a:t>[CELLRANGE]</a:t>
                    </a:fld>
                    <a:r>
                      <a:rPr lang="en-US" baseline="0"/>
                      <a:t>, </a:t>
                    </a:r>
                    <a:fld id="{A42E67F4-B4B9-5E40-96E4-7BE3B7801E60}"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E5BD-E74B-8853-3BC6DD567571}"/>
                </c:ext>
              </c:extLst>
            </c:dLbl>
            <c:dLbl>
              <c:idx val="3"/>
              <c:tx>
                <c:rich>
                  <a:bodyPr/>
                  <a:lstStyle/>
                  <a:p>
                    <a:fld id="{9EEB9149-CB62-8943-BF99-FA4F463CC358}" type="CELLRANGE">
                      <a:rPr lang="en-US"/>
                      <a:pPr/>
                      <a:t>[CELLRANGE]</a:t>
                    </a:fld>
                    <a:r>
                      <a:rPr lang="en-US" baseline="0"/>
                      <a:t>, </a:t>
                    </a:r>
                    <a:fld id="{8B7B2258-C5CE-F141-B564-B794C3FFE029}"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E5BD-E74B-8853-3BC6DD56757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pivot_sites!$A$184:$A$187</c:f>
              <c:strCache>
                <c:ptCount val="4"/>
                <c:pt idx="0">
                  <c:v>Transit/Reception centre</c:v>
                </c:pt>
                <c:pt idx="1">
                  <c:v>Planned camp</c:v>
                </c:pt>
                <c:pt idx="2">
                  <c:v>Collective centre</c:v>
                </c:pt>
                <c:pt idx="3">
                  <c:v>Informal settlement</c:v>
                </c:pt>
              </c:strCache>
            </c:strRef>
          </c:cat>
          <c:val>
            <c:numRef>
              <c:f>pivot_sites!$C$184:$C$187</c:f>
              <c:numCache>
                <c:formatCode>General</c:formatCode>
                <c:ptCount val="4"/>
                <c:pt idx="0">
                  <c:v>1</c:v>
                </c:pt>
                <c:pt idx="1">
                  <c:v>7</c:v>
                </c:pt>
                <c:pt idx="2">
                  <c:v>62</c:v>
                </c:pt>
                <c:pt idx="3">
                  <c:v>242</c:v>
                </c:pt>
              </c:numCache>
            </c:numRef>
          </c:val>
          <c:extLst>
            <c:ext xmlns:c15="http://schemas.microsoft.com/office/drawing/2012/chart" uri="{02D57815-91ED-43cb-92C2-25804820EDAC}">
              <c15:datalabelsRange>
                <c15:f>pivot_sites!$C$191:$C$194</c15:f>
                <c15:dlblRangeCache>
                  <c:ptCount val="4"/>
                  <c:pt idx="0">
                    <c:v>8%</c:v>
                  </c:pt>
                  <c:pt idx="1">
                    <c:v>64%</c:v>
                  </c:pt>
                  <c:pt idx="2">
                    <c:v>44%</c:v>
                  </c:pt>
                  <c:pt idx="3">
                    <c:v>48%</c:v>
                  </c:pt>
                </c15:dlblRangeCache>
              </c15:datalabelsRange>
            </c:ext>
            <c:ext xmlns:c16="http://schemas.microsoft.com/office/drawing/2014/chart" uri="{C3380CC4-5D6E-409C-BE32-E72D297353CC}">
              <c16:uniqueId val="{00000009-E5BD-E74B-8853-3BC6DD567571}"/>
            </c:ext>
          </c:extLst>
        </c:ser>
        <c:ser>
          <c:idx val="2"/>
          <c:order val="2"/>
          <c:tx>
            <c:strRef>
              <c:f>pivot_sites!$D$183</c:f>
              <c:strCache>
                <c:ptCount val="1"/>
                <c:pt idx="0">
                  <c:v>41-80% of households</c:v>
                </c:pt>
              </c:strCache>
            </c:strRef>
          </c:tx>
          <c:spPr>
            <a:solidFill>
              <a:schemeClr val="accent3"/>
            </a:solidFill>
            <a:ln>
              <a:noFill/>
            </a:ln>
            <a:effectLst/>
          </c:spPr>
          <c:invertIfNegative val="0"/>
          <c:dLbls>
            <c:dLbl>
              <c:idx val="0"/>
              <c:tx>
                <c:rich>
                  <a:bodyPr/>
                  <a:lstStyle/>
                  <a:p>
                    <a:fld id="{80817807-DD49-8547-A857-FFBC382659F2}" type="CELLRANGE">
                      <a:rPr lang="en-US"/>
                      <a:pPr/>
                      <a:t>[CELLRANGE]</a:t>
                    </a:fld>
                    <a:r>
                      <a:rPr lang="en-US" baseline="0"/>
                      <a:t>, </a:t>
                    </a:r>
                    <a:fld id="{9553D17E-32FD-544A-94F2-954FAE00AFD0}"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E5BD-E74B-8853-3BC6DD567571}"/>
                </c:ext>
              </c:extLst>
            </c:dLbl>
            <c:dLbl>
              <c:idx val="1"/>
              <c:tx>
                <c:rich>
                  <a:bodyPr/>
                  <a:lstStyle/>
                  <a:p>
                    <a:fld id="{800BD054-FEFB-F943-B9B6-88F8A550E767}" type="CELLRANGE">
                      <a:rPr lang="en-US"/>
                      <a:pPr/>
                      <a:t>[CELLRANGE]</a:t>
                    </a:fld>
                    <a:r>
                      <a:rPr lang="en-US" baseline="0"/>
                      <a:t>, </a:t>
                    </a:r>
                    <a:fld id="{038F84FB-CA77-FF49-83E2-4C826390458B}"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E5BD-E74B-8853-3BC6DD567571}"/>
                </c:ext>
              </c:extLst>
            </c:dLbl>
            <c:dLbl>
              <c:idx val="2"/>
              <c:tx>
                <c:rich>
                  <a:bodyPr/>
                  <a:lstStyle/>
                  <a:p>
                    <a:fld id="{C26A3DC8-9475-104A-BD80-27B988F1AF8E}" type="CELLRANGE">
                      <a:rPr lang="en-US"/>
                      <a:pPr/>
                      <a:t>[CELLRANGE]</a:t>
                    </a:fld>
                    <a:r>
                      <a:rPr lang="en-US" baseline="0"/>
                      <a:t>, </a:t>
                    </a:r>
                    <a:fld id="{72704247-96A2-7C4E-B4D7-6176B7A1DEFF}"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E5BD-E74B-8853-3BC6DD567571}"/>
                </c:ext>
              </c:extLst>
            </c:dLbl>
            <c:dLbl>
              <c:idx val="3"/>
              <c:tx>
                <c:rich>
                  <a:bodyPr/>
                  <a:lstStyle/>
                  <a:p>
                    <a:fld id="{AD32ABB8-7F79-1144-8D48-84213B761989}" type="CELLRANGE">
                      <a:rPr lang="en-US"/>
                      <a:pPr/>
                      <a:t>[CELLRANGE]</a:t>
                    </a:fld>
                    <a:r>
                      <a:rPr lang="en-US" baseline="0"/>
                      <a:t>, </a:t>
                    </a:r>
                    <a:fld id="{800EDC49-B403-AA43-A64D-1A6515DE0812}"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E5BD-E74B-8853-3BC6DD56757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pivot_sites!$A$184:$A$187</c:f>
              <c:strCache>
                <c:ptCount val="4"/>
                <c:pt idx="0">
                  <c:v>Transit/Reception centre</c:v>
                </c:pt>
                <c:pt idx="1">
                  <c:v>Planned camp</c:v>
                </c:pt>
                <c:pt idx="2">
                  <c:v>Collective centre</c:v>
                </c:pt>
                <c:pt idx="3">
                  <c:v>Informal settlement</c:v>
                </c:pt>
              </c:strCache>
            </c:strRef>
          </c:cat>
          <c:val>
            <c:numRef>
              <c:f>pivot_sites!$D$184:$D$187</c:f>
              <c:numCache>
                <c:formatCode>General</c:formatCode>
                <c:ptCount val="4"/>
                <c:pt idx="0">
                  <c:v>3</c:v>
                </c:pt>
                <c:pt idx="1">
                  <c:v>1</c:v>
                </c:pt>
                <c:pt idx="2">
                  <c:v>16</c:v>
                </c:pt>
                <c:pt idx="3">
                  <c:v>119</c:v>
                </c:pt>
              </c:numCache>
            </c:numRef>
          </c:val>
          <c:extLst>
            <c:ext xmlns:c15="http://schemas.microsoft.com/office/drawing/2012/chart" uri="{02D57815-91ED-43cb-92C2-25804820EDAC}">
              <c15:datalabelsRange>
                <c15:f>pivot_sites!$D$191:$D$194</c15:f>
                <c15:dlblRangeCache>
                  <c:ptCount val="4"/>
                  <c:pt idx="0">
                    <c:v>25%</c:v>
                  </c:pt>
                  <c:pt idx="1">
                    <c:v>9%</c:v>
                  </c:pt>
                  <c:pt idx="2">
                    <c:v>11%</c:v>
                  </c:pt>
                  <c:pt idx="3">
                    <c:v>23%</c:v>
                  </c:pt>
                </c15:dlblRangeCache>
              </c15:datalabelsRange>
            </c:ext>
            <c:ext xmlns:c16="http://schemas.microsoft.com/office/drawing/2014/chart" uri="{C3380CC4-5D6E-409C-BE32-E72D297353CC}">
              <c16:uniqueId val="{0000000E-E5BD-E74B-8853-3BC6DD567571}"/>
            </c:ext>
          </c:extLst>
        </c:ser>
        <c:ser>
          <c:idx val="3"/>
          <c:order val="3"/>
          <c:tx>
            <c:strRef>
              <c:f>pivot_sites!$E$183</c:f>
              <c:strCache>
                <c:ptCount val="1"/>
                <c:pt idx="0">
                  <c:v>81-99% of households</c:v>
                </c:pt>
              </c:strCache>
            </c:strRef>
          </c:tx>
          <c:spPr>
            <a:solidFill>
              <a:schemeClr val="accent4"/>
            </a:solidFill>
            <a:ln>
              <a:noFill/>
            </a:ln>
            <a:effectLst/>
          </c:spPr>
          <c:invertIfNegative val="0"/>
          <c:dLbls>
            <c:dLbl>
              <c:idx val="0"/>
              <c:tx>
                <c:rich>
                  <a:bodyPr/>
                  <a:lstStyle/>
                  <a:p>
                    <a:fld id="{61843BE7-9078-F144-B511-5141E1C70D79}" type="CELLRANGE">
                      <a:rPr lang="en-US"/>
                      <a:pPr/>
                      <a:t>[CELLRANGE]</a:t>
                    </a:fld>
                    <a:r>
                      <a:rPr lang="en-US" baseline="0"/>
                      <a:t>, </a:t>
                    </a:r>
                    <a:fld id="{4EBFEF49-CBBB-2549-8965-553F502337D1}"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E5BD-E74B-8853-3BC6DD567571}"/>
                </c:ext>
              </c:extLst>
            </c:dLbl>
            <c:dLbl>
              <c:idx val="1"/>
              <c:tx>
                <c:rich>
                  <a:bodyPr/>
                  <a:lstStyle/>
                  <a:p>
                    <a:endParaRPr lang="en-US"/>
                  </a:p>
                </c:rich>
              </c:tx>
              <c:showLegendKey val="0"/>
              <c:showVal val="1"/>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0-E5BD-E74B-8853-3BC6DD567571}"/>
                </c:ext>
              </c:extLst>
            </c:dLbl>
            <c:dLbl>
              <c:idx val="2"/>
              <c:tx>
                <c:rich>
                  <a:bodyPr/>
                  <a:lstStyle/>
                  <a:p>
                    <a:fld id="{BA5328CE-400F-2A4A-B05E-54CA490FC6BD}" type="CELLRANGE">
                      <a:rPr lang="en-US"/>
                      <a:pPr/>
                      <a:t>[CELLRANGE]</a:t>
                    </a:fld>
                    <a:r>
                      <a:rPr lang="en-US" baseline="0"/>
                      <a:t>, </a:t>
                    </a:r>
                    <a:fld id="{A0B9FEBE-BC8D-6E4A-8191-6BD7FDD9DE26}"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E5BD-E74B-8853-3BC6DD567571}"/>
                </c:ext>
              </c:extLst>
            </c:dLbl>
            <c:dLbl>
              <c:idx val="3"/>
              <c:tx>
                <c:rich>
                  <a:bodyPr/>
                  <a:lstStyle/>
                  <a:p>
                    <a:fld id="{3524D83D-0ED4-2C45-91CE-38A39495C489}" type="CELLRANGE">
                      <a:rPr lang="en-US"/>
                      <a:pPr/>
                      <a:t>[CELLRANGE]</a:t>
                    </a:fld>
                    <a:r>
                      <a:rPr lang="en-US" baseline="0"/>
                      <a:t>, </a:t>
                    </a:r>
                    <a:fld id="{F60E94B5-3B91-4C4E-84A4-CDC4C91186AF}"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E5BD-E74B-8853-3BC6DD56757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pivot_sites!$A$184:$A$187</c:f>
              <c:strCache>
                <c:ptCount val="4"/>
                <c:pt idx="0">
                  <c:v>Transit/Reception centre</c:v>
                </c:pt>
                <c:pt idx="1">
                  <c:v>Planned camp</c:v>
                </c:pt>
                <c:pt idx="2">
                  <c:v>Collective centre</c:v>
                </c:pt>
                <c:pt idx="3">
                  <c:v>Informal settlement</c:v>
                </c:pt>
              </c:strCache>
            </c:strRef>
          </c:cat>
          <c:val>
            <c:numRef>
              <c:f>pivot_sites!$E$184:$E$187</c:f>
              <c:numCache>
                <c:formatCode>General</c:formatCode>
                <c:ptCount val="4"/>
                <c:pt idx="0">
                  <c:v>7</c:v>
                </c:pt>
                <c:pt idx="2">
                  <c:v>13</c:v>
                </c:pt>
                <c:pt idx="3">
                  <c:v>14</c:v>
                </c:pt>
              </c:numCache>
            </c:numRef>
          </c:val>
          <c:extLst>
            <c:ext xmlns:c15="http://schemas.microsoft.com/office/drawing/2012/chart" uri="{02D57815-91ED-43cb-92C2-25804820EDAC}">
              <c15:datalabelsRange>
                <c15:f>pivot_sites!$E$191:$E$194</c15:f>
                <c15:dlblRangeCache>
                  <c:ptCount val="4"/>
                  <c:pt idx="0">
                    <c:v>58%</c:v>
                  </c:pt>
                  <c:pt idx="1">
                    <c:v>0%</c:v>
                  </c:pt>
                  <c:pt idx="2">
                    <c:v>9%</c:v>
                  </c:pt>
                  <c:pt idx="3">
                    <c:v>3%</c:v>
                  </c:pt>
                </c15:dlblRangeCache>
              </c15:datalabelsRange>
            </c:ext>
            <c:ext xmlns:c16="http://schemas.microsoft.com/office/drawing/2014/chart" uri="{C3380CC4-5D6E-409C-BE32-E72D297353CC}">
              <c16:uniqueId val="{00000013-E5BD-E74B-8853-3BC6DD567571}"/>
            </c:ext>
          </c:extLst>
        </c:ser>
        <c:ser>
          <c:idx val="4"/>
          <c:order val="4"/>
          <c:tx>
            <c:strRef>
              <c:f>pivot_sites!$F$183</c:f>
              <c:strCache>
                <c:ptCount val="1"/>
                <c:pt idx="0">
                  <c:v>100% of households</c:v>
                </c:pt>
              </c:strCache>
            </c:strRef>
          </c:tx>
          <c:spPr>
            <a:solidFill>
              <a:srgbClr val="92D050"/>
            </a:solidFill>
            <a:ln>
              <a:noFill/>
            </a:ln>
            <a:effectLst/>
          </c:spPr>
          <c:invertIfNegative val="0"/>
          <c:dLbls>
            <c:dLbl>
              <c:idx val="0"/>
              <c:tx>
                <c:rich>
                  <a:bodyPr/>
                  <a:lstStyle/>
                  <a:p>
                    <a:fld id="{16885819-3083-E546-9723-21DF0743F2EC}" type="CELLRANGE">
                      <a:rPr lang="en-US"/>
                      <a:pPr/>
                      <a:t>[CELLRANGE]</a:t>
                    </a:fld>
                    <a:r>
                      <a:rPr lang="en-US" baseline="0"/>
                      <a:t>, </a:t>
                    </a:r>
                    <a:fld id="{5C30EA6F-F8EA-0547-810F-F577A19B2F4E}"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E5BD-E74B-8853-3BC6DD567571}"/>
                </c:ext>
              </c:extLst>
            </c:dLbl>
            <c:dLbl>
              <c:idx val="1"/>
              <c:tx>
                <c:rich>
                  <a:bodyPr/>
                  <a:lstStyle/>
                  <a:p>
                    <a:endParaRPr lang="en-US"/>
                  </a:p>
                </c:rich>
              </c:tx>
              <c:showLegendKey val="0"/>
              <c:showVal val="1"/>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5-E5BD-E74B-8853-3BC6DD567571}"/>
                </c:ext>
              </c:extLst>
            </c:dLbl>
            <c:dLbl>
              <c:idx val="2"/>
              <c:tx>
                <c:rich>
                  <a:bodyPr/>
                  <a:lstStyle/>
                  <a:p>
                    <a:fld id="{A818C992-040B-544A-B0AB-2CA4B5BFED1C}" type="CELLRANGE">
                      <a:rPr lang="en-US"/>
                      <a:pPr/>
                      <a:t>[CELLRANGE]</a:t>
                    </a:fld>
                    <a:r>
                      <a:rPr lang="en-US" baseline="0"/>
                      <a:t>, </a:t>
                    </a:r>
                    <a:fld id="{8DBE424C-CF53-2346-9A55-6BBD2497375A}"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E5BD-E74B-8853-3BC6DD567571}"/>
                </c:ext>
              </c:extLst>
            </c:dLbl>
            <c:dLbl>
              <c:idx val="3"/>
              <c:tx>
                <c:rich>
                  <a:bodyPr/>
                  <a:lstStyle/>
                  <a:p>
                    <a:endParaRPr lang="en-US"/>
                  </a:p>
                </c:rich>
              </c:tx>
              <c:showLegendKey val="0"/>
              <c:showVal val="1"/>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E5BD-E74B-8853-3BC6DD56757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pivot_sites!$A$184:$A$187</c:f>
              <c:strCache>
                <c:ptCount val="4"/>
                <c:pt idx="0">
                  <c:v>Transit/Reception centre</c:v>
                </c:pt>
                <c:pt idx="1">
                  <c:v>Planned camp</c:v>
                </c:pt>
                <c:pt idx="2">
                  <c:v>Collective centre</c:v>
                </c:pt>
                <c:pt idx="3">
                  <c:v>Informal settlement</c:v>
                </c:pt>
              </c:strCache>
            </c:strRef>
          </c:cat>
          <c:val>
            <c:numRef>
              <c:f>pivot_sites!$F$184:$F$187</c:f>
              <c:numCache>
                <c:formatCode>General</c:formatCode>
                <c:ptCount val="4"/>
                <c:pt idx="0">
                  <c:v>1</c:v>
                </c:pt>
                <c:pt idx="2">
                  <c:v>1</c:v>
                </c:pt>
              </c:numCache>
            </c:numRef>
          </c:val>
          <c:extLst>
            <c:ext xmlns:c15="http://schemas.microsoft.com/office/drawing/2012/chart" uri="{02D57815-91ED-43cb-92C2-25804820EDAC}">
              <c15:datalabelsRange>
                <c15:f>pivot_sites!$F$191:$F$194</c15:f>
                <c15:dlblRangeCache>
                  <c:ptCount val="4"/>
                  <c:pt idx="0">
                    <c:v>8%</c:v>
                  </c:pt>
                  <c:pt idx="1">
                    <c:v>0%</c:v>
                  </c:pt>
                  <c:pt idx="2">
                    <c:v>1%</c:v>
                  </c:pt>
                  <c:pt idx="3">
                    <c:v>0%</c:v>
                  </c:pt>
                </c15:dlblRangeCache>
              </c15:datalabelsRange>
            </c:ext>
            <c:ext xmlns:c16="http://schemas.microsoft.com/office/drawing/2014/chart" uri="{C3380CC4-5D6E-409C-BE32-E72D297353CC}">
              <c16:uniqueId val="{00000018-E5BD-E74B-8853-3BC6DD567571}"/>
            </c:ext>
          </c:extLst>
        </c:ser>
        <c:dLbls>
          <c:showLegendKey val="0"/>
          <c:showVal val="1"/>
          <c:showCatName val="0"/>
          <c:showSerName val="0"/>
          <c:showPercent val="0"/>
          <c:showBubbleSize val="0"/>
        </c:dLbls>
        <c:gapWidth val="95"/>
        <c:overlap val="100"/>
        <c:axId val="1968627023"/>
        <c:axId val="1900761199"/>
      </c:barChart>
      <c:catAx>
        <c:axId val="19686270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0761199"/>
        <c:crosses val="autoZero"/>
        <c:auto val="1"/>
        <c:lblAlgn val="ctr"/>
        <c:lblOffset val="100"/>
        <c:noMultiLvlLbl val="0"/>
      </c:catAx>
      <c:valAx>
        <c:axId val="1900761199"/>
        <c:scaling>
          <c:orientation val="minMax"/>
        </c:scaling>
        <c:delete val="1"/>
        <c:axPos val="b"/>
        <c:numFmt formatCode="0%" sourceLinked="1"/>
        <c:majorTickMark val="none"/>
        <c:minorTickMark val="none"/>
        <c:tickLblPos val="nextTo"/>
        <c:crossAx val="196862702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week 4_Data file.xlsx]pivot_sites!PivotTable8</c:name>
    <c:fmtId val="3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a:t>
            </a:r>
            <a:r>
              <a:rPr lang="en-US" baseline="0"/>
              <a:t> new IDP Arrivals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pivot_sites!$B$25</c:f>
              <c:strCache>
                <c:ptCount val="1"/>
                <c:pt idx="0">
                  <c:v>Sum of # IDP HH Arrivals in the site since 18 December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pivot_sites!$A$26:$A$30</c:f>
              <c:strCache>
                <c:ptCount val="4"/>
                <c:pt idx="0">
                  <c:v>Informal settlement</c:v>
                </c:pt>
                <c:pt idx="1">
                  <c:v>Collective centre</c:v>
                </c:pt>
                <c:pt idx="2">
                  <c:v>Transit/Reception centre</c:v>
                </c:pt>
                <c:pt idx="3">
                  <c:v>Planned camp</c:v>
                </c:pt>
              </c:strCache>
            </c:strRef>
          </c:cat>
          <c:val>
            <c:numRef>
              <c:f>pivot_sites!$B$26:$B$30</c:f>
              <c:numCache>
                <c:formatCode>_(* #,##0_);_(* \(#,##0\);_(* "-"??_);_(@_)</c:formatCode>
                <c:ptCount val="4"/>
                <c:pt idx="0">
                  <c:v>13900</c:v>
                </c:pt>
                <c:pt idx="1">
                  <c:v>4197</c:v>
                </c:pt>
                <c:pt idx="2">
                  <c:v>467</c:v>
                </c:pt>
                <c:pt idx="3">
                  <c:v>305</c:v>
                </c:pt>
              </c:numCache>
            </c:numRef>
          </c:val>
          <c:extLst>
            <c:ext xmlns:c16="http://schemas.microsoft.com/office/drawing/2014/chart" uri="{C3380CC4-5D6E-409C-BE32-E72D297353CC}">
              <c16:uniqueId val="{00000000-89AB-2C47-8E48-B72A33374FD9}"/>
            </c:ext>
          </c:extLst>
        </c:ser>
        <c:ser>
          <c:idx val="1"/>
          <c:order val="1"/>
          <c:tx>
            <c:strRef>
              <c:f>pivot_sites!$C$25</c:f>
              <c:strCache>
                <c:ptCount val="1"/>
                <c:pt idx="0">
                  <c:v>Sum of # IDP Ind  Arrivals in the site since 18 December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pivot_sites!$A$26:$A$30</c:f>
              <c:strCache>
                <c:ptCount val="4"/>
                <c:pt idx="0">
                  <c:v>Informal settlement</c:v>
                </c:pt>
                <c:pt idx="1">
                  <c:v>Collective centre</c:v>
                </c:pt>
                <c:pt idx="2">
                  <c:v>Transit/Reception centre</c:v>
                </c:pt>
                <c:pt idx="3">
                  <c:v>Planned camp</c:v>
                </c:pt>
              </c:strCache>
            </c:strRef>
          </c:cat>
          <c:val>
            <c:numRef>
              <c:f>pivot_sites!$C$26:$C$30</c:f>
              <c:numCache>
                <c:formatCode>_(* #,##0_);_(* \(#,##0\);_(* "-"??_);_(@_)</c:formatCode>
                <c:ptCount val="4"/>
                <c:pt idx="0">
                  <c:v>74275</c:v>
                </c:pt>
                <c:pt idx="1">
                  <c:v>21772</c:v>
                </c:pt>
                <c:pt idx="2">
                  <c:v>2433</c:v>
                </c:pt>
                <c:pt idx="3">
                  <c:v>1690</c:v>
                </c:pt>
              </c:numCache>
            </c:numRef>
          </c:val>
          <c:extLst>
            <c:ext xmlns:c16="http://schemas.microsoft.com/office/drawing/2014/chart" uri="{C3380CC4-5D6E-409C-BE32-E72D297353CC}">
              <c16:uniqueId val="{00000001-89AB-2C47-8E48-B72A33374FD9}"/>
            </c:ext>
          </c:extLst>
        </c:ser>
        <c:dLbls>
          <c:showLegendKey val="0"/>
          <c:showVal val="1"/>
          <c:showCatName val="0"/>
          <c:showSerName val="0"/>
          <c:showPercent val="0"/>
          <c:showBubbleSize val="0"/>
        </c:dLbls>
        <c:gapWidth val="150"/>
        <c:overlap val="-25"/>
        <c:axId val="2074082863"/>
        <c:axId val="220603408"/>
      </c:barChart>
      <c:catAx>
        <c:axId val="20740828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603408"/>
        <c:crosses val="autoZero"/>
        <c:auto val="1"/>
        <c:lblAlgn val="ctr"/>
        <c:lblOffset val="100"/>
        <c:noMultiLvlLbl val="0"/>
      </c:catAx>
      <c:valAx>
        <c:axId val="220603408"/>
        <c:scaling>
          <c:orientation val="minMax"/>
        </c:scaling>
        <c:delete val="1"/>
        <c:axPos val="b"/>
        <c:numFmt formatCode="_(* #,##0_);_(* \(#,##0\);_(* &quot;-&quot;??_);_(@_)" sourceLinked="1"/>
        <c:majorTickMark val="none"/>
        <c:minorTickMark val="none"/>
        <c:tickLblPos val="nextTo"/>
        <c:crossAx val="20740828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D2E46-1147-AE46-AB5F-F7E38663AD14}" type="datetimeFigureOut">
              <a:rPr lang="en-US" smtClean="0"/>
              <a:t>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2AAF6-AF8F-674A-A1A6-3EA764276177}" type="slidenum">
              <a:rPr lang="en-US" smtClean="0"/>
              <a:t>‹#›</a:t>
            </a:fld>
            <a:endParaRPr lang="en-US"/>
          </a:p>
        </p:txBody>
      </p:sp>
    </p:spTree>
    <p:extLst>
      <p:ext uri="{BB962C8B-B14F-4D97-AF65-F5344CB8AC3E}">
        <p14:creationId xmlns:p14="http://schemas.microsoft.com/office/powerpoint/2010/main" val="47702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Chi and this is my mid-term project, week 4 project.</a:t>
            </a:r>
          </a:p>
        </p:txBody>
      </p:sp>
      <p:sp>
        <p:nvSpPr>
          <p:cNvPr id="4" name="Slide Number Placeholder 3"/>
          <p:cNvSpPr>
            <a:spLocks noGrp="1"/>
          </p:cNvSpPr>
          <p:nvPr>
            <p:ph type="sldNum" sz="quarter" idx="5"/>
          </p:nvPr>
        </p:nvSpPr>
        <p:spPr/>
        <p:txBody>
          <a:bodyPr/>
          <a:lstStyle/>
          <a:p>
            <a:fld id="{BDF2AAF6-AF8F-674A-A1A6-3EA764276177}" type="slidenum">
              <a:rPr lang="en-US" smtClean="0"/>
              <a:t>1</a:t>
            </a:fld>
            <a:endParaRPr lang="en-US"/>
          </a:p>
        </p:txBody>
      </p:sp>
    </p:spTree>
    <p:extLst>
      <p:ext uri="{BB962C8B-B14F-4D97-AF65-F5344CB8AC3E}">
        <p14:creationId xmlns:p14="http://schemas.microsoft.com/office/powerpoint/2010/main" val="8778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cover the “Introduction terminology,..</a:t>
            </a:r>
          </a:p>
        </p:txBody>
      </p:sp>
      <p:sp>
        <p:nvSpPr>
          <p:cNvPr id="4" name="Slide Number Placeholder 3"/>
          <p:cNvSpPr>
            <a:spLocks noGrp="1"/>
          </p:cNvSpPr>
          <p:nvPr>
            <p:ph type="sldNum" sz="quarter" idx="5"/>
          </p:nvPr>
        </p:nvSpPr>
        <p:spPr/>
        <p:txBody>
          <a:bodyPr/>
          <a:lstStyle/>
          <a:p>
            <a:fld id="{BDF2AAF6-AF8F-674A-A1A6-3EA764276177}" type="slidenum">
              <a:rPr lang="en-US" smtClean="0"/>
              <a:t>2</a:t>
            </a:fld>
            <a:endParaRPr lang="en-US"/>
          </a:p>
        </p:txBody>
      </p:sp>
    </p:spTree>
    <p:extLst>
      <p:ext uri="{BB962C8B-B14F-4D97-AF65-F5344CB8AC3E}">
        <p14:creationId xmlns:p14="http://schemas.microsoft.com/office/powerpoint/2010/main" val="3888053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status of temporary housing: https://</a:t>
            </a:r>
            <a:r>
              <a:rPr lang="en-US" dirty="0" err="1"/>
              <a:t>reliefweb.int</a:t>
            </a:r>
            <a:r>
              <a:rPr lang="en-US" dirty="0"/>
              <a:t>/report/united-states-</a:t>
            </a:r>
            <a:r>
              <a:rPr lang="en-US" dirty="0" err="1"/>
              <a:t>america</a:t>
            </a:r>
            <a:r>
              <a:rPr lang="en-US" dirty="0"/>
              <a:t>/usa-rapid-assessments-temporary-housing-camps-hurricane-displaced</a:t>
            </a:r>
          </a:p>
        </p:txBody>
      </p:sp>
      <p:sp>
        <p:nvSpPr>
          <p:cNvPr id="4" name="Slide Number Placeholder 3"/>
          <p:cNvSpPr>
            <a:spLocks noGrp="1"/>
          </p:cNvSpPr>
          <p:nvPr>
            <p:ph type="sldNum" sz="quarter" idx="5"/>
          </p:nvPr>
        </p:nvSpPr>
        <p:spPr/>
        <p:txBody>
          <a:bodyPr/>
          <a:lstStyle/>
          <a:p>
            <a:fld id="{BDF2AAF6-AF8F-674A-A1A6-3EA764276177}" type="slidenum">
              <a:rPr lang="en-US" smtClean="0"/>
              <a:t>4</a:t>
            </a:fld>
            <a:endParaRPr lang="en-US"/>
          </a:p>
        </p:txBody>
      </p:sp>
    </p:spTree>
    <p:extLst>
      <p:ext uri="{BB962C8B-B14F-4D97-AF65-F5344CB8AC3E}">
        <p14:creationId xmlns:p14="http://schemas.microsoft.com/office/powerpoint/2010/main" val="417935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=o13rHfbA6bM</a:t>
            </a:r>
          </a:p>
          <a:p>
            <a:r>
              <a:rPr lang="en-US" dirty="0"/>
              <a:t>https://</a:t>
            </a:r>
            <a:r>
              <a:rPr lang="en-US" dirty="0" err="1"/>
              <a:t>www.reach-initiative.org</a:t>
            </a:r>
            <a:r>
              <a:rPr lang="en-US"/>
              <a:t>/what-we-do/news/syria-reachs-rapid-assessment-of-displacement-and-needs-in-southwest-dara-governorate/</a:t>
            </a:r>
          </a:p>
        </p:txBody>
      </p:sp>
      <p:sp>
        <p:nvSpPr>
          <p:cNvPr id="4" name="Slide Number Placeholder 3"/>
          <p:cNvSpPr>
            <a:spLocks noGrp="1"/>
          </p:cNvSpPr>
          <p:nvPr>
            <p:ph type="sldNum" sz="quarter" idx="5"/>
          </p:nvPr>
        </p:nvSpPr>
        <p:spPr/>
        <p:txBody>
          <a:bodyPr/>
          <a:lstStyle/>
          <a:p>
            <a:fld id="{BDF2AAF6-AF8F-674A-A1A6-3EA764276177}" type="slidenum">
              <a:rPr lang="en-US" smtClean="0"/>
              <a:t>5</a:t>
            </a:fld>
            <a:endParaRPr lang="en-US"/>
          </a:p>
        </p:txBody>
      </p:sp>
    </p:spTree>
    <p:extLst>
      <p:ext uri="{BB962C8B-B14F-4D97-AF65-F5344CB8AC3E}">
        <p14:creationId xmlns:p14="http://schemas.microsoft.com/office/powerpoint/2010/main" val="2996727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Huge burden on management distribution</a:t>
            </a:r>
          </a:p>
        </p:txBody>
      </p:sp>
      <p:sp>
        <p:nvSpPr>
          <p:cNvPr id="4" name="Slide Number Placeholder 3"/>
          <p:cNvSpPr>
            <a:spLocks noGrp="1"/>
          </p:cNvSpPr>
          <p:nvPr>
            <p:ph type="sldNum" sz="quarter" idx="5"/>
          </p:nvPr>
        </p:nvSpPr>
        <p:spPr/>
        <p:txBody>
          <a:bodyPr/>
          <a:lstStyle/>
          <a:p>
            <a:fld id="{BDF2AAF6-AF8F-674A-A1A6-3EA764276177}" type="slidenum">
              <a:rPr lang="en-US" smtClean="0"/>
              <a:t>7</a:t>
            </a:fld>
            <a:endParaRPr lang="en-US"/>
          </a:p>
        </p:txBody>
      </p:sp>
    </p:spTree>
    <p:extLst>
      <p:ext uri="{BB962C8B-B14F-4D97-AF65-F5344CB8AC3E}">
        <p14:creationId xmlns:p14="http://schemas.microsoft.com/office/powerpoint/2010/main" val="45779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management and the life quality</a:t>
            </a:r>
          </a:p>
        </p:txBody>
      </p:sp>
      <p:sp>
        <p:nvSpPr>
          <p:cNvPr id="4" name="Slide Number Placeholder 3"/>
          <p:cNvSpPr>
            <a:spLocks noGrp="1"/>
          </p:cNvSpPr>
          <p:nvPr>
            <p:ph type="sldNum" sz="quarter" idx="5"/>
          </p:nvPr>
        </p:nvSpPr>
        <p:spPr/>
        <p:txBody>
          <a:bodyPr/>
          <a:lstStyle/>
          <a:p>
            <a:fld id="{BDF2AAF6-AF8F-674A-A1A6-3EA764276177}" type="slidenum">
              <a:rPr lang="en-US" smtClean="0"/>
              <a:t>8</a:t>
            </a:fld>
            <a:endParaRPr lang="en-US"/>
          </a:p>
        </p:txBody>
      </p:sp>
    </p:spTree>
    <p:extLst>
      <p:ext uri="{BB962C8B-B14F-4D97-AF65-F5344CB8AC3E}">
        <p14:creationId xmlns:p14="http://schemas.microsoft.com/office/powerpoint/2010/main" val="311247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control consequence</a:t>
            </a:r>
          </a:p>
        </p:txBody>
      </p:sp>
      <p:sp>
        <p:nvSpPr>
          <p:cNvPr id="4" name="Slide Number Placeholder 3"/>
          <p:cNvSpPr>
            <a:spLocks noGrp="1"/>
          </p:cNvSpPr>
          <p:nvPr>
            <p:ph type="sldNum" sz="quarter" idx="5"/>
          </p:nvPr>
        </p:nvSpPr>
        <p:spPr/>
        <p:txBody>
          <a:bodyPr/>
          <a:lstStyle/>
          <a:p>
            <a:fld id="{BDF2AAF6-AF8F-674A-A1A6-3EA764276177}" type="slidenum">
              <a:rPr lang="en-US" smtClean="0"/>
              <a:t>10</a:t>
            </a:fld>
            <a:endParaRPr lang="en-US"/>
          </a:p>
        </p:txBody>
      </p:sp>
    </p:spTree>
    <p:extLst>
      <p:ext uri="{BB962C8B-B14F-4D97-AF65-F5344CB8AC3E}">
        <p14:creationId xmlns:p14="http://schemas.microsoft.com/office/powerpoint/2010/main" val="83135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F2AAF6-AF8F-674A-A1A6-3EA764276177}" type="slidenum">
              <a:rPr lang="en-US" smtClean="0"/>
              <a:t>11</a:t>
            </a:fld>
            <a:endParaRPr lang="en-US"/>
          </a:p>
        </p:txBody>
      </p:sp>
    </p:spTree>
    <p:extLst>
      <p:ext uri="{BB962C8B-B14F-4D97-AF65-F5344CB8AC3E}">
        <p14:creationId xmlns:p14="http://schemas.microsoft.com/office/powerpoint/2010/main" val="151373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03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426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134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50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65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313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86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91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236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79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88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5479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E03A-904C-4B9D-D7A5-90AF440283D7}"/>
              </a:ext>
            </a:extLst>
          </p:cNvPr>
          <p:cNvSpPr>
            <a:spLocks noGrp="1"/>
          </p:cNvSpPr>
          <p:nvPr>
            <p:ph type="ctrTitle"/>
          </p:nvPr>
        </p:nvSpPr>
        <p:spPr>
          <a:xfrm>
            <a:off x="4449960" y="1507414"/>
            <a:ext cx="7295507" cy="3703320"/>
          </a:xfrm>
        </p:spPr>
        <p:txBody>
          <a:bodyPr anchor="ctr">
            <a:normAutofit/>
          </a:bodyPr>
          <a:lstStyle/>
          <a:p>
            <a:r>
              <a:rPr lang="en-US" sz="4800" dirty="0"/>
              <a:t>Week 4 assignment</a:t>
            </a:r>
            <a:br>
              <a:rPr lang="en-US" sz="4800" dirty="0"/>
            </a:br>
            <a:r>
              <a:rPr lang="en-US" sz="4800" dirty="0"/>
              <a:t>mid-term project</a:t>
            </a:r>
          </a:p>
        </p:txBody>
      </p:sp>
      <p:sp>
        <p:nvSpPr>
          <p:cNvPr id="3" name="Subtitle 2">
            <a:extLst>
              <a:ext uri="{FF2B5EF4-FFF2-40B4-BE49-F238E27FC236}">
                <a16:creationId xmlns:a16="http://schemas.microsoft.com/office/drawing/2014/main" id="{2CDD61CC-C5F7-4132-243B-20FFBEB9D179}"/>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dirty="0" err="1"/>
              <a:t>Khanh</a:t>
            </a:r>
            <a:r>
              <a:rPr lang="en-US" sz="2000" dirty="0"/>
              <a:t> chi Nguyen</a:t>
            </a:r>
          </a:p>
          <a:p>
            <a:pPr algn="r"/>
            <a:r>
              <a:rPr lang="en-US" sz="2000" dirty="0" err="1"/>
              <a:t>Msds</a:t>
            </a:r>
            <a:r>
              <a:rPr lang="en-US" sz="2000" dirty="0"/>
              <a:t> 670</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46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itle 1">
            <a:extLst>
              <a:ext uri="{FF2B5EF4-FFF2-40B4-BE49-F238E27FC236}">
                <a16:creationId xmlns:a16="http://schemas.microsoft.com/office/drawing/2014/main" id="{18660FCA-89CC-B608-24E9-F04F8A523B9E}"/>
              </a:ext>
            </a:extLst>
          </p:cNvPr>
          <p:cNvSpPr txBox="1">
            <a:spLocks/>
          </p:cNvSpPr>
          <p:nvPr/>
        </p:nvSpPr>
        <p:spPr>
          <a:xfrm>
            <a:off x="601255" y="702156"/>
            <a:ext cx="3409783" cy="1013800"/>
          </a:xfrm>
          <a:prstGeom prst="rect">
            <a:avLst/>
          </a:prstGeom>
        </p:spPr>
        <p:txBody>
          <a:bodyPr vert="horz" lIns="91440" tIns="45720" rIns="91440" bIns="45720" rtlCol="0" anchor="b">
            <a:normAutofit fontScale="85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Leaving intention was likely high across types of site</a:t>
            </a:r>
          </a:p>
        </p:txBody>
      </p:sp>
      <p:sp>
        <p:nvSpPr>
          <p:cNvPr id="4" name="TextBox 3">
            <a:extLst>
              <a:ext uri="{FF2B5EF4-FFF2-40B4-BE49-F238E27FC236}">
                <a16:creationId xmlns:a16="http://schemas.microsoft.com/office/drawing/2014/main" id="{262DE06E-4CCB-2FEA-A666-C023D00D4B14}"/>
              </a:ext>
            </a:extLst>
          </p:cNvPr>
          <p:cNvSpPr txBox="1"/>
          <p:nvPr/>
        </p:nvSpPr>
        <p:spPr>
          <a:xfrm>
            <a:off x="601255" y="1964168"/>
            <a:ext cx="3409782" cy="4036582"/>
          </a:xfrm>
          <a:prstGeom prst="rect">
            <a:avLst/>
          </a:prstGeom>
        </p:spPr>
        <p:txBody>
          <a:bodyPr vert="horz" lIns="91440" tIns="45720" rIns="91440" bIns="45720" rtlCol="0" anchor="ctr">
            <a:normAutofit lnSpcReduction="10000"/>
          </a:bodyPr>
          <a:lstStyle/>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sz="2000" dirty="0">
                <a:solidFill>
                  <a:schemeClr val="bg1"/>
                </a:solidFill>
              </a:rPr>
              <a:t>65% of Collective sites, 74% of Informal settlement, 73% of planned camps and 100% of Transit </a:t>
            </a:r>
            <a:r>
              <a:rPr lang="en-US" sz="2000" dirty="0" err="1">
                <a:solidFill>
                  <a:schemeClr val="bg1"/>
                </a:solidFill>
              </a:rPr>
              <a:t>centre</a:t>
            </a:r>
            <a:r>
              <a:rPr lang="en-US" sz="2000" dirty="0">
                <a:solidFill>
                  <a:schemeClr val="bg1"/>
                </a:solidFill>
              </a:rPr>
              <a:t> had households having leaving intention.</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sz="2000" dirty="0">
                <a:solidFill>
                  <a:schemeClr val="bg1"/>
                </a:solidFill>
              </a:rPr>
              <a:t>However, the number of new arrivals of Planned camp was not proportional to the number of new IDP arrivals of Informal settlement and Collective </a:t>
            </a:r>
            <a:r>
              <a:rPr lang="en-US" sz="2000" dirty="0" err="1">
                <a:solidFill>
                  <a:schemeClr val="bg1"/>
                </a:solidFill>
              </a:rPr>
              <a:t>centre</a:t>
            </a:r>
            <a:r>
              <a:rPr lang="en-US" sz="2000" dirty="0">
                <a:solidFill>
                  <a:schemeClr val="bg1"/>
                </a:solidFill>
              </a:rPr>
              <a:t>. So, where did they move?</a:t>
            </a:r>
          </a:p>
        </p:txBody>
      </p:sp>
      <p:graphicFrame>
        <p:nvGraphicFramePr>
          <p:cNvPr id="22" name="Chart 21">
            <a:extLst>
              <a:ext uri="{FF2B5EF4-FFF2-40B4-BE49-F238E27FC236}">
                <a16:creationId xmlns:a16="http://schemas.microsoft.com/office/drawing/2014/main" id="{F0F50C71-F60F-38D7-7960-4A130B5C10F4}"/>
              </a:ext>
            </a:extLst>
          </p:cNvPr>
          <p:cNvGraphicFramePr>
            <a:graphicFrameLocks/>
          </p:cNvGraphicFramePr>
          <p:nvPr>
            <p:extLst>
              <p:ext uri="{D42A27DB-BD31-4B8C-83A1-F6EECF244321}">
                <p14:modId xmlns:p14="http://schemas.microsoft.com/office/powerpoint/2010/main" val="3575019362"/>
              </p:ext>
            </p:extLst>
          </p:nvPr>
        </p:nvGraphicFramePr>
        <p:xfrm>
          <a:off x="4149853" y="505829"/>
          <a:ext cx="7595613" cy="30002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id="{E8B5A410-F094-26E9-3C91-AF7322E06A47}"/>
              </a:ext>
            </a:extLst>
          </p:cNvPr>
          <p:cNvGraphicFramePr>
            <a:graphicFrameLocks/>
          </p:cNvGraphicFramePr>
          <p:nvPr>
            <p:extLst>
              <p:ext uri="{D42A27DB-BD31-4B8C-83A1-F6EECF244321}">
                <p14:modId xmlns:p14="http://schemas.microsoft.com/office/powerpoint/2010/main" val="2664866377"/>
              </p:ext>
            </p:extLst>
          </p:nvPr>
        </p:nvGraphicFramePr>
        <p:xfrm>
          <a:off x="4149853" y="3482979"/>
          <a:ext cx="7595613"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2878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4EEB-7FF2-81B4-21CB-28E5278EC0AB}"/>
              </a:ext>
            </a:extLst>
          </p:cNvPr>
          <p:cNvSpPr>
            <a:spLocks noGrp="1"/>
          </p:cNvSpPr>
          <p:nvPr>
            <p:ph type="title"/>
          </p:nvPr>
        </p:nvSpPr>
        <p:spPr/>
        <p:txBody>
          <a:bodyPr/>
          <a:lstStyle/>
          <a:p>
            <a:r>
              <a:rPr lang="en-US" dirty="0" err="1"/>
              <a:t>COnclusion</a:t>
            </a:r>
            <a:endParaRPr lang="en-US" dirty="0"/>
          </a:p>
        </p:txBody>
      </p:sp>
      <p:sp>
        <p:nvSpPr>
          <p:cNvPr id="3" name="Content Placeholder 2">
            <a:extLst>
              <a:ext uri="{FF2B5EF4-FFF2-40B4-BE49-F238E27FC236}">
                <a16:creationId xmlns:a16="http://schemas.microsoft.com/office/drawing/2014/main" id="{559E7B58-935B-6802-C1CB-1B3CB326892E}"/>
              </a:ext>
            </a:extLst>
          </p:cNvPr>
          <p:cNvSpPr>
            <a:spLocks noGrp="1"/>
          </p:cNvSpPr>
          <p:nvPr>
            <p:ph idx="1"/>
          </p:nvPr>
        </p:nvSpPr>
        <p:spPr>
          <a:xfrm>
            <a:off x="581193" y="1955907"/>
            <a:ext cx="11029615" cy="4677504"/>
          </a:xfrm>
        </p:spPr>
        <p:txBody>
          <a:bodyPr>
            <a:normAutofit lnSpcReduction="10000"/>
          </a:bodyPr>
          <a:lstStyle/>
          <a:p>
            <a:r>
              <a:rPr lang="en-US" sz="2400" dirty="0">
                <a:solidFill>
                  <a:schemeClr val="tx1">
                    <a:lumMod val="85000"/>
                    <a:lumOff val="15000"/>
                  </a:schemeClr>
                </a:solidFill>
              </a:rPr>
              <a:t>The distribution of the number of communities and the number of site per community were quite different among sub-districts. This could lead to a problem in management in terms of financial and human resources allocation.</a:t>
            </a:r>
          </a:p>
          <a:p>
            <a:r>
              <a:rPr lang="en-US" sz="2400" dirty="0">
                <a:solidFill>
                  <a:schemeClr val="tx1">
                    <a:lumMod val="85000"/>
                    <a:lumOff val="15000"/>
                  </a:schemeClr>
                </a:solidFill>
              </a:rPr>
              <a:t>Besides, the number of informal site was significantly higher than others. This was not a good sign since the informal site was the one which was lack of </a:t>
            </a:r>
            <a:r>
              <a:rPr lang="en-US" sz="2400" dirty="0"/>
              <a:t>assistance from the government or humanitarian community. That could explain why “shelter” was one of the top 1</a:t>
            </a:r>
            <a:r>
              <a:rPr lang="en-US" sz="2400" baseline="30000" dirty="0"/>
              <a:t>st</a:t>
            </a:r>
            <a:r>
              <a:rPr lang="en-US" sz="2400" dirty="0"/>
              <a:t> priority needs when the life quality was not guarantee at these places.</a:t>
            </a:r>
          </a:p>
          <a:p>
            <a:r>
              <a:rPr lang="en-US" sz="2400" dirty="0"/>
              <a:t>Leaving intention was likely high across types of site. However, there was an uncontrollable movement between types of sites since the new IDP arrivals were not proportional to each other. For example, the number of new arrivals of Planned camp was not proportional to the number of new IDP arrivals of Informal settlement and Collective </a:t>
            </a:r>
            <a:r>
              <a:rPr lang="en-US" sz="2400" dirty="0" err="1"/>
              <a:t>centre</a:t>
            </a:r>
            <a:r>
              <a:rPr lang="en-US" sz="2400" dirty="0"/>
              <a:t>. While Planned camp was the place that IDP was expected to come after leaving Informal settlement.</a:t>
            </a:r>
          </a:p>
        </p:txBody>
      </p:sp>
    </p:spTree>
    <p:extLst>
      <p:ext uri="{BB962C8B-B14F-4D97-AF65-F5344CB8AC3E}">
        <p14:creationId xmlns:p14="http://schemas.microsoft.com/office/powerpoint/2010/main" val="358316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C8A4-BCF6-57A1-4712-732F2D423564}"/>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9AD83651-1FEC-4891-761D-0E7E7B8947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490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50D9-C308-9DE0-748F-93C731DC6680}"/>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C0E31A04-374F-C32C-1EF0-BBF379E54738}"/>
              </a:ext>
            </a:extLst>
          </p:cNvPr>
          <p:cNvSpPr>
            <a:spLocks noGrp="1"/>
          </p:cNvSpPr>
          <p:nvPr>
            <p:ph idx="1"/>
          </p:nvPr>
        </p:nvSpPr>
        <p:spPr/>
        <p:txBody>
          <a:bodyPr>
            <a:normAutofit/>
          </a:bodyPr>
          <a:lstStyle/>
          <a:p>
            <a:pPr fontAlgn="base"/>
            <a:r>
              <a:rPr lang="en-US" sz="2400" dirty="0"/>
              <a:t>Introduction</a:t>
            </a:r>
          </a:p>
          <a:p>
            <a:pPr fontAlgn="base"/>
            <a:r>
              <a:rPr lang="en-US" sz="2400" dirty="0"/>
              <a:t>Terminology</a:t>
            </a:r>
          </a:p>
          <a:p>
            <a:pPr fontAlgn="base"/>
            <a:r>
              <a:rPr lang="en-US" sz="2400" dirty="0"/>
              <a:t>Methodology</a:t>
            </a:r>
          </a:p>
          <a:p>
            <a:pPr fontAlgn="base"/>
            <a:r>
              <a:rPr lang="en-US" sz="2400" dirty="0"/>
              <a:t>Research Question</a:t>
            </a:r>
          </a:p>
          <a:p>
            <a:pPr fontAlgn="base"/>
            <a:r>
              <a:rPr lang="en-US" sz="2400" dirty="0"/>
              <a:t>Data Analysis</a:t>
            </a:r>
          </a:p>
          <a:p>
            <a:pPr fontAlgn="base"/>
            <a:r>
              <a:rPr lang="en-US" sz="2400" dirty="0"/>
              <a:t>Conclusions</a:t>
            </a:r>
          </a:p>
        </p:txBody>
      </p:sp>
    </p:spTree>
    <p:extLst>
      <p:ext uri="{BB962C8B-B14F-4D97-AF65-F5344CB8AC3E}">
        <p14:creationId xmlns:p14="http://schemas.microsoft.com/office/powerpoint/2010/main" val="358847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C1D8-E5DE-219E-DF90-0CD8EF84C4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82E699E-1538-0638-4CAD-C59B0FA63574}"/>
              </a:ext>
            </a:extLst>
          </p:cNvPr>
          <p:cNvSpPr>
            <a:spLocks noGrp="1"/>
          </p:cNvSpPr>
          <p:nvPr>
            <p:ph idx="1"/>
          </p:nvPr>
        </p:nvSpPr>
        <p:spPr/>
        <p:txBody>
          <a:bodyPr>
            <a:normAutofit/>
          </a:bodyPr>
          <a:lstStyle/>
          <a:p>
            <a:r>
              <a:rPr lang="en-US" sz="2800" dirty="0"/>
              <a:t>For this mid-term project, I will analyze a data set about camps and sites assessment, a data set from the class data folder provided by Mr. John Koenig.</a:t>
            </a:r>
          </a:p>
          <a:p>
            <a:r>
              <a:rPr lang="en-US" sz="2800" dirty="0"/>
              <a:t>The data set was collected by REACH from 25 to 27 December 2019. It geographically covered 8 sub-districts in Northern Idleb and Western Aleppo.</a:t>
            </a:r>
          </a:p>
          <a:p>
            <a:endParaRPr lang="en-US" sz="2800" dirty="0"/>
          </a:p>
          <a:p>
            <a:endParaRPr lang="en-US" sz="2800" dirty="0"/>
          </a:p>
        </p:txBody>
      </p:sp>
    </p:spTree>
    <p:extLst>
      <p:ext uri="{BB962C8B-B14F-4D97-AF65-F5344CB8AC3E}">
        <p14:creationId xmlns:p14="http://schemas.microsoft.com/office/powerpoint/2010/main" val="313779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7E34-0008-C852-4B55-9DEF4D4CC923}"/>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E5E1D006-A393-A0C8-9BE0-210CE2BB4057}"/>
              </a:ext>
            </a:extLst>
          </p:cNvPr>
          <p:cNvSpPr>
            <a:spLocks noGrp="1"/>
          </p:cNvSpPr>
          <p:nvPr>
            <p:ph idx="1"/>
          </p:nvPr>
        </p:nvSpPr>
        <p:spPr>
          <a:xfrm>
            <a:off x="581192" y="2180496"/>
            <a:ext cx="11029615" cy="4484464"/>
          </a:xfrm>
        </p:spPr>
        <p:txBody>
          <a:bodyPr>
            <a:normAutofit fontScale="92500" lnSpcReduction="20000"/>
          </a:bodyPr>
          <a:lstStyle/>
          <a:p>
            <a:r>
              <a:rPr lang="en-US" b="1" dirty="0"/>
              <a:t>IDPs: </a:t>
            </a:r>
            <a:r>
              <a:rPr lang="en-US" dirty="0"/>
              <a:t>Individuals or groups of people who have been forced to leave their homes or places of habitual residence, in particular as a result of or in order to avoid the effects of armed conflict, situations of </a:t>
            </a:r>
            <a:r>
              <a:rPr lang="en-US" dirty="0" err="1"/>
              <a:t>generalised</a:t>
            </a:r>
            <a:r>
              <a:rPr lang="en-US" dirty="0"/>
              <a:t> violence, violations of human rights, or natural or man-made disasters, and who have not crossed an international border.</a:t>
            </a:r>
          </a:p>
          <a:p>
            <a:r>
              <a:rPr lang="en-US" b="1" dirty="0"/>
              <a:t>Informal settlements: </a:t>
            </a:r>
            <a:r>
              <a:rPr lang="en-US" dirty="0"/>
              <a:t>Otherwise known as a self-settled camp or a spontaneous site, hosting 5 or more IDP households. IDPs may settle in a camp that is independent of assistance from the government or humanitarian community. They are a group of tented, or other types of housing units, or unfinished buildings established by IDPs themselves or by non-experienced actors, often erected on land that the occupants have no legal claim to. IDPs intend to stay in this location for an extended period of time. At the moment, most of the so-called IDP camps in Syria fall under this category</a:t>
            </a:r>
          </a:p>
          <a:p>
            <a:r>
              <a:rPr lang="en-US" b="1" dirty="0"/>
              <a:t>Planned camp: </a:t>
            </a:r>
            <a:r>
              <a:rPr lang="en-US" dirty="0"/>
              <a:t>A planned camp is a place where IPDs find </a:t>
            </a:r>
            <a:r>
              <a:rPr lang="en-US" dirty="0" err="1"/>
              <a:t>accomodation</a:t>
            </a:r>
            <a:r>
              <a:rPr lang="en-US" dirty="0"/>
              <a:t> on purpose-built sites, where service infrastructure is provided and distribution take place. The camp is established by an accountable humanitarian actor and to the extent possible, meet the minimum SPHERE standards</a:t>
            </a:r>
          </a:p>
          <a:p>
            <a:r>
              <a:rPr lang="en-US" b="1" dirty="0"/>
              <a:t>Collective </a:t>
            </a:r>
            <a:r>
              <a:rPr lang="en-US" b="1" dirty="0" err="1"/>
              <a:t>centres</a:t>
            </a:r>
            <a:r>
              <a:rPr lang="en-US" b="1" dirty="0"/>
              <a:t>: </a:t>
            </a:r>
            <a:r>
              <a:rPr lang="en-US" dirty="0"/>
              <a:t>A pre-existing building or other structure used to host 5 or more IDP households, e.g. public buildings, schools, mosques, private collective building</a:t>
            </a:r>
          </a:p>
          <a:p>
            <a:r>
              <a:rPr lang="en-US" b="1" dirty="0"/>
              <a:t>Transit reception </a:t>
            </a:r>
            <a:r>
              <a:rPr lang="en-US" b="1" dirty="0" err="1"/>
              <a:t>centres</a:t>
            </a:r>
            <a:r>
              <a:rPr lang="en-US" b="1" dirty="0"/>
              <a:t>: </a:t>
            </a:r>
            <a:r>
              <a:rPr lang="en-US" dirty="0"/>
              <a:t>Otherwise known as transit camps, they provide temporary </a:t>
            </a:r>
            <a:r>
              <a:rPr lang="en-US" dirty="0" err="1"/>
              <a:t>accomodation</a:t>
            </a:r>
            <a:r>
              <a:rPr lang="en-US" dirty="0"/>
              <a:t> for displaced persons pending transfer to a suitable, safe, longer term camp, or at the end of an operation as a staging point of return. Reception/transit </a:t>
            </a:r>
            <a:r>
              <a:rPr lang="en-US" dirty="0" err="1"/>
              <a:t>centres</a:t>
            </a:r>
            <a:r>
              <a:rPr lang="en-US" dirty="0"/>
              <a:t> are usually either intermediate or short-term installations. These sites are often established during extremely large displacements.</a:t>
            </a:r>
          </a:p>
        </p:txBody>
      </p:sp>
      <p:sp>
        <p:nvSpPr>
          <p:cNvPr id="4" name="TextBox 3">
            <a:extLst>
              <a:ext uri="{FF2B5EF4-FFF2-40B4-BE49-F238E27FC236}">
                <a16:creationId xmlns:a16="http://schemas.microsoft.com/office/drawing/2014/main" id="{67840097-DA94-D908-FF32-2F846AB75746}"/>
              </a:ext>
            </a:extLst>
          </p:cNvPr>
          <p:cNvSpPr txBox="1"/>
          <p:nvPr/>
        </p:nvSpPr>
        <p:spPr>
          <a:xfrm>
            <a:off x="9065111" y="6526460"/>
            <a:ext cx="3421847" cy="276999"/>
          </a:xfrm>
          <a:prstGeom prst="rect">
            <a:avLst/>
          </a:prstGeom>
          <a:noFill/>
        </p:spPr>
        <p:txBody>
          <a:bodyPr wrap="square" rtlCol="0">
            <a:spAutoFit/>
          </a:bodyPr>
          <a:lstStyle/>
          <a:p>
            <a:r>
              <a:rPr lang="en-US" sz="1200" i="1" dirty="0"/>
              <a:t>*These definitions were provided in the data set</a:t>
            </a:r>
          </a:p>
        </p:txBody>
      </p:sp>
    </p:spTree>
    <p:extLst>
      <p:ext uri="{BB962C8B-B14F-4D97-AF65-F5344CB8AC3E}">
        <p14:creationId xmlns:p14="http://schemas.microsoft.com/office/powerpoint/2010/main" val="414748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10B7-32F1-D1A8-382A-27A54F14067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2B454F6-D40B-4AED-79EF-4AEC2D21F5C7}"/>
              </a:ext>
            </a:extLst>
          </p:cNvPr>
          <p:cNvSpPr>
            <a:spLocks noGrp="1"/>
          </p:cNvSpPr>
          <p:nvPr>
            <p:ph idx="1"/>
          </p:nvPr>
        </p:nvSpPr>
        <p:spPr/>
        <p:txBody>
          <a:bodyPr>
            <a:normAutofit/>
          </a:bodyPr>
          <a:lstStyle/>
          <a:p>
            <a:r>
              <a:rPr lang="en-US" sz="2400" dirty="0"/>
              <a:t>Firstly, I study the the data to have an overview about the purpose of the data set. Then, I looked for information about Camps and Sites on the internet to understand about reality of this topic. This helps to equip me a foundation understanding about the situation.</a:t>
            </a:r>
          </a:p>
          <a:p>
            <a:r>
              <a:rPr lang="en-US" sz="2400" dirty="0"/>
              <a:t>Next, I cleaned data a little bit such as: Renamed some column names for better reading, Grouping some categories to make chart looking nice.</a:t>
            </a:r>
          </a:p>
          <a:p>
            <a:r>
              <a:rPr lang="en-US" sz="2400" dirty="0"/>
              <a:t>Then, I used Pivot Table and Pivot Chart to process the data</a:t>
            </a:r>
          </a:p>
        </p:txBody>
      </p:sp>
    </p:spTree>
    <p:extLst>
      <p:ext uri="{BB962C8B-B14F-4D97-AF65-F5344CB8AC3E}">
        <p14:creationId xmlns:p14="http://schemas.microsoft.com/office/powerpoint/2010/main" val="311728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E72D-EB95-52EB-7589-6BF6DDB0E35F}"/>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D8FF2EF8-8776-E771-CFBC-ACBF464167FA}"/>
              </a:ext>
            </a:extLst>
          </p:cNvPr>
          <p:cNvSpPr>
            <a:spLocks noGrp="1"/>
          </p:cNvSpPr>
          <p:nvPr>
            <p:ph idx="1"/>
          </p:nvPr>
        </p:nvSpPr>
        <p:spPr/>
        <p:txBody>
          <a:bodyPr>
            <a:normAutofit/>
          </a:bodyPr>
          <a:lstStyle/>
          <a:p>
            <a:pPr marL="342900" marR="0" lvl="0" indent="-342900">
              <a:lnSpc>
                <a:spcPct val="150000"/>
              </a:lnSpc>
              <a:spcBef>
                <a:spcPts val="0"/>
              </a:spcBef>
              <a:spcAft>
                <a:spcPts val="0"/>
              </a:spcAft>
              <a:buFont typeface="Wingdings 2" pitchFamily="2" charset="2"/>
              <a:buChar char="¡"/>
              <a:tabLst>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How’s the distribution of communities among sub-districts?</a:t>
            </a:r>
          </a:p>
          <a:p>
            <a:pPr marL="342900" marR="0" lvl="0" indent="-342900">
              <a:lnSpc>
                <a:spcPct val="150000"/>
              </a:lnSpc>
              <a:spcBef>
                <a:spcPts val="0"/>
              </a:spcBef>
              <a:spcAft>
                <a:spcPts val="0"/>
              </a:spcAft>
              <a:buFont typeface="Wingdings 2" pitchFamily="2" charset="2"/>
              <a:buChar char="¡"/>
              <a:tabLst>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Which type of site does have the biggest number of quantities? And If it could be the reason for problems about leaving intention and priority demand at these places?</a:t>
            </a:r>
          </a:p>
        </p:txBody>
      </p:sp>
    </p:spTree>
    <p:extLst>
      <p:ext uri="{BB962C8B-B14F-4D97-AF65-F5344CB8AC3E}">
        <p14:creationId xmlns:p14="http://schemas.microsoft.com/office/powerpoint/2010/main" val="289930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5B92E2-DB82-126A-38C3-968CAF008920}"/>
              </a:ext>
            </a:extLst>
          </p:cNvPr>
          <p:cNvSpPr>
            <a:spLocks noGrp="1"/>
          </p:cNvSpPr>
          <p:nvPr>
            <p:ph type="title"/>
          </p:nvPr>
        </p:nvSpPr>
        <p:spPr>
          <a:xfrm>
            <a:off x="601256" y="702156"/>
            <a:ext cx="3409782" cy="1798998"/>
          </a:xfrm>
        </p:spPr>
        <p:txBody>
          <a:bodyPr vert="horz" lIns="91440" tIns="45720" rIns="91440" bIns="45720" rtlCol="0" anchor="b">
            <a:noAutofit/>
          </a:bodyPr>
          <a:lstStyle/>
          <a:p>
            <a:r>
              <a:rPr lang="en-US" sz="1800" dirty="0">
                <a:solidFill>
                  <a:schemeClr val="bg1"/>
                </a:solidFill>
              </a:rPr>
              <a:t>There was an inequality in distribution of the number of communities and the number of site per community among sub-districts.</a:t>
            </a:r>
            <a:endParaRPr lang="en-US" sz="1800" dirty="0"/>
          </a:p>
        </p:txBody>
      </p:sp>
      <p:sp>
        <p:nvSpPr>
          <p:cNvPr id="4" name="TextBox 3">
            <a:extLst>
              <a:ext uri="{FF2B5EF4-FFF2-40B4-BE49-F238E27FC236}">
                <a16:creationId xmlns:a16="http://schemas.microsoft.com/office/drawing/2014/main" id="{85610A94-699F-788F-5BFD-0F66CB2C2BB6}"/>
              </a:ext>
            </a:extLst>
          </p:cNvPr>
          <p:cNvSpPr txBox="1"/>
          <p:nvPr/>
        </p:nvSpPr>
        <p:spPr>
          <a:xfrm>
            <a:off x="601255" y="2588902"/>
            <a:ext cx="3409782" cy="3411847"/>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2"/>
              </a:buClr>
              <a:buSzPct val="92000"/>
              <a:buFont typeface="Arial" panose="020B0604020202020204" pitchFamily="34" charset="0"/>
              <a:buChar char="•"/>
            </a:pPr>
            <a:r>
              <a:rPr lang="en-US" dirty="0" err="1">
                <a:solidFill>
                  <a:schemeClr val="bg1"/>
                </a:solidFill>
              </a:rPr>
              <a:t>Salqin</a:t>
            </a:r>
            <a:r>
              <a:rPr lang="en-US" dirty="0">
                <a:solidFill>
                  <a:schemeClr val="bg1"/>
                </a:solidFill>
              </a:rPr>
              <a:t> and </a:t>
            </a:r>
            <a:r>
              <a:rPr lang="en-US" dirty="0" err="1">
                <a:solidFill>
                  <a:schemeClr val="bg1"/>
                </a:solidFill>
              </a:rPr>
              <a:t>Atereb</a:t>
            </a:r>
            <a:r>
              <a:rPr lang="en-US" dirty="0">
                <a:solidFill>
                  <a:schemeClr val="bg1"/>
                </a:solidFill>
              </a:rPr>
              <a:t> were the sub-districts that had the top number of Communities. However, their average sites per community were not high, only 2.9 and 7.4 respectively.</a:t>
            </a:r>
          </a:p>
          <a:p>
            <a:pPr marL="285750" indent="-285750">
              <a:lnSpc>
                <a:spcPct val="90000"/>
              </a:lnSpc>
              <a:spcBef>
                <a:spcPct val="20000"/>
              </a:spcBef>
              <a:spcAft>
                <a:spcPts val="600"/>
              </a:spcAft>
              <a:buClr>
                <a:schemeClr val="accent2"/>
              </a:buClr>
              <a:buSzPct val="92000"/>
              <a:buFont typeface="Arial" panose="020B0604020202020204" pitchFamily="34" charset="0"/>
              <a:buChar char="•"/>
            </a:pPr>
            <a:r>
              <a:rPr lang="en-US" dirty="0">
                <a:solidFill>
                  <a:schemeClr val="bg1"/>
                </a:solidFill>
              </a:rPr>
              <a:t>While Dana had a high average number of site per community at 26.7</a:t>
            </a:r>
          </a:p>
          <a:p>
            <a:pPr marL="285750" indent="-285750">
              <a:lnSpc>
                <a:spcPct val="90000"/>
              </a:lnSpc>
              <a:spcBef>
                <a:spcPct val="20000"/>
              </a:spcBef>
              <a:spcAft>
                <a:spcPts val="600"/>
              </a:spcAft>
              <a:buClr>
                <a:schemeClr val="accent2"/>
              </a:buClr>
              <a:buSzPct val="92000"/>
              <a:buFont typeface="Arial" panose="020B0604020202020204" pitchFamily="34" charset="0"/>
              <a:buChar char="•"/>
            </a:pPr>
            <a:endParaRPr lang="en-US" dirty="0">
              <a:solidFill>
                <a:schemeClr val="bg1"/>
              </a:solidFill>
            </a:endParaRPr>
          </a:p>
          <a:p>
            <a:pPr marL="285750" indent="-285750">
              <a:lnSpc>
                <a:spcPct val="90000"/>
              </a:lnSpc>
              <a:spcBef>
                <a:spcPct val="20000"/>
              </a:spcBef>
              <a:spcAft>
                <a:spcPts val="600"/>
              </a:spcAft>
              <a:buClr>
                <a:schemeClr val="accent2"/>
              </a:buClr>
              <a:buSzPct val="92000"/>
              <a:buFont typeface="Arial" panose="020B0604020202020204" pitchFamily="34" charset="0"/>
              <a:buChar char="•"/>
            </a:pPr>
            <a:endParaRPr lang="en-US" sz="1600" dirty="0">
              <a:solidFill>
                <a:schemeClr val="bg1"/>
              </a:solidFill>
            </a:endParaRPr>
          </a:p>
        </p:txBody>
      </p:sp>
      <p:graphicFrame>
        <p:nvGraphicFramePr>
          <p:cNvPr id="12" name="Chart 11">
            <a:extLst>
              <a:ext uri="{FF2B5EF4-FFF2-40B4-BE49-F238E27FC236}">
                <a16:creationId xmlns:a16="http://schemas.microsoft.com/office/drawing/2014/main" id="{294D53E6-31AD-6730-1401-70EAAB06B831}"/>
              </a:ext>
            </a:extLst>
          </p:cNvPr>
          <p:cNvGraphicFramePr>
            <a:graphicFrameLocks/>
          </p:cNvGraphicFramePr>
          <p:nvPr>
            <p:extLst>
              <p:ext uri="{D42A27DB-BD31-4B8C-83A1-F6EECF244321}">
                <p14:modId xmlns:p14="http://schemas.microsoft.com/office/powerpoint/2010/main" val="653472845"/>
              </p:ext>
            </p:extLst>
          </p:nvPr>
        </p:nvGraphicFramePr>
        <p:xfrm>
          <a:off x="4265677" y="980515"/>
          <a:ext cx="7397405" cy="5245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742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C90D12F-E8EB-F6EF-40B6-297BD6182CC5}"/>
              </a:ext>
            </a:extLst>
          </p:cNvPr>
          <p:cNvSpPr>
            <a:spLocks noGrp="1"/>
          </p:cNvSpPr>
          <p:nvPr>
            <p:ph type="title"/>
          </p:nvPr>
        </p:nvSpPr>
        <p:spPr>
          <a:xfrm>
            <a:off x="601255" y="702155"/>
            <a:ext cx="3409783" cy="1262011"/>
          </a:xfrm>
        </p:spPr>
        <p:txBody>
          <a:bodyPr vert="horz" lIns="91440" tIns="45720" rIns="91440" bIns="45720" rtlCol="0" anchor="b">
            <a:normAutofit fontScale="90000"/>
          </a:bodyPr>
          <a:lstStyle/>
          <a:p>
            <a:r>
              <a:rPr lang="en-US" dirty="0"/>
              <a:t>Alert in the big number of informal sites</a:t>
            </a:r>
          </a:p>
        </p:txBody>
      </p:sp>
      <p:sp>
        <p:nvSpPr>
          <p:cNvPr id="4" name="TextBox 3">
            <a:extLst>
              <a:ext uri="{FF2B5EF4-FFF2-40B4-BE49-F238E27FC236}">
                <a16:creationId xmlns:a16="http://schemas.microsoft.com/office/drawing/2014/main" id="{BDE3C9E0-BF5C-8F3B-6803-BF3A13241339}"/>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marL="171450" indent="-171450">
              <a:lnSpc>
                <a:spcPct val="90000"/>
              </a:lnSpc>
              <a:spcBef>
                <a:spcPct val="20000"/>
              </a:spcBef>
              <a:spcAft>
                <a:spcPts val="600"/>
              </a:spcAft>
              <a:buClr>
                <a:schemeClr val="accent2"/>
              </a:buClr>
              <a:buSzPct val="92000"/>
              <a:buFont typeface="Arial" panose="020B0604020202020204" pitchFamily="34" charset="0"/>
              <a:buChar char="•"/>
            </a:pPr>
            <a:r>
              <a:rPr lang="en-US" dirty="0">
                <a:solidFill>
                  <a:schemeClr val="bg1"/>
                </a:solidFill>
              </a:rPr>
              <a:t>The high number of Informal sites and low number of planned camps were normally not a good sign. </a:t>
            </a:r>
          </a:p>
          <a:p>
            <a:pPr marL="171450" indent="-171450">
              <a:lnSpc>
                <a:spcPct val="90000"/>
              </a:lnSpc>
              <a:spcBef>
                <a:spcPct val="20000"/>
              </a:spcBef>
              <a:spcAft>
                <a:spcPts val="600"/>
              </a:spcAft>
              <a:buClr>
                <a:schemeClr val="accent2"/>
              </a:buClr>
              <a:buSzPct val="92000"/>
              <a:buFont typeface="Arial" panose="020B0604020202020204" pitchFamily="34" charset="0"/>
              <a:buChar char="•"/>
            </a:pPr>
            <a:r>
              <a:rPr lang="en-US" dirty="0">
                <a:solidFill>
                  <a:schemeClr val="bg1"/>
                </a:solidFill>
              </a:rPr>
              <a:t>The number of Informal sites of Harim district was 6 times as much as other types of sites.  And it was more than 2.6 times in Idleb district. In Jebel Saman, Informal sites were 14.5 times as much as Planned sites.</a:t>
            </a:r>
          </a:p>
        </p:txBody>
      </p:sp>
      <p:graphicFrame>
        <p:nvGraphicFramePr>
          <p:cNvPr id="22" name="Chart 21">
            <a:extLst>
              <a:ext uri="{FF2B5EF4-FFF2-40B4-BE49-F238E27FC236}">
                <a16:creationId xmlns:a16="http://schemas.microsoft.com/office/drawing/2014/main" id="{8950C9D9-01D8-2E73-EDCB-3DF6D0D8F087}"/>
              </a:ext>
            </a:extLst>
          </p:cNvPr>
          <p:cNvGraphicFramePr>
            <a:graphicFrameLocks/>
          </p:cNvGraphicFramePr>
          <p:nvPr>
            <p:extLst>
              <p:ext uri="{D42A27DB-BD31-4B8C-83A1-F6EECF244321}">
                <p14:modId xmlns:p14="http://schemas.microsoft.com/office/powerpoint/2010/main" val="2511785386"/>
              </p:ext>
            </p:extLst>
          </p:nvPr>
        </p:nvGraphicFramePr>
        <p:xfrm>
          <a:off x="4294663" y="693947"/>
          <a:ext cx="7450803" cy="55322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36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C36F7914-D191-E3DB-F803-35A7A0316D6D}"/>
              </a:ext>
            </a:extLst>
          </p:cNvPr>
          <p:cNvSpPr>
            <a:spLocks noGrp="1"/>
          </p:cNvSpPr>
          <p:nvPr>
            <p:ph type="title"/>
          </p:nvPr>
        </p:nvSpPr>
        <p:spPr>
          <a:xfrm>
            <a:off x="601255" y="702156"/>
            <a:ext cx="3409783" cy="1349382"/>
          </a:xfrm>
        </p:spPr>
        <p:txBody>
          <a:bodyPr vert="horz" lIns="91440" tIns="45720" rIns="91440" bIns="45720" rtlCol="0" anchor="b">
            <a:normAutofit fontScale="90000"/>
          </a:bodyPr>
          <a:lstStyle/>
          <a:p>
            <a:r>
              <a:rPr lang="en-US" dirty="0"/>
              <a:t>Problems happen mostly at informal settlement</a:t>
            </a:r>
          </a:p>
        </p:txBody>
      </p:sp>
      <p:sp>
        <p:nvSpPr>
          <p:cNvPr id="6" name="TextBox 5">
            <a:extLst>
              <a:ext uri="{FF2B5EF4-FFF2-40B4-BE49-F238E27FC236}">
                <a16:creationId xmlns:a16="http://schemas.microsoft.com/office/drawing/2014/main" id="{38E218A6-F2C3-CB63-3F9B-740461C02EC2}"/>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sz="2000" dirty="0">
                <a:solidFill>
                  <a:schemeClr val="bg1"/>
                </a:solidFill>
              </a:rPr>
              <a:t>Shelter is the top 1</a:t>
            </a:r>
            <a:r>
              <a:rPr lang="en-US" sz="2000" baseline="30000" dirty="0">
                <a:solidFill>
                  <a:schemeClr val="bg1"/>
                </a:solidFill>
              </a:rPr>
              <a:t>st</a:t>
            </a:r>
            <a:r>
              <a:rPr lang="en-US" sz="2000" dirty="0">
                <a:solidFill>
                  <a:schemeClr val="bg1"/>
                </a:solidFill>
              </a:rPr>
              <a:t> priority need. This can be understood by the huge amount of informal settlement where is independent of assistance from the government.</a:t>
            </a:r>
          </a:p>
          <a:p>
            <a:pPr>
              <a:spcBef>
                <a:spcPct val="20000"/>
              </a:spcBef>
              <a:spcAft>
                <a:spcPts val="600"/>
              </a:spcAft>
              <a:buClr>
                <a:schemeClr val="accent2"/>
              </a:buClr>
              <a:buSzPct val="92000"/>
              <a:buFont typeface="Wingdings 2" panose="05020102010507070707" pitchFamily="18" charset="2"/>
              <a:buChar char=""/>
            </a:pPr>
            <a:r>
              <a:rPr lang="en-US" sz="2000" dirty="0" err="1">
                <a:solidFill>
                  <a:schemeClr val="bg1"/>
                </a:solidFill>
              </a:rPr>
              <a:t>Winterisation</a:t>
            </a:r>
            <a:r>
              <a:rPr lang="en-US" sz="2000" dirty="0">
                <a:solidFill>
                  <a:schemeClr val="bg1"/>
                </a:solidFill>
              </a:rPr>
              <a:t> is the top 2</a:t>
            </a:r>
            <a:r>
              <a:rPr lang="en-US" sz="2000" baseline="30000" dirty="0">
                <a:solidFill>
                  <a:schemeClr val="bg1"/>
                </a:solidFill>
              </a:rPr>
              <a:t>nd</a:t>
            </a:r>
            <a:r>
              <a:rPr lang="en-US" sz="2000" dirty="0">
                <a:solidFill>
                  <a:schemeClr val="bg1"/>
                </a:solidFill>
              </a:rPr>
              <a:t> and 3rd priority needs.</a:t>
            </a:r>
          </a:p>
        </p:txBody>
      </p:sp>
      <p:graphicFrame>
        <p:nvGraphicFramePr>
          <p:cNvPr id="5" name="Chart 4">
            <a:extLst>
              <a:ext uri="{FF2B5EF4-FFF2-40B4-BE49-F238E27FC236}">
                <a16:creationId xmlns:a16="http://schemas.microsoft.com/office/drawing/2014/main" id="{F9ED9EC2-18CA-C42D-7F61-C38D5BFD01EC}"/>
              </a:ext>
            </a:extLst>
          </p:cNvPr>
          <p:cNvGraphicFramePr>
            <a:graphicFrameLocks/>
          </p:cNvGraphicFramePr>
          <p:nvPr>
            <p:extLst>
              <p:ext uri="{D42A27DB-BD31-4B8C-83A1-F6EECF244321}">
                <p14:modId xmlns:p14="http://schemas.microsoft.com/office/powerpoint/2010/main" val="1970746003"/>
              </p:ext>
            </p:extLst>
          </p:nvPr>
        </p:nvGraphicFramePr>
        <p:xfrm>
          <a:off x="4149854" y="610849"/>
          <a:ext cx="7595613" cy="34895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314C4389-E36D-7878-772F-1E6AC20BB2E0}"/>
              </a:ext>
            </a:extLst>
          </p:cNvPr>
          <p:cNvGraphicFramePr>
            <a:graphicFrameLocks/>
          </p:cNvGraphicFramePr>
          <p:nvPr>
            <p:extLst>
              <p:ext uri="{D42A27DB-BD31-4B8C-83A1-F6EECF244321}">
                <p14:modId xmlns:p14="http://schemas.microsoft.com/office/powerpoint/2010/main" val="1799229263"/>
              </p:ext>
            </p:extLst>
          </p:nvPr>
        </p:nvGraphicFramePr>
        <p:xfrm>
          <a:off x="4145697" y="4100401"/>
          <a:ext cx="8046303" cy="26064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614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{E39A4C20-A7BC-8146-8374-E3250E0F92F4}tf10001123</Template>
  <TotalTime>45765</TotalTime>
  <Words>1118</Words>
  <Application>Microsoft Macintosh PowerPoint</Application>
  <PresentationFormat>Widescreen</PresentationFormat>
  <Paragraphs>68</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 2</vt:lpstr>
      <vt:lpstr>Dividend</vt:lpstr>
      <vt:lpstr>Week 4 assignment mid-term project</vt:lpstr>
      <vt:lpstr>Table of content</vt:lpstr>
      <vt:lpstr>introduction</vt:lpstr>
      <vt:lpstr>Terminology</vt:lpstr>
      <vt:lpstr>Methodology</vt:lpstr>
      <vt:lpstr>Research question</vt:lpstr>
      <vt:lpstr>There was an inequality in distribution of the number of communities and the number of site per community among sub-districts.</vt:lpstr>
      <vt:lpstr>Alert in the big number of informal sites</vt:lpstr>
      <vt:lpstr>Problems happen mostly at informal settlement</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assignment</dc:title>
  <dc:creator>Nguyen, Chi K</dc:creator>
  <cp:lastModifiedBy>Nguyen, Chi K</cp:lastModifiedBy>
  <cp:revision>47</cp:revision>
  <dcterms:created xsi:type="dcterms:W3CDTF">2022-08-25T02:48:50Z</dcterms:created>
  <dcterms:modified xsi:type="dcterms:W3CDTF">2022-09-25T22:23:17Z</dcterms:modified>
</cp:coreProperties>
</file>