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0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62654" autoAdjust="0"/>
  </p:normalViewPr>
  <p:slideViewPr>
    <p:cSldViewPr snapToGrid="0" showGuides="1">
      <p:cViewPr varScale="1">
        <p:scale>
          <a:sx n="69" d="100"/>
          <a:sy n="69" d="100"/>
        </p:scale>
        <p:origin x="154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9000B-E397-4F19-B606-E56102579D0B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9423-C7E1-4831-AEE2-45D2ABDAE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565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B25B9-7F88-7007-4C37-78D2C60B1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5EDD345-F982-F415-B73C-12050C33B6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30C3206-3D7A-5883-D603-AF1CA1B7A5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8B45D1-5846-4E04-BBD2-236FD2427D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055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328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050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8D9F3-1BFE-3085-AF15-6ADFE5023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460861F-3BC3-364C-89A7-139740C29E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51E7E88-B822-78B8-7808-6BD695294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9DEDD5-70AF-C0E1-BF31-7FA078CBE0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343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8BF49-A0FE-B6B6-4039-C38D9FDF2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0C9C781-184D-044A-18A7-CAA10719CE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A816017-FB8A-984C-8265-C9F41FBA7D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1D164F-58D7-EE6D-A75B-247EF59F7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09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725CA-119F-BACF-9EBB-E0D3DB6B6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9A9D062-5527-22EA-19EA-DF840F5E02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2523E3C-0C71-C6ED-7909-FE32D35A9B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240C28-160D-6CE1-A7E3-775AD9D08E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898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E6979-B0B4-290D-BCD6-47F3E7351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619A9E1-FC54-7CB2-45BB-D4893DCBF5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17ED22B-7259-4EE6-426E-73BF62000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F86C47-FF48-0718-FAAF-C08BB0FEE7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786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941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8C13B-AEC4-F4D0-CF53-DD54D3195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E9612F-666C-6D56-7C62-8166F246A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599D6F-E9CE-745D-BDC9-76D64D77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A145-4430-47AE-978A-C12C2E51D8E1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EDD2F-0F06-F6B6-531C-C1A9B1B8E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3583CB-6B84-E3BF-53C5-ABFA3DE2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6A99-D404-4660-887C-B4AC75F77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53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AEEBC-D5E1-7721-5B4F-474B96E4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78FA62-6E96-591E-F183-C922BB514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1A1EF1-1CE3-7012-91BD-CE1FA2F9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A145-4430-47AE-978A-C12C2E51D8E1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2F83F-891E-98FF-736F-FF12D90E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211AD5-BF95-A60D-79BE-61D044C82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6A99-D404-4660-887C-B4AC75F77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96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119787-8B7E-934E-079E-52E963620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9A292D-7E38-07C9-CDD9-6834D1133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3F19F-ACDB-3063-6ED6-44D649E4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A145-4430-47AE-978A-C12C2E51D8E1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B62DB6-B47C-4C71-62F8-78FE5E437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96CE2A-FFA2-9F2B-03D8-B7643B33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6A99-D404-4660-887C-B4AC75F77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345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3869319"/>
              </p:ext>
            </p:extLst>
          </p:nvPr>
        </p:nvGraphicFramePr>
        <p:xfrm>
          <a:off x="0" y="1268760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背景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</a:t>
                      </a:r>
                      <a:r>
                        <a:rPr lang="en-US" altLang="zh-CN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4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预测结果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结论与展望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 userDrawn="1"/>
        </p:nvSpPr>
        <p:spPr>
          <a:xfrm>
            <a:off x="0" y="2064750"/>
            <a:ext cx="1691680" cy="7881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1939969" y="1016714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 userDrawn="1"/>
        </p:nvSpPr>
        <p:spPr>
          <a:xfrm>
            <a:off x="2163872" y="185811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模 型 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&amp;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方 法</a:t>
            </a:r>
          </a:p>
        </p:txBody>
      </p:sp>
      <p:sp>
        <p:nvSpPr>
          <p:cNvPr id="9" name="五边形 8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rot="16200000">
            <a:off x="1547664" y="3174235"/>
            <a:ext cx="144016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6C2A53-522B-C321-5C84-5B28B366A6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983" b="78147"/>
          <a:stretch/>
        </p:blipFill>
        <p:spPr>
          <a:xfrm>
            <a:off x="306863" y="85014"/>
            <a:ext cx="1099906" cy="103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29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影响因素辨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51599370"/>
              </p:ext>
            </p:extLst>
          </p:nvPr>
        </p:nvGraphicFramePr>
        <p:xfrm>
          <a:off x="0" y="1268760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背景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预测结果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4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结论与展望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 userDrawn="1"/>
        </p:nvSpPr>
        <p:spPr>
          <a:xfrm>
            <a:off x="0" y="2064750"/>
            <a:ext cx="1691680" cy="7673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1907704" y="1268760"/>
            <a:ext cx="831206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 userDrawn="1"/>
        </p:nvSpPr>
        <p:spPr>
          <a:xfrm>
            <a:off x="2210764" y="519919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预 测 结 果</a:t>
            </a:r>
          </a:p>
        </p:txBody>
      </p:sp>
      <p:sp>
        <p:nvSpPr>
          <p:cNvPr id="9" name="五边形 8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等腰三角形 9"/>
          <p:cNvSpPr/>
          <p:nvPr userDrawn="1"/>
        </p:nvSpPr>
        <p:spPr>
          <a:xfrm rot="16200000">
            <a:off x="1547664" y="3948935"/>
            <a:ext cx="144016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0E02CB6-C16F-C2D6-85A7-168DED2DC9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983" b="78147"/>
          <a:stretch/>
        </p:blipFill>
        <p:spPr>
          <a:xfrm>
            <a:off x="306863" y="85014"/>
            <a:ext cx="1099906" cy="103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492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01A02-B305-548C-6A08-766A5763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ED3C8B-21C9-84B8-E6F9-19BCA1751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684C43-00D9-4AAB-31EF-16EF8737F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A145-4430-47AE-978A-C12C2E51D8E1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9E9731-C8F7-B2FC-1BD0-F08A1431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3F3AC-960D-8DA4-CF74-689F5B28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6A99-D404-4660-887C-B4AC75F77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65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EB78F-B4D5-5749-7C9F-EF5EF216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C01E9E-2371-3B22-6257-ED5A02023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F1A26-5C87-62F8-AC2D-F51BE770D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A145-4430-47AE-978A-C12C2E51D8E1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EF2F9B-9BE0-9000-5108-D17D7493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4CD9C0-0D2B-E774-A7C5-3C0CCAD9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6A99-D404-4660-887C-B4AC75F77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11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0782A-1B91-3914-4DE5-DE9C1B44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1F7BE2-6DBC-2ADC-B133-BB43100F5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4A457F-7B45-EE4F-400E-C279DAAB2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80B6A9-67A7-2B46-328C-93BE72634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A145-4430-47AE-978A-C12C2E51D8E1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0E1E18-6D29-988F-0450-57DB75A7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29F298-D92F-64B6-33F2-88E92FE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6A99-D404-4660-887C-B4AC75F77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41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2EDC8-574C-A74D-9197-8F5A66A7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CBD27A-60AE-25D6-2D86-27046FFBD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9843A7-68BD-5FB5-BDBB-8370FD8C5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02293D-4F0D-9CF5-73A8-C3AED680F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73FC92-120B-A9AB-D237-FA30F911A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D1F6D8-D659-C56C-5A60-15EAA9C0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A145-4430-47AE-978A-C12C2E51D8E1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A990D9-2D81-355F-8748-8C21D3D8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8DF6EB-DBDB-D61F-9AD6-4627BC68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6A99-D404-4660-887C-B4AC75F77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26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EA5A0-2D5D-EDDE-7111-E7DABCA8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BD3E07-49C2-6BD9-CADC-F825383C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A145-4430-47AE-978A-C12C2E51D8E1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B5B0E4-1BA1-8723-AB17-7BACA34E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2014FE-36C5-58D3-32B7-E144C44D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6A99-D404-4660-887C-B4AC75F77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01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E89922-CA96-0A89-FDDE-41261252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A145-4430-47AE-978A-C12C2E51D8E1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A77EEF-31B9-17E7-16AA-D9F7D2B72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9D75BE-736A-8282-984C-F4BEF2B2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6A99-D404-4660-887C-B4AC75F77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7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AE23D-52AF-AC52-5415-801BCDB5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956A71-C432-184E-20F5-418045203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32B4DC-A298-9C6D-DC67-E623B9471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02BBD8-7C0B-013A-34BD-82603A1A2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A145-4430-47AE-978A-C12C2E51D8E1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C36F13-8C4F-D354-C128-0E81C8DF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A801F0-6D39-A57E-1BBF-4D9813B0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6A99-D404-4660-887C-B4AC75F77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21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94B8D-EAF2-497D-091C-F9FA7C0C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5C9CF2-BC82-4088-3310-0ACC1225A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E857EE-476C-547F-99DB-835505164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12EB97-4010-45EF-1C45-E894B94D9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A145-4430-47AE-978A-C12C2E51D8E1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FF2AE2-24F0-AA38-B5D6-2953DBBB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72A1F7-065A-4D22-BBA0-F0A9DAAD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06A99-D404-4660-887C-B4AC75F77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67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3DFF01-C63E-ADEE-1973-2783BC22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66651B-3640-BFBB-BA73-01786B4BA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9620E-9B64-F16B-2B9B-038C43249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EA145-4430-47AE-978A-C12C2E51D8E1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765648-C01E-3891-0563-5CCFC8E12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6075E-C127-2E91-554D-FED932D87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06A99-D404-4660-887C-B4AC75F77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78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流程图: 过程 44">
            <a:extLst>
              <a:ext uri="{FF2B5EF4-FFF2-40B4-BE49-F238E27FC236}">
                <a16:creationId xmlns:a16="http://schemas.microsoft.com/office/drawing/2014/main" id="{80AF30AC-3DF4-332C-0E60-2106560C8C3D}"/>
              </a:ext>
            </a:extLst>
          </p:cNvPr>
          <p:cNvSpPr/>
          <p:nvPr/>
        </p:nvSpPr>
        <p:spPr>
          <a:xfrm>
            <a:off x="5936800" y="2653558"/>
            <a:ext cx="2164080" cy="1737360"/>
          </a:xfrm>
          <a:prstGeom prst="flowChartProcess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151B16-D75A-FBCB-994D-CC6F487C2373}"/>
              </a:ext>
            </a:extLst>
          </p:cNvPr>
          <p:cNvSpPr txBox="1"/>
          <p:nvPr/>
        </p:nvSpPr>
        <p:spPr>
          <a:xfrm>
            <a:off x="2427371" y="1204511"/>
            <a:ext cx="85815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本研究旨在解决肺结节的诊断问题，基于肺部结节切片图像进行良性或恶性分类。</a:t>
            </a:r>
            <a:r>
              <a:rPr lang="zh-CN" altLang="en-US" b="1" dirty="0"/>
              <a:t>本质上是一个图像识别的二分类问题：肺结节是良性还是恶性？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01C5B5-46F3-D31E-6B51-358A8B920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066" y="2732178"/>
            <a:ext cx="878840" cy="878840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1BC5B521-59EE-A260-67E9-A14561702905}"/>
              </a:ext>
            </a:extLst>
          </p:cNvPr>
          <p:cNvSpPr/>
          <p:nvPr/>
        </p:nvSpPr>
        <p:spPr>
          <a:xfrm>
            <a:off x="4143560" y="3263158"/>
            <a:ext cx="1605280" cy="4775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144396D7-DF65-977D-72C1-E1A9E788F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170" y="2883424"/>
            <a:ext cx="878840" cy="87884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BBDA0E13-3C06-5D19-571D-79B9593D5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521" y="3127214"/>
            <a:ext cx="878840" cy="87884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C00AD525-FF23-E866-3CC1-8DE29354D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494" y="2681935"/>
            <a:ext cx="2030144" cy="1639966"/>
          </a:xfrm>
          <a:prstGeom prst="rect">
            <a:avLst/>
          </a:prstGeom>
        </p:spPr>
      </p:pic>
      <p:sp>
        <p:nvSpPr>
          <p:cNvPr id="46" name="箭头: 右 45">
            <a:extLst>
              <a:ext uri="{FF2B5EF4-FFF2-40B4-BE49-F238E27FC236}">
                <a16:creationId xmlns:a16="http://schemas.microsoft.com/office/drawing/2014/main" id="{945848CC-AF5F-48C4-1268-D66619E20082}"/>
              </a:ext>
            </a:extLst>
          </p:cNvPr>
          <p:cNvSpPr/>
          <p:nvPr/>
        </p:nvSpPr>
        <p:spPr>
          <a:xfrm>
            <a:off x="8258360" y="3263158"/>
            <a:ext cx="1605280" cy="4775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EAAAB1A1-E214-84A6-D4E3-0792D3D5D25F}"/>
              </a:ext>
            </a:extLst>
          </p:cNvPr>
          <p:cNvSpPr/>
          <p:nvPr/>
        </p:nvSpPr>
        <p:spPr>
          <a:xfrm>
            <a:off x="10138494" y="2334664"/>
            <a:ext cx="833120" cy="85725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良性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052EFD8F-70EF-D95A-9D03-18B4088661AC}"/>
              </a:ext>
            </a:extLst>
          </p:cNvPr>
          <p:cNvSpPr/>
          <p:nvPr/>
        </p:nvSpPr>
        <p:spPr>
          <a:xfrm>
            <a:off x="10175774" y="3762264"/>
            <a:ext cx="833120" cy="85725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恶性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F9E832B-36F4-21B5-AAC8-BF182DE82510}"/>
              </a:ext>
            </a:extLst>
          </p:cNvPr>
          <p:cNvSpPr txBox="1"/>
          <p:nvPr/>
        </p:nvSpPr>
        <p:spPr>
          <a:xfrm>
            <a:off x="6189190" y="2215209"/>
            <a:ext cx="1997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</a:rPr>
              <a:t>神经网络模型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F9A13CA-D335-AD26-EBB8-C0896A330EA1}"/>
              </a:ext>
            </a:extLst>
          </p:cNvPr>
          <p:cNvSpPr txBox="1"/>
          <p:nvPr/>
        </p:nvSpPr>
        <p:spPr>
          <a:xfrm>
            <a:off x="10251061" y="3301863"/>
            <a:ext cx="925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</a:rPr>
              <a:t>判断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B83BA9C-0A4E-6022-A38A-73C28D8AD466}"/>
              </a:ext>
            </a:extLst>
          </p:cNvPr>
          <p:cNvSpPr txBox="1"/>
          <p:nvPr/>
        </p:nvSpPr>
        <p:spPr>
          <a:xfrm>
            <a:off x="4571635" y="5330323"/>
            <a:ext cx="61251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降低单个网络模型可能的过拟合风险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综合多个基分类器的优点，提升准确率和鲁棒性</a:t>
            </a:r>
          </a:p>
        </p:txBody>
      </p:sp>
      <p:sp>
        <p:nvSpPr>
          <p:cNvPr id="55" name="思想气泡: 云 54">
            <a:extLst>
              <a:ext uri="{FF2B5EF4-FFF2-40B4-BE49-F238E27FC236}">
                <a16:creationId xmlns:a16="http://schemas.microsoft.com/office/drawing/2014/main" id="{015D1778-5B89-987D-BBB6-BAA8E7728F5E}"/>
              </a:ext>
            </a:extLst>
          </p:cNvPr>
          <p:cNvSpPr/>
          <p:nvPr/>
        </p:nvSpPr>
        <p:spPr>
          <a:xfrm>
            <a:off x="2530521" y="5007159"/>
            <a:ext cx="1766271" cy="106017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集成学习</a:t>
            </a:r>
          </a:p>
        </p:txBody>
      </p:sp>
    </p:spTree>
  </p:cSld>
  <p:clrMapOvr>
    <a:masterClrMapping/>
  </p:clrMapOvr>
  <p:transition spd="slow" advTm="300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E2F9F-D13D-2E45-380D-4151D2D51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731DFA4-5C6B-0B3E-88FD-24F234593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8723" y="2526355"/>
            <a:ext cx="2578964" cy="170049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D81E022-6961-83E3-BA45-33E59DFB23C0}"/>
              </a:ext>
            </a:extLst>
          </p:cNvPr>
          <p:cNvSpPr txBox="1"/>
          <p:nvPr/>
        </p:nvSpPr>
        <p:spPr>
          <a:xfrm>
            <a:off x="1992863" y="1840464"/>
            <a:ext cx="420974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100" b="1" dirty="0"/>
              <a:t>① </a:t>
            </a:r>
            <a:r>
              <a:rPr lang="en-US" altLang="zh-CN" sz="2100" b="1" dirty="0" err="1"/>
              <a:t>LeNet</a:t>
            </a:r>
            <a:endParaRPr lang="zh-CN" altLang="en-US" sz="21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E40A21-BB0E-356F-BE24-5EC59384E317}"/>
              </a:ext>
            </a:extLst>
          </p:cNvPr>
          <p:cNvSpPr txBox="1"/>
          <p:nvPr/>
        </p:nvSpPr>
        <p:spPr>
          <a:xfrm>
            <a:off x="9518723" y="1914034"/>
            <a:ext cx="156948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100" b="1" dirty="0"/>
              <a:t>③ </a:t>
            </a:r>
            <a:r>
              <a:rPr lang="en-US" altLang="zh-CN" sz="2100" b="1" dirty="0" err="1"/>
              <a:t>VGGNet</a:t>
            </a:r>
            <a:endParaRPr lang="zh-CN" altLang="en-US" sz="21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3BCA4A8-A735-9436-91C1-61B10025934F}"/>
              </a:ext>
            </a:extLst>
          </p:cNvPr>
          <p:cNvSpPr txBox="1"/>
          <p:nvPr/>
        </p:nvSpPr>
        <p:spPr>
          <a:xfrm>
            <a:off x="1992863" y="3078386"/>
            <a:ext cx="183207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100" b="1" dirty="0"/>
              <a:t>② </a:t>
            </a:r>
            <a:r>
              <a:rPr lang="en-US" altLang="zh-CN" sz="2100" b="1" dirty="0" err="1"/>
              <a:t>AlexNet</a:t>
            </a:r>
            <a:endParaRPr lang="zh-CN" altLang="en-US" sz="2100" b="1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6060C93-CF26-EF76-8A2A-C3EB531DC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807" y="1613936"/>
            <a:ext cx="4627221" cy="157110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F7A52B4-CC37-ADBE-9A8E-B1CDC1ECE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358" y="3557188"/>
            <a:ext cx="4728839" cy="133932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F89527B-F902-3A44-5DB8-4DB21B73D061}"/>
              </a:ext>
            </a:extLst>
          </p:cNvPr>
          <p:cNvSpPr txBox="1"/>
          <p:nvPr/>
        </p:nvSpPr>
        <p:spPr>
          <a:xfrm>
            <a:off x="2121763" y="1173202"/>
            <a:ext cx="6125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ea typeface="Arial Unicode MS" panose="020B0604020202020204"/>
              </a:rPr>
              <a:t>基分类器选择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600330E-F718-1D29-03D7-54E3CEF14E8B}"/>
              </a:ext>
            </a:extLst>
          </p:cNvPr>
          <p:cNvSpPr txBox="1"/>
          <p:nvPr/>
        </p:nvSpPr>
        <p:spPr>
          <a:xfrm>
            <a:off x="4572560" y="5075582"/>
            <a:ext cx="76194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  经典的图像处理网络模型  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 未经训练、参数量较小（能在有限的计算资源快速训练）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  具有不同结构（可以捕捉图像的不同特征，从而增强诊断的鲁棒性）</a:t>
            </a:r>
          </a:p>
        </p:txBody>
      </p:sp>
      <p:sp>
        <p:nvSpPr>
          <p:cNvPr id="21" name="思想气泡: 云 20">
            <a:extLst>
              <a:ext uri="{FF2B5EF4-FFF2-40B4-BE49-F238E27FC236}">
                <a16:creationId xmlns:a16="http://schemas.microsoft.com/office/drawing/2014/main" id="{DB16F335-68DB-BB82-8431-92D7C6BCDA5D}"/>
              </a:ext>
            </a:extLst>
          </p:cNvPr>
          <p:cNvSpPr/>
          <p:nvPr/>
        </p:nvSpPr>
        <p:spPr>
          <a:xfrm>
            <a:off x="2521087" y="4855958"/>
            <a:ext cx="1766271" cy="106017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选择原因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5CF33A1-49BA-A9B0-8039-12430075906D}"/>
              </a:ext>
            </a:extLst>
          </p:cNvPr>
          <p:cNvSpPr txBox="1"/>
          <p:nvPr/>
        </p:nvSpPr>
        <p:spPr>
          <a:xfrm>
            <a:off x="2513152" y="6177984"/>
            <a:ext cx="9126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希望通过集成学习思想，能生成接近更复杂模型（如</a:t>
            </a:r>
            <a:r>
              <a:rPr lang="en-US" altLang="zh-CN" dirty="0"/>
              <a:t>Transformer</a:t>
            </a:r>
            <a:r>
              <a:rPr lang="zh-CN" altLang="en-US" dirty="0"/>
              <a:t>结构）或预训练模型</a:t>
            </a:r>
            <a:endParaRPr lang="en-US" altLang="zh-CN" dirty="0"/>
          </a:p>
          <a:p>
            <a:r>
              <a:rPr lang="zh-CN" altLang="en-US" dirty="0"/>
              <a:t>的诊断效果的集成分类器。</a:t>
            </a:r>
          </a:p>
        </p:txBody>
      </p:sp>
    </p:spTree>
    <p:extLst>
      <p:ext uri="{BB962C8B-B14F-4D97-AF65-F5344CB8AC3E}">
        <p14:creationId xmlns:p14="http://schemas.microsoft.com/office/powerpoint/2010/main" val="3532422996"/>
      </p:ext>
    </p:extLst>
  </p:cSld>
  <p:clrMapOvr>
    <a:masterClrMapping/>
  </p:clrMapOvr>
  <p:transition spd="slow" advTm="300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流程图: 过程 30">
            <a:extLst>
              <a:ext uri="{FF2B5EF4-FFF2-40B4-BE49-F238E27FC236}">
                <a16:creationId xmlns:a16="http://schemas.microsoft.com/office/drawing/2014/main" id="{C8892E08-F9CA-B2CE-5468-D1216FD5C194}"/>
              </a:ext>
            </a:extLst>
          </p:cNvPr>
          <p:cNvSpPr/>
          <p:nvPr/>
        </p:nvSpPr>
        <p:spPr>
          <a:xfrm>
            <a:off x="5362113" y="3482002"/>
            <a:ext cx="6587231" cy="1224691"/>
          </a:xfrm>
          <a:prstGeom prst="flowChartProcess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36D086-CA0C-69E6-D895-537E7D92F259}"/>
              </a:ext>
            </a:extLst>
          </p:cNvPr>
          <p:cNvSpPr txBox="1"/>
          <p:nvPr/>
        </p:nvSpPr>
        <p:spPr>
          <a:xfrm>
            <a:off x="2121763" y="1173202"/>
            <a:ext cx="6125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ea typeface="Arial Unicode MS" panose="020B0604020202020204"/>
              </a:rPr>
              <a:t>集成学习方法①：投票法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C7C518-6C94-A3FF-0FB9-3EEC3337B3C1}"/>
              </a:ext>
            </a:extLst>
          </p:cNvPr>
          <p:cNvSpPr txBox="1"/>
          <p:nvPr/>
        </p:nvSpPr>
        <p:spPr>
          <a:xfrm>
            <a:off x="1775534" y="5804905"/>
            <a:ext cx="9827581" cy="841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多数投票法</a:t>
            </a:r>
            <a:r>
              <a:rPr lang="zh-CN" altLang="en-US" dirty="0"/>
              <a:t>：根据每个基分类器的投票结果，选择得票最多的类别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b="1" dirty="0"/>
              <a:t>加权投票法</a:t>
            </a:r>
            <a:r>
              <a:rPr lang="zh-CN" altLang="en-US" dirty="0"/>
              <a:t>：投票前，根据基分类器的准确率对基分类器进行权重分配，选择得分最高的类别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A73FADE-6C4E-5309-337C-423FF9B52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191" y="3168193"/>
            <a:ext cx="967665" cy="967665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ACEE7DF1-6912-EACC-AD47-0047AC7C3405}"/>
              </a:ext>
            </a:extLst>
          </p:cNvPr>
          <p:cNvSpPr/>
          <p:nvPr/>
        </p:nvSpPr>
        <p:spPr>
          <a:xfrm>
            <a:off x="3832842" y="3447566"/>
            <a:ext cx="967665" cy="4775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B34FDD0-65C5-4416-E276-B07D7F228D1E}"/>
              </a:ext>
            </a:extLst>
          </p:cNvPr>
          <p:cNvGrpSpPr/>
          <p:nvPr/>
        </p:nvGrpSpPr>
        <p:grpSpPr>
          <a:xfrm>
            <a:off x="4901953" y="1845956"/>
            <a:ext cx="2388094" cy="1302262"/>
            <a:chOff x="4901953" y="1845956"/>
            <a:chExt cx="2388094" cy="1302262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F43A2FA-7B39-B45F-7854-E9933A88D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1953" y="2337377"/>
              <a:ext cx="2388094" cy="810841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4E46C24-8FCC-6C62-C95A-0695F1B43507}"/>
                </a:ext>
              </a:extLst>
            </p:cNvPr>
            <p:cNvSpPr txBox="1"/>
            <p:nvPr/>
          </p:nvSpPr>
          <p:spPr>
            <a:xfrm>
              <a:off x="5441654" y="1845956"/>
              <a:ext cx="113670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100" b="1" dirty="0" err="1"/>
                <a:t>LeNet</a:t>
              </a:r>
              <a:endParaRPr lang="zh-CN" altLang="en-US" sz="2100" b="1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774473E-E5E1-47C9-319C-CA38207D7CB6}"/>
              </a:ext>
            </a:extLst>
          </p:cNvPr>
          <p:cNvGrpSpPr/>
          <p:nvPr/>
        </p:nvGrpSpPr>
        <p:grpSpPr>
          <a:xfrm>
            <a:off x="7596461" y="2061399"/>
            <a:ext cx="2282045" cy="1033467"/>
            <a:chOff x="7624163" y="2107826"/>
            <a:chExt cx="2282045" cy="1033467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8EDCA3B8-01B9-4039-9A3B-E42693610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4163" y="2494962"/>
              <a:ext cx="2282045" cy="646331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736CE60-21FA-260A-DF61-0D566F72E8B6}"/>
                </a:ext>
              </a:extLst>
            </p:cNvPr>
            <p:cNvSpPr txBox="1"/>
            <p:nvPr/>
          </p:nvSpPr>
          <p:spPr>
            <a:xfrm>
              <a:off x="8063229" y="2107826"/>
              <a:ext cx="1832072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100" b="1" dirty="0" err="1"/>
                <a:t>AlexNet</a:t>
              </a:r>
              <a:endParaRPr lang="zh-CN" altLang="en-US" sz="2100" b="1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4AE60DA-368F-6E78-CB9A-80CB9FE839A6}"/>
              </a:ext>
            </a:extLst>
          </p:cNvPr>
          <p:cNvGrpSpPr/>
          <p:nvPr/>
        </p:nvGrpSpPr>
        <p:grpSpPr>
          <a:xfrm>
            <a:off x="10184920" y="1898213"/>
            <a:ext cx="1857363" cy="1302522"/>
            <a:chOff x="10217266" y="2092177"/>
            <a:chExt cx="1857363" cy="1302522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D5B7FB28-4127-3F72-92B9-95E59EA01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17266" y="2170008"/>
              <a:ext cx="1857363" cy="1224691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1A4CA16-F683-2C53-32B2-16F450B4D9DF}"/>
                </a:ext>
              </a:extLst>
            </p:cNvPr>
            <p:cNvSpPr txBox="1"/>
            <p:nvPr/>
          </p:nvSpPr>
          <p:spPr>
            <a:xfrm>
              <a:off x="10895845" y="2092177"/>
              <a:ext cx="9686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 err="1"/>
                <a:t>VGGNet</a:t>
              </a:r>
              <a:endParaRPr lang="zh-CN" altLang="en-US" dirty="0"/>
            </a:p>
          </p:txBody>
        </p:sp>
      </p:grpSp>
      <p:sp>
        <p:nvSpPr>
          <p:cNvPr id="25" name="椭圆 24">
            <a:extLst>
              <a:ext uri="{FF2B5EF4-FFF2-40B4-BE49-F238E27FC236}">
                <a16:creationId xmlns:a16="http://schemas.microsoft.com/office/drawing/2014/main" id="{293A446D-0493-BE0C-0C02-BA09E9330411}"/>
              </a:ext>
            </a:extLst>
          </p:cNvPr>
          <p:cNvSpPr/>
          <p:nvPr/>
        </p:nvSpPr>
        <p:spPr>
          <a:xfrm>
            <a:off x="5679440" y="3686326"/>
            <a:ext cx="833120" cy="85725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良性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E3718941-8007-6835-0AB4-EA2591934B8C}"/>
              </a:ext>
            </a:extLst>
          </p:cNvPr>
          <p:cNvSpPr/>
          <p:nvPr/>
        </p:nvSpPr>
        <p:spPr>
          <a:xfrm>
            <a:off x="8397156" y="3686326"/>
            <a:ext cx="833120" cy="85725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良性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5D05A85-03C7-3634-E530-260BCEB278CA}"/>
              </a:ext>
            </a:extLst>
          </p:cNvPr>
          <p:cNvSpPr/>
          <p:nvPr/>
        </p:nvSpPr>
        <p:spPr>
          <a:xfrm>
            <a:off x="10931270" y="3673936"/>
            <a:ext cx="833120" cy="85725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恶性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3BC0CDBD-AF5A-807E-3973-11B39B4AACE1}"/>
              </a:ext>
            </a:extLst>
          </p:cNvPr>
          <p:cNvSpPr/>
          <p:nvPr/>
        </p:nvSpPr>
        <p:spPr>
          <a:xfrm>
            <a:off x="5962656" y="3200735"/>
            <a:ext cx="257452" cy="4651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FE566E03-2307-7254-FBE8-97F16E048D13}"/>
              </a:ext>
            </a:extLst>
          </p:cNvPr>
          <p:cNvSpPr/>
          <p:nvPr/>
        </p:nvSpPr>
        <p:spPr>
          <a:xfrm>
            <a:off x="8684990" y="3191834"/>
            <a:ext cx="257452" cy="4651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CEE0F646-EDFD-7E78-FE1A-3A514427CFD8}"/>
              </a:ext>
            </a:extLst>
          </p:cNvPr>
          <p:cNvSpPr/>
          <p:nvPr/>
        </p:nvSpPr>
        <p:spPr>
          <a:xfrm>
            <a:off x="11219104" y="3191834"/>
            <a:ext cx="257452" cy="4651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A61BB66-B237-49B6-56C0-54E867980231}"/>
              </a:ext>
            </a:extLst>
          </p:cNvPr>
          <p:cNvSpPr txBox="1"/>
          <p:nvPr/>
        </p:nvSpPr>
        <p:spPr>
          <a:xfrm>
            <a:off x="6816555" y="4767082"/>
            <a:ext cx="1997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</a:rPr>
              <a:t>集中投票过程</a:t>
            </a:r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D619C6E0-41F2-52F8-5C59-688E79D1DE02}"/>
              </a:ext>
            </a:extLst>
          </p:cNvPr>
          <p:cNvSpPr/>
          <p:nvPr/>
        </p:nvSpPr>
        <p:spPr>
          <a:xfrm>
            <a:off x="8577983" y="4667127"/>
            <a:ext cx="574548" cy="5604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A0AF04F0-48D8-0669-4316-C9DE318829B5}"/>
              </a:ext>
            </a:extLst>
          </p:cNvPr>
          <p:cNvSpPr/>
          <p:nvPr/>
        </p:nvSpPr>
        <p:spPr>
          <a:xfrm>
            <a:off x="8414912" y="5284688"/>
            <a:ext cx="960543" cy="41076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良性</a:t>
            </a:r>
          </a:p>
        </p:txBody>
      </p:sp>
    </p:spTree>
    <p:extLst>
      <p:ext uri="{BB962C8B-B14F-4D97-AF65-F5344CB8AC3E}">
        <p14:creationId xmlns:p14="http://schemas.microsoft.com/office/powerpoint/2010/main" val="3444031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750EB-56C6-954C-B86B-3404B6207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26B8E48-4656-D406-BA38-66E4809B4C3D}"/>
              </a:ext>
            </a:extLst>
          </p:cNvPr>
          <p:cNvSpPr txBox="1"/>
          <p:nvPr/>
        </p:nvSpPr>
        <p:spPr>
          <a:xfrm>
            <a:off x="2032984" y="1173202"/>
            <a:ext cx="6125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ea typeface="Arial Unicode MS" panose="020B0604020202020204"/>
              </a:rPr>
              <a:t>投票法的缺点：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579578-5F69-D933-40EF-98DF41F7B83E}"/>
              </a:ext>
            </a:extLst>
          </p:cNvPr>
          <p:cNvSpPr txBox="1"/>
          <p:nvPr/>
        </p:nvSpPr>
        <p:spPr>
          <a:xfrm>
            <a:off x="2130641" y="1700213"/>
            <a:ext cx="10102787" cy="170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正负反馈的放大效应：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当大部分基分类器的表现非常好时，它可能会进一步加剧集成模型的优点；反之，当大部分基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分类器表现差时会加剧其不足，造成错误分类。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并不能算是“真正的集成学习”，即无法充分整合各个基分类器的优点，可能会导致不稳定性。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2104ED-E12F-1522-E9DA-9A1D07E3758A}"/>
              </a:ext>
            </a:extLst>
          </p:cNvPr>
          <p:cNvSpPr txBox="1"/>
          <p:nvPr/>
        </p:nvSpPr>
        <p:spPr>
          <a:xfrm>
            <a:off x="1975282" y="3782694"/>
            <a:ext cx="6125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ea typeface="Arial Unicode MS" panose="020B0604020202020204"/>
              </a:rPr>
              <a:t>更有效的集成学习方式：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0E678AD-E95E-B07E-26AE-F9E08421249E}"/>
              </a:ext>
            </a:extLst>
          </p:cNvPr>
          <p:cNvSpPr txBox="1"/>
          <p:nvPr/>
        </p:nvSpPr>
        <p:spPr>
          <a:xfrm>
            <a:off x="2112885" y="4153427"/>
            <a:ext cx="9729925" cy="2199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逐步迭代 </a:t>
            </a:r>
            <a:r>
              <a:rPr lang="en-US" altLang="zh-CN" b="1" dirty="0"/>
              <a:t>(</a:t>
            </a:r>
            <a:r>
              <a:rPr lang="en-US" altLang="zh-CN" b="1" dirty="0" err="1"/>
              <a:t>Adaboost</a:t>
            </a:r>
            <a:r>
              <a:rPr lang="zh-CN" altLang="en-US" b="1" dirty="0"/>
              <a:t>为例的</a:t>
            </a:r>
            <a:r>
              <a:rPr lang="en-US" altLang="zh-CN" b="1" dirty="0"/>
              <a:t>Boosting)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逐步往集成分类器加入新的基分类器，通过逐步调整分错样本和更新基分类器的权重，使得</a:t>
            </a:r>
            <a:endParaRPr lang="en-US" altLang="zh-CN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dirty="0"/>
              <a:t>     </a:t>
            </a:r>
            <a:r>
              <a:rPr lang="zh-CN" altLang="en-US" dirty="0"/>
              <a:t>集成模型能够在接下来的训练中更加关注难分类的样本，同时提高效果好的基分类器的贡献。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堆叠方法</a:t>
            </a:r>
            <a:r>
              <a:rPr lang="en-US" altLang="zh-CN" b="1" dirty="0"/>
              <a:t>(Stacking)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通过将多个基分类器的预测结果作为输入，训练一个新的元分类器，从而提升分类准确性。</a:t>
            </a:r>
          </a:p>
        </p:txBody>
      </p:sp>
      <p:sp>
        <p:nvSpPr>
          <p:cNvPr id="10" name="笑脸 9">
            <a:extLst>
              <a:ext uri="{FF2B5EF4-FFF2-40B4-BE49-F238E27FC236}">
                <a16:creationId xmlns:a16="http://schemas.microsoft.com/office/drawing/2014/main" id="{ACFFFD68-95CF-92EF-22A6-F7CB72093C82}"/>
              </a:ext>
            </a:extLst>
          </p:cNvPr>
          <p:cNvSpPr/>
          <p:nvPr/>
        </p:nvSpPr>
        <p:spPr>
          <a:xfrm>
            <a:off x="5619566" y="5579809"/>
            <a:ext cx="363984" cy="352018"/>
          </a:xfrm>
          <a:prstGeom prst="smileyFac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8B892EE-1AFF-968D-8C18-5410FC88D9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1" b="864"/>
          <a:stretch/>
        </p:blipFill>
        <p:spPr bwMode="auto">
          <a:xfrm>
            <a:off x="6678376" y="3450910"/>
            <a:ext cx="2089161" cy="120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E763EC6-6847-6C41-FB37-6CD415E313D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709" t="10699" r="28345" b="4095"/>
          <a:stretch/>
        </p:blipFill>
        <p:spPr>
          <a:xfrm>
            <a:off x="9738508" y="3564770"/>
            <a:ext cx="1533019" cy="108619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4AFD942-1805-A739-6238-A9A27DABBF24}"/>
              </a:ext>
            </a:extLst>
          </p:cNvPr>
          <p:cNvSpPr/>
          <p:nvPr/>
        </p:nvSpPr>
        <p:spPr>
          <a:xfrm>
            <a:off x="8860351" y="3860339"/>
            <a:ext cx="78534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vs</a:t>
            </a:r>
            <a:endParaRPr lang="zh-CN" alt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079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6FBDD-F2AC-5FD4-3001-3E87364C5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流程图: 过程 30">
            <a:extLst>
              <a:ext uri="{FF2B5EF4-FFF2-40B4-BE49-F238E27FC236}">
                <a16:creationId xmlns:a16="http://schemas.microsoft.com/office/drawing/2014/main" id="{E332F053-21EB-2931-4D49-8B9590B6FB73}"/>
              </a:ext>
            </a:extLst>
          </p:cNvPr>
          <p:cNvSpPr/>
          <p:nvPr/>
        </p:nvSpPr>
        <p:spPr>
          <a:xfrm>
            <a:off x="5362113" y="3482002"/>
            <a:ext cx="6587231" cy="1224691"/>
          </a:xfrm>
          <a:prstGeom prst="flowChartProcess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CBF10F-4658-FEFD-A58C-95AFADB32909}"/>
              </a:ext>
            </a:extLst>
          </p:cNvPr>
          <p:cNvSpPr txBox="1"/>
          <p:nvPr/>
        </p:nvSpPr>
        <p:spPr>
          <a:xfrm>
            <a:off x="2121763" y="1173202"/>
            <a:ext cx="6125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ea typeface="Arial Unicode MS" panose="020B0604020202020204"/>
              </a:rPr>
              <a:t>集成学习方法②：堆叠法（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zh-CN" altLang="en-US" dirty="0">
                <a:latin typeface="+mn-ea"/>
              </a:rPr>
              <a:t>作为元分类器</a:t>
            </a:r>
            <a:r>
              <a:rPr lang="zh-CN" altLang="en-US" b="1" dirty="0">
                <a:ea typeface="Arial Unicode MS" panose="020B0604020202020204"/>
              </a:rPr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C147301-1B0A-1237-E640-10BF166AD5FE}"/>
              </a:ext>
            </a:extLst>
          </p:cNvPr>
          <p:cNvSpPr txBox="1"/>
          <p:nvPr/>
        </p:nvSpPr>
        <p:spPr>
          <a:xfrm>
            <a:off x="1974521" y="5874061"/>
            <a:ext cx="7515708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Step1. </a:t>
            </a:r>
            <a:r>
              <a:rPr lang="zh-CN" altLang="en-US" dirty="0"/>
              <a:t>将三个基分类器（</a:t>
            </a:r>
            <a:r>
              <a:rPr lang="en-US" altLang="zh-CN" b="1" dirty="0" err="1"/>
              <a:t>LeNet</a:t>
            </a:r>
            <a:r>
              <a:rPr lang="zh-CN" altLang="en-US" b="1" dirty="0"/>
              <a:t>、</a:t>
            </a:r>
            <a:r>
              <a:rPr lang="en-US" altLang="zh-CN" b="1" dirty="0" err="1"/>
              <a:t>AlexNet</a:t>
            </a:r>
            <a:r>
              <a:rPr lang="zh-CN" altLang="en-US" b="1" dirty="0"/>
              <a:t>、</a:t>
            </a:r>
            <a:r>
              <a:rPr lang="en-US" altLang="zh-CN" b="1" dirty="0" err="1"/>
              <a:t>VGGNet</a:t>
            </a:r>
            <a:r>
              <a:rPr lang="zh-CN" altLang="en-US" dirty="0"/>
              <a:t>）的预测结果作为特征，</a:t>
            </a:r>
            <a:endParaRPr lang="en-US" altLang="zh-CN" dirty="0"/>
          </a:p>
          <a:p>
            <a:pPr algn="r">
              <a:lnSpc>
                <a:spcPct val="150000"/>
              </a:lnSpc>
            </a:pPr>
            <a:r>
              <a:rPr lang="en-US" altLang="zh-CN" dirty="0"/>
              <a:t>             </a:t>
            </a:r>
            <a:r>
              <a:rPr lang="zh-CN" altLang="en-US" dirty="0"/>
              <a:t>构建元分类器的训练数据</a:t>
            </a:r>
            <a:endParaRPr lang="en-US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FB3AB38-13FF-A395-CE46-2D8116E0A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735" y="3136453"/>
            <a:ext cx="967665" cy="967665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7FEE4FA6-2224-31F7-7210-9FD68F7CAB89}"/>
              </a:ext>
            </a:extLst>
          </p:cNvPr>
          <p:cNvSpPr/>
          <p:nvPr/>
        </p:nvSpPr>
        <p:spPr>
          <a:xfrm>
            <a:off x="3832842" y="3447566"/>
            <a:ext cx="967665" cy="4775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7C45ED4-2B05-5151-ECE7-FE22C2DBBFB7}"/>
              </a:ext>
            </a:extLst>
          </p:cNvPr>
          <p:cNvGrpSpPr/>
          <p:nvPr/>
        </p:nvGrpSpPr>
        <p:grpSpPr>
          <a:xfrm>
            <a:off x="4901953" y="1845956"/>
            <a:ext cx="2388094" cy="1302262"/>
            <a:chOff x="4901953" y="1845956"/>
            <a:chExt cx="2388094" cy="1302262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88191ED-364B-227A-6922-408B49EC5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1953" y="2337377"/>
              <a:ext cx="2388094" cy="810841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663745B-C6DD-DA18-5559-07EF7F1D661F}"/>
                </a:ext>
              </a:extLst>
            </p:cNvPr>
            <p:cNvSpPr txBox="1"/>
            <p:nvPr/>
          </p:nvSpPr>
          <p:spPr>
            <a:xfrm>
              <a:off x="5441654" y="1845956"/>
              <a:ext cx="113670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100" b="1" dirty="0" err="1"/>
                <a:t>LeNet</a:t>
              </a:r>
              <a:endParaRPr lang="zh-CN" altLang="en-US" sz="2100" b="1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B0701D5-E8FC-5E5E-39E8-462ECFC3CEFE}"/>
              </a:ext>
            </a:extLst>
          </p:cNvPr>
          <p:cNvGrpSpPr/>
          <p:nvPr/>
        </p:nvGrpSpPr>
        <p:grpSpPr>
          <a:xfrm>
            <a:off x="7596461" y="2061399"/>
            <a:ext cx="2282045" cy="1033467"/>
            <a:chOff x="7624163" y="2107826"/>
            <a:chExt cx="2282045" cy="1033467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D24FBEDB-2EA1-ECB3-888F-7A3769E5C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4163" y="2494962"/>
              <a:ext cx="2282045" cy="646331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F3B7956-6D1C-C8F4-0EA2-BBEA4CAB0D7A}"/>
                </a:ext>
              </a:extLst>
            </p:cNvPr>
            <p:cNvSpPr txBox="1"/>
            <p:nvPr/>
          </p:nvSpPr>
          <p:spPr>
            <a:xfrm>
              <a:off x="8063229" y="2107826"/>
              <a:ext cx="1832072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100" b="1" dirty="0" err="1"/>
                <a:t>AlexNet</a:t>
              </a:r>
              <a:endParaRPr lang="zh-CN" altLang="en-US" sz="2100" b="1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D614AE2-015D-C83F-01D8-F381DC49E45D}"/>
              </a:ext>
            </a:extLst>
          </p:cNvPr>
          <p:cNvGrpSpPr/>
          <p:nvPr/>
        </p:nvGrpSpPr>
        <p:grpSpPr>
          <a:xfrm>
            <a:off x="10184920" y="1898213"/>
            <a:ext cx="1857363" cy="1302522"/>
            <a:chOff x="10217266" y="2092177"/>
            <a:chExt cx="1857363" cy="1302522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90632BC2-9D52-433F-CB40-2BD6DD7C7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17266" y="2170008"/>
              <a:ext cx="1857363" cy="1224691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97ED61D-D8BD-CB35-7D9A-06B6AB7614FD}"/>
                </a:ext>
              </a:extLst>
            </p:cNvPr>
            <p:cNvSpPr txBox="1"/>
            <p:nvPr/>
          </p:nvSpPr>
          <p:spPr>
            <a:xfrm>
              <a:off x="10895845" y="2092177"/>
              <a:ext cx="9686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 err="1"/>
                <a:t>VGGNet</a:t>
              </a:r>
              <a:endParaRPr lang="zh-CN" altLang="en-US" dirty="0"/>
            </a:p>
          </p:txBody>
        </p:sp>
      </p:grpSp>
      <p:sp>
        <p:nvSpPr>
          <p:cNvPr id="28" name="箭头: 下 27">
            <a:extLst>
              <a:ext uri="{FF2B5EF4-FFF2-40B4-BE49-F238E27FC236}">
                <a16:creationId xmlns:a16="http://schemas.microsoft.com/office/drawing/2014/main" id="{B9FE7254-B792-069B-5F0C-55830BB35C0A}"/>
              </a:ext>
            </a:extLst>
          </p:cNvPr>
          <p:cNvSpPr/>
          <p:nvPr/>
        </p:nvSpPr>
        <p:spPr>
          <a:xfrm>
            <a:off x="5962656" y="3200735"/>
            <a:ext cx="257452" cy="4651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A689C5D4-32D4-BEA4-184C-6E66DD3AF072}"/>
              </a:ext>
            </a:extLst>
          </p:cNvPr>
          <p:cNvSpPr/>
          <p:nvPr/>
        </p:nvSpPr>
        <p:spPr>
          <a:xfrm>
            <a:off x="8684990" y="3191834"/>
            <a:ext cx="257452" cy="4651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3B56F213-796F-3568-8E07-E5BB9D9B11CA}"/>
              </a:ext>
            </a:extLst>
          </p:cNvPr>
          <p:cNvSpPr/>
          <p:nvPr/>
        </p:nvSpPr>
        <p:spPr>
          <a:xfrm>
            <a:off x="11219104" y="3191834"/>
            <a:ext cx="257452" cy="4651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763E581-9053-429E-D013-C10882740C60}"/>
              </a:ext>
            </a:extLst>
          </p:cNvPr>
          <p:cNvSpPr txBox="1"/>
          <p:nvPr/>
        </p:nvSpPr>
        <p:spPr>
          <a:xfrm>
            <a:off x="6816555" y="4767082"/>
            <a:ext cx="1997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</a:rPr>
              <a:t>构造训练数据</a:t>
            </a:r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7FBC10D1-15F1-21BC-C797-18655559B1CD}"/>
              </a:ext>
            </a:extLst>
          </p:cNvPr>
          <p:cNvSpPr/>
          <p:nvPr/>
        </p:nvSpPr>
        <p:spPr>
          <a:xfrm>
            <a:off x="8577983" y="4667127"/>
            <a:ext cx="574548" cy="5604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CE4AC23-645E-CE72-9BBF-22466FD3FA40}"/>
              </a:ext>
            </a:extLst>
          </p:cNvPr>
          <p:cNvSpPr/>
          <p:nvPr/>
        </p:nvSpPr>
        <p:spPr>
          <a:xfrm>
            <a:off x="7870438" y="5346404"/>
            <a:ext cx="1997161" cy="557876"/>
          </a:xfrm>
          <a:prstGeom prst="ellipse">
            <a:avLst/>
          </a:prstGeom>
          <a:solidFill>
            <a:srgbClr val="CE4E0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FFFF"/>
                </a:solidFill>
              </a:rPr>
              <a:t>Training set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AA4A866-0FAA-138A-C630-B28C05E41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135" y="3288853"/>
            <a:ext cx="967665" cy="96766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E7030C2-22C0-5C09-33F0-62A0024D0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535" y="3441253"/>
            <a:ext cx="967665" cy="967665"/>
          </a:xfrm>
          <a:prstGeom prst="rect">
            <a:avLst/>
          </a:prstGeom>
        </p:spPr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id="{E3E50E34-E484-C916-500C-9E474CD2D0B9}"/>
              </a:ext>
            </a:extLst>
          </p:cNvPr>
          <p:cNvGrpSpPr/>
          <p:nvPr/>
        </p:nvGrpSpPr>
        <p:grpSpPr>
          <a:xfrm>
            <a:off x="5662911" y="3686325"/>
            <a:ext cx="978166" cy="876913"/>
            <a:chOff x="5662911" y="3686325"/>
            <a:chExt cx="978166" cy="876913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F9FAEC2-2B58-326A-1967-672052741C51}"/>
                </a:ext>
              </a:extLst>
            </p:cNvPr>
            <p:cNvSpPr/>
            <p:nvPr/>
          </p:nvSpPr>
          <p:spPr>
            <a:xfrm>
              <a:off x="5963709" y="4186794"/>
              <a:ext cx="416560" cy="366729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b="1" dirty="0">
                  <a:solidFill>
                    <a:schemeClr val="tx1"/>
                  </a:solidFill>
                </a:rPr>
                <a:t>良性</a:t>
              </a: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6FDCCDC6-E49B-5033-878F-71FE51EEA68A}"/>
                </a:ext>
              </a:extLst>
            </p:cNvPr>
            <p:cNvGrpSpPr/>
            <p:nvPr/>
          </p:nvGrpSpPr>
          <p:grpSpPr>
            <a:xfrm>
              <a:off x="5662911" y="3686325"/>
              <a:ext cx="978166" cy="876913"/>
              <a:chOff x="5662911" y="3686325"/>
              <a:chExt cx="978166" cy="876913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827B30F-DB36-A91E-7621-1247E907619B}"/>
                  </a:ext>
                </a:extLst>
              </p:cNvPr>
              <p:cNvSpPr/>
              <p:nvPr/>
            </p:nvSpPr>
            <p:spPr>
              <a:xfrm>
                <a:off x="5679440" y="3686326"/>
                <a:ext cx="416560" cy="36672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b="1" dirty="0">
                    <a:solidFill>
                      <a:schemeClr val="tx1"/>
                    </a:solidFill>
                  </a:rPr>
                  <a:t>良性</a:t>
                </a: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557F53E2-D97F-A9A7-2122-069F6947F27C}"/>
                  </a:ext>
                </a:extLst>
              </p:cNvPr>
              <p:cNvSpPr/>
              <p:nvPr/>
            </p:nvSpPr>
            <p:spPr>
              <a:xfrm>
                <a:off x="6206002" y="3686325"/>
                <a:ext cx="416560" cy="36672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b="1" dirty="0">
                    <a:solidFill>
                      <a:schemeClr val="tx1"/>
                    </a:solidFill>
                  </a:rPr>
                  <a:t>恶性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7AF6B31E-28DD-93FD-9742-3765622CA0EE}"/>
                  </a:ext>
                </a:extLst>
              </p:cNvPr>
              <p:cNvSpPr/>
              <p:nvPr/>
            </p:nvSpPr>
            <p:spPr>
              <a:xfrm>
                <a:off x="5662911" y="4196509"/>
                <a:ext cx="416560" cy="36672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b="1" dirty="0">
                    <a:solidFill>
                      <a:schemeClr val="tx1"/>
                    </a:solidFill>
                  </a:rPr>
                  <a:t>良性</a:t>
                </a: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841F909-D22A-A659-30C4-774E1B5154C1}"/>
                  </a:ext>
                </a:extLst>
              </p:cNvPr>
              <p:cNvSpPr/>
              <p:nvPr/>
            </p:nvSpPr>
            <p:spPr>
              <a:xfrm>
                <a:off x="5885911" y="3910982"/>
                <a:ext cx="416560" cy="36672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b="1" dirty="0">
                    <a:solidFill>
                      <a:schemeClr val="tx1"/>
                    </a:solidFill>
                  </a:rPr>
                  <a:t>良性</a:t>
                </a: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92E4941B-9C7B-27B3-884D-0364980F1D4D}"/>
                  </a:ext>
                </a:extLst>
              </p:cNvPr>
              <p:cNvSpPr/>
              <p:nvPr/>
            </p:nvSpPr>
            <p:spPr>
              <a:xfrm>
                <a:off x="6224517" y="4038199"/>
                <a:ext cx="416560" cy="36672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b="1" dirty="0">
                    <a:solidFill>
                      <a:schemeClr val="tx1"/>
                    </a:solidFill>
                  </a:rPr>
                  <a:t>良性</a:t>
                </a:r>
              </a:p>
            </p:txBody>
          </p:sp>
        </p:grpSp>
      </p:grpSp>
      <p:sp>
        <p:nvSpPr>
          <p:cNvPr id="34" name="椭圆 33">
            <a:extLst>
              <a:ext uri="{FF2B5EF4-FFF2-40B4-BE49-F238E27FC236}">
                <a16:creationId xmlns:a16="http://schemas.microsoft.com/office/drawing/2014/main" id="{4287402E-1D5A-A1DB-0688-87DD4F9ABF4B}"/>
              </a:ext>
            </a:extLst>
          </p:cNvPr>
          <p:cNvSpPr/>
          <p:nvPr/>
        </p:nvSpPr>
        <p:spPr>
          <a:xfrm>
            <a:off x="6256953" y="4263843"/>
            <a:ext cx="416560" cy="366729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</a:rPr>
              <a:t>良性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0D83D919-5742-B593-0CED-076A4FE9684E}"/>
              </a:ext>
            </a:extLst>
          </p:cNvPr>
          <p:cNvGrpSpPr/>
          <p:nvPr/>
        </p:nvGrpSpPr>
        <p:grpSpPr>
          <a:xfrm>
            <a:off x="8333262" y="3671392"/>
            <a:ext cx="978166" cy="876913"/>
            <a:chOff x="5662911" y="3686325"/>
            <a:chExt cx="978166" cy="876913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7ED34EF1-A444-056C-055D-E07791794F2B}"/>
                </a:ext>
              </a:extLst>
            </p:cNvPr>
            <p:cNvSpPr/>
            <p:nvPr/>
          </p:nvSpPr>
          <p:spPr>
            <a:xfrm>
              <a:off x="5963709" y="4186794"/>
              <a:ext cx="416560" cy="366729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b="1" dirty="0">
                  <a:solidFill>
                    <a:schemeClr val="tx1"/>
                  </a:solidFill>
                </a:rPr>
                <a:t>良性</a:t>
              </a: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E7C8B34F-5158-AB4F-B7D1-DF60567AD008}"/>
                </a:ext>
              </a:extLst>
            </p:cNvPr>
            <p:cNvGrpSpPr/>
            <p:nvPr/>
          </p:nvGrpSpPr>
          <p:grpSpPr>
            <a:xfrm>
              <a:off x="5662911" y="3686325"/>
              <a:ext cx="978166" cy="876913"/>
              <a:chOff x="5662911" y="3686325"/>
              <a:chExt cx="978166" cy="876913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8B34F04-5867-4AC2-BD45-87CACD26C81A}"/>
                  </a:ext>
                </a:extLst>
              </p:cNvPr>
              <p:cNvSpPr/>
              <p:nvPr/>
            </p:nvSpPr>
            <p:spPr>
              <a:xfrm>
                <a:off x="5679440" y="3686326"/>
                <a:ext cx="416560" cy="36672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b="1" dirty="0">
                    <a:solidFill>
                      <a:schemeClr val="tx1"/>
                    </a:solidFill>
                  </a:rPr>
                  <a:t>良性</a:t>
                </a:r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77782652-2D8C-AEAA-E456-8A1FE1A3D150}"/>
                  </a:ext>
                </a:extLst>
              </p:cNvPr>
              <p:cNvSpPr/>
              <p:nvPr/>
            </p:nvSpPr>
            <p:spPr>
              <a:xfrm>
                <a:off x="6206002" y="3686325"/>
                <a:ext cx="416560" cy="36672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b="1" dirty="0">
                    <a:solidFill>
                      <a:schemeClr val="tx1"/>
                    </a:solidFill>
                  </a:rPr>
                  <a:t>恶性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2A1E53E9-3D89-B2CE-50C6-63BBA68B5DFF}"/>
                  </a:ext>
                </a:extLst>
              </p:cNvPr>
              <p:cNvSpPr/>
              <p:nvPr/>
            </p:nvSpPr>
            <p:spPr>
              <a:xfrm>
                <a:off x="5662911" y="4196509"/>
                <a:ext cx="416560" cy="36672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b="1" dirty="0">
                    <a:solidFill>
                      <a:schemeClr val="tx1"/>
                    </a:solidFill>
                  </a:rPr>
                  <a:t>良性</a:t>
                </a:r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E549DAF4-C872-BF42-23EA-72F6764EC062}"/>
                  </a:ext>
                </a:extLst>
              </p:cNvPr>
              <p:cNvSpPr/>
              <p:nvPr/>
            </p:nvSpPr>
            <p:spPr>
              <a:xfrm>
                <a:off x="5885911" y="3910982"/>
                <a:ext cx="416560" cy="36672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b="1" dirty="0">
                    <a:solidFill>
                      <a:schemeClr val="tx1"/>
                    </a:solidFill>
                  </a:rPr>
                  <a:t>良性</a:t>
                </a:r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1FE64B54-98C0-2CBE-7038-8F794D5E3E39}"/>
                  </a:ext>
                </a:extLst>
              </p:cNvPr>
              <p:cNvSpPr/>
              <p:nvPr/>
            </p:nvSpPr>
            <p:spPr>
              <a:xfrm>
                <a:off x="6224517" y="4038199"/>
                <a:ext cx="416560" cy="36672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b="1" dirty="0">
                    <a:solidFill>
                      <a:schemeClr val="tx1"/>
                    </a:solidFill>
                  </a:rPr>
                  <a:t>良性</a:t>
                </a:r>
              </a:p>
            </p:txBody>
          </p:sp>
        </p:grp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A6D94CA-A0FF-8AF2-CB28-6D9F6407269B}"/>
              </a:ext>
            </a:extLst>
          </p:cNvPr>
          <p:cNvGrpSpPr/>
          <p:nvPr/>
        </p:nvGrpSpPr>
        <p:grpSpPr>
          <a:xfrm>
            <a:off x="10853995" y="3708907"/>
            <a:ext cx="978166" cy="876913"/>
            <a:chOff x="5662911" y="3686325"/>
            <a:chExt cx="978166" cy="876913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5BFF928D-FC46-29B3-CB58-392C2BC204AC}"/>
                </a:ext>
              </a:extLst>
            </p:cNvPr>
            <p:cNvSpPr/>
            <p:nvPr/>
          </p:nvSpPr>
          <p:spPr>
            <a:xfrm>
              <a:off x="5963709" y="4186794"/>
              <a:ext cx="416560" cy="366729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b="1" dirty="0">
                  <a:solidFill>
                    <a:schemeClr val="tx1"/>
                  </a:solidFill>
                </a:rPr>
                <a:t>良性</a:t>
              </a:r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2C0818BA-0FFD-33F2-F133-970B8F43773B}"/>
                </a:ext>
              </a:extLst>
            </p:cNvPr>
            <p:cNvGrpSpPr/>
            <p:nvPr/>
          </p:nvGrpSpPr>
          <p:grpSpPr>
            <a:xfrm>
              <a:off x="5662911" y="3686325"/>
              <a:ext cx="978166" cy="876913"/>
              <a:chOff x="5662911" y="3686325"/>
              <a:chExt cx="978166" cy="876913"/>
            </a:xfrm>
          </p:grpSpPr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BB3B1EBF-A014-075D-C02F-667359F430F0}"/>
                  </a:ext>
                </a:extLst>
              </p:cNvPr>
              <p:cNvSpPr/>
              <p:nvPr/>
            </p:nvSpPr>
            <p:spPr>
              <a:xfrm>
                <a:off x="5679440" y="3686326"/>
                <a:ext cx="416560" cy="36672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b="1" dirty="0">
                    <a:solidFill>
                      <a:schemeClr val="tx1"/>
                    </a:solidFill>
                  </a:rPr>
                  <a:t>良性</a:t>
                </a:r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476D5BB9-71E8-F138-C522-41150B6AEFA3}"/>
                  </a:ext>
                </a:extLst>
              </p:cNvPr>
              <p:cNvSpPr/>
              <p:nvPr/>
            </p:nvSpPr>
            <p:spPr>
              <a:xfrm>
                <a:off x="6206002" y="3686325"/>
                <a:ext cx="416560" cy="36672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b="1" dirty="0">
                    <a:solidFill>
                      <a:schemeClr val="tx1"/>
                    </a:solidFill>
                  </a:rPr>
                  <a:t>恶性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61EF9626-F9A5-7D46-69D1-0A3217EDB10E}"/>
                  </a:ext>
                </a:extLst>
              </p:cNvPr>
              <p:cNvSpPr/>
              <p:nvPr/>
            </p:nvSpPr>
            <p:spPr>
              <a:xfrm>
                <a:off x="5662911" y="4196509"/>
                <a:ext cx="416560" cy="36672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b="1" dirty="0">
                    <a:solidFill>
                      <a:schemeClr val="tx1"/>
                    </a:solidFill>
                  </a:rPr>
                  <a:t>良性</a:t>
                </a:r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F4777CF1-4808-940E-B67C-456983C08865}"/>
                  </a:ext>
                </a:extLst>
              </p:cNvPr>
              <p:cNvSpPr/>
              <p:nvPr/>
            </p:nvSpPr>
            <p:spPr>
              <a:xfrm>
                <a:off x="5885911" y="3910982"/>
                <a:ext cx="416560" cy="36672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b="1" dirty="0">
                    <a:solidFill>
                      <a:schemeClr val="tx1"/>
                    </a:solidFill>
                  </a:rPr>
                  <a:t>良性</a:t>
                </a:r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2A6D95F2-F21A-95E7-F567-46FAEDBADA6E}"/>
                  </a:ext>
                </a:extLst>
              </p:cNvPr>
              <p:cNvSpPr/>
              <p:nvPr/>
            </p:nvSpPr>
            <p:spPr>
              <a:xfrm>
                <a:off x="6224517" y="4038199"/>
                <a:ext cx="416560" cy="366729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b="1" dirty="0">
                    <a:solidFill>
                      <a:schemeClr val="tx1"/>
                    </a:solidFill>
                  </a:rPr>
                  <a:t>良性</a:t>
                </a:r>
              </a:p>
            </p:txBody>
          </p:sp>
        </p:grpSp>
      </p:grpSp>
      <p:sp>
        <p:nvSpPr>
          <p:cNvPr id="5122" name="文本框 5121">
            <a:extLst>
              <a:ext uri="{FF2B5EF4-FFF2-40B4-BE49-F238E27FC236}">
                <a16:creationId xmlns:a16="http://schemas.microsoft.com/office/drawing/2014/main" id="{BB3515E8-72C4-094F-0FAC-40D28495D6E7}"/>
              </a:ext>
            </a:extLst>
          </p:cNvPr>
          <p:cNvSpPr txBox="1"/>
          <p:nvPr/>
        </p:nvSpPr>
        <p:spPr>
          <a:xfrm>
            <a:off x="2212879" y="4630572"/>
            <a:ext cx="21993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</a:rPr>
              <a:t>Validation</a:t>
            </a:r>
            <a:r>
              <a:rPr lang="zh-CN" altLang="en-US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dataset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32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D772D-1C78-D946-FEE7-494402283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3" descr="Schematic illustration of the XGboost model. | Download Scientific ...">
            <a:extLst>
              <a:ext uri="{FF2B5EF4-FFF2-40B4-BE49-F238E27FC236}">
                <a16:creationId xmlns:a16="http://schemas.microsoft.com/office/drawing/2014/main" id="{6CB5B8A8-1C91-A18D-19C5-60DAB1A8D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00" y="1436121"/>
            <a:ext cx="4445769" cy="500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BDF515A-4576-1F0B-FEE3-890A89A22390}"/>
              </a:ext>
            </a:extLst>
          </p:cNvPr>
          <p:cNvSpPr txBox="1"/>
          <p:nvPr/>
        </p:nvSpPr>
        <p:spPr>
          <a:xfrm>
            <a:off x="2262723" y="3136266"/>
            <a:ext cx="3126023" cy="129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Step2.</a:t>
            </a:r>
            <a:r>
              <a:rPr lang="zh-CN" altLang="en-US" b="1" dirty="0"/>
              <a:t> </a:t>
            </a:r>
            <a:r>
              <a:rPr lang="en-US" altLang="zh-CN" b="1" dirty="0" err="1"/>
              <a:t>XGBoost</a:t>
            </a:r>
            <a:r>
              <a:rPr lang="zh-CN" altLang="en-US" dirty="0"/>
              <a:t>利用这些特征训练，优化模型参数，以达到最佳的分类效果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51846D-4600-9B45-87F9-212E0EA323B6}"/>
              </a:ext>
            </a:extLst>
          </p:cNvPr>
          <p:cNvSpPr txBox="1"/>
          <p:nvPr/>
        </p:nvSpPr>
        <p:spPr>
          <a:xfrm>
            <a:off x="1852792" y="6298655"/>
            <a:ext cx="61255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Yao, Xiaotong &amp; Fu, Xiaoli &amp; Zong, Chaofei. (2022). Short-Term Load Forecasting Method Based on Feature Preference Strategy and LightGBM-XGboost. IEEE Access.</a:t>
            </a:r>
          </a:p>
        </p:txBody>
      </p:sp>
    </p:spTree>
    <p:extLst>
      <p:ext uri="{BB962C8B-B14F-4D97-AF65-F5344CB8AC3E}">
        <p14:creationId xmlns:p14="http://schemas.microsoft.com/office/powerpoint/2010/main" val="224467285"/>
      </p:ext>
    </p:extLst>
  </p:cSld>
  <p:clrMapOvr>
    <a:masterClrMapping/>
  </p:clrMapOvr>
  <p:transition spd="slow" advTm="300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3616D-303C-573B-619D-97EFC9E78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A8C0861-C296-459E-65EA-9F2690405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423" y="2580582"/>
            <a:ext cx="8142601" cy="404492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F17888E-A329-964A-B50F-41223F1BE29E}"/>
              </a:ext>
            </a:extLst>
          </p:cNvPr>
          <p:cNvSpPr txBox="1"/>
          <p:nvPr/>
        </p:nvSpPr>
        <p:spPr>
          <a:xfrm>
            <a:off x="2095130" y="1140179"/>
            <a:ext cx="6125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ea typeface="Arial Unicode MS" panose="020B0604020202020204"/>
              </a:rPr>
              <a:t>基分类器训练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3ABFF5-C139-0378-7AAA-AB57F3B212EB}"/>
              </a:ext>
            </a:extLst>
          </p:cNvPr>
          <p:cNvSpPr txBox="1"/>
          <p:nvPr/>
        </p:nvSpPr>
        <p:spPr>
          <a:xfrm>
            <a:off x="2388094" y="1431380"/>
            <a:ext cx="10102787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Lr=0.0001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Epoch number: 100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Train dataset: validation dataset = 20 :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786742"/>
      </p:ext>
    </p:extLst>
  </p:cSld>
  <p:clrMapOvr>
    <a:masterClrMapping/>
  </p:clrMapOvr>
  <p:transition spd="slow" advTm="300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85A27-27FC-D35F-5B4F-168F2FC7A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A5543AE-7DB7-2888-0E75-8FDFBE36A02E}"/>
              </a:ext>
            </a:extLst>
          </p:cNvPr>
          <p:cNvSpPr txBox="1"/>
          <p:nvPr/>
        </p:nvSpPr>
        <p:spPr>
          <a:xfrm>
            <a:off x="2121763" y="1173202"/>
            <a:ext cx="6125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ea typeface="Arial Unicode MS" panose="020B0604020202020204"/>
              </a:rPr>
              <a:t>集成模型训练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AF2C65-C5F5-22BB-B283-6CB611460BAF}"/>
              </a:ext>
            </a:extLst>
          </p:cNvPr>
          <p:cNvSpPr txBox="1"/>
          <p:nvPr/>
        </p:nvSpPr>
        <p:spPr>
          <a:xfrm>
            <a:off x="2610035" y="1542534"/>
            <a:ext cx="61255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准确率（</a:t>
            </a:r>
            <a:r>
              <a:rPr lang="en-US" altLang="zh-CN" dirty="0"/>
              <a:t>Accuracy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精度（</a:t>
            </a:r>
            <a:r>
              <a:rPr lang="en-US" altLang="zh-CN" dirty="0"/>
              <a:t>Precision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召回率（</a:t>
            </a:r>
            <a:r>
              <a:rPr lang="en-US" altLang="zh-CN" dirty="0"/>
              <a:t>Recall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F1 score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4CAFC7-E1EE-2F17-1D9B-EEC985B01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361" y="2742863"/>
            <a:ext cx="7823884" cy="405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35845"/>
      </p:ext>
    </p:extLst>
  </p:cSld>
  <p:clrMapOvr>
    <a:masterClrMapping/>
  </p:clrMapOvr>
  <p:transition spd="slow" advTm="300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5638B7F-F131-5FE7-1449-AC50D3F01E51}"/>
              </a:ext>
            </a:extLst>
          </p:cNvPr>
          <p:cNvGrpSpPr/>
          <p:nvPr/>
        </p:nvGrpSpPr>
        <p:grpSpPr>
          <a:xfrm>
            <a:off x="2402665" y="3715729"/>
            <a:ext cx="9156612" cy="2891470"/>
            <a:chOff x="1673139" y="3727261"/>
            <a:chExt cx="10518861" cy="2986686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44F5FB8-CC94-AC7E-3155-870CC3FD4ED9}"/>
                </a:ext>
              </a:extLst>
            </p:cNvPr>
            <p:cNvGrpSpPr/>
            <p:nvPr/>
          </p:nvGrpSpPr>
          <p:grpSpPr>
            <a:xfrm>
              <a:off x="1673139" y="3727261"/>
              <a:ext cx="6943042" cy="2986686"/>
              <a:chOff x="1673139" y="3727261"/>
              <a:chExt cx="6943042" cy="2986686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B08EB7E0-0C80-7F70-1952-4774AD5741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73139" y="3758758"/>
                <a:ext cx="3342744" cy="2857001"/>
              </a:xfrm>
              <a:prstGeom prst="rect">
                <a:avLst/>
              </a:prstGeom>
            </p:spPr>
          </p:pic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580B47ED-0490-5B4A-57C9-02168DC60E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1704" y="3727261"/>
                <a:ext cx="3494477" cy="2986686"/>
              </a:xfrm>
              <a:prstGeom prst="rect">
                <a:avLst/>
              </a:prstGeom>
            </p:spPr>
          </p:pic>
        </p:grp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CCCB7C4-D796-AB7C-730F-DC57DFB32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2686" y="3727261"/>
              <a:ext cx="3389314" cy="2896805"/>
            </a:xfrm>
            <a:prstGeom prst="rect">
              <a:avLst/>
            </a:prstGeom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106026E-5E62-E8D9-21E8-0D8B278AA41F}"/>
              </a:ext>
            </a:extLst>
          </p:cNvPr>
          <p:cNvSpPr txBox="1"/>
          <p:nvPr/>
        </p:nvSpPr>
        <p:spPr>
          <a:xfrm>
            <a:off x="2089213" y="1260028"/>
            <a:ext cx="10102787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Sample : 100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Repeat : 10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1B1C2B9-B799-254A-D9F6-63841D40748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7618"/>
          <a:stretch/>
        </p:blipFill>
        <p:spPr>
          <a:xfrm>
            <a:off x="2569550" y="2159315"/>
            <a:ext cx="8560947" cy="147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36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548</Words>
  <Application>Microsoft Office PowerPoint</Application>
  <PresentationFormat>宽屏</PresentationFormat>
  <Paragraphs>91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 Unicode MS</vt:lpstr>
      <vt:lpstr>等线</vt:lpstr>
      <vt:lpstr>等线 Light</vt:lpstr>
      <vt:lpstr>黑体</vt:lpstr>
      <vt:lpstr>微软雅黑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qtz chi</dc:creator>
  <cp:lastModifiedBy>qtz chi</cp:lastModifiedBy>
  <cp:revision>1</cp:revision>
  <dcterms:created xsi:type="dcterms:W3CDTF">2024-12-20T10:53:53Z</dcterms:created>
  <dcterms:modified xsi:type="dcterms:W3CDTF">2024-12-20T10:55:17Z</dcterms:modified>
</cp:coreProperties>
</file>