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14a40c8bf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14a40c8bf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192609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192609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1926099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1926099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bb13cc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bb13cc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bb13cc7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bb13cc7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1926099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1926099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bb13cc7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bb13cc7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14a40c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14a40c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b3dd014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b3dd014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b3dd014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b3dd014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fe4d95e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fe4d95e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fe4d95e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fe4d95e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fe4d95e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fe4d95e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14a40c8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14a40c8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c08023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c08023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1926099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192609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ytimes.com/1995/05/01/business/the-media-business-conde-nast-to-jump-into-cyberspace.html" TargetMode="External"/><Relationship Id="rId4" Type="http://schemas.openxmlformats.org/officeDocument/2006/relationships/hyperlink" Target="https://towardsdatascience.com/what-is-cosine-similarity-how-to-compare-text-and-images-in-python-d2bb6e411ef0" TargetMode="External"/><Relationship Id="rId9" Type="http://schemas.openxmlformats.org/officeDocument/2006/relationships/hyperlink" Target="https://doi.org/10.1007/978-981-10-5146-3_2" TargetMode="External"/><Relationship Id="rId5" Type="http://schemas.openxmlformats.org/officeDocument/2006/relationships/hyperlink" Target="https://doi.org/10.1109/tqcebt54229.2022.10041463" TargetMode="External"/><Relationship Id="rId6" Type="http://schemas.openxmlformats.org/officeDocument/2006/relationships/hyperlink" Target="https://doi.org/10.1109/aic55036.2022.9848929" TargetMode="External"/><Relationship Id="rId7" Type="http://schemas.openxmlformats.org/officeDocument/2006/relationships/hyperlink" Target="https://doi.org/10.18653/v1/d19-1613" TargetMode="External"/><Relationship Id="rId8" Type="http://schemas.openxmlformats.org/officeDocument/2006/relationships/hyperlink" Target="https://doi.org/10.1177/135910531876351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AIT 526</a:t>
            </a:r>
            <a:endParaRPr sz="1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86725"/>
            <a:ext cx="25740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Kasey Howlett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Sushmitha Kadambari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 Quinn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Evans Sarker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Solution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135650" y="1359500"/>
            <a:ext cx="77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91">
                <a:solidFill>
                  <a:srgbClr val="000000"/>
                </a:solidFill>
              </a:rPr>
              <a:t>Cosine Similarity</a:t>
            </a:r>
            <a:endParaRPr sz="33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9">
                <a:solidFill>
                  <a:srgbClr val="000000"/>
                </a:solidFill>
              </a:rPr>
              <a:t>Vectorize strings of words to determine a similarity score</a:t>
            </a:r>
            <a:endParaRPr sz="170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91">
                <a:solidFill>
                  <a:srgbClr val="000000"/>
                </a:solidFill>
              </a:rPr>
              <a:t>Example output</a:t>
            </a:r>
            <a:endParaRPr sz="339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[0.99, ‘Miso-Butter Roast Chicken With Acorn Squash Panzanella’]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[0.66, ‘Grilled Corn on the Cob with Salt-and-Pepper Butter’]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[0.65, ‘Garlic-Brown Butter Croutons’]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02" y="1359506"/>
            <a:ext cx="3705172" cy="890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and Preliminary Results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1303800" y="1358925"/>
            <a:ext cx="7073400" cy="3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Initial solution for recipe suggestions was effective but had limitations.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Issue: Unnecessary words like measurements (cups, pounds, etc.) affected similarity scores.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Proposed solution: Implement a word removal function for these words.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After second iteration, results improved: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[1.0] 'Miso-Butter Roast Chicken With Acorn Squash Panzanella'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[0.66] 'Grilled Corn on the Cob with Salt-and-Pepper Butter'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[0.66] 'Garlic–Brown Butter Croutons'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Scores increased, confirming hypothesis that measurement words impacted similarity.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74151"/>
                </a:solidFill>
              </a:rPr>
              <a:t>Final Work</a:t>
            </a:r>
            <a:endParaRPr/>
          </a:p>
        </p:txBody>
      </p:sp>
      <p:sp>
        <p:nvSpPr>
          <p:cNvPr id="355" name="Google Shape;355;p24"/>
          <p:cNvSpPr txBox="1"/>
          <p:nvPr/>
        </p:nvSpPr>
        <p:spPr>
          <a:xfrm>
            <a:off x="1303800" y="1597875"/>
            <a:ext cx="67179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Improve user output.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Current approach: List top 5 recipes in console.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Selection based on ingredient similarity scores.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Recipes and details saved in a text file for user convenience.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74151"/>
                </a:solidFill>
              </a:rPr>
              <a:t>Complications and Errors</a:t>
            </a:r>
            <a:endParaRPr sz="3600">
              <a:solidFill>
                <a:srgbClr val="374151"/>
              </a:solidFill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1303800" y="1551875"/>
            <a:ext cx="7126500" cy="29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Main challenge: Removing excess words.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NLTK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stopwords tool not tailored to this problem.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Custom list of measurement words for quantity removal.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Issue with similar words like "salt" and "kosher salt."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Requires custom pre-processing for accurate interpretation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1303800" y="1502250"/>
            <a:ext cx="7240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Solution was a success as tool offers recipe suggestions from user input.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custom User Interface, but achieves intended purpose.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Validates the NLP and ML hypothesis for recipe suggestions.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Effective methods of Lemmatizing, POS tagging, cosine similarity.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Cosine similarity ideal for vectorizing ingredient lists.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Compares user input to the recipe corpus for suggestions effectively.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1303800" y="1427825"/>
            <a:ext cx="76383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Filtering recipes by specific categories.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Customization for users: diet information options.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Catering to diverse food plans and macronutrient needs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Plan to add additional data sources.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795450" y="1436250"/>
            <a:ext cx="75531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Carmody, Deidre (1995, May). “THE MEDIA BUSINESS; Conde Nast to Jump into Cyberspace”. The New York Times. Retrieved September 25, 2023, from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https://www.nytimes.com/1995/05/01/business/the-media-business-conde-nast-to-jump-into-cyberspace.html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Chamblee, B. (2022, February 12). What is Cosine Similarity? How to Compare Text and Images in Python. </a:t>
            </a:r>
            <a:r>
              <a:rPr i="1"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https://towardsdatascience.com/what-is-cosine-similarity-how-to-compare-text-and-images-in-python-d2bb6e411ef0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Chaudhary, S., Soni, B., Sindhavad, A., Mamaniya, A., Dalvi, A., &amp; Siddavatam, I. (2022). ChefAI.IN: Generating Indian recipes with AI algorithm.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2022 International Conference on Trends in Quantum Computing and Emerging Business Technologies (TQCEBT)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https://doi.org/10.1109/tqcebt54229.2022.10041463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Epicurious. (n.d.). Epicurious – Recipes, Menu Ideas, Videos &amp; Cooking Tips. Epicurious. Retrieved September 25, 2023, from https//www.epicurious.com/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Galanis, N.-I., &amp; Papakostas, G. A. (2022). An update on cooking recipe generation with machine learning and Natural Language Processing.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2022 IEEE World Conference on Applied Intelligence and Computing (AIC)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https://doi.org/10.1109/aic55036.2022.9848929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Goel S., Desai, A. &amp; Tanvi. (2019, February). Food Ingredients and Recipes Dataset with Images. Version 1. Retrieved September 11, 2023, from https://www.kaggle.com/datasets/pes12017000148/food-ingredients-and-recipe-dataset-with-images/data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Majumder, B. P., Li, S., Ni, J., &amp; McAuley, J. (2019). Generating personalized recipes from historical user preferences.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https://doi.org/10.18653/v1/d19-1613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Oesper, L., Merico, D., Isserlin, R., &amp; Bader, G. D. (2011). WordCloud: a Cytoscape plugin to create a visual semantic summary of networks. Source Code for Biology and Medicine, 6 (1), 7.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Pignatiello, G. A., Martin, R. J., &amp; Hickman, R. L., Jr (2020). Decision fatigue: A conceptual analysis.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health psychology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(1), 123–135.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https://doi.org/10.1177/1359105318763510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Vivek, M. B., Manju, N., &amp; Vijay, M. B. (2017). Machine learning based food recipe recommendation system.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International Conference on Cognition and Recognition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11–19. </a:t>
            </a:r>
            <a:r>
              <a:rPr lang="en" sz="8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https://doi.org/10.1007/978-981-10-5146-3_2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21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Since early 2021, the world has been facing steady inflation. As a result, grocery prices are steadily increasing. In addition, choosing what to make for dinner, with an abundance of options, can lead to decision fatigue. These challenges create an avenue for a solution to alleviate decision fatigue while also reducing spending. This project utilizes natural language processing and cosine similarity to provide suggested recipes based on pantry stock. A corpus of recipes from the Epicurious website contains recipe titles and ingredients. The data is preprocessed using several NLP techniques such as lemmatization, tokenization, and pos tagging. A given list representing pantry stock is compared iteratively against all existing data in the corpus to provide a Top 5 list of most probable recipes. Testing involved comparing an existing recipe from the original corpus to the entire corpus for accuracy. The value provided by this project includes a working system for providing recipe recommendations for a given user. The working system makes the most of available ingredients while also taking away the need to make decisions from a user.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Key words:</a:t>
            </a:r>
            <a:r>
              <a:rPr lang="en" sz="1200">
                <a:solidFill>
                  <a:srgbClr val="000000"/>
                </a:solidFill>
              </a:rPr>
              <a:t> Natural language processing, Machine Learning, Cosine Similarity, Python, Recipe, Ingredients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63200" y="568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fatigue caused by the daily task of choosing what to cook for dinner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Steady </a:t>
            </a:r>
            <a:r>
              <a:rPr lang="en" sz="1600"/>
              <a:t>inflation of grocery prices since early 2021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Lack of artificial intelligence and machine learning in culinary applications (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Chaudhary et al., 2022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Similarity calculation (Vivek, N. Manju and M.B., 2017)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Item based: Tanimoto Coefficient. Log Likelihood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User based: Euclidean Distance, Pearson Correlation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Generating recipes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Seq2seq models, transformer-based architectures (Chaudhary et al, 2022)</a:t>
            </a:r>
            <a:endParaRPr sz="16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600">
                <a:solidFill>
                  <a:srgbClr val="000000"/>
                </a:solidFill>
              </a:rPr>
              <a:t>Evolutionary </a:t>
            </a:r>
            <a:r>
              <a:rPr lang="en" sz="1600">
                <a:solidFill>
                  <a:srgbClr val="000000"/>
                </a:solidFill>
              </a:rPr>
              <a:t>genetic</a:t>
            </a:r>
            <a:r>
              <a:rPr lang="en" sz="1600">
                <a:solidFill>
                  <a:srgbClr val="000000"/>
                </a:solidFill>
              </a:rPr>
              <a:t> algorithm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(Galanis and Papakostas, 2022)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 common challenges individual faces in meal planning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robust recipe prediction system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Simplify meal planning process for individuals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Dataset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52650"/>
            <a:ext cx="34617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Food ingredients and recipes dataset from Epicurious, via Kaggle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13,000 recipes (rows)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Columns Include: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Ingredients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Instructions </a:t>
            </a:r>
            <a:endParaRPr sz="14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975" y="2097763"/>
            <a:ext cx="38290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5526475" y="4031350"/>
            <a:ext cx="27099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Word cloud of food items (ingredients)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597875"/>
            <a:ext cx="70305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Focus on functionality of the tool</a:t>
            </a:r>
            <a:endParaRPr sz="16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User provides input of food ingredients</a:t>
            </a:r>
            <a:endParaRPr sz="16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Backend of tool includes a data store of recipes</a:t>
            </a:r>
            <a:endParaRPr sz="16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Includes NLP methods and machine learning</a:t>
            </a:r>
            <a:endParaRPr sz="1610"/>
          </a:p>
        </p:txBody>
      </p:sp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Development Platform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135650" y="1359500"/>
            <a:ext cx="71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5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0"/>
              <a:buChar char="●"/>
            </a:pPr>
            <a:r>
              <a:rPr b="1" lang="en" sz="1810"/>
              <a:t>Main Platform</a:t>
            </a:r>
            <a:r>
              <a:rPr lang="en" sz="1810"/>
              <a:t>: </a:t>
            </a:r>
            <a:r>
              <a:rPr lang="en" sz="1810"/>
              <a:t>Python </a:t>
            </a:r>
            <a:endParaRPr sz="1810"/>
          </a:p>
          <a:p>
            <a:pPr indent="-343535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0"/>
              <a:buChar char="○"/>
            </a:pPr>
            <a:r>
              <a:rPr lang="en" sz="1810"/>
              <a:t>Pandas, NLTK, Beautiful Soup</a:t>
            </a:r>
            <a:endParaRPr sz="1810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0"/>
          </a:p>
          <a:p>
            <a:pPr indent="-3435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b="1" lang="en" sz="1810"/>
              <a:t>Testing:</a:t>
            </a:r>
            <a:r>
              <a:rPr lang="en" sz="1810"/>
              <a:t> Jupyter Notebook </a:t>
            </a:r>
            <a:endParaRPr sz="181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0"/>
          </a:p>
          <a:p>
            <a:pPr indent="-3435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10"/>
              <a:buChar char="●"/>
            </a:pPr>
            <a:r>
              <a:rPr b="1" lang="en" sz="1810"/>
              <a:t>Examine Results Output:</a:t>
            </a:r>
            <a:r>
              <a:rPr lang="en" sz="1810"/>
              <a:t> Microsoft Excel</a:t>
            </a:r>
            <a:endParaRPr sz="18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3763700" y="1432775"/>
            <a:ext cx="29148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¾ cup (120g or 4 ½ oz) toasted pepitas</a:t>
            </a:r>
            <a:endParaRPr b="1"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1432775"/>
            <a:ext cx="4102100" cy="33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/>
        </p:nvSpPr>
        <p:spPr>
          <a:xfrm>
            <a:off x="3721100" y="18796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¾, cup, (120g, or, 4 ½, oz), toasted, pepitas]</a:t>
            </a:r>
            <a:endParaRPr sz="1000"/>
          </a:p>
        </p:txBody>
      </p:sp>
      <p:sp>
        <p:nvSpPr>
          <p:cNvPr id="331" name="Google Shape;331;p21"/>
          <p:cNvSpPr txBox="1"/>
          <p:nvPr/>
        </p:nvSpPr>
        <p:spPr>
          <a:xfrm>
            <a:off x="3721100" y="2402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¾, cup, (120g, or, 4 ½, oz), toast, pepitas]</a:t>
            </a:r>
            <a:endParaRPr sz="1000"/>
          </a:p>
        </p:txBody>
      </p:sp>
      <p:sp>
        <p:nvSpPr>
          <p:cNvPr id="332" name="Google Shape;332;p21"/>
          <p:cNvSpPr txBox="1"/>
          <p:nvPr/>
        </p:nvSpPr>
        <p:spPr>
          <a:xfrm>
            <a:off x="3721100" y="29401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¾, cup, (120g, 4 ½, oz), toast, pepitas]</a:t>
            </a:r>
            <a:endParaRPr sz="1000"/>
          </a:p>
        </p:txBody>
      </p:sp>
      <p:sp>
        <p:nvSpPr>
          <p:cNvPr id="333" name="Google Shape;333;p21"/>
          <p:cNvSpPr txBox="1"/>
          <p:nvPr/>
        </p:nvSpPr>
        <p:spPr>
          <a:xfrm>
            <a:off x="4069800" y="3406825"/>
            <a:ext cx="149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cup (g oz) toast, pepitas]</a:t>
            </a:r>
            <a:endParaRPr sz="1000"/>
          </a:p>
        </p:txBody>
      </p:sp>
      <p:sp>
        <p:nvSpPr>
          <p:cNvPr id="334" name="Google Shape;334;p21"/>
          <p:cNvSpPr txBox="1"/>
          <p:nvPr/>
        </p:nvSpPr>
        <p:spPr>
          <a:xfrm>
            <a:off x="4057050" y="3907963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cup, g, oz, toast, pepitas]</a:t>
            </a:r>
            <a:endParaRPr sz="1000"/>
          </a:p>
        </p:txBody>
      </p:sp>
      <p:sp>
        <p:nvSpPr>
          <p:cNvPr id="335" name="Google Shape;335;p21"/>
          <p:cNvSpPr txBox="1"/>
          <p:nvPr/>
        </p:nvSpPr>
        <p:spPr>
          <a:xfrm>
            <a:off x="4057050" y="4409125"/>
            <a:ext cx="152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cup,g, oz, toast, </a:t>
            </a:r>
            <a:r>
              <a:rPr lang="en" sz="10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pepitas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]</a:t>
            </a:r>
            <a:endParaRPr sz="1000"/>
          </a:p>
        </p:txBody>
      </p:sp>
      <p:sp>
        <p:nvSpPr>
          <p:cNvPr id="336" name="Google Shape;336;p21"/>
          <p:cNvSpPr txBox="1"/>
          <p:nvPr/>
        </p:nvSpPr>
        <p:spPr>
          <a:xfrm>
            <a:off x="4670900" y="4775200"/>
            <a:ext cx="11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pepitas]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