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5239ab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5239ab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9e7b929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e7b929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95239ab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95239ab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539b8ca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539b8c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9539b8c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9539b8c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9539b8ca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539b8c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9539b8c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9539b8c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3155175" y="3052900"/>
            <a:ext cx="4813200" cy="10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League of legends</a:t>
            </a:r>
            <a:endParaRPr/>
          </a:p>
          <a:p>
            <a:pPr indent="-311150" lvl="0" marL="457200" rtl="0" algn="l">
              <a:spcBef>
                <a:spcPts val="0"/>
              </a:spcBef>
              <a:spcAft>
                <a:spcPts val="0"/>
              </a:spcAft>
              <a:buSzPts val="1300"/>
              <a:buChar char="●"/>
            </a:pPr>
            <a:r>
              <a:rPr lang="en-GB"/>
              <a:t>League of legends is an Multiplayer Online Battle Arena Game, many MOBA’s that exist on the smartphone right now are based on LoL or Dota. Most concepts apply to the mobile game versions of this game.</a:t>
            </a:r>
            <a:endParaRPr/>
          </a:p>
        </p:txBody>
      </p:sp>
      <p:pic>
        <p:nvPicPr>
          <p:cNvPr id="135" name="Google Shape;135;p13"/>
          <p:cNvPicPr preferRelativeResize="0"/>
          <p:nvPr/>
        </p:nvPicPr>
        <p:blipFill>
          <a:blip r:embed="rId3">
            <a:alphaModFix/>
          </a:blip>
          <a:stretch>
            <a:fillRect/>
          </a:stretch>
        </p:blipFill>
        <p:spPr>
          <a:xfrm>
            <a:off x="3324650" y="1293081"/>
            <a:ext cx="4217350" cy="2355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44200" y="90450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Dominant strategies (Metas) exist as a result of the lack of game balance and the</a:t>
            </a:r>
            <a:r>
              <a:rPr lang="en-GB" sz="1200">
                <a:latin typeface="Montserrat"/>
                <a:ea typeface="Montserrat"/>
                <a:cs typeface="Montserrat"/>
                <a:sym typeface="Montserrat"/>
              </a:rPr>
              <a:t>o</a:t>
            </a:r>
            <a:r>
              <a:rPr lang="en-GB" sz="1200">
                <a:latin typeface="Montserrat"/>
                <a:ea typeface="Montserrat"/>
                <a:cs typeface="Montserrat"/>
                <a:sym typeface="Montserrat"/>
              </a:rPr>
              <a:t>ry</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Many factors contribute to the imbalance of a game such as powering champions, game objectives, etc</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A game’s major goal is to be profitable and companies may have prioritized this, which may be a factor to imbalances in games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Difficult to minimize game imbalance due to the complexity and asymmetry of the game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Unsatisfactory user experience</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pic>
        <p:nvPicPr>
          <p:cNvPr id="142" name="Google Shape;142;p14"/>
          <p:cNvPicPr preferRelativeResize="0"/>
          <p:nvPr/>
        </p:nvPicPr>
        <p:blipFill>
          <a:blip r:embed="rId3">
            <a:alphaModFix/>
          </a:blip>
          <a:stretch>
            <a:fillRect/>
          </a:stretch>
        </p:blipFill>
        <p:spPr>
          <a:xfrm>
            <a:off x="119450" y="3593388"/>
            <a:ext cx="3327300" cy="1137075"/>
          </a:xfrm>
          <a:prstGeom prst="rect">
            <a:avLst/>
          </a:prstGeom>
          <a:noFill/>
          <a:ln>
            <a:noFill/>
          </a:ln>
        </p:spPr>
      </p:pic>
      <p:pic>
        <p:nvPicPr>
          <p:cNvPr id="143" name="Google Shape;143;p14"/>
          <p:cNvPicPr preferRelativeResize="0"/>
          <p:nvPr/>
        </p:nvPicPr>
        <p:blipFill>
          <a:blip r:embed="rId4">
            <a:alphaModFix/>
          </a:blip>
          <a:stretch>
            <a:fillRect/>
          </a:stretch>
        </p:blipFill>
        <p:spPr>
          <a:xfrm>
            <a:off x="4352850" y="3604988"/>
            <a:ext cx="4681575" cy="1113875"/>
          </a:xfrm>
          <a:prstGeom prst="rect">
            <a:avLst/>
          </a:prstGeom>
          <a:noFill/>
          <a:ln>
            <a:noFill/>
          </a:ln>
        </p:spPr>
      </p:pic>
      <p:sp>
        <p:nvSpPr>
          <p:cNvPr id="144" name="Google Shape;144;p14"/>
          <p:cNvSpPr/>
          <p:nvPr/>
        </p:nvSpPr>
        <p:spPr>
          <a:xfrm>
            <a:off x="3560038" y="4041950"/>
            <a:ext cx="679500" cy="32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nvSpPr>
        <p:spPr>
          <a:xfrm>
            <a:off x="701800" y="3135850"/>
            <a:ext cx="18654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Montserrat"/>
                <a:ea typeface="Montserrat"/>
                <a:cs typeface="Montserrat"/>
                <a:sym typeface="Montserrat"/>
              </a:rPr>
              <a:t>Original Champion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46" name="Google Shape;146;p14"/>
          <p:cNvSpPr txBox="1"/>
          <p:nvPr/>
        </p:nvSpPr>
        <p:spPr>
          <a:xfrm>
            <a:off x="5139900" y="3135850"/>
            <a:ext cx="31965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Montserrat"/>
                <a:ea typeface="Montserrat"/>
                <a:cs typeface="Montserrat"/>
                <a:sym typeface="Montserrat"/>
              </a:rPr>
              <a:t>Champion with new Skin</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1983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2018 Spring Split</a:t>
            </a:r>
            <a:endParaRPr/>
          </a:p>
          <a:p>
            <a:pPr indent="0" lvl="0" marL="0" rtl="0" algn="l">
              <a:spcBef>
                <a:spcPts val="0"/>
              </a:spcBef>
              <a:spcAft>
                <a:spcPts val="0"/>
              </a:spcAft>
              <a:buNone/>
            </a:pPr>
            <a:r>
              <a:t/>
            </a:r>
            <a:endParaRPr/>
          </a:p>
        </p:txBody>
      </p:sp>
      <p:pic>
        <p:nvPicPr>
          <p:cNvPr id="152" name="Google Shape;152;p15"/>
          <p:cNvPicPr preferRelativeResize="0"/>
          <p:nvPr/>
        </p:nvPicPr>
        <p:blipFill>
          <a:blip r:embed="rId3">
            <a:alphaModFix/>
          </a:blip>
          <a:stretch>
            <a:fillRect/>
          </a:stretch>
        </p:blipFill>
        <p:spPr>
          <a:xfrm>
            <a:off x="1397100" y="861701"/>
            <a:ext cx="6482499" cy="4134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Investigation</a:t>
            </a:r>
            <a:endParaRPr/>
          </a:p>
        </p:txBody>
      </p:sp>
      <p:sp>
        <p:nvSpPr>
          <p:cNvPr id="158" name="Google Shape;158;p1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Patch updates and the aftereffects to champion win-rate, pick-rate, ban-rate</a:t>
            </a:r>
            <a:endParaRPr/>
          </a:p>
          <a:p>
            <a:pPr indent="-298450" lvl="1" marL="914400" rtl="0" algn="l">
              <a:spcBef>
                <a:spcPts val="0"/>
              </a:spcBef>
              <a:spcAft>
                <a:spcPts val="0"/>
              </a:spcAft>
              <a:buSzPts val="1100"/>
              <a:buChar char="○"/>
            </a:pPr>
            <a:r>
              <a:rPr lang="en-GB"/>
              <a:t>Dive deeper into new skin release, champion rework, new champion releases, buffs and nerfs</a:t>
            </a:r>
            <a:endParaRPr/>
          </a:p>
          <a:p>
            <a:pPr indent="-311150" lvl="0" marL="457200" rtl="0" algn="l">
              <a:spcBef>
                <a:spcPts val="0"/>
              </a:spcBef>
              <a:spcAft>
                <a:spcPts val="0"/>
              </a:spcAft>
              <a:buSzPts val="1300"/>
              <a:buChar char="●"/>
            </a:pPr>
            <a:r>
              <a:rPr lang="en-GB" sz="1200">
                <a:latin typeface="Montserrat"/>
                <a:ea typeface="Montserrat"/>
                <a:cs typeface="Montserrat"/>
                <a:sym typeface="Montserrat"/>
              </a:rPr>
              <a:t>Conduct above analysis but break down to particular roles </a:t>
            </a:r>
            <a:endParaRPr/>
          </a:p>
          <a:p>
            <a:pPr indent="-311150" lvl="0" marL="457200" rtl="0" algn="l">
              <a:spcBef>
                <a:spcPts val="0"/>
              </a:spcBef>
              <a:spcAft>
                <a:spcPts val="0"/>
              </a:spcAft>
              <a:buSzPts val="1300"/>
              <a:buChar char="●"/>
            </a:pPr>
            <a:r>
              <a:rPr lang="en-GB"/>
              <a:t>Damage and Resource ratio </a:t>
            </a:r>
            <a:endParaRPr/>
          </a:p>
          <a:p>
            <a:pPr indent="-298450" lvl="1" marL="914400" rtl="0" algn="l">
              <a:spcBef>
                <a:spcPts val="0"/>
              </a:spcBef>
              <a:spcAft>
                <a:spcPts val="0"/>
              </a:spcAft>
              <a:buSzPts val="1100"/>
              <a:buChar char="○"/>
            </a:pPr>
            <a:r>
              <a:rPr lang="en-GB"/>
              <a:t>This observes the allocation of resources and whether a champion is doing too much when it’s getting a small portion of the resources</a:t>
            </a:r>
            <a:endParaRPr sz="1200">
              <a:latin typeface="Montserrat"/>
              <a:ea typeface="Montserrat"/>
              <a:cs typeface="Montserrat"/>
              <a:sym typeface="Montserrat"/>
            </a:endParaRPr>
          </a:p>
          <a:p>
            <a:pPr indent="-311150" lvl="0" marL="457200" rtl="0" algn="l">
              <a:spcBef>
                <a:spcPts val="0"/>
              </a:spcBef>
              <a:spcAft>
                <a:spcPts val="0"/>
              </a:spcAft>
              <a:buSzPts val="1300"/>
              <a:buChar char="●"/>
            </a:pPr>
            <a:r>
              <a:rPr lang="en-GB" sz="1200">
                <a:latin typeface="Montserrat"/>
                <a:ea typeface="Montserrat"/>
                <a:cs typeface="Montserrat"/>
                <a:sym typeface="Montserrat"/>
              </a:rPr>
              <a:t>New release life cycle to understand when a nerf should come in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Apply and Calculate Metagame Bounds</a:t>
            </a:r>
            <a:endParaRPr sz="1200">
              <a:latin typeface="Montserrat"/>
              <a:ea typeface="Montserrat"/>
              <a:cs typeface="Montserrat"/>
              <a:sym typeface="Montserrat"/>
            </a:endParaRPr>
          </a:p>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pic>
        <p:nvPicPr>
          <p:cNvPr id="159" name="Google Shape;159;p16"/>
          <p:cNvPicPr preferRelativeResize="0"/>
          <p:nvPr/>
        </p:nvPicPr>
        <p:blipFill>
          <a:blip r:embed="rId3">
            <a:alphaModFix/>
          </a:blip>
          <a:stretch>
            <a:fillRect/>
          </a:stretch>
        </p:blipFill>
        <p:spPr>
          <a:xfrm>
            <a:off x="5347200" y="2781350"/>
            <a:ext cx="3564176" cy="224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Sources</a:t>
            </a:r>
            <a:endParaRPr/>
          </a:p>
        </p:txBody>
      </p:sp>
      <p:sp>
        <p:nvSpPr>
          <p:cNvPr id="165" name="Google Shape;165;p17"/>
          <p:cNvSpPr txBox="1"/>
          <p:nvPr>
            <p:ph idx="1" type="body"/>
          </p:nvPr>
        </p:nvSpPr>
        <p:spPr>
          <a:xfrm>
            <a:off x="1217550" y="10523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GB"/>
              <a:t>Historical champion win-rate, pick-rate, ban-rate  data is not easy to obtain</a:t>
            </a:r>
            <a:endParaRPr/>
          </a:p>
          <a:p>
            <a:pPr indent="-298450" lvl="1" marL="914400" rtl="0" algn="l">
              <a:spcBef>
                <a:spcPts val="0"/>
              </a:spcBef>
              <a:spcAft>
                <a:spcPts val="0"/>
              </a:spcAft>
              <a:buSzPts val="1100"/>
              <a:buChar char="○"/>
            </a:pPr>
            <a:r>
              <a:rPr lang="en-GB"/>
              <a:t>After some research many onlines sources like op.gg only provide previous month historical statistics, which will prevent us from monitoring and learning from historical data </a:t>
            </a:r>
            <a:endParaRPr/>
          </a:p>
          <a:p>
            <a:pPr indent="-311150" lvl="0" marL="457200" rtl="0" algn="l">
              <a:spcBef>
                <a:spcPts val="0"/>
              </a:spcBef>
              <a:spcAft>
                <a:spcPts val="0"/>
              </a:spcAft>
              <a:buSzPts val="1300"/>
              <a:buChar char="●"/>
            </a:pPr>
            <a:r>
              <a:rPr lang="en-GB"/>
              <a:t>Getting data directly from Riot API portal  (2014)</a:t>
            </a:r>
            <a:endParaRPr/>
          </a:p>
          <a:p>
            <a:pPr indent="-311150" lvl="0" marL="457200" rtl="0" algn="l">
              <a:spcBef>
                <a:spcPts val="0"/>
              </a:spcBef>
              <a:spcAft>
                <a:spcPts val="0"/>
              </a:spcAft>
              <a:buSzPts val="1300"/>
              <a:buChar char="●"/>
            </a:pPr>
            <a:r>
              <a:rPr lang="en-GB"/>
              <a:t>Data is going to be large and we can’t pull every game </a:t>
            </a:r>
            <a:endParaRPr/>
          </a:p>
          <a:p>
            <a:pPr indent="-298450" lvl="1" marL="914400" rtl="0" algn="l">
              <a:spcBef>
                <a:spcPts val="0"/>
              </a:spcBef>
              <a:spcAft>
                <a:spcPts val="0"/>
              </a:spcAft>
              <a:buSzPts val="1100"/>
              <a:buChar char="○"/>
            </a:pPr>
            <a:r>
              <a:rPr lang="en-GB"/>
              <a:t>Develop some sort of random or stratified sampling method</a:t>
            </a:r>
            <a:endParaRPr/>
          </a:p>
          <a:p>
            <a:pPr indent="-298450" lvl="1" marL="914400" rtl="0" algn="l">
              <a:spcBef>
                <a:spcPts val="0"/>
              </a:spcBef>
              <a:spcAft>
                <a:spcPts val="0"/>
              </a:spcAft>
              <a:buSzPts val="1100"/>
              <a:buChar char="○"/>
            </a:pPr>
            <a:r>
              <a:rPr lang="en-GB"/>
              <a:t>High Tier vs Low Tier Games</a:t>
            </a:r>
            <a:endParaRPr/>
          </a:p>
          <a:p>
            <a:pPr indent="-311150" lvl="0" marL="457200" rtl="0" algn="l">
              <a:spcBef>
                <a:spcPts val="0"/>
              </a:spcBef>
              <a:spcAft>
                <a:spcPts val="0"/>
              </a:spcAft>
              <a:buSzPts val="1300"/>
              <a:buChar char="●"/>
            </a:pPr>
            <a:r>
              <a:rPr lang="en-GB"/>
              <a:t>Scraping data from the web for patch updates and champion release dates</a:t>
            </a:r>
            <a:endParaRPr/>
          </a:p>
          <a:p>
            <a:pPr indent="-298450" lvl="1" marL="914400" rtl="0" algn="l">
              <a:spcBef>
                <a:spcPts val="0"/>
              </a:spcBef>
              <a:spcAft>
                <a:spcPts val="0"/>
              </a:spcAft>
              <a:buSzPts val="1100"/>
              <a:buChar char="○"/>
            </a:pPr>
            <a:r>
              <a:rPr lang="en-GB"/>
              <a:t>Create parser to map data to simpler forms (Patch updates can be complicated)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6" name="Google Shape;166;p17"/>
          <p:cNvPicPr preferRelativeResize="0"/>
          <p:nvPr/>
        </p:nvPicPr>
        <p:blipFill>
          <a:blip r:embed="rId3">
            <a:alphaModFix/>
          </a:blip>
          <a:stretch>
            <a:fillRect/>
          </a:stretch>
        </p:blipFill>
        <p:spPr>
          <a:xfrm>
            <a:off x="1297500" y="3787225"/>
            <a:ext cx="2709450" cy="875200"/>
          </a:xfrm>
          <a:prstGeom prst="rect">
            <a:avLst/>
          </a:prstGeom>
          <a:noFill/>
          <a:ln>
            <a:noFill/>
          </a:ln>
        </p:spPr>
      </p:pic>
      <p:pic>
        <p:nvPicPr>
          <p:cNvPr id="167" name="Google Shape;167;p17"/>
          <p:cNvPicPr preferRelativeResize="0"/>
          <p:nvPr/>
        </p:nvPicPr>
        <p:blipFill>
          <a:blip r:embed="rId4">
            <a:alphaModFix/>
          </a:blip>
          <a:stretch>
            <a:fillRect/>
          </a:stretch>
        </p:blipFill>
        <p:spPr>
          <a:xfrm>
            <a:off x="4734900" y="3787225"/>
            <a:ext cx="2283049" cy="87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 Schema</a:t>
            </a:r>
            <a:endParaRPr/>
          </a:p>
        </p:txBody>
      </p:sp>
      <p:pic>
        <p:nvPicPr>
          <p:cNvPr id="173" name="Google Shape;173;p18"/>
          <p:cNvPicPr preferRelativeResize="0"/>
          <p:nvPr/>
        </p:nvPicPr>
        <p:blipFill>
          <a:blip r:embed="rId3">
            <a:alphaModFix/>
          </a:blip>
          <a:stretch>
            <a:fillRect/>
          </a:stretch>
        </p:blipFill>
        <p:spPr>
          <a:xfrm>
            <a:off x="1350575" y="1307850"/>
            <a:ext cx="6866601" cy="352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 Testing</a:t>
            </a:r>
            <a:endParaRPr/>
          </a:p>
        </p:txBody>
      </p:sp>
      <p:sp>
        <p:nvSpPr>
          <p:cNvPr id="179" name="Google Shape;179;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A/B testing population could be the same users that play both on beta and usual server</a:t>
            </a:r>
            <a:endParaRPr/>
          </a:p>
          <a:p>
            <a:pPr indent="-298450" lvl="1" marL="914400" rtl="0" algn="l">
              <a:spcBef>
                <a:spcPts val="0"/>
              </a:spcBef>
              <a:spcAft>
                <a:spcPts val="0"/>
              </a:spcAft>
              <a:buSzPts val="1100"/>
              <a:buChar char="○"/>
            </a:pPr>
            <a:r>
              <a:rPr lang="en-GB"/>
              <a:t>Same users to keep population close to  identical</a:t>
            </a:r>
            <a:endParaRPr/>
          </a:p>
          <a:p>
            <a:pPr indent="-298450" lvl="1" marL="914400" rtl="0" algn="l">
              <a:spcBef>
                <a:spcPts val="0"/>
              </a:spcBef>
              <a:spcAft>
                <a:spcPts val="0"/>
              </a:spcAft>
              <a:buSzPts val="1100"/>
              <a:buChar char="○"/>
            </a:pPr>
            <a:r>
              <a:rPr lang="en-GB"/>
              <a:t>Mobile game (two versions)</a:t>
            </a:r>
            <a:endParaRPr/>
          </a:p>
          <a:p>
            <a:pPr indent="-311150" lvl="0" marL="457200" rtl="0" algn="l">
              <a:spcBef>
                <a:spcPts val="0"/>
              </a:spcBef>
              <a:spcAft>
                <a:spcPts val="0"/>
              </a:spcAft>
              <a:buSzPts val="1300"/>
              <a:buChar char="●"/>
            </a:pPr>
            <a:r>
              <a:rPr lang="en-GB"/>
              <a:t>Metrics to include would be the champion win-rate, ban-rate, pick-rate</a:t>
            </a:r>
            <a:endParaRPr/>
          </a:p>
          <a:p>
            <a:pPr indent="-311150" lvl="0" marL="457200" rtl="0" algn="l">
              <a:spcBef>
                <a:spcPts val="0"/>
              </a:spcBef>
              <a:spcAft>
                <a:spcPts val="0"/>
              </a:spcAft>
              <a:buSzPts val="1300"/>
              <a:buChar char="●"/>
            </a:pPr>
            <a:r>
              <a:rPr lang="en-GB"/>
              <a:t>Changes to make would be small tweaks in champions either nerf or buff</a:t>
            </a:r>
            <a:endParaRPr/>
          </a:p>
          <a:p>
            <a:pPr indent="-311150" lvl="0" marL="457200" rtl="0" algn="l">
              <a:spcBef>
                <a:spcPts val="0"/>
              </a:spcBef>
              <a:spcAft>
                <a:spcPts val="0"/>
              </a:spcAft>
              <a:buSzPts val="1300"/>
              <a:buChar char="●"/>
            </a:pPr>
            <a:r>
              <a:rPr lang="en-GB"/>
              <a:t>Bayesian vs Frequentist approach </a:t>
            </a:r>
            <a:endParaRPr/>
          </a:p>
          <a:p>
            <a:pPr indent="-311150" lvl="0" marL="457200" rtl="0" algn="l">
              <a:spcBef>
                <a:spcPts val="0"/>
              </a:spcBef>
              <a:spcAft>
                <a:spcPts val="0"/>
              </a:spcAft>
              <a:buSzPts val="1300"/>
              <a:buChar char="●"/>
            </a:pPr>
            <a:r>
              <a:rPr lang="en-GB"/>
              <a:t>When to lock in results?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Solutions and Recommendations</a:t>
            </a:r>
            <a:endParaRPr/>
          </a:p>
          <a:p>
            <a:pPr indent="0" lvl="0" marL="0" rtl="0" algn="l">
              <a:spcBef>
                <a:spcPts val="0"/>
              </a:spcBef>
              <a:spcAft>
                <a:spcPts val="0"/>
              </a:spcAft>
              <a:buNone/>
            </a:pPr>
            <a:r>
              <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GB"/>
              <a:t>Nerf champions</a:t>
            </a:r>
            <a:endParaRPr/>
          </a:p>
          <a:p>
            <a:pPr indent="-298450" lvl="1" marL="914400" rtl="0" algn="l">
              <a:spcBef>
                <a:spcPts val="0"/>
              </a:spcBef>
              <a:spcAft>
                <a:spcPts val="0"/>
              </a:spcAft>
              <a:buSzPts val="1100"/>
              <a:buChar char="○"/>
            </a:pPr>
            <a:r>
              <a:rPr lang="en-GB"/>
              <a:t>High win rate, pick rate, ban rate</a:t>
            </a:r>
            <a:endParaRPr/>
          </a:p>
          <a:p>
            <a:pPr indent="-298450" lvl="1" marL="914400" rtl="0" algn="l">
              <a:spcBef>
                <a:spcPts val="0"/>
              </a:spcBef>
              <a:spcAft>
                <a:spcPts val="0"/>
              </a:spcAft>
              <a:buSzPts val="1100"/>
              <a:buChar char="○"/>
            </a:pPr>
            <a:r>
              <a:rPr lang="en-GB"/>
              <a:t>Nerf items that are strong  for particular roles</a:t>
            </a:r>
            <a:endParaRPr/>
          </a:p>
          <a:p>
            <a:pPr indent="-298450" lvl="1" marL="914400" rtl="0" algn="l">
              <a:spcBef>
                <a:spcPts val="0"/>
              </a:spcBef>
              <a:spcAft>
                <a:spcPts val="0"/>
              </a:spcAft>
              <a:buSzPts val="1100"/>
              <a:buChar char="○"/>
            </a:pPr>
            <a:r>
              <a:rPr lang="en-GB"/>
              <a:t>Test out small tweaks A/B Test</a:t>
            </a:r>
            <a:endParaRPr/>
          </a:p>
          <a:p>
            <a:pPr indent="-311150" lvl="0" marL="457200" rtl="0" algn="l">
              <a:spcBef>
                <a:spcPts val="0"/>
              </a:spcBef>
              <a:spcAft>
                <a:spcPts val="0"/>
              </a:spcAft>
              <a:buSzPts val="1300"/>
              <a:buChar char="●"/>
            </a:pPr>
            <a:r>
              <a:rPr lang="en-GB"/>
              <a:t>Buff </a:t>
            </a:r>
            <a:r>
              <a:rPr lang="en-GB"/>
              <a:t>champions</a:t>
            </a:r>
            <a:endParaRPr/>
          </a:p>
          <a:p>
            <a:pPr indent="-298450" lvl="1" marL="914400" rtl="0" algn="l">
              <a:spcBef>
                <a:spcPts val="0"/>
              </a:spcBef>
              <a:spcAft>
                <a:spcPts val="0"/>
              </a:spcAft>
              <a:buSzPts val="1100"/>
              <a:buChar char="○"/>
            </a:pPr>
            <a:r>
              <a:rPr lang="en-GB"/>
              <a:t>Buff counter champions</a:t>
            </a:r>
            <a:endParaRPr/>
          </a:p>
          <a:p>
            <a:pPr indent="-298450" lvl="1" marL="914400" rtl="0" algn="l">
              <a:spcBef>
                <a:spcPts val="0"/>
              </a:spcBef>
              <a:spcAft>
                <a:spcPts val="0"/>
              </a:spcAft>
              <a:buSzPts val="1100"/>
              <a:buChar char="○"/>
            </a:pPr>
            <a:r>
              <a:rPr lang="en-GB"/>
              <a:t> infinite loop, develop process to rework older champions</a:t>
            </a:r>
            <a:endParaRPr/>
          </a:p>
          <a:p>
            <a:pPr indent="-311150" lvl="0" marL="457200" rtl="0" algn="l">
              <a:spcBef>
                <a:spcPts val="0"/>
              </a:spcBef>
              <a:spcAft>
                <a:spcPts val="0"/>
              </a:spcAft>
              <a:buSzPts val="1300"/>
              <a:buChar char="●"/>
            </a:pPr>
            <a:r>
              <a:rPr lang="en-GB"/>
              <a:t>Understand new champion release life cycle and how fast it affects win-rate </a:t>
            </a:r>
            <a:endParaRPr/>
          </a:p>
          <a:p>
            <a:pPr indent="-311150" lvl="0" marL="457200" rtl="0" algn="l">
              <a:spcBef>
                <a:spcPts val="0"/>
              </a:spcBef>
              <a:spcAft>
                <a:spcPts val="0"/>
              </a:spcAft>
              <a:buSzPts val="1300"/>
              <a:buChar char="●"/>
            </a:pPr>
            <a:r>
              <a:rPr lang="en-GB"/>
              <a:t>Collaborate with pro gamers/high rank players  to understand game tactics and use them as game testers before release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