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C5DDC7-ACC7-437F-8AA4-2FEADA3ECAAC}">
  <a:tblStyle styleId="{9AC5DDC7-ACC7-437F-8AA4-2FEADA3ECA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35711fe8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35711fe8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35711fe8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35711fe8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35711fe8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35711fe8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d447833e5_0_13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d447833e5_0_1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d447833e5_0_13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d447833e5_0_1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d447833e5_0_9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d447833e5_0_9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35711fe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35711fe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35711fe8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35711fe8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rot="10800000"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335100" y="3066963"/>
            <a:ext cx="8473800" cy="36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type="ctrTitle"/>
          </p:nvPr>
        </p:nvSpPr>
        <p:spPr>
          <a:xfrm>
            <a:off x="335100" y="1714563"/>
            <a:ext cx="8473800" cy="1276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2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 flipH="1" rot="10800000">
            <a:off x="822625" y="659700"/>
            <a:ext cx="1063500" cy="685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 rot="10800000">
            <a:off x="896725" y="659700"/>
            <a:ext cx="989400" cy="685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822625" y="0"/>
            <a:ext cx="1063500" cy="81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2490825" y="816000"/>
            <a:ext cx="5856000" cy="1522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490825" y="2477400"/>
            <a:ext cx="5856000" cy="190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3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/>
          <p:nvPr/>
        </p:nvSpPr>
        <p:spPr>
          <a:xfrm>
            <a:off x="0" y="0"/>
            <a:ext cx="3585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4108825" y="636500"/>
            <a:ext cx="1944900" cy="579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388425" y="636500"/>
            <a:ext cx="2789700" cy="57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AUTOLAYOUT_5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291875" y="406900"/>
            <a:ext cx="30396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291938" y="2053718"/>
            <a:ext cx="3039600" cy="237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medium.com/@sonish.sivarajkumar/classification-and-regression-trees-f3e58be39f86#:~:text=A%20regression%20tree%20refers%20to,is%20a%20continuous%20dependent%20variable" TargetMode="External"/><Relationship Id="rId4" Type="http://schemas.openxmlformats.org/officeDocument/2006/relationships/hyperlink" Target="https://rpubs.com/cyobero/regression-tree" TargetMode="External"/><Relationship Id="rId5" Type="http://schemas.openxmlformats.org/officeDocument/2006/relationships/hyperlink" Target="https://www.jamleecute.com/decision-tree-cart-%E6%B1%BA%E7%AD%96%E6%A8%B9/" TargetMode="External"/><Relationship Id="rId6" Type="http://schemas.openxmlformats.org/officeDocument/2006/relationships/hyperlink" Target="https://afit-r.github.io/tree_based_methods.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0" l="2226" r="2216" t="0"/>
          <a:stretch/>
        </p:blipFill>
        <p:spPr>
          <a:xfrm>
            <a:off x="0" y="0"/>
            <a:ext cx="9144002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/>
          <p:nvPr/>
        </p:nvSpPr>
        <p:spPr>
          <a:xfrm>
            <a:off x="0" y="1286025"/>
            <a:ext cx="9144000" cy="2571600"/>
          </a:xfrm>
          <a:prstGeom prst="rect">
            <a:avLst/>
          </a:prstGeom>
          <a:solidFill>
            <a:srgbClr val="000000">
              <a:alpha val="4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335100" y="3066963"/>
            <a:ext cx="8473800" cy="3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Chiyun Liu &amp; Yunting Chiu</a:t>
            </a:r>
            <a:r>
              <a:rPr lang="en"/>
              <a:t> / STAT-615 at </a:t>
            </a:r>
            <a:r>
              <a:rPr lang="en"/>
              <a:t>American University</a:t>
            </a:r>
            <a:r>
              <a:rPr lang="en"/>
              <a:t> / </a:t>
            </a:r>
            <a:r>
              <a:rPr lang="en"/>
              <a:t>Spring 2021</a:t>
            </a:r>
            <a:endParaRPr/>
          </a:p>
        </p:txBody>
      </p:sp>
      <p:sp>
        <p:nvSpPr>
          <p:cNvPr id="83" name="Google Shape;83;p17"/>
          <p:cNvSpPr txBox="1"/>
          <p:nvPr>
            <p:ph type="ctrTitle"/>
          </p:nvPr>
        </p:nvSpPr>
        <p:spPr>
          <a:xfrm>
            <a:off x="335100" y="1714563"/>
            <a:ext cx="8473800" cy="127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Regression Trees to Predict COVID-19 Death Cases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152400" y="1133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/>
              <a:t>The most important factors in determining </a:t>
            </a:r>
            <a:r>
              <a:rPr b="1" lang="en" sz="2100"/>
              <a:t>Death Cases</a:t>
            </a:r>
            <a:r>
              <a:rPr lang="en" sz="2100"/>
              <a:t> are:</a:t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50" y="1838219"/>
            <a:ext cx="8734261" cy="1369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159300" y="166000"/>
            <a:ext cx="2808000" cy="53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Cross-validation</a:t>
            </a:r>
            <a:endParaRPr i="1"/>
          </a:p>
        </p:txBody>
      </p:sp>
      <p:cxnSp>
        <p:nvCxnSpPr>
          <p:cNvPr id="157" name="Google Shape;157;p27"/>
          <p:cNvCxnSpPr/>
          <p:nvPr/>
        </p:nvCxnSpPr>
        <p:spPr>
          <a:xfrm flipH="1" rot="10800000">
            <a:off x="169075" y="673500"/>
            <a:ext cx="3015000" cy="21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775" y="809725"/>
            <a:ext cx="3351600" cy="33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X-axis </a:t>
            </a:r>
            <a:r>
              <a:rPr lang="en" sz="1400">
                <a:solidFill>
                  <a:srgbClr val="000000"/>
                </a:solidFill>
              </a:rPr>
              <a:t>:Cp </a:t>
            </a:r>
            <a:r>
              <a:rPr lang="en" sz="1300">
                <a:solidFill>
                  <a:srgbClr val="000000"/>
                </a:solidFill>
              </a:rPr>
              <a:t>(Complexity parameter)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Control the size of the decision tree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select the optimal tree size.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Y-axis</a:t>
            </a:r>
            <a:r>
              <a:rPr lang="en" sz="1400">
                <a:solidFill>
                  <a:schemeClr val="dk1"/>
                </a:solidFill>
              </a:rPr>
              <a:t>: X-val Relative Error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The relative cross validation error for various cp values 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Smaller cp values lead to larger trees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 txBox="1"/>
          <p:nvPr>
            <p:ph type="title"/>
          </p:nvPr>
        </p:nvSpPr>
        <p:spPr>
          <a:xfrm>
            <a:off x="235500" y="3671200"/>
            <a:ext cx="2808000" cy="53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Predict</a:t>
            </a:r>
            <a:endParaRPr i="1"/>
          </a:p>
        </p:txBody>
      </p:sp>
      <p:cxnSp>
        <p:nvCxnSpPr>
          <p:cNvPr id="160" name="Google Shape;160;p27"/>
          <p:cNvCxnSpPr/>
          <p:nvPr/>
        </p:nvCxnSpPr>
        <p:spPr>
          <a:xfrm flipH="1" rot="10800000">
            <a:off x="169075" y="4178700"/>
            <a:ext cx="3015000" cy="21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9425" y="89800"/>
            <a:ext cx="5762675" cy="355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 rotWithShape="1">
          <a:blip r:embed="rId4">
            <a:alphaModFix/>
          </a:blip>
          <a:srcRect b="0" l="0" r="20083" t="0"/>
          <a:stretch/>
        </p:blipFill>
        <p:spPr>
          <a:xfrm>
            <a:off x="3295825" y="3855725"/>
            <a:ext cx="5805101" cy="10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8"/>
          <p:cNvPicPr preferRelativeResize="0"/>
          <p:nvPr/>
        </p:nvPicPr>
        <p:blipFill rotWithShape="1">
          <a:blip r:embed="rId3">
            <a:alphaModFix/>
          </a:blip>
          <a:srcRect b="2409" l="28934" r="6723" t="-2410"/>
          <a:stretch/>
        </p:blipFill>
        <p:spPr>
          <a:xfrm>
            <a:off x="176350" y="0"/>
            <a:ext cx="4348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8"/>
          <p:cNvSpPr txBox="1"/>
          <p:nvPr>
            <p:ph type="title"/>
          </p:nvPr>
        </p:nvSpPr>
        <p:spPr>
          <a:xfrm>
            <a:off x="4172125" y="210650"/>
            <a:ext cx="4045200" cy="78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" sz="4280">
                <a:solidFill>
                  <a:srgbClr val="E69138"/>
                </a:solidFill>
              </a:rPr>
              <a:t>C</a:t>
            </a:r>
            <a:r>
              <a:rPr b="1" i="1" lang="en" sz="4280">
                <a:solidFill>
                  <a:srgbClr val="E69138"/>
                </a:solidFill>
              </a:rPr>
              <a:t>onclusion</a:t>
            </a:r>
            <a:endParaRPr b="1" i="1" sz="4280">
              <a:solidFill>
                <a:srgbClr val="E69138"/>
              </a:solidFill>
            </a:endParaRPr>
          </a:p>
        </p:txBody>
      </p:sp>
      <p:sp>
        <p:nvSpPr>
          <p:cNvPr id="169" name="Google Shape;169;p28"/>
          <p:cNvSpPr txBox="1"/>
          <p:nvPr>
            <p:ph idx="2" type="body"/>
          </p:nvPr>
        </p:nvSpPr>
        <p:spPr>
          <a:xfrm>
            <a:off x="4676875" y="1054100"/>
            <a:ext cx="4619400" cy="40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Non-parametric 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No need to assume linearity and normality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Build non-linear model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Regression Tree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Predict </a:t>
            </a:r>
            <a:r>
              <a:rPr lang="en" sz="2100"/>
              <a:t>continuous</a:t>
            </a:r>
            <a:r>
              <a:rPr lang="en" sz="2100"/>
              <a:t> Y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Classification Tree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Predict categorical Y</a:t>
            </a:r>
            <a:endParaRPr sz="2100"/>
          </a:p>
        </p:txBody>
      </p:sp>
      <p:sp>
        <p:nvSpPr>
          <p:cNvPr id="170" name="Google Shape;170;p28"/>
          <p:cNvSpPr txBox="1"/>
          <p:nvPr>
            <p:ph idx="1" type="subTitle"/>
          </p:nvPr>
        </p:nvSpPr>
        <p:spPr>
          <a:xfrm>
            <a:off x="6477000" y="916250"/>
            <a:ext cx="2652900" cy="608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999999"/>
                </a:solidFill>
              </a:rPr>
              <a:t>Decision Tree</a:t>
            </a:r>
            <a:endParaRPr b="1" sz="2300">
              <a:solidFill>
                <a:srgbClr val="999999"/>
              </a:solidFill>
            </a:endParaRPr>
          </a:p>
        </p:txBody>
      </p:sp>
      <p:cxnSp>
        <p:nvCxnSpPr>
          <p:cNvPr id="171" name="Google Shape;171;p28"/>
          <p:cNvCxnSpPr/>
          <p:nvPr/>
        </p:nvCxnSpPr>
        <p:spPr>
          <a:xfrm>
            <a:off x="4736975" y="931300"/>
            <a:ext cx="4065300" cy="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256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/>
              <a:t>References</a:t>
            </a:r>
            <a:endParaRPr b="1" sz="2820"/>
          </a:p>
        </p:txBody>
      </p:sp>
      <p:sp>
        <p:nvSpPr>
          <p:cNvPr id="177" name="Google Shape;177;p29"/>
          <p:cNvSpPr txBox="1"/>
          <p:nvPr/>
        </p:nvSpPr>
        <p:spPr>
          <a:xfrm>
            <a:off x="437775" y="1470450"/>
            <a:ext cx="7477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78" name="Google Shape;178;p2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9" name="Google Shape;179;p2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80" name="Google Shape;180;p2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81" name="Google Shape;181;p2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82" name="Google Shape;182;p2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83" name="Google Shape;183;p29"/>
          <p:cNvSpPr txBox="1"/>
          <p:nvPr/>
        </p:nvSpPr>
        <p:spPr>
          <a:xfrm>
            <a:off x="619425" y="1205675"/>
            <a:ext cx="8520600" cy="40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Sivarajkumar, S. (2019, May 7). Classification and Regression Trees. Medium.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https://medium.com/@sonish.sivarajkumar/classification-and-regression-trees-f3e58be39f86#:~:text=A%20regression%20tree%20refers%20to,is%20a%20continuous%20dependent%20variable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[2] Yobero, C. (n.d.). Predicting Baseball Player Salaries Using Regression Trees. RPubs by RStudio.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https://rpubs.com/cyobero/regression-tree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[3] Jamleecute. (2019, April 14). </a:t>
            </a:r>
            <a:r>
              <a:rPr i="1" lang="en">
                <a:solidFill>
                  <a:schemeClr val="dk1"/>
                </a:solidFill>
              </a:rPr>
              <a:t>Decision Tree 決策樹: CART, Conditional Inference Tree, RandomForest</a:t>
            </a:r>
            <a:r>
              <a:rPr lang="en">
                <a:solidFill>
                  <a:schemeClr val="dk1"/>
                </a:solidFill>
              </a:rPr>
              <a:t>. 果醬珍珍•JamJam.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https://www.jamleecute.com/decision-tree-cart-%E6%B1%BA%E7%AD%96%E6%A8%B9/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[4] </a:t>
            </a:r>
            <a:r>
              <a:rPr i="1" lang="en">
                <a:solidFill>
                  <a:schemeClr val="dk1"/>
                </a:solidFill>
              </a:rPr>
              <a:t>Tree-Based Methods</a:t>
            </a:r>
            <a:r>
              <a:rPr lang="en">
                <a:solidFill>
                  <a:schemeClr val="dk1"/>
                </a:solidFill>
              </a:rPr>
              <a:t>. Tree-Based Methods · AFIT Data Science Lab R Programming Guide. (n.d.).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https://afit-r.github.io/tree_based_methods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2490825" y="816000"/>
            <a:ext cx="5856000" cy="15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And Regression Trees (CART)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2490825" y="2477400"/>
            <a:ext cx="5856000" cy="15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Classification Tree: response variable is </a:t>
            </a:r>
            <a:r>
              <a:rPr lang="en" sz="1800"/>
              <a:t>categorical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Regression Tree:  response variable is numeric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should we use </a:t>
            </a:r>
            <a:r>
              <a:rPr lang="en"/>
              <a:t>Regression Tree ?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4011650" y="1353225"/>
            <a:ext cx="4919400" cy="17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Non-Linearity </a:t>
            </a:r>
            <a:endParaRPr b="1" sz="23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300"/>
              <a:t>Cannot use a parametric method</a:t>
            </a:r>
            <a:endParaRPr b="1"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168600" y="616325"/>
            <a:ext cx="42018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Pros</a:t>
            </a:r>
            <a:r>
              <a:rPr lang="en" sz="2700"/>
              <a:t> of Regression Tree</a:t>
            </a:r>
            <a:endParaRPr sz="2700"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291952" y="2053725"/>
            <a:ext cx="3562800" cy="23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The Results is simple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Nonparametric &amp; Nonlinear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Perform Feature Selection</a:t>
            </a:r>
            <a:endParaRPr/>
          </a:p>
        </p:txBody>
      </p:sp>
      <p:sp>
        <p:nvSpPr>
          <p:cNvPr id="102" name="Google Shape;102;p20"/>
          <p:cNvSpPr/>
          <p:nvPr/>
        </p:nvSpPr>
        <p:spPr>
          <a:xfrm>
            <a:off x="4232750" y="0"/>
            <a:ext cx="4911300" cy="5143500"/>
          </a:xfrm>
          <a:prstGeom prst="parallelogram">
            <a:avLst>
              <a:gd fmla="val 25000" name="adj"/>
            </a:avLst>
          </a:prstGeom>
          <a:solidFill>
            <a:srgbClr val="FFFFFF"/>
          </a:solidFill>
          <a:ln>
            <a:noFill/>
          </a:ln>
          <a:effectLst>
            <a:outerShdw blurRad="50800" rotWithShape="0" algn="tl" dist="38100">
              <a:srgbClr val="000000">
                <a:alpha val="2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3331550" y="0"/>
            <a:ext cx="5633700" cy="5143500"/>
          </a:xfrm>
          <a:prstGeom prst="parallelogram">
            <a:avLst>
              <a:gd fmla="val 24220" name="adj"/>
            </a:avLst>
          </a:prstGeom>
          <a:solidFill>
            <a:srgbClr val="EEEEEE">
              <a:alpha val="6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 b="0" l="10586" r="10586" t="0"/>
          <a:stretch/>
        </p:blipFill>
        <p:spPr>
          <a:xfrm>
            <a:off x="3562350" y="0"/>
            <a:ext cx="5581800" cy="5143500"/>
          </a:xfrm>
          <a:prstGeom prst="parallelogram">
            <a:avLst>
              <a:gd fmla="val 23683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16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/>
              <a:t>Cons</a:t>
            </a:r>
            <a:r>
              <a:rPr b="1" lang="en" sz="2820"/>
              <a:t> of Regression Tree</a:t>
            </a:r>
            <a:endParaRPr b="1" sz="2820"/>
          </a:p>
        </p:txBody>
      </p:sp>
      <p:sp>
        <p:nvSpPr>
          <p:cNvPr id="110" name="Google Shape;110;p21"/>
          <p:cNvSpPr txBox="1"/>
          <p:nvPr/>
        </p:nvSpPr>
        <p:spPr>
          <a:xfrm>
            <a:off x="951275" y="1924675"/>
            <a:ext cx="74775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Overfitting</a:t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High variance</a:t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Low bias</a:t>
            </a:r>
            <a:endParaRPr sz="2100"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400" y="1148925"/>
            <a:ext cx="4852425" cy="313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4413423" y="4413425"/>
            <a:ext cx="410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Sonish Sivarajkumar from Medium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775350" y="0"/>
            <a:ext cx="7926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57558"/>
              <a:buNone/>
            </a:pPr>
            <a:r>
              <a:rPr lang="en" sz="1720"/>
              <a:t>Case Study - Predict COVID-19 Death Cases </a:t>
            </a:r>
            <a:endParaRPr sz="1720"/>
          </a:p>
        </p:txBody>
      </p:sp>
      <p:sp>
        <p:nvSpPr>
          <p:cNvPr id="118" name="Google Shape;118;p22"/>
          <p:cNvSpPr txBox="1"/>
          <p:nvPr/>
        </p:nvSpPr>
        <p:spPr>
          <a:xfrm>
            <a:off x="254400" y="854350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graphicFrame>
        <p:nvGraphicFramePr>
          <p:cNvPr id="119" name="Google Shape;119;p22"/>
          <p:cNvGraphicFramePr/>
          <p:nvPr/>
        </p:nvGraphicFramePr>
        <p:xfrm>
          <a:off x="83588" y="4002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{9AC5DDC7-ACC7-437F-8AA4-2FEADA3ECAAC}</a:tableStyleId>
              </a:tblPr>
              <a:tblGrid>
                <a:gridCol w="3968800"/>
                <a:gridCol w="5008025"/>
              </a:tblGrid>
              <a:tr h="34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51 Observations (50 US States + DC) &amp; 12 Variables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Source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7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confirmed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CSSE at Johns Hopkins University (2020/01/22 - 2021/01/22)</a:t>
                      </a:r>
                      <a:endParaRPr i="1" sz="1200"/>
                    </a:p>
                  </a:txBody>
                  <a:tcPr marT="91425" marB="91425" marR="91425" marL="91425"/>
                </a:tc>
              </a:tr>
              <a:tr h="37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deaths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CSSE at Johns Hopkins University (2020/01/22 - 2021/01/22)</a:t>
                      </a:r>
                      <a:endParaRPr i="1" sz="1200"/>
                    </a:p>
                  </a:txBody>
                  <a:tcPr marT="91425" marB="91425" marR="91425" marL="91425"/>
                </a:tc>
              </a:tr>
              <a:tr h="36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American_Indian_and_Alaska_Native_alone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2019 American community survey estimate, US Census Bureau</a:t>
                      </a:r>
                      <a:endParaRPr i="1" sz="1200"/>
                    </a:p>
                  </a:txBody>
                  <a:tcPr marT="91425" marB="91425" marR="91425" marL="91425"/>
                </a:tc>
              </a:tr>
              <a:tr h="37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Asian_alone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2019 American community survey estimate, US Census Bureau</a:t>
                      </a:r>
                      <a:endParaRPr i="1" sz="1200"/>
                    </a:p>
                  </a:txBody>
                  <a:tcPr marT="91425" marB="91425" marR="91425" marL="91425"/>
                </a:tc>
              </a:tr>
              <a:tr h="33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Black_or_African_American_alone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2019 American community survey estimate, US Census Bureau</a:t>
                      </a:r>
                      <a:endParaRPr i="1" sz="1200"/>
                    </a:p>
                  </a:txBody>
                  <a:tcPr marT="91425" marB="91425" marR="91425" marL="91425"/>
                </a:tc>
              </a:tr>
              <a:tr h="33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Native_Hawaiian_and_Other_Pacific_Islander_alone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2019 American community survey estimate, US Census Bureau</a:t>
                      </a:r>
                      <a:endParaRPr i="1" sz="1200"/>
                    </a:p>
                  </a:txBody>
                  <a:tcPr marT="91425" marB="91425" marR="91425" marL="91425"/>
                </a:tc>
              </a:tr>
              <a:tr h="36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Some_other_race_alone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2019 American community survey estimate, US Census Bureau</a:t>
                      </a:r>
                      <a:endParaRPr i="1" sz="1200"/>
                    </a:p>
                  </a:txBody>
                  <a:tcPr marT="91425" marB="91425" marR="91425" marL="91425"/>
                </a:tc>
              </a:tr>
              <a:tr h="36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Two_or_more_races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2019 American community survey estimate, US Census Bureau</a:t>
                      </a:r>
                      <a:endParaRPr i="1" sz="1200"/>
                    </a:p>
                  </a:txBody>
                  <a:tcPr marT="91425" marB="91425" marR="91425" marL="91425"/>
                </a:tc>
              </a:tr>
              <a:tr h="36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White_alone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2019 American community survey estimate, US Census Bureau</a:t>
                      </a:r>
                      <a:endParaRPr i="1" sz="1200"/>
                    </a:p>
                  </a:txBody>
                  <a:tcPr marT="91425" marB="91425" marR="91425" marL="91425"/>
                </a:tc>
              </a:tr>
              <a:tr h="36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2021 Median household Income by states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Tidy from World Population Review, raw data from US Census Bureau</a:t>
                      </a:r>
                      <a:endParaRPr i="1" sz="1200"/>
                    </a:p>
                  </a:txBody>
                  <a:tcPr marT="91425" marB="91425" marR="91425" marL="91425"/>
                </a:tc>
              </a:tr>
              <a:tr h="36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Latitude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Kaggle</a:t>
                      </a:r>
                      <a:endParaRPr i="1" sz="1200"/>
                    </a:p>
                  </a:txBody>
                  <a:tcPr marT="91425" marB="91425" marR="91425" marL="91425"/>
                </a:tc>
              </a:tr>
              <a:tr h="21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Longitude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Kaggle</a:t>
                      </a:r>
                      <a:endParaRPr i="1"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/>
        </p:nvSpPr>
        <p:spPr>
          <a:xfrm>
            <a:off x="1170350" y="154875"/>
            <a:ext cx="69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6" name="Google Shape;126;p2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638" y="76200"/>
            <a:ext cx="6941634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235500" y="174600"/>
            <a:ext cx="637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Build a regression </a:t>
            </a:r>
            <a:r>
              <a:rPr i="1" lang="en"/>
              <a:t>tree to predict the death</a:t>
            </a:r>
            <a:endParaRPr i="1"/>
          </a:p>
        </p:txBody>
      </p:sp>
      <p:cxnSp>
        <p:nvCxnSpPr>
          <p:cNvPr id="133" name="Google Shape;133;p24"/>
          <p:cNvCxnSpPr/>
          <p:nvPr/>
        </p:nvCxnSpPr>
        <p:spPr>
          <a:xfrm flipH="1" rot="10800000">
            <a:off x="245275" y="900000"/>
            <a:ext cx="8489400" cy="42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540300" y="1084800"/>
            <a:ext cx="2979600" cy="35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00"/>
                </a:solidFill>
              </a:rPr>
              <a:t>Randomly split into:</a:t>
            </a:r>
            <a:endParaRPr sz="1800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70 % for training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30% for testing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method = “anova”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Y is </a:t>
            </a:r>
            <a:r>
              <a:rPr lang="en" sz="2000">
                <a:solidFill>
                  <a:schemeClr val="dk1"/>
                </a:solidFill>
              </a:rPr>
              <a:t>continuous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(Regression Tree)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method = “class”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Y is a factor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(Classification Tree)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4075" y="999175"/>
            <a:ext cx="4976800" cy="409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2792175" y="3352450"/>
            <a:ext cx="33801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" name="Google Shape;137;p24"/>
          <p:cNvCxnSpPr/>
          <p:nvPr/>
        </p:nvCxnSpPr>
        <p:spPr>
          <a:xfrm flipH="1" rot="10800000">
            <a:off x="6276875" y="1617300"/>
            <a:ext cx="1064100" cy="8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4"/>
          <p:cNvCxnSpPr/>
          <p:nvPr/>
        </p:nvCxnSpPr>
        <p:spPr>
          <a:xfrm>
            <a:off x="7758200" y="1736725"/>
            <a:ext cx="8514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Print the rules of regression tree</a:t>
            </a:r>
            <a:endParaRPr i="1"/>
          </a:p>
        </p:txBody>
      </p:sp>
      <p:cxnSp>
        <p:nvCxnSpPr>
          <p:cNvPr id="144" name="Google Shape;144;p25"/>
          <p:cNvCxnSpPr/>
          <p:nvPr/>
        </p:nvCxnSpPr>
        <p:spPr>
          <a:xfrm>
            <a:off x="321475" y="1132800"/>
            <a:ext cx="7455000" cy="153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9778"/>
            <a:ext cx="9144001" cy="1579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