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404" r:id="rId3"/>
    <p:sldId id="392" r:id="rId4"/>
    <p:sldId id="372" r:id="rId5"/>
    <p:sldId id="412" r:id="rId6"/>
    <p:sldId id="413" r:id="rId7"/>
    <p:sldId id="393" r:id="rId8"/>
    <p:sldId id="387" r:id="rId9"/>
    <p:sldId id="406" r:id="rId10"/>
    <p:sldId id="394" r:id="rId11"/>
    <p:sldId id="325" r:id="rId12"/>
    <p:sldId id="417" r:id="rId13"/>
    <p:sldId id="402" r:id="rId14"/>
    <p:sldId id="401" r:id="rId15"/>
    <p:sldId id="407" r:id="rId16"/>
    <p:sldId id="414" r:id="rId17"/>
    <p:sldId id="409" r:id="rId18"/>
    <p:sldId id="415" r:id="rId19"/>
    <p:sldId id="429" r:id="rId20"/>
    <p:sldId id="408" r:id="rId21"/>
    <p:sldId id="410" r:id="rId22"/>
    <p:sldId id="411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2415" autoAdjust="0"/>
  </p:normalViewPr>
  <p:slideViewPr>
    <p:cSldViewPr snapToGrid="0">
      <p:cViewPr varScale="1">
        <p:scale>
          <a:sx n="71" d="100"/>
          <a:sy n="71" d="100"/>
        </p:scale>
        <p:origin x="528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6/7/2022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en-US" alt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t>6/7/2022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0931217" y="-9930"/>
            <a:ext cx="1266952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zh-CN" altLang="en-US"/>
              <a:t>2022/6/7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zh-CN" altLang="en-US"/>
              <a:t>2022/6/7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54256" y="6289679"/>
            <a:ext cx="1505732" cy="222436"/>
          </a:xfrm>
        </p:spPr>
        <p:txBody>
          <a:bodyPr/>
          <a:lstStyle/>
          <a:p>
            <a:fld id="{AE374B5B-21A0-4192-BF4C-38187F1A68D8}" type="datetime1">
              <a:rPr lang="zh-CN" altLang="en-US"/>
              <a:t>2022/6/7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295400" y="6470866"/>
            <a:ext cx="5826433" cy="387134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altLang="zh-CN" b="1" dirty="0">
                <a:solidFill>
                  <a:schemeClr val="tx1"/>
                </a:solidFill>
              </a:rPr>
              <a:t>THE Sixth INTERNATIONAL GREEN and SUSTAINABLE COMPUTING CONFERENCE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zh-CN" altLang="en-US"/>
              <a:t>2022/6/7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zh-CN" altLang="en-US"/>
              <a:t>2022/6/7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zh-CN" altLang="en-US"/>
              <a:t>2022/6/7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zh-CN" altLang="en-US"/>
              <a:t>2022/6/7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  <p:pic>
        <p:nvPicPr>
          <p:cNvPr id="57" name="图片 56" descr="gezi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0931217" y="-9930"/>
            <a:ext cx="1266952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zh-CN" altLang="en-US"/>
              <a:t>2022/6/7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t>6/7/2022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gezi.png"/>
          <p:cNvPicPr>
            <a:picLocks noChangeAspect="1"/>
          </p:cNvPicPr>
          <p:nvPr userDrawn="1"/>
        </p:nvPicPr>
        <p:blipFill>
          <a:blip r:embed="rId13" cstate="print">
            <a:lum/>
          </a:blip>
          <a:stretch>
            <a:fillRect/>
          </a:stretch>
        </p:blipFill>
        <p:spPr>
          <a:xfrm>
            <a:off x="10931217" y="-9930"/>
            <a:ext cx="1266952" cy="119675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938851"/>
            <a:ext cx="9604310" cy="53622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/>
              <a:t>汇编组队作业</a:t>
            </a:r>
            <a:r>
              <a:rPr lang="en-US" altLang="zh-CN" sz="4800" dirty="0"/>
              <a:t>——PACMAN</a:t>
            </a:r>
            <a:br>
              <a:rPr lang="en-US" altLang="zh-CN" sz="4800" dirty="0"/>
            </a:br>
            <a:br>
              <a:rPr lang="en-US" altLang="zh-CN" sz="2200" b="0" dirty="0">
                <a:solidFill>
                  <a:srgbClr val="FF0000"/>
                </a:solidFill>
              </a:rPr>
            </a:br>
            <a:r>
              <a:rPr lang="zh-CN" altLang="en-US" sz="2700" dirty="0"/>
              <a:t>魏慧聪 张驰 王浚哲 曹哲瑀</a:t>
            </a:r>
            <a:r>
              <a:rPr lang="en-US" altLang="zh-CN" sz="3100" b="0" dirty="0">
                <a:solidFill>
                  <a:srgbClr val="FF0000"/>
                </a:solidFill>
              </a:rPr>
              <a:t>  </a:t>
            </a:r>
            <a:r>
              <a:rPr lang="en-US" altLang="zh-CN" sz="2200" b="0" dirty="0">
                <a:solidFill>
                  <a:srgbClr val="FF0000"/>
                </a:solidFill>
              </a:rPr>
              <a:t>                                                                </a:t>
            </a:r>
            <a:br>
              <a:rPr lang="en-US" altLang="zh-CN" sz="2700" dirty="0">
                <a:solidFill>
                  <a:srgbClr val="FF0000"/>
                </a:solidFill>
              </a:rPr>
            </a:br>
            <a:endParaRPr lang="zh-CN" sz="48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388" r="668" b="22974"/>
          <a:stretch>
            <a:fillRect/>
          </a:stretch>
        </p:blipFill>
        <p:spPr>
          <a:xfrm>
            <a:off x="2513462" y="311249"/>
            <a:ext cx="7165075" cy="2483209"/>
          </a:xfrm>
          <a:prstGeom prst="rect">
            <a:avLst/>
          </a:prstGeom>
        </p:spPr>
      </p:pic>
    </p:spTree>
  </p:cSld>
  <p:clrMapOvr>
    <a:masterClrMapping/>
  </p:clrMapOvr>
  <p:transition spd="med" advTm="12666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45252" y="3000270"/>
            <a:ext cx="5301496" cy="857460"/>
            <a:chOff x="5588007" y="1590635"/>
            <a:chExt cx="5301496" cy="857460"/>
          </a:xfrm>
        </p:grpSpPr>
        <p:sp>
          <p:nvSpPr>
            <p:cNvPr id="8" name="文本框 7"/>
            <p:cNvSpPr txBox="1"/>
            <p:nvPr/>
          </p:nvSpPr>
          <p:spPr>
            <a:xfrm>
              <a:off x="6549853" y="1696200"/>
              <a:ext cx="433965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sym typeface="+mn-lt"/>
                </a:rPr>
                <a:t>界面设计与胜负判断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rgbClr val="A13F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035" y="588696"/>
            <a:ext cx="7280189" cy="670054"/>
          </a:xfrm>
        </p:spPr>
        <p:txBody>
          <a:bodyPr/>
          <a:lstStyle/>
          <a:p>
            <a:r>
              <a:rPr lang="zh-CN" altLang="en-US" dirty="0"/>
              <a:t>界面展示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732" y="1807582"/>
            <a:ext cx="6100823" cy="121341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zh-CN" altLang="en-US" sz="2800" dirty="0">
                <a:latin typeface="Algerian" panose="04020705040A02060702" pitchFamily="82" charset="0"/>
              </a:rPr>
              <a:t>最外层函数：</a:t>
            </a:r>
            <a:r>
              <a:rPr lang="en-US" altLang="zh-CN" sz="2800" dirty="0" err="1">
                <a:latin typeface="Algerian" panose="04020705040A02060702" pitchFamily="82" charset="0"/>
              </a:rPr>
              <a:t>splashScreen</a:t>
            </a:r>
            <a:endParaRPr lang="en-US" altLang="zh-CN" sz="2800" dirty="0">
              <a:latin typeface="Algerian" panose="04020705040A02060702" pitchFamily="82" charset="0"/>
            </a:endParaRPr>
          </a:p>
          <a:p>
            <a:pPr marL="274320" lvl="1" indent="0">
              <a:buNone/>
            </a:pPr>
            <a:r>
              <a:rPr lang="zh-CN" altLang="en-US" sz="2800" dirty="0">
                <a:latin typeface="Algerian" panose="04020705040A02060702" pitchFamily="82" charset="0"/>
              </a:rPr>
              <a:t>主要输出函数：</a:t>
            </a:r>
            <a:r>
              <a:rPr lang="en-US" altLang="zh-CN" sz="2800" dirty="0" err="1">
                <a:latin typeface="Algerian" panose="04020705040A02060702" pitchFamily="82" charset="0"/>
              </a:rPr>
              <a:t>pacManWord</a:t>
            </a:r>
            <a:endParaRPr lang="en-US" altLang="zh-CN" sz="2800" dirty="0">
              <a:latin typeface="Algerian" panose="04020705040A02060702" pitchFamily="8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6288" y="2905246"/>
            <a:ext cx="5069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lgerian" panose="04020705040A02060702" pitchFamily="82" charset="0"/>
              </a:rPr>
              <a:t>事先将像素页面存放于</a:t>
            </a:r>
            <a:r>
              <a:rPr lang="en-US" altLang="zh-CN" sz="2400" dirty="0" err="1">
                <a:latin typeface="Algerian" panose="04020705040A02060702" pitchFamily="82" charset="0"/>
              </a:rPr>
              <a:t>pac</a:t>
            </a:r>
            <a:r>
              <a:rPr lang="zh-CN" altLang="en-US" sz="2400" dirty="0">
                <a:latin typeface="Algerian" panose="04020705040A02060702" pitchFamily="82" charset="0"/>
              </a:rPr>
              <a:t>中：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45" y="0"/>
            <a:ext cx="5423179" cy="46547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6288" y="3486788"/>
            <a:ext cx="491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lgerian" panose="04020705040A02060702" pitchFamily="82" charset="0"/>
              </a:rPr>
              <a:t>以</a:t>
            </a:r>
            <a:r>
              <a:rPr lang="en-US" altLang="zh-CN" dirty="0" err="1">
                <a:latin typeface="Algerian" panose="04020705040A02060702" pitchFamily="82" charset="0"/>
              </a:rPr>
              <a:t>pac</a:t>
            </a:r>
            <a:r>
              <a:rPr lang="zh-CN" altLang="en-US" dirty="0">
                <a:latin typeface="Algerian" panose="04020705040A02060702" pitchFamily="82" charset="0"/>
              </a:rPr>
              <a:t>为首地址开始打印每个字符，打印前判断字符并确定其颜色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32" y="3020994"/>
            <a:ext cx="5893103" cy="364508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95340" y="5073124"/>
            <a:ext cx="278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效果如图：</a:t>
            </a:r>
          </a:p>
        </p:txBody>
      </p:sp>
    </p:spTree>
    <p:custDataLst>
      <p:tags r:id="rId1"/>
    </p:custDataLst>
  </p:cSld>
  <p:clrMapOvr>
    <a:masterClrMapping/>
  </p:clrMapOvr>
  <p:transition spd="med" advTm="6875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42033"/>
            <a:ext cx="9601200" cy="617988"/>
          </a:xfrm>
        </p:spPr>
        <p:txBody>
          <a:bodyPr>
            <a:normAutofit/>
          </a:bodyPr>
          <a:lstStyle/>
          <a:p>
            <a:pPr marL="0" marR="0" lvl="0" indent="0" fontAlgn="auto">
              <a:spcAft>
                <a:spcPts val="0"/>
              </a:spcAft>
              <a:buClrTx/>
              <a:buSzTx/>
              <a:defRPr/>
            </a:pPr>
            <a:r>
              <a:rPr lang="zh-CN" altLang="en-US" dirty="0">
                <a:sym typeface="+mn-lt"/>
              </a:rPr>
              <a:t>分数显示与胜负判断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577052"/>
            <a:ext cx="9601200" cy="99349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吃豆人每吃一个豆得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分， 记录分数、生命值的变量定义在头文件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define.inc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PacPellet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Lives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函数：利用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GotoXY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定位光标位置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显示当前分数、生命值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2111" y="2786620"/>
            <a:ext cx="948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youWon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Gameover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函数：当满足胜利或失败条件后，调用该函数显示结果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3" y="3523497"/>
            <a:ext cx="5757101" cy="29242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t="27473" r="53214" b="45345"/>
          <a:stretch>
            <a:fillRect/>
          </a:stretch>
        </p:blipFill>
        <p:spPr>
          <a:xfrm>
            <a:off x="7226017" y="4496697"/>
            <a:ext cx="4229050" cy="708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45252" y="2571540"/>
            <a:ext cx="5301496" cy="857460"/>
            <a:chOff x="5588007" y="1590635"/>
            <a:chExt cx="5301496" cy="857460"/>
          </a:xfrm>
        </p:grpSpPr>
        <p:sp>
          <p:nvSpPr>
            <p:cNvPr id="8" name="文本框 7"/>
            <p:cNvSpPr txBox="1"/>
            <p:nvPr/>
          </p:nvSpPr>
          <p:spPr>
            <a:xfrm>
              <a:off x="6549853" y="1696200"/>
              <a:ext cx="433965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sym typeface="+mn-lt"/>
                </a:rPr>
                <a:t>控制逻辑与碰撞检测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rgbClr val="A13F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81201"/>
            <a:ext cx="3413078" cy="3809999"/>
          </a:xfrm>
        </p:spPr>
        <p:txBody>
          <a:bodyPr/>
          <a:lstStyle/>
          <a:p>
            <a:r>
              <a:rPr lang="en-US" altLang="zh-CN" dirty="0"/>
              <a:t>W</a:t>
            </a:r>
            <a:r>
              <a:rPr lang="zh-CN" altLang="en-US" dirty="0"/>
              <a:t>控制</a:t>
            </a:r>
            <a:r>
              <a:rPr lang="en-US" altLang="zh-CN" dirty="0"/>
              <a:t>PACMAN</a:t>
            </a:r>
            <a:r>
              <a:rPr lang="zh-CN" altLang="en-US" dirty="0"/>
              <a:t>向上移动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控制</a:t>
            </a:r>
            <a:r>
              <a:rPr lang="en-US" altLang="zh-CN" dirty="0"/>
              <a:t>PACMAN</a:t>
            </a:r>
            <a:r>
              <a:rPr lang="zh-CN" altLang="en-US" dirty="0"/>
              <a:t>向左移动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控制</a:t>
            </a:r>
            <a:r>
              <a:rPr lang="en-US" altLang="zh-CN" dirty="0"/>
              <a:t>PACMAN</a:t>
            </a:r>
            <a:r>
              <a:rPr lang="zh-CN" altLang="en-US" dirty="0"/>
              <a:t>向下移动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控制</a:t>
            </a:r>
            <a:r>
              <a:rPr lang="en-US" altLang="zh-CN" dirty="0"/>
              <a:t>PACMAN</a:t>
            </a:r>
            <a:r>
              <a:rPr lang="zh-CN" altLang="en-US" dirty="0"/>
              <a:t>向右移动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241877" y="1981200"/>
            <a:ext cx="672721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每次移动后，将</a:t>
            </a:r>
            <a:r>
              <a:rPr lang="en-US" altLang="zh-CN" dirty="0" err="1"/>
              <a:t>pacman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位置与</a:t>
            </a:r>
            <a:r>
              <a:rPr lang="en-US" altLang="zh-CN" dirty="0"/>
              <a:t>y</a:t>
            </a:r>
            <a:r>
              <a:rPr lang="zh-CN" altLang="en-US" dirty="0"/>
              <a:t>位置放入</a:t>
            </a:r>
            <a:r>
              <a:rPr lang="en-US" altLang="zh-CN" dirty="0"/>
              <a:t>BH</a:t>
            </a:r>
            <a:r>
              <a:rPr lang="zh-CN" altLang="en-US" dirty="0"/>
              <a:t>和</a:t>
            </a:r>
            <a:r>
              <a:rPr lang="en-US" altLang="zh-CN" dirty="0"/>
              <a:t>BL</a:t>
            </a:r>
            <a:r>
              <a:rPr lang="zh-CN" altLang="en-US" dirty="0"/>
              <a:t>寄存器中。根据按键，控制移动。在移动过程中遇到非墙体，改变</a:t>
            </a:r>
            <a:r>
              <a:rPr lang="en-US" altLang="zh-CN" dirty="0" err="1"/>
              <a:t>pacman</a:t>
            </a:r>
            <a:r>
              <a:rPr lang="zh-CN" altLang="en-US" dirty="0"/>
              <a:t>的位置，并进行第一轮的碰撞检测。在移动的过程中，要注意特殊位置的检测，即传送位置的检测与传送。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要注意在控制逻辑中，记录当</a:t>
            </a:r>
            <a:r>
              <a:rPr lang="en-US" altLang="zh-CN" dirty="0"/>
              <a:t>PACMAN</a:t>
            </a:r>
            <a:r>
              <a:rPr lang="zh-CN" altLang="en-US" dirty="0"/>
              <a:t>遭遇相应道具时设定相应的</a:t>
            </a:r>
            <a:r>
              <a:rPr lang="en-US" altLang="zh-CN" dirty="0"/>
              <a:t>buff</a:t>
            </a:r>
            <a:r>
              <a:rPr lang="zh-CN" altLang="en-US" dirty="0"/>
              <a:t>时间。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9" y="162659"/>
            <a:ext cx="9601200" cy="1142385"/>
          </a:xfrm>
        </p:spPr>
        <p:txBody>
          <a:bodyPr/>
          <a:lstStyle/>
          <a:p>
            <a:r>
              <a:rPr lang="zh-CN" altLang="en-US" dirty="0"/>
              <a:t>碰撞检测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295399" y="1327790"/>
            <a:ext cx="10755573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总共要进行两轮的碰撞检测。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碰撞检测的过程非常简单：只需要依次比较</a:t>
            </a:r>
            <a:r>
              <a:rPr lang="en-US" altLang="zh-CN" dirty="0" err="1"/>
              <a:t>pacman</a:t>
            </a:r>
            <a:r>
              <a:rPr lang="zh-CN" altLang="en-US" dirty="0"/>
              <a:t>与四只鬼的</a:t>
            </a:r>
            <a:r>
              <a:rPr lang="en-US" altLang="zh-CN" dirty="0"/>
              <a:t>x</a:t>
            </a:r>
            <a:r>
              <a:rPr lang="zh-CN" altLang="en-US" dirty="0"/>
              <a:t>位置与</a:t>
            </a:r>
            <a:r>
              <a:rPr lang="en-US" altLang="zh-CN" dirty="0"/>
              <a:t>y</a:t>
            </a:r>
            <a:r>
              <a:rPr lang="zh-CN" altLang="en-US" dirty="0"/>
              <a:t>位置是否相等，如果相等，则判定碰撞成功，死亡，减少一次生命并重置地图。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但是要注意，在进行碰撞检测时，要进行两次碰撞检测。第一次碰撞检测的目的是检测对冲而过导致人与鬼进行碰撞的情况，第二轮碰撞检测则是检测正常的相遇情况。第一次碰撞检测时，只有人朝目标方向进行了移动，是为了防止人与鬼对冲的情况；第二次碰撞检测时，人与鬼均朝目标方向进行了移动，是正常的检测逻辑。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93" y="4569224"/>
            <a:ext cx="3231160" cy="15774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97121" y="5759426"/>
            <a:ext cx="353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如果不进行第一次碰撞检测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906917" y="3000270"/>
            <a:ext cx="3916501" cy="857460"/>
            <a:chOff x="5588007" y="1590635"/>
            <a:chExt cx="3916501" cy="857460"/>
          </a:xfrm>
        </p:grpSpPr>
        <p:sp>
          <p:nvSpPr>
            <p:cNvPr id="8" name="文本框 7"/>
            <p:cNvSpPr txBox="1"/>
            <p:nvPr/>
          </p:nvSpPr>
          <p:spPr>
            <a:xfrm>
              <a:off x="6549853" y="1696200"/>
              <a:ext cx="295465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sym typeface="+mn-lt"/>
                </a:rPr>
                <a:t>幽灵追逐逻辑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rgbClr val="A13F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7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12948"/>
          <a:stretch>
            <a:fillRect/>
          </a:stretch>
        </p:blipFill>
        <p:spPr>
          <a:xfrm>
            <a:off x="1" y="3592572"/>
            <a:ext cx="3439886" cy="32654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5505" r="38496"/>
          <a:stretch>
            <a:fillRect/>
          </a:stretch>
        </p:blipFill>
        <p:spPr>
          <a:xfrm>
            <a:off x="3439887" y="3684642"/>
            <a:ext cx="3211287" cy="31733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b="2820"/>
          <a:stretch>
            <a:fillRect/>
          </a:stretch>
        </p:blipFill>
        <p:spPr>
          <a:xfrm>
            <a:off x="6651174" y="3684643"/>
            <a:ext cx="2734629" cy="317335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l="10250" r="42349" b="2820"/>
          <a:stretch>
            <a:fillRect/>
          </a:stretch>
        </p:blipFill>
        <p:spPr>
          <a:xfrm>
            <a:off x="9385804" y="3684643"/>
            <a:ext cx="2806196" cy="3173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976184"/>
            <a:ext cx="7280189" cy="670054"/>
          </a:xfrm>
        </p:spPr>
        <p:txBody>
          <a:bodyPr/>
          <a:lstStyle/>
          <a:p>
            <a:r>
              <a:rPr lang="zh-CN" altLang="en-US" dirty="0"/>
              <a:t>幽灵追逐逻辑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zh-CN" altLang="en-US" dirty="0"/>
              <a:t>幽灵的运行分为两大步骤，方向选择与向该方向移动</a:t>
            </a: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第二部移动较为简单，只需要按照既定方向运行 </a:t>
            </a:r>
            <a:r>
              <a:rPr lang="en-US" altLang="zh-CN" dirty="0" err="1"/>
              <a:t>moveGhosts</a:t>
            </a:r>
            <a:r>
              <a:rPr lang="en-US" altLang="zh-CN" dirty="0"/>
              <a:t> </a:t>
            </a:r>
            <a:r>
              <a:rPr lang="zh-CN" altLang="en-US" dirty="0"/>
              <a:t>函数即可，方向存储在</a:t>
            </a:r>
            <a:r>
              <a:rPr lang="en-US" altLang="zh-CN" dirty="0"/>
              <a:t>byte</a:t>
            </a:r>
            <a:r>
              <a:rPr lang="zh-CN" altLang="en-US" dirty="0"/>
              <a:t>类型的 </a:t>
            </a:r>
            <a:r>
              <a:rPr lang="en-US" altLang="zh-CN" dirty="0" err="1"/>
              <a:t>guestndir</a:t>
            </a:r>
            <a:r>
              <a:rPr lang="en-US" altLang="zh-CN" dirty="0"/>
              <a:t> </a:t>
            </a:r>
            <a:r>
              <a:rPr lang="zh-CN" altLang="en-US" dirty="0"/>
              <a:t>中，以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分别代表上、右、下、左。移动函数中不需要判定是否与墙体碰撞，即选定的方向一定是可以移动的。</a:t>
            </a: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方向选择是幽灵运行的最重要部分，实现在 </a:t>
            </a:r>
            <a:r>
              <a:rPr lang="en-US" altLang="zh-CN" dirty="0" err="1"/>
              <a:t>directGhosts</a:t>
            </a:r>
            <a:r>
              <a:rPr lang="en-US" altLang="zh-CN" dirty="0"/>
              <a:t> </a:t>
            </a:r>
            <a:r>
              <a:rPr lang="zh-CN" altLang="en-US" dirty="0"/>
              <a:t>中。每个幽灵的运行逻辑都不一样，但基本思路都是先使用 </a:t>
            </a:r>
            <a:r>
              <a:rPr lang="en-US" altLang="zh-CN" dirty="0" err="1"/>
              <a:t>discardWallDirs</a:t>
            </a:r>
            <a:r>
              <a:rPr lang="zh-CN" altLang="en-US" dirty="0"/>
              <a:t> 检测可能的移动方向，再通过 </a:t>
            </a:r>
            <a:r>
              <a:rPr lang="en-US" altLang="zh-CN" dirty="0" err="1"/>
              <a:t>calculateDistance</a:t>
            </a:r>
            <a:r>
              <a:rPr lang="en-US" altLang="zh-CN" dirty="0"/>
              <a:t> </a:t>
            </a:r>
            <a:r>
              <a:rPr lang="zh-CN" altLang="en-US" dirty="0"/>
              <a:t>计算向各个方向行走之后的距离，最后使用 </a:t>
            </a:r>
            <a:r>
              <a:rPr lang="en-US" altLang="zh-CN" dirty="0" err="1"/>
              <a:t>chooseGhostDir</a:t>
            </a:r>
            <a:r>
              <a:rPr lang="en-US" altLang="zh-CN" dirty="0"/>
              <a:t> </a:t>
            </a:r>
            <a:r>
              <a:rPr lang="zh-CN" altLang="en-US" dirty="0"/>
              <a:t>从可能的方向中确定最优方向，如果距离相同使用随机选择的算法进行选择。不同的幽灵具体实现与方向确定方法有所不同。</a:t>
            </a: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其次，由于道具的存在，比如大力丸在本游戏中设置成了避开追逐 </a:t>
            </a:r>
            <a:r>
              <a:rPr lang="en-US" altLang="zh-CN" dirty="0" err="1"/>
              <a:t>Panman</a:t>
            </a:r>
            <a:r>
              <a:rPr lang="en-US" altLang="zh-CN" dirty="0"/>
              <a:t> </a:t>
            </a:r>
            <a:r>
              <a:rPr lang="zh-CN" altLang="en-US" dirty="0"/>
              <a:t>的功能，该道具设置了</a:t>
            </a:r>
            <a:r>
              <a:rPr lang="en-US" altLang="zh-CN" dirty="0"/>
              <a:t>byte </a:t>
            </a:r>
            <a:r>
              <a:rPr lang="zh-CN" altLang="en-US" dirty="0"/>
              <a:t>类型的 </a:t>
            </a:r>
            <a:r>
              <a:rPr lang="en-US" altLang="zh-CN" dirty="0" err="1"/>
              <a:t>bufftime</a:t>
            </a:r>
            <a:r>
              <a:rPr lang="en-US" altLang="zh-CN" dirty="0"/>
              <a:t> </a:t>
            </a:r>
            <a:r>
              <a:rPr lang="zh-CN" altLang="en-US" dirty="0"/>
              <a:t>计算是否处在 </a:t>
            </a:r>
            <a:r>
              <a:rPr lang="en-US" altLang="zh-CN" dirty="0"/>
              <a:t>buff </a:t>
            </a:r>
            <a:r>
              <a:rPr lang="zh-CN" altLang="en-US" dirty="0"/>
              <a:t>时间内，并选择使用接近还是远离的方向选择函数，接近的函数是 </a:t>
            </a:r>
            <a:r>
              <a:rPr lang="en-US" altLang="zh-CN" dirty="0" err="1"/>
              <a:t>directGhosts</a:t>
            </a:r>
            <a:r>
              <a:rPr lang="en-US" altLang="zh-CN" dirty="0"/>
              <a:t> </a:t>
            </a:r>
            <a:r>
              <a:rPr lang="zh-CN" altLang="en-US" dirty="0"/>
              <a:t>，远离的函数是 </a:t>
            </a:r>
            <a:r>
              <a:rPr lang="en-US" altLang="zh-CN" dirty="0" err="1"/>
              <a:t>directGhostsReverse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med" advTm="68756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方向选择，距离计算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主要函数：方向选择discardWallDirs</a:t>
            </a:r>
            <a:r>
              <a:rPr lang="en-US" altLang="zh-CN"/>
              <a:t>() ;  </a:t>
            </a:r>
            <a:r>
              <a:rPr altLang="en-US">
                <a:sym typeface="+mn-ea"/>
              </a:rPr>
              <a:t>距离计算calculateDistance</a:t>
            </a:r>
            <a:r>
              <a:rPr lang="en-US" altLang="zh-CN">
                <a:sym typeface="+mn-ea"/>
              </a:rPr>
              <a:t>()</a:t>
            </a:r>
            <a:endParaRPr altLang="en-US">
              <a:sym typeface="+mn-ea"/>
            </a:endParaRPr>
          </a:p>
          <a:p>
            <a:r>
              <a:rPr altLang="en-US"/>
              <a:t>这两大功能通过directGhosts</a:t>
            </a:r>
            <a:r>
              <a:rPr lang="en-US" altLang="zh-CN"/>
              <a:t>()</a:t>
            </a:r>
            <a:r>
              <a:rPr altLang="en-US"/>
              <a:t>入口进入，也就是对鬼下一帧方向的确认。</a:t>
            </a:r>
          </a:p>
          <a:p>
            <a:r>
              <a:rPr altLang="en-US"/>
              <a:t>方向选择思路：通过判断鬼四个方向的合法性，首先不能回头，即与当前方向相反的方向是不合法的。接下来对剩下的方向，通过charAtXY</a:t>
            </a:r>
            <a:r>
              <a:rPr lang="en-US" altLang="zh-CN"/>
              <a:t>()</a:t>
            </a:r>
            <a:r>
              <a:rPr altLang="en-US"/>
              <a:t>获取该方向下一个位置的符号，如果是墙</a:t>
            </a:r>
            <a:r>
              <a:rPr lang="en-US" altLang="zh-CN"/>
              <a:t>‘#’</a:t>
            </a:r>
            <a:r>
              <a:rPr altLang="en-US"/>
              <a:t>，就不合法。然后用</a:t>
            </a:r>
            <a:r>
              <a:rPr lang="en-US" altLang="zh-CN"/>
              <a:t>**legal</a:t>
            </a:r>
            <a:r>
              <a:rPr altLang="en-US"/>
              <a:t>表示是否合法。</a:t>
            </a:r>
          </a:p>
          <a:p>
            <a:r>
              <a:rPr altLang="en-US"/>
              <a:t>距离计算思路：在这之前会计算出每个鬼的追逐目标，这个目标是根据当前吃豆人的位置去计算的。然后有目标位置和鬼位置的</a:t>
            </a:r>
            <a:r>
              <a:rPr lang="en-US" altLang="zh-CN"/>
              <a:t> xy</a:t>
            </a:r>
            <a:r>
              <a:rPr altLang="en-US"/>
              <a:t>以后，根据计算两个坐标值差的绝对值的和，存到</a:t>
            </a:r>
            <a:r>
              <a:rPr lang="en-US" altLang="zh-CN"/>
              <a:t>**dist</a:t>
            </a:r>
            <a:r>
              <a:rPr altLang="en-US"/>
              <a:t>这组变量中，然后从中选最小的距离去作为一个合法方向。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  <a:endParaRPr 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0000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游戏简介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游戏展示与分工介绍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模块</a:t>
            </a:r>
            <a:r>
              <a:rPr lang="en-US" altLang="zh-CN" sz="2800" dirty="0"/>
              <a:t>1——</a:t>
            </a:r>
            <a:r>
              <a:rPr lang="zh-CN" altLang="en-US" sz="2800" dirty="0"/>
              <a:t>界面设计与显示方式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模块</a:t>
            </a:r>
            <a:r>
              <a:rPr lang="en-US" altLang="zh-CN" sz="2800" dirty="0"/>
              <a:t>2——</a:t>
            </a:r>
            <a:r>
              <a:rPr lang="zh-CN" altLang="en-US" sz="2800" dirty="0"/>
              <a:t>控制逻辑与碰撞检测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模块</a:t>
            </a:r>
            <a:r>
              <a:rPr lang="en-US" altLang="zh-CN" sz="2800" dirty="0"/>
              <a:t>3——</a:t>
            </a:r>
            <a:r>
              <a:rPr lang="zh-CN" altLang="en-US" sz="2800" dirty="0"/>
              <a:t>幽灵追逐逻辑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模块</a:t>
            </a:r>
            <a:r>
              <a:rPr lang="en-US" altLang="zh-CN" sz="2800" dirty="0"/>
              <a:t>4——</a:t>
            </a:r>
            <a:r>
              <a:rPr lang="zh-CN" altLang="en-US" sz="2800" dirty="0"/>
              <a:t>道具设计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800" dirty="0"/>
          </a:p>
          <a:p>
            <a:pPr marL="0" indent="0">
              <a:buNone/>
            </a:pPr>
            <a:endParaRPr lang="zh-CN" dirty="0"/>
          </a:p>
        </p:txBody>
      </p:sp>
    </p:spTree>
  </p:cSld>
  <p:clrMapOvr>
    <a:masterClrMapping/>
  </p:clrMapOvr>
  <p:transition spd="med" advTm="88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99414" y="2571540"/>
            <a:ext cx="2993171" cy="857460"/>
            <a:chOff x="5588007" y="1590635"/>
            <a:chExt cx="2993171" cy="857460"/>
          </a:xfrm>
        </p:grpSpPr>
        <p:sp>
          <p:nvSpPr>
            <p:cNvPr id="8" name="文本框 7"/>
            <p:cNvSpPr txBox="1"/>
            <p:nvPr/>
          </p:nvSpPr>
          <p:spPr>
            <a:xfrm>
              <a:off x="6549853" y="1696200"/>
              <a:ext cx="203132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b="1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+mn-lt"/>
                </a:rPr>
                <a:t>道具设计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rgbClr val="A13F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000" b="1" kern="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6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31730"/>
            <a:ext cx="9601200" cy="1142385"/>
          </a:xfrm>
        </p:spPr>
        <p:txBody>
          <a:bodyPr/>
          <a:lstStyle/>
          <a:p>
            <a:r>
              <a:rPr lang="zh-CN" altLang="en-US" dirty="0"/>
              <a:t>道具设计与实现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16655"/>
            <a:ext cx="9601200" cy="3809999"/>
          </a:xfrm>
        </p:spPr>
        <p:txBody>
          <a:bodyPr/>
          <a:lstStyle/>
          <a:p>
            <a:r>
              <a:rPr lang="zh-CN" altLang="en-US" dirty="0"/>
              <a:t>在本游戏中，总共设计了三种道具：</a:t>
            </a:r>
            <a:endParaRPr lang="en-US" altLang="zh-CN" dirty="0"/>
          </a:p>
          <a:p>
            <a:r>
              <a:rPr lang="en-US" altLang="zh-CN" dirty="0"/>
              <a:t>O</a:t>
            </a:r>
            <a:r>
              <a:rPr lang="zh-CN" altLang="en-US" dirty="0"/>
              <a:t>：该道具可以在一定时间内幽灵会尽可能避免追逐</a:t>
            </a:r>
            <a:r>
              <a:rPr lang="en-US" altLang="zh-CN" dirty="0"/>
              <a:t>PACMAN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：该道具可以为</a:t>
            </a:r>
            <a:r>
              <a:rPr lang="en-US" altLang="zh-CN" dirty="0"/>
              <a:t>PACMAN</a:t>
            </a:r>
            <a:r>
              <a:rPr lang="zh-CN" altLang="en-US" dirty="0"/>
              <a:t>增加一点生命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：该道具可以让场上的所有鬼暂停移动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道具的实现，在吃到道具时，对相应的增益道具，比如避免鬼追逐</a:t>
            </a:r>
            <a:r>
              <a:rPr lang="en-US" altLang="zh-CN" dirty="0"/>
              <a:t>PACMAN</a:t>
            </a:r>
            <a:r>
              <a:rPr lang="zh-CN" altLang="en-US" dirty="0"/>
              <a:t>的道具以及时间停止道具，这些道具有相应的时长。在吃到道具后，</a:t>
            </a:r>
            <a:r>
              <a:rPr lang="en-US" altLang="zh-CN" dirty="0" err="1"/>
              <a:t>bufftime</a:t>
            </a:r>
            <a:r>
              <a:rPr lang="zh-CN" altLang="en-US" dirty="0"/>
              <a:t>和</a:t>
            </a:r>
            <a:r>
              <a:rPr lang="en-US" altLang="zh-CN" dirty="0" err="1"/>
              <a:t>pausetime</a:t>
            </a:r>
            <a:r>
              <a:rPr lang="zh-CN" altLang="en-US" dirty="0"/>
              <a:t>会增加，之后随着时间的流逝逐渐减少，当减少到</a:t>
            </a:r>
            <a:r>
              <a:rPr lang="en-US" altLang="zh-CN" dirty="0"/>
              <a:t>0</a:t>
            </a:r>
            <a:r>
              <a:rPr lang="zh-CN" altLang="en-US" dirty="0"/>
              <a:t>时，道具效果结束。而增加生命道具逻辑很简单，只需要在吃到时，增加一点当前生命值即可。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91796" y="2967335"/>
            <a:ext cx="2608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599414" y="3000270"/>
            <a:ext cx="2993171" cy="857460"/>
            <a:chOff x="5588007" y="1590635"/>
            <a:chExt cx="2993171" cy="857460"/>
          </a:xfrm>
        </p:grpSpPr>
        <p:sp>
          <p:nvSpPr>
            <p:cNvPr id="11" name="文本框 10"/>
            <p:cNvSpPr txBox="1"/>
            <p:nvPr/>
          </p:nvSpPr>
          <p:spPr>
            <a:xfrm>
              <a:off x="6549853" y="1696200"/>
              <a:ext cx="203132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sym typeface="+mn-lt"/>
                </a:rPr>
                <a:t>游戏简介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rgbClr val="A13F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336275" y="1228299"/>
            <a:ext cx="60186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简介</a:t>
            </a:r>
            <a:endParaRPr lang="en-US" altLang="zh-CN" sz="2800" b="1" dirty="0">
              <a:solidFill>
                <a:schemeClr val="accent1"/>
              </a:solidFill>
              <a:latin typeface="+mj-lt"/>
              <a:ea typeface="Microsoft YaHei UI" panose="020B0503020204020204" pitchFamily="34" charset="-122"/>
              <a:cs typeface="+mj-cs"/>
            </a:endParaRPr>
          </a:p>
          <a:p>
            <a:endParaRPr lang="en-US" altLang="zh-CN" dirty="0"/>
          </a:p>
          <a:p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吃豆人是电子游戏历史上的经典街机游戏，由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Namco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公司的岩谷彻设计并由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Midway Games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1980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年发行。</a:t>
            </a:r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PacMan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被认为是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80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年代最经典的街机游戏之一。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Pacman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创造了第一个活生生的游戏角色，也是第一个引入了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AI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的游戏。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2020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年是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Pacman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诞生的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40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周年，这一年有诸多关于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Pacman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的有趣故事。到现在，依旧可以在各种电影中看到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Pacman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的身影，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Pacman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的形象已经成为了一种大众文化符号。游戏中有四个幽灵，分别是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Blinky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Pinky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Inky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Clyde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。最初的吃豆人游戏中有三个模式，分别是追逐模式，分散模式和惊吓模式。我们的游戏采用了初代吃豆人的经典地图，在实现了追逐模式的基础上将分散模式融入道具，并加入了其他功能道具。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5" y="1981201"/>
            <a:ext cx="4513063" cy="3673119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>
          <a:xfrm>
            <a:off x="934151" y="7226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PACMAN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151" y="72266"/>
            <a:ext cx="9601200" cy="1142385"/>
          </a:xfrm>
        </p:spPr>
        <p:txBody>
          <a:bodyPr/>
          <a:lstStyle/>
          <a:p>
            <a:r>
              <a:rPr lang="en-US" altLang="zh-CN" dirty="0"/>
              <a:t>PACMAN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34751" y="1592396"/>
            <a:ext cx="601866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游戏规则</a:t>
            </a:r>
            <a:endParaRPr lang="en-US" altLang="zh-CN" sz="2800" b="1" dirty="0">
              <a:solidFill>
                <a:schemeClr val="accent1"/>
              </a:solidFill>
              <a:latin typeface="+mj-lt"/>
              <a:ea typeface="Microsoft YaHei UI" panose="020B0503020204020204" pitchFamily="34" charset="-122"/>
              <a:cs typeface="+mj-cs"/>
            </a:endParaRP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W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控制吃豆人吃掉游戏迷宫中所有的豆子，且在路径中尽可能避免被幽灵吃掉。</a:t>
            </a:r>
            <a:endParaRPr lang="en-US" altLang="zh-CN" dirty="0"/>
          </a:p>
          <a:p>
            <a:r>
              <a:rPr lang="zh-CN" altLang="en-US" dirty="0"/>
              <a:t>在所有生命消耗完毕前，吃掉场上的所有豆子，即获得胜利。生命值消耗殆尽，游戏结束。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游戏中包含以下道具：</a:t>
            </a:r>
            <a:endParaRPr lang="en-US" altLang="zh-CN" dirty="0"/>
          </a:p>
          <a:p>
            <a:r>
              <a:rPr lang="en-US" altLang="zh-CN" dirty="0"/>
              <a:t>O</a:t>
            </a:r>
            <a:r>
              <a:rPr lang="zh-CN" altLang="en-US" dirty="0"/>
              <a:t>：该道具干扰鬼的逻辑，在一定时间内幽灵会尽可能避免追逐</a:t>
            </a:r>
            <a:r>
              <a:rPr lang="en-US" altLang="zh-CN" dirty="0"/>
              <a:t>PACMAN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：该道具可以为</a:t>
            </a:r>
            <a:r>
              <a:rPr lang="en-US" altLang="zh-CN" dirty="0"/>
              <a:t>PACMAN</a:t>
            </a:r>
            <a:r>
              <a:rPr lang="zh-CN" altLang="en-US" dirty="0"/>
              <a:t>增加一点生命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：该道具可以让场上的所有鬼暂停移动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5" y="1981201"/>
            <a:ext cx="4513063" cy="3673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151" y="72266"/>
            <a:ext cx="9601200" cy="1142385"/>
          </a:xfrm>
        </p:spPr>
        <p:txBody>
          <a:bodyPr/>
          <a:lstStyle/>
          <a:p>
            <a:r>
              <a:rPr lang="en-US" altLang="zh-CN" dirty="0"/>
              <a:t>PACMAN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34751" y="864938"/>
            <a:ext cx="6018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rPr>
              <a:t>运行方法</a:t>
            </a:r>
            <a:endParaRPr lang="en-US" altLang="zh-CN" dirty="0"/>
          </a:p>
          <a:p>
            <a:r>
              <a:rPr lang="zh-CN" altLang="en-US" dirty="0"/>
              <a:t>该游戏运行在</a:t>
            </a:r>
            <a:r>
              <a:rPr lang="en-US" altLang="zh-CN" dirty="0" err="1"/>
              <a:t>cmd</a:t>
            </a:r>
            <a:r>
              <a:rPr lang="zh-CN" altLang="en-US" dirty="0"/>
              <a:t>窗口中，需要设置窗口属性的字体为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的点阵字体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571" y="1942156"/>
            <a:ext cx="3835021" cy="46392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15" y="1981201"/>
            <a:ext cx="4513063" cy="3673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445252" y="3000270"/>
            <a:ext cx="5301496" cy="857460"/>
            <a:chOff x="5588007" y="1590635"/>
            <a:chExt cx="5301496" cy="857460"/>
          </a:xfrm>
        </p:grpSpPr>
        <p:sp>
          <p:nvSpPr>
            <p:cNvPr id="11" name="文本框 10"/>
            <p:cNvSpPr txBox="1"/>
            <p:nvPr/>
          </p:nvSpPr>
          <p:spPr>
            <a:xfrm>
              <a:off x="6549853" y="1696200"/>
              <a:ext cx="433965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b="1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+mn-lt"/>
                </a:rPr>
                <a:t>游戏展示与分工介绍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rgbClr val="A13F0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14280"/>
            <a:ext cx="2792506" cy="704351"/>
          </a:xfrm>
        </p:spPr>
        <p:txBody>
          <a:bodyPr/>
          <a:lstStyle/>
          <a:p>
            <a:r>
              <a:rPr lang="zh-CN" altLang="en-US" dirty="0"/>
              <a:t>游戏界面展示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3" y="893935"/>
            <a:ext cx="5070608" cy="3941378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3935"/>
            <a:ext cx="5071908" cy="52127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3" y="5055570"/>
            <a:ext cx="5070608" cy="104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16367"/>
            <a:ext cx="2900082" cy="710323"/>
          </a:xfrm>
        </p:spPr>
        <p:txBody>
          <a:bodyPr/>
          <a:lstStyle/>
          <a:p>
            <a:r>
              <a:rPr lang="zh-CN" altLang="en-US" dirty="0"/>
              <a:t>游戏分工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614" y="1926610"/>
            <a:ext cx="11110416" cy="23433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幽灵追逐</a:t>
            </a:r>
            <a:r>
              <a:rPr lang="en-US" altLang="zh-CN" sz="2400" dirty="0"/>
              <a:t>PACMAN</a:t>
            </a:r>
            <a:r>
              <a:rPr lang="zh-CN" altLang="en-US" sz="2400" dirty="0"/>
              <a:t>的方案构思与实现、道具设计、地图和人物设计 </a:t>
            </a:r>
            <a:r>
              <a:rPr lang="en-US" altLang="zh-CN" sz="2400" dirty="0"/>
              <a:t>--- </a:t>
            </a:r>
            <a:r>
              <a:rPr lang="zh-CN" altLang="en-US" sz="2400" dirty="0"/>
              <a:t>魏慧聪</a:t>
            </a:r>
            <a:endParaRPr lang="en-US" altLang="zh-CN" sz="2400" dirty="0"/>
          </a:p>
          <a:p>
            <a:r>
              <a:rPr lang="zh-CN" altLang="en-US" sz="2400" dirty="0"/>
              <a:t>幽灵与</a:t>
            </a:r>
            <a:r>
              <a:rPr lang="en-US" altLang="zh-CN" sz="2400" dirty="0"/>
              <a:t>PACMAN</a:t>
            </a:r>
            <a:r>
              <a:rPr lang="zh-CN" altLang="en-US" sz="2400" dirty="0"/>
              <a:t>的距离计算、幽灵移动方向计算、幽灵移动实现 </a:t>
            </a:r>
            <a:r>
              <a:rPr lang="en-US" altLang="zh-CN" sz="2400" dirty="0"/>
              <a:t>--- </a:t>
            </a:r>
            <a:r>
              <a:rPr lang="zh-CN" altLang="en-US" sz="2400" dirty="0"/>
              <a:t>曹哲瑀</a:t>
            </a:r>
            <a:endParaRPr lang="en-US" altLang="zh-CN" sz="2400" dirty="0"/>
          </a:p>
          <a:p>
            <a:r>
              <a:rPr lang="zh-CN" altLang="en-US" sz="2400" dirty="0"/>
              <a:t>控制逻辑以及碰撞检测、游戏过程的地图改动、道具设计 </a:t>
            </a:r>
            <a:r>
              <a:rPr lang="en-US" altLang="zh-CN" sz="2400" dirty="0"/>
              <a:t>--- </a:t>
            </a:r>
            <a:r>
              <a:rPr lang="zh-CN" altLang="en-US" sz="2400" dirty="0"/>
              <a:t>张驰</a:t>
            </a:r>
            <a:endParaRPr lang="en-US" altLang="zh-CN" sz="2400" dirty="0"/>
          </a:p>
          <a:p>
            <a:r>
              <a:rPr lang="zh-CN" altLang="en-US" sz="2400" dirty="0"/>
              <a:t>界面设计显示、帧数刷新、分数计算 </a:t>
            </a:r>
            <a:r>
              <a:rPr lang="en-US" altLang="zh-CN" sz="2400" dirty="0"/>
              <a:t>--- </a:t>
            </a:r>
            <a:r>
              <a:rPr lang="zh-CN" altLang="en-US" sz="2400" dirty="0"/>
              <a:t>王浚哲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QyZThlZjEzMzNmOGI4ZDcyYmYyOTNmYjAwYzEyOD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1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1|0.9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1286</Words>
  <Application>Microsoft Office PowerPoint</Application>
  <PresentationFormat>宽屏</PresentationFormat>
  <Paragraphs>90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Helvetica Neue</vt:lpstr>
      <vt:lpstr>华文隶书</vt:lpstr>
      <vt:lpstr>宋体</vt:lpstr>
      <vt:lpstr>Algerian</vt:lpstr>
      <vt:lpstr>Arial</vt:lpstr>
      <vt:lpstr>Century Gothic</vt:lpstr>
      <vt:lpstr>Diamond Grid 16x9</vt:lpstr>
      <vt:lpstr>汇编组队作业——PACMAN  魏慧聪 张驰 王浚哲 曹哲瑀                                                                   </vt:lpstr>
      <vt:lpstr>目录</vt:lpstr>
      <vt:lpstr>PowerPoint 演示文稿</vt:lpstr>
      <vt:lpstr>PowerPoint 演示文稿</vt:lpstr>
      <vt:lpstr>PACMAN</vt:lpstr>
      <vt:lpstr>PACMAN</vt:lpstr>
      <vt:lpstr>PowerPoint 演示文稿</vt:lpstr>
      <vt:lpstr>游戏界面展示</vt:lpstr>
      <vt:lpstr>游戏分工</vt:lpstr>
      <vt:lpstr>PowerPoint 演示文稿</vt:lpstr>
      <vt:lpstr>界面展示</vt:lpstr>
      <vt:lpstr>分数显示与胜负判断</vt:lpstr>
      <vt:lpstr>PowerPoint 演示文稿</vt:lpstr>
      <vt:lpstr>控制逻辑</vt:lpstr>
      <vt:lpstr>碰撞检测</vt:lpstr>
      <vt:lpstr>PowerPoint 演示文稿</vt:lpstr>
      <vt:lpstr>PowerPoint 演示文稿</vt:lpstr>
      <vt:lpstr>幽灵追逐逻辑</vt:lpstr>
      <vt:lpstr>方向选择，距离计算</vt:lpstr>
      <vt:lpstr>PowerPoint 演示文稿</vt:lpstr>
      <vt:lpstr>道具设计与实现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2015-12-02T12:30:00Z</dcterms:created>
  <dcterms:modified xsi:type="dcterms:W3CDTF">2022-06-07T08:12:00Z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  <property fmtid="{D5CDD505-2E9C-101B-9397-08002B2CF9AE}" pid="3" name="ICV">
    <vt:lpwstr>BDA2CE7548494D8DB46EEF6ACC6853CB</vt:lpwstr>
  </property>
  <property fmtid="{D5CDD505-2E9C-101B-9397-08002B2CF9AE}" pid="4" name="KSOProductBuildVer">
    <vt:lpwstr>2052-11.1.0.11744</vt:lpwstr>
  </property>
</Properties>
</file>