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3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5"/>
  </p:notesMasterIdLst>
  <p:handoutMasterIdLst>
    <p:handoutMasterId r:id="rId46"/>
  </p:handoutMasterIdLst>
  <p:sldIdLst>
    <p:sldId id="261" r:id="rId3"/>
    <p:sldId id="257" r:id="rId4"/>
    <p:sldId id="389" r:id="rId5"/>
    <p:sldId id="392" r:id="rId6"/>
    <p:sldId id="371" r:id="rId7"/>
    <p:sldId id="325" r:id="rId8"/>
    <p:sldId id="366" r:id="rId9"/>
    <p:sldId id="367" r:id="rId10"/>
    <p:sldId id="372" r:id="rId11"/>
    <p:sldId id="326" r:id="rId12"/>
    <p:sldId id="382" r:id="rId13"/>
    <p:sldId id="383" r:id="rId14"/>
    <p:sldId id="384" r:id="rId15"/>
    <p:sldId id="385" r:id="rId16"/>
    <p:sldId id="373" r:id="rId17"/>
    <p:sldId id="356" r:id="rId18"/>
    <p:sldId id="358" r:id="rId19"/>
    <p:sldId id="374" r:id="rId20"/>
    <p:sldId id="376" r:id="rId21"/>
    <p:sldId id="377" r:id="rId22"/>
    <p:sldId id="378" r:id="rId23"/>
    <p:sldId id="363" r:id="rId24"/>
    <p:sldId id="390" r:id="rId25"/>
    <p:sldId id="391" r:id="rId26"/>
    <p:sldId id="379" r:id="rId27"/>
    <p:sldId id="388" r:id="rId28"/>
    <p:sldId id="327" r:id="rId29"/>
    <p:sldId id="330" r:id="rId30"/>
    <p:sldId id="380" r:id="rId31"/>
    <p:sldId id="381" r:id="rId32"/>
    <p:sldId id="329" r:id="rId33"/>
    <p:sldId id="332" r:id="rId34"/>
    <p:sldId id="386" r:id="rId35"/>
    <p:sldId id="387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28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主题样式 2 - 个性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26" autoAdjust="0"/>
    <p:restoredTop sz="81662" autoAdjust="0"/>
  </p:normalViewPr>
  <p:slideViewPr>
    <p:cSldViewPr snapToGrid="0">
      <p:cViewPr varScale="1">
        <p:scale>
          <a:sx n="46" d="100"/>
          <a:sy n="46" d="100"/>
        </p:scale>
        <p:origin x="67" y="22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X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X\Desktop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平均每秒传输流量(Kbytes/sec)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Sheet1!$B$1:$F$1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Sheet1!$B$7:$F$7</c:f>
              <c:numCache>
                <c:formatCode>General</c:formatCode>
                <c:ptCount val="5"/>
                <c:pt idx="0">
                  <c:v>145.81</c:v>
                </c:pt>
                <c:pt idx="1">
                  <c:v>280.91000000000003</c:v>
                </c:pt>
                <c:pt idx="2">
                  <c:v>399.96</c:v>
                </c:pt>
                <c:pt idx="3">
                  <c:v>658.87</c:v>
                </c:pt>
                <c:pt idx="4">
                  <c:v>1005.74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5DE-484F-BAEC-74E5F49C66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558392"/>
        <c:axId val="584833080"/>
      </c:scatterChart>
      <c:valAx>
        <c:axId val="552558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请求数目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4833080"/>
        <c:crosses val="autoZero"/>
        <c:crossBetween val="midCat"/>
      </c:valAx>
      <c:valAx>
        <c:axId val="584833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2558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平均每秒传输流量(Kbytes/sec)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Sheet1!$B$11:$F$11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Sheet1!$B$16:$F$16</c:f>
              <c:numCache>
                <c:formatCode>General</c:formatCode>
                <c:ptCount val="5"/>
                <c:pt idx="0">
                  <c:v>1035.43</c:v>
                </c:pt>
                <c:pt idx="1">
                  <c:v>1041.0899999999999</c:v>
                </c:pt>
                <c:pt idx="2">
                  <c:v>1009.76</c:v>
                </c:pt>
                <c:pt idx="3">
                  <c:v>816.01</c:v>
                </c:pt>
                <c:pt idx="4">
                  <c:v>822.78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016-45A3-BBFB-BBD56ACB8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979216"/>
        <c:axId val="281981456"/>
      </c:scatterChart>
      <c:valAx>
        <c:axId val="28197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并发数目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1981456"/>
        <c:crosses val="autoZero"/>
        <c:crossBetween val="midCat"/>
      </c:valAx>
      <c:valAx>
        <c:axId val="28198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1979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pPr/>
              <a:t>10/16/2022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pPr/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10/16/2022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794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关闭线程时调用</a:t>
            </a:r>
            <a:r>
              <a:rPr lang="en-US" altLang="zh-CN" dirty="0"/>
              <a:t>down</a:t>
            </a:r>
            <a:r>
              <a:rPr lang="zh-CN" altLang="en-US" dirty="0"/>
              <a:t>函数，将对应的文件句柄、套接字、线程全部关闭。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5038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在管理线程池过程中，对当前线程池状态、线程关闭、套接字出错等信息进行进行日志的更新。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661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661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上半部分的内容是对请求进行切分判断的。首先从队列中获取到当前线程处理的请求套接字，之后对该套接字进行信息处理，对套接字中的字节流信息进行</a:t>
            </a:r>
            <a:r>
              <a:rPr lang="en-US" altLang="zh-CN" dirty="0"/>
              <a:t>utf-8</a:t>
            </a:r>
            <a:r>
              <a:rPr lang="zh-CN" altLang="en-US" dirty="0"/>
              <a:t>的读取，获得字符串形式的请求。对请求进行切割，第一部分是请求的方法，第二部分是请求的资源地址。判断请求是否合法，非法的话意味着有数据丢失，需要重新进行数据读取，杀掉当前线程。合法的情况下对默认首页进行判断，若未指定详细资源地址，自动跳转首页资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7651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下半部分的内容是完成具体的资源跳转的，当判断为</a:t>
            </a:r>
            <a:r>
              <a:rPr lang="en-US" altLang="zh-CN" dirty="0"/>
              <a:t>get</a:t>
            </a:r>
            <a:r>
              <a:rPr lang="zh-CN" altLang="en-US" dirty="0"/>
              <a:t>方法时，只需要将具体的资源文件进行处理即可，但是若为</a:t>
            </a:r>
            <a:r>
              <a:rPr lang="en-US" altLang="zh-CN" dirty="0"/>
              <a:t>post</a:t>
            </a:r>
            <a:r>
              <a:rPr lang="zh-CN" altLang="en-US" dirty="0"/>
              <a:t>，需要再进行请求体的数据处理。若都不是，那么是本服务器不支持的请求类型，返回</a:t>
            </a:r>
            <a:r>
              <a:rPr lang="en-US" altLang="zh-CN" dirty="0"/>
              <a:t>400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2351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get</a:t>
            </a:r>
            <a:r>
              <a:rPr lang="zh-CN" altLang="en-US" dirty="0"/>
              <a:t>请求的处理中，可以分为种，第一种是由响应体的响应数据返回，一种是没有响应体的轻量级的响应返回。没有响应体的时候，只需要把响应头和空行返回即可，若有响应体就把响应体数据进行返回。再者是分为两部分，请求资源有效和无效，若有效，返回</a:t>
            </a:r>
            <a:r>
              <a:rPr lang="en-US" altLang="zh-CN" dirty="0"/>
              <a:t>200ok</a:t>
            </a:r>
            <a:r>
              <a:rPr lang="zh-CN" altLang="en-US" dirty="0"/>
              <a:t>，无效返回</a:t>
            </a:r>
            <a:r>
              <a:rPr lang="en-US" altLang="zh-CN" dirty="0"/>
              <a:t>404</a:t>
            </a:r>
            <a:r>
              <a:rPr lang="zh-CN" altLang="en-US" dirty="0"/>
              <a:t>资源不存在。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349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Post</a:t>
            </a:r>
            <a:r>
              <a:rPr lang="zh-CN" altLang="en-US" dirty="0"/>
              <a:t>请求的处理中，关键点在于控制系统调用</a:t>
            </a:r>
            <a:r>
              <a:rPr lang="en-US" altLang="zh-CN" dirty="0"/>
              <a:t>shell</a:t>
            </a:r>
            <a:r>
              <a:rPr lang="zh-CN" altLang="en-US" dirty="0"/>
              <a:t>指令对输入的内容进行相应的执行。根据获得的资源名称和请求体数据，我们可以调用</a:t>
            </a:r>
            <a:r>
              <a:rPr lang="en-US" altLang="zh-CN" dirty="0"/>
              <a:t>shell</a:t>
            </a:r>
            <a:r>
              <a:rPr lang="zh-CN" altLang="en-US" dirty="0"/>
              <a:t>指令运行对应的可执行程序，通过指定</a:t>
            </a: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port</a:t>
            </a:r>
            <a:r>
              <a:rPr lang="zh-CN" altLang="en-US" dirty="0"/>
              <a:t>，我们可以保证指令获取到的结果和当前处理进程相连。创建一个子进程用于处理请求所指的指令。根据子进程的处理结果对响应进行封装。若处理后返回值为</a:t>
            </a:r>
            <a:r>
              <a:rPr lang="en-US" altLang="zh-CN" dirty="0"/>
              <a:t>2</a:t>
            </a:r>
            <a:r>
              <a:rPr lang="zh-CN" altLang="en-US" dirty="0"/>
              <a:t>，意味着并不存在可执行程序资源，返回</a:t>
            </a:r>
            <a:r>
              <a:rPr lang="en-US" altLang="zh-CN" dirty="0"/>
              <a:t>403</a:t>
            </a:r>
            <a:r>
              <a:rPr lang="zh-CN" altLang="en-US" dirty="0"/>
              <a:t>。否则指令执行成功，我们获取指令执行后获得的输出，将其作为我们的响应体返回给客户端。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9000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每次重启服务器都会创建一个日志文件，日志文件存储在</a:t>
            </a:r>
            <a:r>
              <a:rPr lang="en-US" altLang="zh-CN" dirty="0"/>
              <a:t>”log”</a:t>
            </a:r>
            <a:r>
              <a:rPr lang="zh-CN" altLang="en-US" dirty="0"/>
              <a:t>目录下，以当前服务器主机的时间命名</a:t>
            </a:r>
            <a:r>
              <a:rPr lang="en-US" altLang="zh-CN" dirty="0"/>
              <a:t> + “.txt”</a:t>
            </a:r>
            <a:r>
              <a:rPr lang="zh-CN" altLang="en-US" dirty="0"/>
              <a:t>命名。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1872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5892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15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320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329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8150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58585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990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这部分的主要任务是创建用于网络监听的</a:t>
            </a:r>
            <a:r>
              <a:rPr lang="en-US" altLang="zh-CN" dirty="0"/>
              <a:t>Socket</a:t>
            </a:r>
            <a:r>
              <a:rPr lang="zh-CN" altLang="en-US" dirty="0"/>
              <a:t>套接字，第一步实例化</a:t>
            </a:r>
            <a:r>
              <a:rPr lang="en-US" altLang="zh-CN" dirty="0"/>
              <a:t>socket</a:t>
            </a:r>
            <a:r>
              <a:rPr lang="zh-CN" altLang="en-US" dirty="0"/>
              <a:t>的时候指定了</a:t>
            </a:r>
            <a:r>
              <a:rPr lang="en-US" altLang="zh-CN" dirty="0"/>
              <a:t>socket</a:t>
            </a:r>
            <a:r>
              <a:rPr lang="zh-CN" altLang="en-US" dirty="0"/>
              <a:t>的地址簇格式和</a:t>
            </a:r>
            <a:r>
              <a:rPr lang="en-US" altLang="zh-CN" dirty="0"/>
              <a:t>socket</a:t>
            </a:r>
            <a:r>
              <a:rPr lang="zh-CN" altLang="en-US" dirty="0"/>
              <a:t>类型，这里分别是</a:t>
            </a:r>
            <a:r>
              <a:rPr lang="en-US" altLang="zh-CN" dirty="0"/>
              <a:t>IPV4</a:t>
            </a:r>
            <a:r>
              <a:rPr lang="zh-CN" altLang="en-US" dirty="0"/>
              <a:t>网络和</a:t>
            </a:r>
            <a:r>
              <a:rPr lang="en-US" altLang="zh-CN" dirty="0"/>
              <a:t>TCP</a:t>
            </a:r>
            <a:r>
              <a:rPr lang="zh-CN" altLang="en-US" dirty="0"/>
              <a:t>数据流类型（</a:t>
            </a:r>
            <a:r>
              <a:rPr lang="en-US" altLang="zh-CN" dirty="0"/>
              <a:t>http</a:t>
            </a:r>
            <a:r>
              <a:rPr lang="zh-CN" altLang="en-US" dirty="0"/>
              <a:t>运行在</a:t>
            </a:r>
            <a:r>
              <a:rPr lang="en-US" altLang="zh-CN" dirty="0" err="1"/>
              <a:t>tcp</a:t>
            </a:r>
            <a:r>
              <a:rPr lang="zh-CN" altLang="en-US" dirty="0"/>
              <a:t>上）。创建</a:t>
            </a:r>
            <a:r>
              <a:rPr lang="en-US" altLang="zh-CN" dirty="0" err="1"/>
              <a:t>ip</a:t>
            </a:r>
            <a:r>
              <a:rPr lang="zh-CN" altLang="en-US" dirty="0"/>
              <a:t>和端口号元组用于指定通信地址，然后对</a:t>
            </a:r>
            <a:r>
              <a:rPr lang="en-US" altLang="zh-CN" dirty="0"/>
              <a:t>socket</a:t>
            </a:r>
            <a:r>
              <a:rPr lang="zh-CN" altLang="en-US" dirty="0"/>
              <a:t>设置断开</a:t>
            </a:r>
            <a:r>
              <a:rPr lang="en-US" altLang="zh-CN" dirty="0"/>
              <a:t>socket</a:t>
            </a:r>
            <a:r>
              <a:rPr lang="zh-CN" altLang="en-US" dirty="0"/>
              <a:t>连接后的处理方式（立刻释放端口），地址绑定，超时时间。最终，调用</a:t>
            </a:r>
            <a:r>
              <a:rPr lang="en-US" altLang="zh-CN" dirty="0"/>
              <a:t>listen</a:t>
            </a:r>
            <a:r>
              <a:rPr lang="zh-CN" altLang="en-US" dirty="0"/>
              <a:t>开启监听，这里指定最大连接数量为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843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socket</a:t>
            </a:r>
            <a:r>
              <a:rPr lang="zh-CN" altLang="en-US" dirty="0"/>
              <a:t>接收到网络请求时，调用</a:t>
            </a:r>
            <a:r>
              <a:rPr lang="en-US" altLang="zh-CN" dirty="0"/>
              <a:t>accept</a:t>
            </a:r>
            <a:r>
              <a:rPr lang="zh-CN" altLang="en-US" dirty="0"/>
              <a:t>函数会得到新的用于和该地址交互的</a:t>
            </a:r>
            <a:r>
              <a:rPr lang="en-US" altLang="zh-CN" dirty="0"/>
              <a:t>socket</a:t>
            </a:r>
            <a:r>
              <a:rPr lang="zh-CN" altLang="en-US" dirty="0"/>
              <a:t>套接字，将该套接字放入到我们的任务队列中，交由</a:t>
            </a:r>
            <a:r>
              <a:rPr lang="en-US" altLang="zh-CN" dirty="0"/>
              <a:t>worker.py</a:t>
            </a:r>
            <a:r>
              <a:rPr lang="zh-CN" altLang="en-US" dirty="0"/>
              <a:t>中的解析函数对请求进行解析以及后续的处理。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66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线程池同样为一个线程。初始化时将其置为守护线程（</a:t>
            </a:r>
            <a:r>
              <a:rPr lang="en-US" altLang="zh-CN" dirty="0" err="1"/>
              <a:t>setDaemon</a:t>
            </a:r>
            <a:r>
              <a:rPr lang="zh-CN" altLang="en-US" dirty="0"/>
              <a:t>）。这是一种运行在后台的特殊进程。可以周期性地执行某些任务，它不依赖于终端，依赖于系统。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8430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当一段时间内请求过多的时候，需要释放最开始正在执行的线程所占用的资源，处理新的请求。</a:t>
            </a:r>
            <a:br>
              <a:rPr lang="zh-CN" altLang="en-US" dirty="0"/>
            </a:br>
            <a:r>
              <a:rPr lang="zh-CN" altLang="en-US" dirty="0"/>
              <a:t>每隔一段时间运行监控过程，如果此时工作线程池已满并且任务队列中有尚未处理的任务的时候，取出运行线程队列的队首线程，释放该线程所占用的资源，然后让该线程处理新的任务。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66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 descr="gezi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0931217" y="-9930"/>
            <a:ext cx="1266952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zh-CN" altLang="en-US"/>
              <a:pPr/>
              <a:t>2022/10/16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zh-CN" altLang="en-US"/>
              <a:pPr/>
              <a:t>2022/10/16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54256" y="6289679"/>
            <a:ext cx="1505732" cy="222436"/>
          </a:xfrm>
        </p:spPr>
        <p:txBody>
          <a:bodyPr/>
          <a:lstStyle/>
          <a:p>
            <a:fld id="{AE374B5B-21A0-4192-BF4C-38187F1A68D8}" type="datetime1">
              <a:rPr lang="zh-CN" altLang="en-US"/>
              <a:pPr/>
              <a:t>2022/10/16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295400" y="6470866"/>
            <a:ext cx="5826433" cy="387134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altLang="zh-CN" b="1" dirty="0">
                <a:solidFill>
                  <a:schemeClr val="tx1"/>
                </a:solidFill>
              </a:rPr>
              <a:t>THE Sixth INTERNATIONAL GREEN and SUSTAINABLE COMPUTING CONFERENCE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zh-CN" altLang="en-US"/>
              <a:pPr/>
              <a:t>2022/10/16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zh-CN" altLang="en-US"/>
              <a:pPr/>
              <a:t>2022/10/16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zh-CN" altLang="en-US"/>
              <a:pPr/>
              <a:t>2022/10/16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zh-CN" altLang="en-US"/>
              <a:pPr/>
              <a:t>2022/10/16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  <p:pic>
        <p:nvPicPr>
          <p:cNvPr id="57" name="图片 56" descr="gezi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0931217" y="-9930"/>
            <a:ext cx="1266952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zh-CN" altLang="en-US"/>
              <a:pPr/>
              <a:t>2022/10/16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pPr/>
              <a:t>10/16/2022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 descr="gezi.png"/>
          <p:cNvPicPr>
            <a:picLocks noChangeAspect="1"/>
          </p:cNvPicPr>
          <p:nvPr userDrawn="1"/>
        </p:nvPicPr>
        <p:blipFill>
          <a:blip r:embed="rId13" cstate="print">
            <a:lum/>
          </a:blip>
          <a:stretch>
            <a:fillRect/>
          </a:stretch>
        </p:blipFill>
        <p:spPr>
          <a:xfrm>
            <a:off x="10931217" y="-9930"/>
            <a:ext cx="1266952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952500"/>
            <a:ext cx="9604310" cy="511944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/>
              <a:t>计算机网络课程设计</a:t>
            </a:r>
            <a:r>
              <a:rPr lang="en-US" altLang="zh-CN" sz="4800" dirty="0"/>
              <a:t>——</a:t>
            </a:r>
            <a:r>
              <a:rPr lang="zh-CN" altLang="en-US" sz="4800" dirty="0"/>
              <a:t>小组作业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2800" dirty="0"/>
              <a:t>张驰 魏慧聪 李鹏 于松涛 傅裕荣 张洪璨 李彧泽</a:t>
            </a:r>
            <a:br>
              <a:rPr lang="en-US" altLang="zh-CN" sz="2200" b="0" dirty="0">
                <a:solidFill>
                  <a:srgbClr val="FF0000"/>
                </a:solidFill>
              </a:rPr>
            </a:br>
            <a:r>
              <a:rPr lang="zh-CN" altLang="en-US" sz="2700" dirty="0"/>
              <a:t>计算机学院</a:t>
            </a:r>
            <a:r>
              <a:rPr lang="en-US" altLang="zh-CN" sz="2700" dirty="0"/>
              <a:t>1904</a:t>
            </a:r>
            <a:r>
              <a:rPr lang="zh-CN" altLang="en-US" sz="2700" dirty="0"/>
              <a:t>班</a:t>
            </a:r>
            <a:r>
              <a:rPr lang="en-US" altLang="zh-CN" sz="3100" b="0" dirty="0">
                <a:solidFill>
                  <a:srgbClr val="FF0000"/>
                </a:solidFill>
              </a:rPr>
              <a:t>  </a:t>
            </a:r>
            <a:r>
              <a:rPr lang="en-US" altLang="zh-CN" sz="2200" b="0" dirty="0">
                <a:solidFill>
                  <a:srgbClr val="FF0000"/>
                </a:solidFill>
              </a:rPr>
              <a:t>                                                                </a:t>
            </a:r>
            <a:br>
              <a:rPr lang="en-US" altLang="zh-CN" sz="2700" dirty="0">
                <a:solidFill>
                  <a:srgbClr val="FF0000"/>
                </a:solidFill>
              </a:rPr>
            </a:br>
            <a:endParaRPr lang="zh-C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使用线程池控制最大连接数</a:t>
            </a:r>
            <a:r>
              <a:rPr lang="en-US" altLang="zh-CN" sz="3200" dirty="0"/>
              <a:t> </a:t>
            </a:r>
            <a:endParaRPr lang="zh-CN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en-US" altLang="zh-CN" dirty="0" err="1"/>
              <a:t>thread_pool</a:t>
            </a:r>
            <a:r>
              <a:rPr lang="zh-CN" altLang="en-US" dirty="0"/>
              <a:t>，继承自</a:t>
            </a:r>
            <a:r>
              <a:rPr lang="en-US" altLang="zh-CN" dirty="0" err="1"/>
              <a:t>threading.Thread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threading</a:t>
            </a:r>
            <a:r>
              <a:rPr lang="zh-CN" altLang="en-US" dirty="0"/>
              <a:t>模块是对</a:t>
            </a:r>
            <a:r>
              <a:rPr lang="en-US" altLang="zh-CN" dirty="0"/>
              <a:t>thread</a:t>
            </a:r>
            <a:r>
              <a:rPr lang="zh-CN" altLang="en-US" dirty="0"/>
              <a:t>做了一些包装，方便创建线程。 </a:t>
            </a:r>
            <a:r>
              <a:rPr lang="en-US" altLang="zh-CN" dirty="0"/>
              <a:t>Thread</a:t>
            </a:r>
            <a:r>
              <a:rPr lang="zh-CN" altLang="en-US" dirty="0"/>
              <a:t>类表示在单独的控制线程中运行的活动。</a:t>
            </a:r>
            <a:endParaRPr lang="en-US" altLang="zh-CN" dirty="0"/>
          </a:p>
          <a:p>
            <a:r>
              <a:rPr lang="en-US" altLang="zh-CN" dirty="0" err="1"/>
              <a:t>thread_pool</a:t>
            </a:r>
            <a:r>
              <a:rPr lang="zh-CN" altLang="en-US" dirty="0"/>
              <a:t>是一个派生类，重写了父类</a:t>
            </a:r>
            <a:r>
              <a:rPr lang="en-US" altLang="zh-CN" dirty="0" err="1"/>
              <a:t>threading.Thread</a:t>
            </a:r>
            <a:r>
              <a:rPr lang="zh-CN" altLang="en-US" dirty="0"/>
              <a:t>的</a:t>
            </a:r>
            <a:r>
              <a:rPr lang="en-US" altLang="zh-CN" dirty="0"/>
              <a:t>_</a:t>
            </a:r>
            <a:r>
              <a:rPr lang="en-US" altLang="zh-CN" dirty="0" err="1"/>
              <a:t>init</a:t>
            </a:r>
            <a:r>
              <a:rPr lang="en-US" altLang="zh-CN" dirty="0"/>
              <a:t>_()</a:t>
            </a:r>
            <a:r>
              <a:rPr lang="zh-CN" altLang="en-US" dirty="0"/>
              <a:t>和</a:t>
            </a:r>
            <a:r>
              <a:rPr lang="en-US" altLang="zh-CN" dirty="0"/>
              <a:t>run()</a:t>
            </a:r>
            <a:r>
              <a:rPr lang="zh-CN" altLang="en-US" dirty="0"/>
              <a:t>方法。构造函数的重写使创建线程时同时通过参数传递其线程名，并且调用</a:t>
            </a:r>
            <a:r>
              <a:rPr lang="en-US" altLang="zh-CN" dirty="0"/>
              <a:t>start()</a:t>
            </a:r>
            <a:r>
              <a:rPr lang="zh-CN" altLang="en-US" dirty="0"/>
              <a:t>方法使线程在创建后就开始运行</a:t>
            </a:r>
            <a:endParaRPr lang="en-US" altLang="zh-CN" dirty="0"/>
          </a:p>
          <a:p>
            <a:r>
              <a:rPr lang="en-US" altLang="zh-CN" dirty="0"/>
              <a:t>run</a:t>
            </a:r>
            <a:r>
              <a:rPr lang="zh-CN" altLang="en-US" dirty="0"/>
              <a:t>方法的重构：首先创建一个</a:t>
            </a:r>
            <a:r>
              <a:rPr lang="en-US" altLang="zh-CN" dirty="0"/>
              <a:t>worker</a:t>
            </a:r>
            <a:r>
              <a:rPr lang="zh-CN" altLang="en-US" dirty="0"/>
              <a:t>对象，用于逐个取任务并进行处理。然后对于已经被取进线程池的任务，逐个判断其是否已经超过最大连接数，并打印出相应的线程池内部信息。</a:t>
            </a:r>
          </a:p>
        </p:txBody>
      </p:sp>
    </p:spTree>
    <p:custDataLst>
      <p:tags r:id="rId1"/>
    </p:custDataLst>
  </p:cSld>
  <p:clrMapOvr>
    <a:masterClrMapping/>
  </p:clrMapOvr>
  <p:transition spd="med" advTm="84877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线程池管理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5D78C6-938B-991A-9841-546532932016}"/>
              </a:ext>
            </a:extLst>
          </p:cNvPr>
          <p:cNvSpPr txBox="1"/>
          <p:nvPr/>
        </p:nvSpPr>
        <p:spPr>
          <a:xfrm>
            <a:off x="1411992" y="1783530"/>
            <a:ext cx="708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线程池初始化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739C73-9949-4B4F-B735-A24A308F5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349" y="2466696"/>
            <a:ext cx="4214418" cy="15027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8B84C27-806F-13F1-C4CC-6FD33ADA842C}"/>
              </a:ext>
            </a:extLst>
          </p:cNvPr>
          <p:cNvSpPr txBox="1"/>
          <p:nvPr/>
        </p:nvSpPr>
        <p:spPr>
          <a:xfrm>
            <a:off x="1411992" y="4289640"/>
            <a:ext cx="10018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线程池同样为一个线程。初始化时将其置为守护线程（</a:t>
            </a:r>
            <a:r>
              <a:rPr lang="en-US" altLang="zh-CN" dirty="0" err="1"/>
              <a:t>setDaemon</a:t>
            </a:r>
            <a:r>
              <a:rPr lang="zh-CN" altLang="en-US" dirty="0"/>
              <a:t>）。这是一种运行在后台的特殊进程。可以周期性地执行某些任务，它不依赖于终端，依赖于系统。</a:t>
            </a:r>
          </a:p>
        </p:txBody>
      </p:sp>
    </p:spTree>
    <p:custDataLst>
      <p:tags r:id="rId1"/>
    </p:custDataLst>
  </p:cSld>
  <p:clrMapOvr>
    <a:masterClrMapping/>
  </p:clrMapOvr>
  <p:transition spd="med" advTm="84877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DCBE29A-3AC8-364C-39C8-F1BBF0CC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线程池管理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565B65-B5E3-C773-0BCF-644549809C96}"/>
              </a:ext>
            </a:extLst>
          </p:cNvPr>
          <p:cNvSpPr txBox="1"/>
          <p:nvPr/>
        </p:nvSpPr>
        <p:spPr>
          <a:xfrm>
            <a:off x="1295400" y="1839558"/>
            <a:ext cx="627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线程池监测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AD0C9E-E62F-4E32-A9E0-062BC89B0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833" y="2671657"/>
            <a:ext cx="6211167" cy="15146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2470599-ABE6-EE51-1B65-1A7229AED981}"/>
              </a:ext>
            </a:extLst>
          </p:cNvPr>
          <p:cNvSpPr txBox="1"/>
          <p:nvPr/>
        </p:nvSpPr>
        <p:spPr>
          <a:xfrm>
            <a:off x="1148444" y="4750097"/>
            <a:ext cx="105319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当一段时间内请求过多的时候，需要释放最开始正在执行的线程所占用的资源，处理新的请求。</a:t>
            </a:r>
            <a:br>
              <a:rPr lang="zh-CN" altLang="en-US" dirty="0"/>
            </a:br>
            <a:r>
              <a:rPr lang="zh-CN" altLang="en-US" dirty="0"/>
              <a:t>每隔一段时间运行监控过程，如果此时工作线程池已满并且任务队列中有尚未处理的任务的时候，取出运行线程队列的队首线程，释放该线程所占用的资源，然后让该线程处理新的任务。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016046"/>
      </p:ext>
    </p:extLst>
  </p:cSld>
  <p:clrMapOvr>
    <a:masterClrMapping/>
  </p:clrMapOvr>
  <p:transition spd="med" advTm="83797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DCBE29A-3AC8-364C-39C8-F1BBF0CC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线程池管理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565B65-B5E3-C773-0BCF-644549809C96}"/>
              </a:ext>
            </a:extLst>
          </p:cNvPr>
          <p:cNvSpPr txBox="1"/>
          <p:nvPr/>
        </p:nvSpPr>
        <p:spPr>
          <a:xfrm>
            <a:off x="1295400" y="1839558"/>
            <a:ext cx="627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关闭线程处理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537DAA-9E34-464B-B3D9-8BEDC2E02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290" y="2494543"/>
            <a:ext cx="5325218" cy="35914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D80509-7E48-A84C-7578-1CC7A5B90D50}"/>
              </a:ext>
            </a:extLst>
          </p:cNvPr>
          <p:cNvSpPr txBox="1"/>
          <p:nvPr/>
        </p:nvSpPr>
        <p:spPr>
          <a:xfrm>
            <a:off x="3924300" y="1931891"/>
            <a:ext cx="7821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关闭线程时调用</a:t>
            </a:r>
            <a:r>
              <a:rPr lang="en-US" altLang="zh-CN" dirty="0"/>
              <a:t>down</a:t>
            </a:r>
            <a:r>
              <a:rPr lang="zh-CN" altLang="en-US" dirty="0"/>
              <a:t>函数，将对应的文件句柄、套接字、线程全部关闭。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294874"/>
      </p:ext>
    </p:extLst>
  </p:cSld>
  <p:clrMapOvr>
    <a:masterClrMapping/>
  </p:clrMapOvr>
  <p:transition spd="med" advTm="83797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DCBE29A-3AC8-364C-39C8-F1BBF0CC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线程池管理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565B65-B5E3-C773-0BCF-644549809C96}"/>
              </a:ext>
            </a:extLst>
          </p:cNvPr>
          <p:cNvSpPr txBox="1"/>
          <p:nvPr/>
        </p:nvSpPr>
        <p:spPr>
          <a:xfrm>
            <a:off x="1295400" y="1839558"/>
            <a:ext cx="627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日志更新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A05AFC-5229-42BA-AA10-1222AC0B0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704" y="2313823"/>
            <a:ext cx="5420481" cy="8097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22597B-B3A0-4F40-9D29-D4CF4DEE1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704" y="3456756"/>
            <a:ext cx="5382376" cy="9526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83A91A-85DA-4CFF-A498-53B6F98F8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2704" y="4555755"/>
            <a:ext cx="5420481" cy="11634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BC888B-059A-4AE8-E7DC-75BE2A583596}"/>
              </a:ext>
            </a:extLst>
          </p:cNvPr>
          <p:cNvSpPr txBox="1"/>
          <p:nvPr/>
        </p:nvSpPr>
        <p:spPr>
          <a:xfrm>
            <a:off x="1398815" y="3356166"/>
            <a:ext cx="31296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在管理线程池过程中，对当前线程池状态、线程关闭、套接字出错等信息进行进行日志的更新。</a:t>
            </a:r>
          </a:p>
        </p:txBody>
      </p:sp>
    </p:spTree>
    <p:custDataLst>
      <p:tags r:id="rId1"/>
    </p:custDataLst>
  </p:cSld>
  <p:clrMapOvr>
    <a:masterClrMapping/>
  </p:clrMapOvr>
  <p:transition spd="med" advTm="83797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1CFB1-7665-08FD-47E1-78900DB6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41573"/>
            <a:ext cx="10161494" cy="2743200"/>
          </a:xfrm>
        </p:spPr>
        <p:txBody>
          <a:bodyPr/>
          <a:lstStyle/>
          <a:p>
            <a:r>
              <a:rPr lang="zh-CN" altLang="en-US" dirty="0"/>
              <a:t>三、 </a:t>
            </a:r>
            <a:r>
              <a:rPr lang="en-US" altLang="zh-CN" dirty="0"/>
              <a:t>HTTP</a:t>
            </a:r>
            <a:r>
              <a:rPr lang="zh-CN" altLang="en-US" dirty="0"/>
              <a:t>服务器端监听响应</a:t>
            </a:r>
          </a:p>
        </p:txBody>
      </p:sp>
    </p:spTree>
    <p:extLst>
      <p:ext uri="{BB962C8B-B14F-4D97-AF65-F5344CB8AC3E}">
        <p14:creationId xmlns:p14="http://schemas.microsoft.com/office/powerpoint/2010/main" val="336076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HTTP</a:t>
            </a:r>
            <a:r>
              <a:rPr lang="zh-CN" altLang="en-US" sz="3200" dirty="0"/>
              <a:t>服务器端监听与响应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22365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zh-CN" altLang="en-US" dirty="0"/>
              <a:t>当线程处理一个 </a:t>
            </a:r>
            <a:r>
              <a:rPr lang="en-US" altLang="zh-CN" dirty="0"/>
              <a:t>http </a:t>
            </a:r>
            <a:r>
              <a:rPr lang="zh-CN" altLang="en-US" dirty="0"/>
              <a:t>任务的时候，首先需要解析 </a:t>
            </a:r>
            <a:r>
              <a:rPr lang="en-US" altLang="zh-CN" dirty="0"/>
              <a:t>http </a:t>
            </a:r>
            <a:r>
              <a:rPr lang="zh-CN" altLang="en-US" dirty="0"/>
              <a:t>的包头信息。其中包含了请求类型、编码、客户端、时间等信息。我们只需要解析处请求类型的信息。请求类型在包头的第一行，用 </a:t>
            </a:r>
            <a:r>
              <a:rPr lang="en-US" altLang="zh-CN" dirty="0"/>
              <a:t>"/" </a:t>
            </a:r>
            <a:r>
              <a:rPr lang="zh-CN" altLang="en-US" dirty="0"/>
              <a:t>分隔，解析其中的请求类型和请求的资源，进行接下来的步骤。</a:t>
            </a:r>
            <a:endParaRPr lang="en-US" altLang="zh-CN" dirty="0"/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GET</a:t>
            </a:r>
            <a:r>
              <a:rPr lang="zh-CN" altLang="en-US" dirty="0"/>
              <a:t>请求：首先判断请求的资源是否存在，如果不存在，发送</a:t>
            </a:r>
            <a:r>
              <a:rPr lang="en-US" altLang="zh-CN" dirty="0"/>
              <a:t>404</a:t>
            </a:r>
            <a:r>
              <a:rPr lang="zh-CN" altLang="en-US" dirty="0"/>
              <a:t>错误码和</a:t>
            </a:r>
            <a:r>
              <a:rPr lang="en-US" altLang="zh-CN" dirty="0"/>
              <a:t>404</a:t>
            </a:r>
            <a:r>
              <a:rPr lang="zh-CN" altLang="en-US" dirty="0"/>
              <a:t>页面。如果存在，发送 </a:t>
            </a:r>
            <a:r>
              <a:rPr lang="en-US" altLang="zh-CN" dirty="0"/>
              <a:t>200 OK</a:t>
            </a:r>
            <a:r>
              <a:rPr lang="zh-CN" altLang="en-US" dirty="0"/>
              <a:t>的信息和文件类型信息，然后读取请求的资源发送给客户端。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HEAD</a:t>
            </a:r>
            <a:r>
              <a:rPr lang="zh-CN" altLang="en-US" dirty="0"/>
              <a:t>请求：在 </a:t>
            </a:r>
            <a:r>
              <a:rPr lang="en-US" altLang="zh-CN" dirty="0"/>
              <a:t>get </a:t>
            </a:r>
            <a:r>
              <a:rPr lang="zh-CN" altLang="en-US" dirty="0"/>
              <a:t>请求的实现中加入判断，如果带有 </a:t>
            </a:r>
            <a:r>
              <a:rPr lang="en-US" altLang="zh-CN" dirty="0"/>
              <a:t>head </a:t>
            </a:r>
            <a:r>
              <a:rPr lang="zh-CN" altLang="en-US" dirty="0"/>
              <a:t>标记，就不读取文件内容，返回结果。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POST</a:t>
            </a:r>
            <a:r>
              <a:rPr lang="zh-CN" altLang="en-US" dirty="0"/>
              <a:t>请求：对于 </a:t>
            </a:r>
            <a:r>
              <a:rPr lang="en-US" altLang="zh-CN" dirty="0"/>
              <a:t>post </a:t>
            </a:r>
            <a:r>
              <a:rPr lang="zh-CN" altLang="en-US" dirty="0"/>
              <a:t>请求，需要将参数传入 </a:t>
            </a:r>
            <a:r>
              <a:rPr lang="en-US" altLang="zh-CN" dirty="0" err="1"/>
              <a:t>cgi</a:t>
            </a:r>
            <a:r>
              <a:rPr lang="en-US" altLang="zh-CN" dirty="0"/>
              <a:t> </a:t>
            </a:r>
            <a:r>
              <a:rPr lang="zh-CN" altLang="en-US" dirty="0"/>
              <a:t>程序，这里采用 </a:t>
            </a:r>
            <a:r>
              <a:rPr lang="en-US" altLang="zh-CN" dirty="0"/>
              <a:t>python </a:t>
            </a:r>
            <a:r>
              <a:rPr lang="zh-CN" altLang="en-US" dirty="0"/>
              <a:t>的 </a:t>
            </a:r>
            <a:r>
              <a:rPr lang="en-US" altLang="zh-CN" dirty="0"/>
              <a:t>subprocess </a:t>
            </a:r>
            <a:r>
              <a:rPr lang="zh-CN" altLang="en-US" dirty="0"/>
              <a:t>库建立一个新的进程运行 </a:t>
            </a:r>
            <a:r>
              <a:rPr lang="en-US" altLang="zh-CN" dirty="0" err="1"/>
              <a:t>cgi</a:t>
            </a:r>
            <a:r>
              <a:rPr lang="en-US" altLang="zh-CN" dirty="0"/>
              <a:t> </a:t>
            </a:r>
            <a:r>
              <a:rPr lang="zh-CN" altLang="en-US" dirty="0"/>
              <a:t>程序，获取程序运行的结果后发送给客户端。</a:t>
            </a:r>
          </a:p>
        </p:txBody>
      </p:sp>
    </p:spTree>
    <p:custDataLst>
      <p:tags r:id="rId1"/>
    </p:custDataLst>
  </p:cSld>
  <p:clrMapOvr>
    <a:masterClrMapping/>
  </p:clrMapOvr>
  <p:transition spd="med" advTm="83797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DCBE29A-3AC8-364C-39C8-F1BBF0CC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2729"/>
            <a:ext cx="7697962" cy="678050"/>
          </a:xfrm>
        </p:spPr>
        <p:txBody>
          <a:bodyPr/>
          <a:lstStyle/>
          <a:p>
            <a:r>
              <a:rPr lang="zh-CN" altLang="en-US" dirty="0"/>
              <a:t>请求处理部分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F132F2-1671-93DC-0D6F-FA36FF3852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61" r="22482" b="-1"/>
          <a:stretch/>
        </p:blipFill>
        <p:spPr>
          <a:xfrm>
            <a:off x="5397293" y="1230086"/>
            <a:ext cx="5892954" cy="488997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50006D-E729-3FEF-1DBF-7B13F48BDE87}"/>
              </a:ext>
            </a:extLst>
          </p:cNvPr>
          <p:cNvSpPr txBox="1"/>
          <p:nvPr/>
        </p:nvSpPr>
        <p:spPr>
          <a:xfrm>
            <a:off x="1295400" y="1611089"/>
            <a:ext cx="36086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上半部分的内容是对请求进行切分判断的。首先从队列中获取到当前线程处理的请求套接字，之后对该套接字进行信息处理，对套接字中的字节流信息进行</a:t>
            </a:r>
            <a:r>
              <a:rPr lang="en-US" altLang="zh-CN" dirty="0"/>
              <a:t>utf-8</a:t>
            </a:r>
            <a:r>
              <a:rPr lang="zh-CN" altLang="en-US" dirty="0"/>
              <a:t>的读取，获得字符串形式的请求。对请求进行切割，第一部分是请求的方法，第二部分是请求的资源地址。判断请求是否合法，非法的话意味着有数据丢失，需要重新进行数据读取，杀掉当前线程。合法的情况下对默认首页进行判断，若未指定详细资源地址，自动跳转首页资源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755570"/>
      </p:ext>
    </p:extLst>
  </p:cSld>
  <p:clrMapOvr>
    <a:masterClrMapping/>
  </p:clrMapOvr>
  <p:transition spd="med" advTm="83797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DCBE29A-3AC8-364C-39C8-F1BBF0CC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2729"/>
            <a:ext cx="7697962" cy="678050"/>
          </a:xfrm>
        </p:spPr>
        <p:txBody>
          <a:bodyPr/>
          <a:lstStyle/>
          <a:p>
            <a:r>
              <a:rPr lang="zh-CN" altLang="en-US" dirty="0"/>
              <a:t>请求处理部分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B1787D-44DD-ADB7-6025-5E3D14008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014" y="2765701"/>
            <a:ext cx="8630854" cy="280074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CD63983-4E20-C047-F628-5486E390039F}"/>
              </a:ext>
            </a:extLst>
          </p:cNvPr>
          <p:cNvSpPr txBox="1"/>
          <p:nvPr/>
        </p:nvSpPr>
        <p:spPr>
          <a:xfrm>
            <a:off x="1856014" y="1527992"/>
            <a:ext cx="8289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下半部分的内容是完成具体的资源跳转的，当判断为</a:t>
            </a:r>
            <a:r>
              <a:rPr lang="en-US" altLang="zh-CN" dirty="0"/>
              <a:t>get</a:t>
            </a:r>
            <a:r>
              <a:rPr lang="zh-CN" altLang="en-US" dirty="0"/>
              <a:t>方法时，只需要将具体的资源文件进行处理即可，但是若为</a:t>
            </a:r>
            <a:r>
              <a:rPr lang="en-US" altLang="zh-CN" dirty="0"/>
              <a:t>post</a:t>
            </a:r>
            <a:r>
              <a:rPr lang="zh-CN" altLang="en-US" dirty="0"/>
              <a:t>，需要再进行请求体的数据处理。若都不是，那么是本服务器不支持的请求类型，返回</a:t>
            </a:r>
            <a:r>
              <a:rPr lang="en-US" altLang="zh-CN" dirty="0"/>
              <a:t>400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4848095"/>
      </p:ext>
    </p:extLst>
  </p:cSld>
  <p:clrMapOvr>
    <a:masterClrMapping/>
  </p:clrMapOvr>
  <p:transition spd="med" advTm="83797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DCBE29A-3AC8-364C-39C8-F1BBF0CC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2729"/>
            <a:ext cx="7697962" cy="678050"/>
          </a:xfrm>
        </p:spPr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处理部分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89D6AC-5B3D-D124-7723-7266B66C9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457" y="2723310"/>
            <a:ext cx="7243101" cy="39983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CB030FF-3FEB-C4B6-3196-E5547F9E3EB9}"/>
              </a:ext>
            </a:extLst>
          </p:cNvPr>
          <p:cNvSpPr txBox="1"/>
          <p:nvPr/>
        </p:nvSpPr>
        <p:spPr>
          <a:xfrm>
            <a:off x="1153887" y="1261880"/>
            <a:ext cx="97209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get</a:t>
            </a:r>
            <a:r>
              <a:rPr lang="zh-CN" altLang="en-US" dirty="0"/>
              <a:t>请求的处理中，可以分为种，第一种是由响应体的响应数据返回，一种是没有响应体的轻量级的响应返回。没有响应体的时候，只需要把响应头和空行返回即可，若有响应体就把响应体数据进行返回。再者是分为两部分，请求资源有效和无效，若有效，返回</a:t>
            </a:r>
            <a:r>
              <a:rPr lang="en-US" altLang="zh-CN" dirty="0"/>
              <a:t>200ok</a:t>
            </a:r>
            <a:r>
              <a:rPr lang="zh-CN" altLang="en-US" dirty="0"/>
              <a:t>，无效返回</a:t>
            </a:r>
            <a:r>
              <a:rPr lang="en-US" altLang="zh-CN" dirty="0"/>
              <a:t>404</a:t>
            </a:r>
            <a:r>
              <a:rPr lang="zh-CN" altLang="en-US" dirty="0"/>
              <a:t>资源不存在。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707273"/>
      </p:ext>
    </p:extLst>
  </p:cSld>
  <p:clrMapOvr>
    <a:masterClrMapping/>
  </p:clrMapOvr>
  <p:transition spd="med" advTm="83797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目录</a:t>
            </a:r>
            <a:endParaRPr 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981201"/>
            <a:ext cx="10043160" cy="42367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建立</a:t>
            </a:r>
            <a:r>
              <a:rPr lang="en-US" altLang="zh-CN" sz="2800" dirty="0"/>
              <a:t>socket</a:t>
            </a:r>
            <a:r>
              <a:rPr lang="zh-CN" altLang="en-US" sz="2800" dirty="0"/>
              <a:t>连接</a:t>
            </a:r>
            <a:endParaRPr lang="zh-CN" sz="2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线程池管理</a:t>
            </a:r>
            <a:r>
              <a:rPr lang="en-US" altLang="zh-CN" sz="2800" dirty="0"/>
              <a:t> </a:t>
            </a:r>
            <a:endParaRPr 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HTTP</a:t>
            </a:r>
            <a:r>
              <a:rPr lang="zh-CN" altLang="en-US" sz="2800" dirty="0"/>
              <a:t>服务器端监听与响应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编写日志文件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静态网页展示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编写</a:t>
            </a:r>
            <a:r>
              <a:rPr lang="en-US" altLang="zh-CN" sz="2800" dirty="0"/>
              <a:t>CGI</a:t>
            </a:r>
            <a:r>
              <a:rPr lang="zh-CN" altLang="en-US" sz="2800" dirty="0"/>
              <a:t>文件测试程序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压力测试</a:t>
            </a:r>
            <a:endParaRPr lang="en-US" altLang="zh-CN" sz="2800" dirty="0"/>
          </a:p>
          <a:p>
            <a:pPr marL="0" indent="0">
              <a:buNone/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p:transition spd="med" advTm="88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DCBE29A-3AC8-364C-39C8-F1BBF0CC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2729"/>
            <a:ext cx="7697962" cy="678050"/>
          </a:xfrm>
        </p:spPr>
        <p:txBody>
          <a:bodyPr/>
          <a:lstStyle/>
          <a:p>
            <a:r>
              <a:rPr lang="en-US" altLang="zh-CN" dirty="0"/>
              <a:t>Post</a:t>
            </a:r>
            <a:r>
              <a:rPr lang="zh-CN" altLang="en-US" dirty="0"/>
              <a:t>处理部分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21D42E-CA94-F0FA-4495-4431B8AC6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258" y="2911928"/>
            <a:ext cx="6259286" cy="39460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61452E-AAA6-31C5-0B5A-2226A38A9074}"/>
              </a:ext>
            </a:extLst>
          </p:cNvPr>
          <p:cNvSpPr txBox="1"/>
          <p:nvPr/>
        </p:nvSpPr>
        <p:spPr>
          <a:xfrm>
            <a:off x="849086" y="1129410"/>
            <a:ext cx="107659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Post</a:t>
            </a:r>
            <a:r>
              <a:rPr lang="zh-CN" altLang="en-US" dirty="0"/>
              <a:t>请求的处理中，关键点在于控制系统调用</a:t>
            </a:r>
            <a:r>
              <a:rPr lang="en-US" altLang="zh-CN" dirty="0"/>
              <a:t>shell</a:t>
            </a:r>
            <a:r>
              <a:rPr lang="zh-CN" altLang="en-US" dirty="0"/>
              <a:t>指令对输入的内容进行相应的执行。根据获得的资源名称和请求体数据，我们可以调用</a:t>
            </a:r>
            <a:r>
              <a:rPr lang="en-US" altLang="zh-CN" dirty="0"/>
              <a:t>shell</a:t>
            </a:r>
            <a:r>
              <a:rPr lang="zh-CN" altLang="en-US" dirty="0"/>
              <a:t>指令运行对应的可执行程序，通过指定</a:t>
            </a: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port</a:t>
            </a:r>
            <a:r>
              <a:rPr lang="zh-CN" altLang="en-US" dirty="0"/>
              <a:t>，我们可以保证指令获取到的结果和当前处理进程相连。创建一个子进程用于处理请求所指的指令。根据子进程的处理结果对响应进行封装。若处理后返回值为</a:t>
            </a:r>
            <a:r>
              <a:rPr lang="en-US" altLang="zh-CN" dirty="0"/>
              <a:t>2</a:t>
            </a:r>
            <a:r>
              <a:rPr lang="zh-CN" altLang="en-US" dirty="0"/>
              <a:t>，意味着并不存在可执行程序资源，返回</a:t>
            </a:r>
            <a:r>
              <a:rPr lang="en-US" altLang="zh-CN" dirty="0"/>
              <a:t>403</a:t>
            </a:r>
            <a:r>
              <a:rPr lang="zh-CN" altLang="en-US" dirty="0"/>
              <a:t>。否则指令执行成功，我们获取指令执行后获得的输出，将其作为我们的响应体返回给客户端。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1461432"/>
      </p:ext>
    </p:extLst>
  </p:cSld>
  <p:clrMapOvr>
    <a:masterClrMapping/>
  </p:clrMapOvr>
  <p:transition spd="med" advTm="83797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1CFB1-7665-08FD-47E1-78900DB6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41573"/>
            <a:ext cx="10161494" cy="2743200"/>
          </a:xfrm>
        </p:spPr>
        <p:txBody>
          <a:bodyPr/>
          <a:lstStyle/>
          <a:p>
            <a:r>
              <a:rPr lang="zh-CN" altLang="en-US" dirty="0"/>
              <a:t>四、 编写日志文件</a:t>
            </a:r>
          </a:p>
        </p:txBody>
      </p:sp>
    </p:spTree>
    <p:extLst>
      <p:ext uri="{BB962C8B-B14F-4D97-AF65-F5344CB8AC3E}">
        <p14:creationId xmlns:p14="http://schemas.microsoft.com/office/powerpoint/2010/main" val="47880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B5A5C-E6B6-DEF0-B4EB-D422AEBC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日志创建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F722A2-E1D8-C426-F0F2-C914D6332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698129"/>
            <a:ext cx="9762790" cy="3139516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1A63DA-3E85-5D21-40E6-2BC1B7CF1EDD}"/>
              </a:ext>
            </a:extLst>
          </p:cNvPr>
          <p:cNvSpPr txBox="1"/>
          <p:nvPr/>
        </p:nvSpPr>
        <p:spPr>
          <a:xfrm>
            <a:off x="2182586" y="1849018"/>
            <a:ext cx="82568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每次重启服务器都会创建一个日志文件，日志文件存储在</a:t>
            </a:r>
            <a:r>
              <a:rPr lang="en-US" altLang="zh-CN" dirty="0"/>
              <a:t>”log”</a:t>
            </a:r>
            <a:r>
              <a:rPr lang="zh-CN" altLang="en-US" dirty="0"/>
              <a:t>目录下，以当前服务器主机的时间命名</a:t>
            </a:r>
            <a:r>
              <a:rPr lang="en-US" altLang="zh-CN" dirty="0"/>
              <a:t> + “.txt”</a:t>
            </a:r>
            <a:r>
              <a:rPr lang="zh-CN" altLang="en-US" dirty="0"/>
              <a:t>命名。</a:t>
            </a:r>
          </a:p>
        </p:txBody>
      </p:sp>
    </p:spTree>
    <p:extLst>
      <p:ext uri="{BB962C8B-B14F-4D97-AF65-F5344CB8AC3E}">
        <p14:creationId xmlns:p14="http://schemas.microsoft.com/office/powerpoint/2010/main" val="333209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7EE9D-0D26-2804-1DDB-97A57FAE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60CCC-5668-98DE-59FA-A39D73C75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981201"/>
            <a:ext cx="9834261" cy="3809999"/>
          </a:xfrm>
        </p:spPr>
        <p:txBody>
          <a:bodyPr/>
          <a:lstStyle/>
          <a:p>
            <a:r>
              <a:rPr lang="zh-CN" altLang="en-US" dirty="0"/>
              <a:t>日志中的消息来源于 </a:t>
            </a:r>
            <a:r>
              <a:rPr lang="en-US" altLang="zh-CN" dirty="0" err="1"/>
              <a:t>socket.recv</a:t>
            </a:r>
            <a:r>
              <a:rPr lang="en-US" altLang="zh-CN" dirty="0"/>
              <a:t>() </a:t>
            </a:r>
            <a:r>
              <a:rPr lang="zh-CN" altLang="en-US" dirty="0"/>
              <a:t>接收的数据，经过处理后主要记录了主机的地址，访问时间，请求方法（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POST </a:t>
            </a:r>
            <a:r>
              <a:rPr lang="zh-CN" altLang="en-US" dirty="0"/>
              <a:t>和 </a:t>
            </a:r>
            <a:r>
              <a:rPr lang="en-US" altLang="zh-CN" dirty="0"/>
              <a:t>HEAD</a:t>
            </a:r>
            <a:r>
              <a:rPr lang="zh-CN" altLang="en-US" dirty="0"/>
              <a:t>），请求的资源和返回的状态码等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1CB83A-24E0-7AAF-5B9E-32DD373EC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39" y="3265451"/>
            <a:ext cx="9602032" cy="17222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B082F1-972D-0919-4082-796CCFBA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45" y="2757587"/>
            <a:ext cx="11034716" cy="31397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B1E571-ED37-49D4-DEC5-FA2CDD610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515" y="2936672"/>
            <a:ext cx="7734970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7EE9D-0D26-2804-1DDB-97A57FAE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Wireshark</a:t>
            </a:r>
            <a:r>
              <a:rPr lang="zh-CN" altLang="en-US" dirty="0"/>
              <a:t>抓包结果验证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60CCC-5668-98DE-59FA-A39D73C75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981201"/>
            <a:ext cx="9834261" cy="696005"/>
          </a:xfrm>
        </p:spPr>
        <p:txBody>
          <a:bodyPr/>
          <a:lstStyle/>
          <a:p>
            <a:r>
              <a:rPr lang="zh-CN" altLang="en-US" dirty="0"/>
              <a:t>对连接信息，使用</a:t>
            </a:r>
            <a:r>
              <a:rPr lang="en-US" altLang="zh-CN" dirty="0"/>
              <a:t>Wireshark</a:t>
            </a:r>
            <a:r>
              <a:rPr lang="zh-CN" altLang="en-US" dirty="0"/>
              <a:t>抓包，验证日志结果是否相同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BAE0B8-1F97-0D58-7938-AE2E5A730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8897"/>
            <a:ext cx="12192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0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1CFB1-7665-08FD-47E1-78900DB6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41573"/>
            <a:ext cx="10161494" cy="2743200"/>
          </a:xfrm>
        </p:spPr>
        <p:txBody>
          <a:bodyPr/>
          <a:lstStyle/>
          <a:p>
            <a:r>
              <a:rPr lang="zh-CN" altLang="en-US" dirty="0"/>
              <a:t>五、</a:t>
            </a:r>
            <a:r>
              <a:rPr lang="zh-CN" altLang="en-US" sz="6000" dirty="0"/>
              <a:t>静态网页展示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74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55600"/>
            <a:ext cx="9601200" cy="739700"/>
          </a:xfrm>
        </p:spPr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渲染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0754C-D1DB-642B-4718-82BDA0D744C6}"/>
              </a:ext>
            </a:extLst>
          </p:cNvPr>
          <p:cNvSpPr txBox="1">
            <a:spLocks/>
          </p:cNvSpPr>
          <p:nvPr/>
        </p:nvSpPr>
        <p:spPr>
          <a:xfrm>
            <a:off x="448733" y="2425700"/>
            <a:ext cx="4021667" cy="407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编写了约</a:t>
            </a:r>
            <a:r>
              <a:rPr lang="en-US" altLang="zh-CN" sz="2400" dirty="0"/>
              <a:t>300</a:t>
            </a:r>
            <a:r>
              <a:rPr lang="zh-CN" altLang="en-US" sz="2400" dirty="0"/>
              <a:t>行的</a:t>
            </a:r>
            <a:r>
              <a:rPr lang="en-US" altLang="zh-CN" sz="2400" dirty="0" err="1"/>
              <a:t>css</a:t>
            </a:r>
            <a:r>
              <a:rPr lang="zh-CN" altLang="en-US" sz="2400" dirty="0"/>
              <a:t>代码，对主网页、计算器界面、数据库查询界面</a:t>
            </a:r>
            <a:endParaRPr lang="en-US" altLang="zh-CN" sz="2400" dirty="0"/>
          </a:p>
          <a:p>
            <a:r>
              <a:rPr lang="zh-CN" altLang="en-US" sz="2400" dirty="0"/>
              <a:t>进行</a:t>
            </a:r>
            <a:r>
              <a:rPr lang="en-US" altLang="zh-CN" sz="2400" dirty="0"/>
              <a:t>CSS</a:t>
            </a:r>
            <a:r>
              <a:rPr lang="zh-CN" altLang="en-US" sz="2400" dirty="0"/>
              <a:t>渲染</a:t>
            </a:r>
            <a:endParaRPr lang="en-US" altLang="zh-CN" sz="2400" dirty="0"/>
          </a:p>
          <a:p>
            <a:r>
              <a:rPr lang="en-US" altLang="zh-CN" sz="2400" dirty="0"/>
              <a:t>CSS</a:t>
            </a:r>
            <a:r>
              <a:rPr lang="zh-CN" altLang="en-US" sz="2400" dirty="0"/>
              <a:t>代码如右图所示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30B0EE-88C8-30CF-D3DA-5306FC8528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7012" b="1185"/>
          <a:stretch/>
        </p:blipFill>
        <p:spPr>
          <a:xfrm>
            <a:off x="4470400" y="1877279"/>
            <a:ext cx="7526867" cy="423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54245"/>
      </p:ext>
    </p:extLst>
  </p:cSld>
  <p:clrMapOvr>
    <a:masterClrMapping/>
  </p:clrMapOvr>
  <p:transition spd="med" advTm="987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91582"/>
            <a:ext cx="9601200" cy="1142385"/>
          </a:xfrm>
        </p:spPr>
        <p:txBody>
          <a:bodyPr/>
          <a:lstStyle/>
          <a:p>
            <a:r>
              <a:rPr lang="zh-CN" altLang="en-US" dirty="0"/>
              <a:t>主页面展示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123F40-2A2E-B7B9-40C2-19F589721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00" y="1751467"/>
            <a:ext cx="7827257" cy="4156826"/>
          </a:xfrm>
        </p:spPr>
      </p:pic>
    </p:spTree>
  </p:cSld>
  <p:clrMapOvr>
    <a:masterClrMapping/>
  </p:clrMapOvr>
  <p:transition spd="med" advTm="987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07911"/>
            <a:ext cx="9601200" cy="1142385"/>
          </a:xfrm>
        </p:spPr>
        <p:txBody>
          <a:bodyPr/>
          <a:lstStyle/>
          <a:p>
            <a:r>
              <a:rPr lang="zh-CN" altLang="en-US" dirty="0"/>
              <a:t>计算器测试界面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4E78A9A-A231-3969-4762-C48B53A7E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9" y="4551896"/>
            <a:ext cx="3511682" cy="22364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96F8FD-CB1D-0F2B-5DB1-B2A05DA9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9" y="1527102"/>
            <a:ext cx="3279448" cy="29479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F0EA59-E48C-3E05-8762-C0B368F21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58" y="2296136"/>
            <a:ext cx="7484873" cy="3233808"/>
          </a:xfrm>
          <a:prstGeom prst="rect">
            <a:avLst/>
          </a:prstGeom>
        </p:spPr>
      </p:pic>
    </p:spTree>
  </p:cSld>
  <p:clrMapOvr>
    <a:masterClrMapping/>
  </p:clrMapOvr>
  <p:transition spd="med" advTm="29446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/>
          <a:lstStyle/>
          <a:p>
            <a:r>
              <a:rPr lang="zh-CN" altLang="en-US" dirty="0"/>
              <a:t>数据库查询测试界面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74B3C2-8501-A028-4D1F-2E781B41E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" y="1512154"/>
            <a:ext cx="3892836" cy="51825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3D2EA9-18C4-D479-959A-568C096248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40" y="1512154"/>
            <a:ext cx="7477645" cy="31514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281453-2B1D-893F-8764-A3BD9EFE7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74" y="2916690"/>
            <a:ext cx="7402470" cy="37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65485"/>
      </p:ext>
    </p:extLst>
  </p:cSld>
  <p:clrMapOvr>
    <a:masterClrMapping/>
  </p:clrMapOvr>
  <p:transition spd="med" advTm="2944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小组分工</a:t>
            </a:r>
            <a:endParaRPr 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2629" y="2699658"/>
            <a:ext cx="9601200" cy="3809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Socket</a:t>
            </a:r>
            <a:r>
              <a:rPr lang="zh-CN" altLang="en-US" dirty="0"/>
              <a:t>连接与</a:t>
            </a:r>
            <a:r>
              <a:rPr lang="en-US" altLang="zh-CN" dirty="0"/>
              <a:t>http</a:t>
            </a:r>
            <a:r>
              <a:rPr lang="zh-CN" altLang="en-US" dirty="0"/>
              <a:t>响应。 </a:t>
            </a:r>
            <a:r>
              <a:rPr lang="en-US" altLang="zh-CN" dirty="0"/>
              <a:t>				</a:t>
            </a:r>
            <a:r>
              <a:rPr lang="zh-CN" altLang="en-US" dirty="0"/>
              <a:t>李鹏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线程池管理。</a:t>
            </a:r>
            <a:r>
              <a:rPr lang="en-US" altLang="zh-CN" dirty="0"/>
              <a:t>			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李彧泽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日志文件管理</a:t>
            </a:r>
            <a:r>
              <a:rPr lang="en-US" altLang="zh-CN" dirty="0"/>
              <a:t>			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魏慧聪 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CGI</a:t>
            </a:r>
            <a:r>
              <a:rPr lang="zh-CN" altLang="en-US" dirty="0"/>
              <a:t>程序</a:t>
            </a:r>
            <a:r>
              <a:rPr lang="en-US" altLang="zh-CN" dirty="0"/>
              <a:t>				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张洪璨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CAL</a:t>
            </a:r>
            <a:r>
              <a:rPr lang="zh-CN" altLang="en-US" dirty="0"/>
              <a:t>前端</a:t>
            </a:r>
            <a:r>
              <a:rPr lang="en-US" altLang="zh-CN" dirty="0"/>
              <a:t>HTML</a:t>
            </a:r>
            <a:r>
              <a:rPr lang="zh-CN" altLang="en-US" dirty="0"/>
              <a:t>编写</a:t>
            </a:r>
            <a:r>
              <a:rPr lang="en-US" altLang="zh-CN" dirty="0"/>
              <a:t>			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于松涛 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Query</a:t>
            </a:r>
            <a:r>
              <a:rPr lang="zh-CN" altLang="en-US" dirty="0"/>
              <a:t>前端</a:t>
            </a:r>
            <a:r>
              <a:rPr lang="en-US" altLang="zh-CN" dirty="0"/>
              <a:t>HTML</a:t>
            </a:r>
            <a:r>
              <a:rPr lang="zh-CN" altLang="en-US" dirty="0"/>
              <a:t>编写</a:t>
            </a:r>
            <a:r>
              <a:rPr lang="en-US" altLang="zh-CN" dirty="0"/>
              <a:t>		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张驰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Index</a:t>
            </a:r>
            <a:r>
              <a:rPr lang="zh-CN" altLang="en-US" dirty="0"/>
              <a:t>前端</a:t>
            </a:r>
            <a:r>
              <a:rPr lang="en-US" altLang="zh-CN" dirty="0"/>
              <a:t>HTML</a:t>
            </a:r>
            <a:r>
              <a:rPr lang="zh-CN" altLang="en-US" dirty="0"/>
              <a:t>编写。</a:t>
            </a:r>
            <a:r>
              <a:rPr lang="en-US" altLang="zh-CN" dirty="0"/>
              <a:t>		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傅裕荣 </a:t>
            </a:r>
            <a:endParaRPr 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AB7807-360D-7A22-D8C2-4735575636F5}"/>
              </a:ext>
            </a:extLst>
          </p:cNvPr>
          <p:cNvSpPr txBox="1"/>
          <p:nvPr/>
        </p:nvSpPr>
        <p:spPr>
          <a:xfrm>
            <a:off x="892630" y="1752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组长：张驰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魏慧聪 李鹏 于松涛 傅裕荣 张洪璨 李彧泽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489761"/>
      </p:ext>
    </p:extLst>
  </p:cSld>
  <p:clrMapOvr>
    <a:masterClrMapping/>
  </p:clrMapOvr>
  <p:transition spd="med" advTm="880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1CFB1-7665-08FD-47E1-78900DB6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41573"/>
            <a:ext cx="10161494" cy="2743200"/>
          </a:xfrm>
        </p:spPr>
        <p:txBody>
          <a:bodyPr/>
          <a:lstStyle/>
          <a:p>
            <a:r>
              <a:rPr lang="zh-CN" altLang="en-US" dirty="0"/>
              <a:t>六、</a:t>
            </a:r>
            <a:r>
              <a:rPr lang="zh-CN" altLang="en-US" sz="6000" dirty="0"/>
              <a:t>编写</a:t>
            </a:r>
            <a:r>
              <a:rPr lang="en-US" altLang="zh-CN" sz="6000" dirty="0"/>
              <a:t>CGI</a:t>
            </a:r>
            <a:r>
              <a:rPr lang="zh-CN" altLang="en-US" sz="6000" dirty="0"/>
              <a:t>测试程序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316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08667"/>
            <a:ext cx="9601200" cy="1142385"/>
          </a:xfrm>
        </p:spPr>
        <p:txBody>
          <a:bodyPr/>
          <a:lstStyle/>
          <a:p>
            <a:r>
              <a:rPr lang="en-US" altLang="zh-CN" dirty="0"/>
              <a:t>CGI</a:t>
            </a:r>
            <a:r>
              <a:rPr lang="zh-CN" altLang="en-US" dirty="0"/>
              <a:t>程序包含以下两个部分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7029" y="1732800"/>
            <a:ext cx="6250443" cy="4076700"/>
          </a:xfrm>
        </p:spPr>
        <p:txBody>
          <a:bodyPr/>
          <a:lstStyle/>
          <a:p>
            <a:r>
              <a:rPr lang="zh-CN" altLang="en-US" dirty="0"/>
              <a:t>计算器测试：采用</a:t>
            </a:r>
            <a:r>
              <a:rPr lang="en-US" altLang="zh-CN" dirty="0"/>
              <a:t>python</a:t>
            </a:r>
            <a:r>
              <a:rPr lang="zh-CN" altLang="en-US" dirty="0"/>
              <a:t>实现计算器的功能，读取传入的参数，相加后修改模板文件，将生成页面返回给</a:t>
            </a:r>
            <a:r>
              <a:rPr lang="en-US" altLang="zh-CN" dirty="0"/>
              <a:t>Post</a:t>
            </a:r>
            <a:r>
              <a:rPr lang="zh-CN" altLang="en-US" dirty="0"/>
              <a:t>线程。</a:t>
            </a:r>
            <a:endParaRPr lang="en-US" altLang="zh-CN" dirty="0"/>
          </a:p>
          <a:p>
            <a:pPr lvl="1"/>
            <a:r>
              <a:rPr lang="zh-CN" altLang="en-US" dirty="0"/>
              <a:t>输入：传入的参数（表单的数据）</a:t>
            </a:r>
            <a:endParaRPr lang="en-US" altLang="zh-CN" dirty="0"/>
          </a:p>
          <a:p>
            <a:pPr lvl="1"/>
            <a:r>
              <a:rPr lang="zh-CN" altLang="en-US" dirty="0"/>
              <a:t>输出：运算结果</a:t>
            </a:r>
            <a:endParaRPr lang="en-US" altLang="zh-CN" dirty="0"/>
          </a:p>
          <a:p>
            <a:r>
              <a:rPr lang="zh-CN" altLang="en-US" dirty="0"/>
              <a:t>数据库查询测试：采用</a:t>
            </a:r>
            <a:r>
              <a:rPr lang="en-US" altLang="zh-CN" dirty="0"/>
              <a:t>python</a:t>
            </a:r>
            <a:r>
              <a:rPr lang="zh-CN" altLang="en-US" dirty="0"/>
              <a:t>实现对学生数据库的查询。学生数据库中包含学生的姓名、学号、班级，可以支持三种属性的查询，也可以只使用其中的一种或者两种属性进行查询。</a:t>
            </a:r>
            <a:endParaRPr lang="en-US" altLang="zh-CN" dirty="0"/>
          </a:p>
          <a:p>
            <a:pPr lvl="1"/>
            <a:r>
              <a:rPr lang="zh-CN" altLang="en-US" dirty="0"/>
              <a:t>输入：查询的条件</a:t>
            </a:r>
            <a:endParaRPr lang="en-US" altLang="zh-CN" dirty="0"/>
          </a:p>
          <a:p>
            <a:pPr lvl="1"/>
            <a:r>
              <a:rPr lang="zh-CN" altLang="en-US" dirty="0"/>
              <a:t>输出：拼接的</a:t>
            </a:r>
            <a:r>
              <a:rPr lang="en-US" altLang="zh-CN" dirty="0"/>
              <a:t>SQL</a:t>
            </a:r>
            <a:r>
              <a:rPr lang="zh-CN" altLang="en-US" dirty="0"/>
              <a:t>语句以及</a:t>
            </a:r>
            <a:r>
              <a:rPr lang="en-US" altLang="zh-CN" dirty="0"/>
              <a:t>SQL</a:t>
            </a:r>
            <a:r>
              <a:rPr lang="zh-CN" altLang="en-US" dirty="0"/>
              <a:t>语句运行的查询结果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16A6ED-62C5-03A7-FC71-219718FCD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1556013"/>
            <a:ext cx="3312660" cy="42534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 advTm="8544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计算器</a:t>
            </a:r>
            <a:r>
              <a:rPr lang="en-US" altLang="zh-CN" dirty="0"/>
              <a:t>CGI</a:t>
            </a:r>
            <a:r>
              <a:rPr lang="zh-CN" altLang="en-US" dirty="0"/>
              <a:t>模块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5600" y="1981201"/>
            <a:ext cx="2579914" cy="3809999"/>
          </a:xfrm>
        </p:spPr>
        <p:txBody>
          <a:bodyPr/>
          <a:lstStyle/>
          <a:p>
            <a:r>
              <a:rPr lang="zh-CN" altLang="en-US" dirty="0"/>
              <a:t>获取输入</a:t>
            </a:r>
            <a:endParaRPr lang="en-US" altLang="zh-CN" dirty="0"/>
          </a:p>
          <a:p>
            <a:r>
              <a:rPr lang="zh-CN" altLang="en-US" dirty="0"/>
              <a:t>进行计算</a:t>
            </a:r>
            <a:endParaRPr lang="en-US" altLang="zh-CN" dirty="0"/>
          </a:p>
          <a:p>
            <a:r>
              <a:rPr lang="zh-CN" altLang="en-US" dirty="0"/>
              <a:t>并将结果替换</a:t>
            </a:r>
            <a:endParaRPr lang="en-US" altLang="zh-CN" dirty="0"/>
          </a:p>
          <a:p>
            <a:r>
              <a:rPr lang="zh-CN" altLang="en-US" dirty="0"/>
              <a:t>输出到相应网页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8A37CE-6B38-DB1B-A025-4A3222364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9" y="1981201"/>
            <a:ext cx="1559990" cy="36227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5437B6-02AA-3202-2A9E-A2ECE9B08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35" y="1795462"/>
            <a:ext cx="6591300" cy="43338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 advTm="25410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数据库查询</a:t>
            </a:r>
            <a:r>
              <a:rPr lang="en-US" altLang="zh-CN" dirty="0"/>
              <a:t>CGI</a:t>
            </a:r>
            <a:r>
              <a:rPr lang="zh-CN" altLang="en-US" dirty="0"/>
              <a:t>模块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6858" y="1959430"/>
            <a:ext cx="1915884" cy="3809999"/>
          </a:xfrm>
        </p:spPr>
        <p:txBody>
          <a:bodyPr/>
          <a:lstStyle/>
          <a:p>
            <a:r>
              <a:rPr lang="zh-CN" altLang="en-US" dirty="0"/>
              <a:t>左侧为根据输入，将输入拼凑成</a:t>
            </a:r>
            <a:r>
              <a:rPr lang="en-US" altLang="zh-CN" dirty="0"/>
              <a:t>SQL</a:t>
            </a:r>
            <a:r>
              <a:rPr lang="zh-CN" altLang="en-US" dirty="0"/>
              <a:t>语句，之后使用：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cursor.execute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语句执行对应的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770C75-77A2-3452-EF29-B71BE9218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9464"/>
            <a:ext cx="5696182" cy="59874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C4FB94-E6F5-6399-F7CA-565A2BB1C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1882547"/>
            <a:ext cx="1316492" cy="42541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3192599"/>
      </p:ext>
    </p:extLst>
  </p:cSld>
  <p:clrMapOvr>
    <a:masterClrMapping/>
  </p:clrMapOvr>
  <p:transition spd="med" advTm="25410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数据库查询</a:t>
            </a:r>
            <a:r>
              <a:rPr lang="en-US" altLang="zh-CN" dirty="0"/>
              <a:t>CGI</a:t>
            </a:r>
            <a:r>
              <a:rPr lang="zh-CN" altLang="en-US" dirty="0"/>
              <a:t>模块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981201"/>
            <a:ext cx="3113314" cy="3809999"/>
          </a:xfrm>
        </p:spPr>
        <p:txBody>
          <a:bodyPr/>
          <a:lstStyle/>
          <a:p>
            <a:r>
              <a:rPr lang="zh-CN" altLang="en-US" dirty="0"/>
              <a:t>将执行结果以表格的形式输出到</a:t>
            </a:r>
            <a:r>
              <a:rPr lang="en-US" altLang="zh-CN" dirty="0"/>
              <a:t>query_res.html</a:t>
            </a:r>
            <a:r>
              <a:rPr lang="zh-CN" altLang="en-US" dirty="0"/>
              <a:t>网页中</a:t>
            </a:r>
            <a:endParaRPr lang="en-US" altLang="zh-CN" dirty="0"/>
          </a:p>
          <a:p>
            <a:r>
              <a:rPr lang="zh-CN" altLang="en-US" dirty="0"/>
              <a:t>将生成的</a:t>
            </a:r>
            <a:r>
              <a:rPr lang="en-US" altLang="zh-CN" dirty="0"/>
              <a:t>SQL</a:t>
            </a:r>
            <a:r>
              <a:rPr lang="zh-CN" altLang="en-US" dirty="0"/>
              <a:t>语句也展示在网页中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9D153A-D891-7731-5D42-9A728D5A5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80" y="1981201"/>
            <a:ext cx="6943725" cy="3238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0409597"/>
      </p:ext>
    </p:extLst>
  </p:cSld>
  <p:clrMapOvr>
    <a:masterClrMapping/>
  </p:clrMapOvr>
  <p:transition spd="med" advTm="25410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1CFB1-7665-08FD-47E1-78900DB6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 压力测试</a:t>
            </a:r>
          </a:p>
        </p:txBody>
      </p:sp>
    </p:spTree>
    <p:extLst>
      <p:ext uri="{BB962C8B-B14F-4D97-AF65-F5344CB8AC3E}">
        <p14:creationId xmlns:p14="http://schemas.microsoft.com/office/powerpoint/2010/main" val="15367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08667"/>
            <a:ext cx="9601200" cy="114238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K6</a:t>
            </a:r>
            <a:r>
              <a:rPr lang="zh-CN" altLang="en-US" dirty="0"/>
              <a:t>来进行压力测试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0778" y="1633047"/>
            <a:ext cx="6250443" cy="4076700"/>
          </a:xfrm>
        </p:spPr>
        <p:txBody>
          <a:bodyPr/>
          <a:lstStyle/>
          <a:p>
            <a:r>
              <a:rPr lang="zh-CN" altLang="en-US" dirty="0"/>
              <a:t>写了测试脚本</a:t>
            </a:r>
            <a:r>
              <a:rPr lang="en-US" altLang="zh-CN" dirty="0"/>
              <a:t>test_script.js</a:t>
            </a:r>
            <a:r>
              <a:rPr lang="zh-CN" altLang="en-US" dirty="0"/>
              <a:t>，代码如下所示：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DBBB31-9E9C-5A71-F6AF-0AC816BC5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777" y="2239761"/>
            <a:ext cx="5473951" cy="44095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3668906"/>
      </p:ext>
    </p:extLst>
  </p:cSld>
  <p:clrMapOvr>
    <a:masterClrMapping/>
  </p:clrMapOvr>
  <p:transition spd="med" advTm="8544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08667"/>
            <a:ext cx="9601200" cy="114238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K6</a:t>
            </a:r>
            <a:r>
              <a:rPr lang="zh-CN" altLang="en-US" dirty="0"/>
              <a:t>来进行压力测试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583171"/>
            <a:ext cx="6250443" cy="4076700"/>
          </a:xfrm>
        </p:spPr>
        <p:txBody>
          <a:bodyPr/>
          <a:lstStyle/>
          <a:p>
            <a:r>
              <a:rPr lang="zh-CN" altLang="en-US" dirty="0"/>
              <a:t>测试效果如下：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5E5CE9-2609-09D6-CE0D-46C9A9E6F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40" y="1929399"/>
            <a:ext cx="7319616" cy="485119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0351085"/>
      </p:ext>
    </p:extLst>
  </p:cSld>
  <p:clrMapOvr>
    <a:masterClrMapping/>
  </p:clrMapOvr>
  <p:transition spd="med" advTm="8544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08667"/>
            <a:ext cx="9601200" cy="114238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Apache Bench</a:t>
            </a:r>
            <a:r>
              <a:rPr lang="zh-CN" altLang="en-US" dirty="0"/>
              <a:t>来进行压力测试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533294"/>
            <a:ext cx="6250443" cy="4076700"/>
          </a:xfrm>
        </p:spPr>
        <p:txBody>
          <a:bodyPr/>
          <a:lstStyle/>
          <a:p>
            <a:r>
              <a:rPr lang="zh-CN" altLang="en-US" dirty="0"/>
              <a:t>压力测试的结果如下所示：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347CB3-E3F7-0DB5-9A99-C905BCD44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32" y="1845713"/>
            <a:ext cx="5543585" cy="49746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7709398"/>
      </p:ext>
    </p:extLst>
  </p:cSld>
  <p:clrMapOvr>
    <a:masterClrMapping/>
  </p:clrMapOvr>
  <p:transition spd="med" advTm="8544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08667"/>
            <a:ext cx="9601200" cy="114238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Apache Bench</a:t>
            </a:r>
            <a:r>
              <a:rPr lang="zh-CN" altLang="en-US" dirty="0"/>
              <a:t>来进行压力测试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533294"/>
            <a:ext cx="6250443" cy="4076700"/>
          </a:xfrm>
        </p:spPr>
        <p:txBody>
          <a:bodyPr/>
          <a:lstStyle/>
          <a:p>
            <a:r>
              <a:rPr lang="zh-CN" altLang="en-US" dirty="0"/>
              <a:t>压力测试的结果如下所示：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347CB3-E3F7-0DB5-9A99-C905BCD44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32" y="1845713"/>
            <a:ext cx="5543585" cy="49746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8200523"/>
      </p:ext>
    </p:extLst>
  </p:cSld>
  <p:clrMapOvr>
    <a:masterClrMapping/>
  </p:clrMapOvr>
  <p:transition spd="med" advTm="8544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2339"/>
            <a:ext cx="9601200" cy="114238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流程图</a:t>
            </a:r>
            <a:endParaRPr lang="zh-CN" sz="40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5BAA70C-79AE-EB14-140A-B8CAFF15A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298" y="1646238"/>
            <a:ext cx="5496645" cy="4884268"/>
          </a:xfrm>
        </p:spPr>
      </p:pic>
    </p:spTree>
    <p:extLst>
      <p:ext uri="{BB962C8B-B14F-4D97-AF65-F5344CB8AC3E}">
        <p14:creationId xmlns:p14="http://schemas.microsoft.com/office/powerpoint/2010/main" val="1616521979"/>
      </p:ext>
    </p:extLst>
  </p:cSld>
  <p:clrMapOvr>
    <a:masterClrMapping/>
  </p:clrMapOvr>
  <p:transition spd="med" advTm="880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08667"/>
            <a:ext cx="9601200" cy="114238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Apache Bench</a:t>
            </a:r>
            <a:r>
              <a:rPr lang="zh-CN" altLang="en-US" dirty="0"/>
              <a:t>来进行压力测试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533294"/>
            <a:ext cx="10896600" cy="4076700"/>
          </a:xfrm>
        </p:spPr>
        <p:txBody>
          <a:bodyPr/>
          <a:lstStyle/>
          <a:p>
            <a:r>
              <a:rPr lang="zh-CN" altLang="en-US" dirty="0"/>
              <a:t>请求数目增长，并发数目不变，各项内容如下表所示：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并发数目与平均每秒传输流量的折线图，如下所示：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BFE83DD-7073-E602-D27F-7430F6EBF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08977"/>
              </p:ext>
            </p:extLst>
          </p:nvPr>
        </p:nvGraphicFramePr>
        <p:xfrm>
          <a:off x="2887633" y="1892300"/>
          <a:ext cx="6655375" cy="15367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639480">
                  <a:extLst>
                    <a:ext uri="{9D8B030D-6E8A-4147-A177-3AD203B41FA5}">
                      <a16:colId xmlns:a16="http://schemas.microsoft.com/office/drawing/2014/main" val="2593951095"/>
                    </a:ext>
                  </a:extLst>
                </a:gridCol>
                <a:gridCol w="906815">
                  <a:extLst>
                    <a:ext uri="{9D8B030D-6E8A-4147-A177-3AD203B41FA5}">
                      <a16:colId xmlns:a16="http://schemas.microsoft.com/office/drawing/2014/main" val="1077596261"/>
                    </a:ext>
                  </a:extLst>
                </a:gridCol>
                <a:gridCol w="777270">
                  <a:extLst>
                    <a:ext uri="{9D8B030D-6E8A-4147-A177-3AD203B41FA5}">
                      <a16:colId xmlns:a16="http://schemas.microsoft.com/office/drawing/2014/main" val="2189949735"/>
                    </a:ext>
                  </a:extLst>
                </a:gridCol>
                <a:gridCol w="777270">
                  <a:extLst>
                    <a:ext uri="{9D8B030D-6E8A-4147-A177-3AD203B41FA5}">
                      <a16:colId xmlns:a16="http://schemas.microsoft.com/office/drawing/2014/main" val="2692553622"/>
                    </a:ext>
                  </a:extLst>
                </a:gridCol>
                <a:gridCol w="777270">
                  <a:extLst>
                    <a:ext uri="{9D8B030D-6E8A-4147-A177-3AD203B41FA5}">
                      <a16:colId xmlns:a16="http://schemas.microsoft.com/office/drawing/2014/main" val="2466086232"/>
                    </a:ext>
                  </a:extLst>
                </a:gridCol>
                <a:gridCol w="777270">
                  <a:extLst>
                    <a:ext uri="{9D8B030D-6E8A-4147-A177-3AD203B41FA5}">
                      <a16:colId xmlns:a16="http://schemas.microsoft.com/office/drawing/2014/main" val="2015553993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zh-CN" sz="1100">
                          <a:effectLst/>
                        </a:rPr>
                        <a:t>请求数目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300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992496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zh-CN" sz="1100">
                          <a:effectLst/>
                        </a:rPr>
                        <a:t>并发数目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307220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zh-CN" sz="1100">
                          <a:effectLst/>
                        </a:rPr>
                        <a:t>测试持续时间</a:t>
                      </a:r>
                      <a:r>
                        <a:rPr lang="en-US" sz="1100">
                          <a:effectLst/>
                        </a:rPr>
                        <a:t>(sec)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2.305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2.393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2.521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2.551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3.342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543510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zh-CN" sz="1100">
                          <a:effectLst/>
                        </a:rPr>
                        <a:t>完成请求数量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300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49402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zh-CN" sz="1100">
                          <a:effectLst/>
                        </a:rPr>
                        <a:t>失败请求数量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332397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zh-CN" sz="1100">
                          <a:effectLst/>
                        </a:rPr>
                        <a:t>网络传输量</a:t>
                      </a:r>
                      <a:r>
                        <a:rPr lang="en-US" sz="1100">
                          <a:effectLst/>
                        </a:rPr>
                        <a:t>(bytes)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344200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688400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1032600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1721000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3442000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258108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zh-CN" sz="1100" dirty="0">
                          <a:effectLst/>
                        </a:rPr>
                        <a:t>平均每秒传输流量</a:t>
                      </a:r>
                      <a:r>
                        <a:rPr lang="en-US" sz="1100" dirty="0">
                          <a:effectLst/>
                        </a:rPr>
                        <a:t>(Kbytes/sec)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145.81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280.91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 dirty="0">
                          <a:effectLst/>
                        </a:rPr>
                        <a:t>399.96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658.87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 dirty="0">
                          <a:effectLst/>
                        </a:rPr>
                        <a:t>1005.74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7179931"/>
                  </a:ext>
                </a:extLst>
              </a:tr>
            </a:tbl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78CBE12-7E91-953F-68EE-58FAFC3C4F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218216"/>
              </p:ext>
            </p:extLst>
          </p:nvPr>
        </p:nvGraphicFramePr>
        <p:xfrm>
          <a:off x="3810000" y="37880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71039136"/>
      </p:ext>
    </p:extLst>
  </p:cSld>
  <p:clrMapOvr>
    <a:masterClrMapping/>
  </p:clrMapOvr>
  <p:transition spd="med" advTm="8544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08667"/>
            <a:ext cx="9601200" cy="114238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Apache Bench</a:t>
            </a:r>
            <a:r>
              <a:rPr lang="zh-CN" altLang="en-US" dirty="0"/>
              <a:t>来进行压力测试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533294"/>
            <a:ext cx="10896600" cy="4076700"/>
          </a:xfrm>
        </p:spPr>
        <p:txBody>
          <a:bodyPr/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请求数目不变，并发数目增长，各项内容如下表所示：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请求数目与平均每秒传输流量的折线图，如下所示：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ECDED1-8BC1-9071-2910-127573A20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734740"/>
              </p:ext>
            </p:extLst>
          </p:nvPr>
        </p:nvGraphicFramePr>
        <p:xfrm>
          <a:off x="2626822" y="1898144"/>
          <a:ext cx="7764088" cy="15323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079187">
                  <a:extLst>
                    <a:ext uri="{9D8B030D-6E8A-4147-A177-3AD203B41FA5}">
                      <a16:colId xmlns:a16="http://schemas.microsoft.com/office/drawing/2014/main" val="381500524"/>
                    </a:ext>
                  </a:extLst>
                </a:gridCol>
                <a:gridCol w="1057881">
                  <a:extLst>
                    <a:ext uri="{9D8B030D-6E8A-4147-A177-3AD203B41FA5}">
                      <a16:colId xmlns:a16="http://schemas.microsoft.com/office/drawing/2014/main" val="1199335343"/>
                    </a:ext>
                  </a:extLst>
                </a:gridCol>
                <a:gridCol w="906755">
                  <a:extLst>
                    <a:ext uri="{9D8B030D-6E8A-4147-A177-3AD203B41FA5}">
                      <a16:colId xmlns:a16="http://schemas.microsoft.com/office/drawing/2014/main" val="702136736"/>
                    </a:ext>
                  </a:extLst>
                </a:gridCol>
                <a:gridCol w="906755">
                  <a:extLst>
                    <a:ext uri="{9D8B030D-6E8A-4147-A177-3AD203B41FA5}">
                      <a16:colId xmlns:a16="http://schemas.microsoft.com/office/drawing/2014/main" val="2760506970"/>
                    </a:ext>
                  </a:extLst>
                </a:gridCol>
                <a:gridCol w="906755">
                  <a:extLst>
                    <a:ext uri="{9D8B030D-6E8A-4147-A177-3AD203B41FA5}">
                      <a16:colId xmlns:a16="http://schemas.microsoft.com/office/drawing/2014/main" val="2082716814"/>
                    </a:ext>
                  </a:extLst>
                </a:gridCol>
                <a:gridCol w="906755">
                  <a:extLst>
                    <a:ext uri="{9D8B030D-6E8A-4147-A177-3AD203B41FA5}">
                      <a16:colId xmlns:a16="http://schemas.microsoft.com/office/drawing/2014/main" val="2396207775"/>
                    </a:ext>
                  </a:extLst>
                </a:gridCol>
              </a:tblGrid>
              <a:tr h="213645"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zh-CN" sz="1100">
                          <a:effectLst/>
                        </a:rPr>
                        <a:t>请求数目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1456328"/>
                  </a:ext>
                </a:extLst>
              </a:tr>
              <a:tr h="213645"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zh-CN" sz="1100">
                          <a:effectLst/>
                        </a:rPr>
                        <a:t>并发数目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8506588"/>
                  </a:ext>
                </a:extLst>
              </a:tr>
              <a:tr h="213645"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zh-CN" sz="1100">
                          <a:effectLst/>
                        </a:rPr>
                        <a:t>测试持续时间</a:t>
                      </a:r>
                      <a:r>
                        <a:rPr lang="en-US" sz="1100">
                          <a:effectLst/>
                        </a:rPr>
                        <a:t>(sec)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3.246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3.229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3.329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4.119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4.085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986345"/>
                  </a:ext>
                </a:extLst>
              </a:tr>
              <a:tr h="213645"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zh-CN" sz="1100">
                          <a:effectLst/>
                        </a:rPr>
                        <a:t>完成请求数量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1395345"/>
                  </a:ext>
                </a:extLst>
              </a:tr>
              <a:tr h="163596"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zh-CN" sz="1100">
                          <a:effectLst/>
                        </a:rPr>
                        <a:t>失败请求数量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2369491"/>
                  </a:ext>
                </a:extLst>
              </a:tr>
              <a:tr h="256340"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zh-CN" sz="1100">
                          <a:effectLst/>
                        </a:rPr>
                        <a:t>网络传输量</a:t>
                      </a:r>
                      <a:r>
                        <a:rPr lang="en-US" sz="1100">
                          <a:effectLst/>
                        </a:rPr>
                        <a:t>(bytes)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3442000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3442000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3442000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3442000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3442000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9863812"/>
                  </a:ext>
                </a:extLst>
              </a:tr>
              <a:tr h="256340"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zh-CN" sz="1100">
                          <a:effectLst/>
                        </a:rPr>
                        <a:t>平均每秒传输流量</a:t>
                      </a:r>
                      <a:r>
                        <a:rPr lang="en-US" sz="1100">
                          <a:effectLst/>
                        </a:rPr>
                        <a:t>(Kbytes/sec)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1035.43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1041.09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1009.76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>
                          <a:effectLst/>
                        </a:rPr>
                        <a:t>816.01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fontAlgn="auto" hangingPunct="1">
                        <a:lnSpc>
                          <a:spcPts val="1300"/>
                        </a:lnSpc>
                      </a:pPr>
                      <a:r>
                        <a:rPr lang="en-US" sz="1100" dirty="0">
                          <a:effectLst/>
                        </a:rPr>
                        <a:t>822.78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0666007"/>
                  </a:ext>
                </a:extLst>
              </a:tr>
            </a:tbl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ECF904F-C932-D765-2F66-DF26B4A7D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687866"/>
              </p:ext>
            </p:extLst>
          </p:nvPr>
        </p:nvGraphicFramePr>
        <p:xfrm>
          <a:off x="3810000" y="37953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82809566"/>
      </p:ext>
    </p:extLst>
  </p:cSld>
  <p:clrMapOvr>
    <a:masterClrMapping/>
  </p:clrMapOvr>
  <p:transition spd="med" advTm="8544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0" y="1771544"/>
            <a:ext cx="5957455" cy="3651356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/>
              <a:t>谢谢大家！</a:t>
            </a:r>
            <a:br>
              <a:rPr lang="en-US" altLang="zh-CN" sz="4400" dirty="0"/>
            </a:br>
            <a:br>
              <a:rPr lang="en-US" altLang="zh-CN" sz="4400" dirty="0"/>
            </a:br>
            <a:r>
              <a:rPr lang="zh-CN" altLang="en-US" sz="4400" dirty="0"/>
              <a:t>下面是程序展示环节</a:t>
            </a:r>
            <a:br>
              <a:rPr lang="en-US" altLang="zh-CN" sz="4400" dirty="0">
                <a:solidFill>
                  <a:srgbClr val="0070C0"/>
                </a:solidFill>
              </a:rPr>
            </a:br>
            <a:br>
              <a:rPr lang="en-US" altLang="zh-CN" sz="4400" dirty="0"/>
            </a:b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44808752"/>
      </p:ext>
    </p:extLst>
  </p:cSld>
  <p:clrMapOvr>
    <a:masterClrMapping/>
  </p:clrMapOvr>
  <p:transition spd="med" advTm="17043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1CFB1-7665-08FD-47E1-78900DB6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 建立</a:t>
            </a:r>
            <a:r>
              <a:rPr lang="en-US" altLang="zh-CN" dirty="0"/>
              <a:t>socket</a:t>
            </a:r>
            <a:r>
              <a:rPr lang="zh-CN" altLang="en-US" dirty="0"/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345632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0324"/>
            <a:ext cx="9601200" cy="1142385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/>
              <a:t>socket</a:t>
            </a:r>
            <a:r>
              <a:rPr lang="zh-CN" altLang="en-US" dirty="0"/>
              <a:t>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8430" y="1981201"/>
            <a:ext cx="6041570" cy="3809999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在主线程中建立</a:t>
            </a:r>
            <a:r>
              <a:rPr lang="en-US" altLang="zh-CN" dirty="0"/>
              <a:t>socket</a:t>
            </a:r>
            <a:r>
              <a:rPr lang="zh-CN" altLang="en-US" dirty="0"/>
              <a:t>连接：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socket()</a:t>
            </a:r>
            <a:r>
              <a:rPr lang="zh-CN" altLang="en-US" dirty="0"/>
              <a:t>创建一个套接字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bind()</a:t>
            </a:r>
            <a:r>
              <a:rPr lang="zh-CN" altLang="en-US" dirty="0"/>
              <a:t>绑定本地的</a:t>
            </a: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Port</a:t>
            </a:r>
            <a:r>
              <a:rPr lang="zh-CN" altLang="en-US" dirty="0"/>
              <a:t>信息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listen()</a:t>
            </a:r>
            <a:r>
              <a:rPr lang="zh-CN" altLang="en-US" dirty="0"/>
              <a:t>使套接字变为可以被动链接，可以接收别人的链接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accept()</a:t>
            </a:r>
            <a:r>
              <a:rPr lang="zh-CN" altLang="en-US" dirty="0"/>
              <a:t>等待客户端的连接，如果有新的客户端来链接服务器，就产生一个新的套接字专门为这个客户端服务</a:t>
            </a:r>
            <a:endParaRPr lang="en-US" altLang="zh-CN" dirty="0"/>
          </a:p>
          <a:p>
            <a:r>
              <a:rPr lang="zh-CN" altLang="en-US" dirty="0"/>
              <a:t>之后使用</a:t>
            </a:r>
            <a:r>
              <a:rPr lang="en-US" altLang="zh-CN" dirty="0" err="1"/>
              <a:t>recv</a:t>
            </a:r>
            <a:r>
              <a:rPr lang="en-US" altLang="zh-CN" dirty="0"/>
              <a:t>()</a:t>
            </a:r>
            <a:r>
              <a:rPr lang="zh-CN" altLang="en-US" dirty="0"/>
              <a:t>函数接受对方发送的数据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EEEE2F-B711-1886-EB99-0970CF113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29870"/>
            <a:ext cx="4163785" cy="537984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 advTm="68756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</a:t>
            </a:r>
            <a:r>
              <a:rPr lang="zh-CN" altLang="en-US" dirty="0"/>
              <a:t>监听部分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97A1F7-CF54-724C-C521-B1D4EC895E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76" r="519"/>
          <a:stretch/>
        </p:blipFill>
        <p:spPr>
          <a:xfrm>
            <a:off x="2566639" y="4023340"/>
            <a:ext cx="6718875" cy="187695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5D78C6-938B-991A-9841-546532932016}"/>
              </a:ext>
            </a:extLst>
          </p:cNvPr>
          <p:cNvSpPr txBox="1"/>
          <p:nvPr/>
        </p:nvSpPr>
        <p:spPr>
          <a:xfrm>
            <a:off x="1411992" y="1646238"/>
            <a:ext cx="708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62E829-91B0-0D57-5201-9357EDB4607C}"/>
              </a:ext>
            </a:extLst>
          </p:cNvPr>
          <p:cNvSpPr txBox="1"/>
          <p:nvPr/>
        </p:nvSpPr>
        <p:spPr>
          <a:xfrm>
            <a:off x="1061356" y="2465457"/>
            <a:ext cx="102597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 这部分的主要任务是创建用于网络监听的</a:t>
            </a:r>
            <a:r>
              <a:rPr lang="en-US" altLang="zh-CN" dirty="0"/>
              <a:t>Socket</a:t>
            </a:r>
            <a:r>
              <a:rPr lang="zh-CN" altLang="en-US" dirty="0"/>
              <a:t>套接字，第一步实例化</a:t>
            </a:r>
            <a:r>
              <a:rPr lang="en-US" altLang="zh-CN" dirty="0"/>
              <a:t>socket</a:t>
            </a:r>
            <a:r>
              <a:rPr lang="zh-CN" altLang="en-US" dirty="0"/>
              <a:t>的时候指定了</a:t>
            </a:r>
            <a:r>
              <a:rPr lang="en-US" altLang="zh-CN" dirty="0"/>
              <a:t>socket</a:t>
            </a:r>
            <a:r>
              <a:rPr lang="zh-CN" altLang="en-US" dirty="0"/>
              <a:t>的地址簇格式和</a:t>
            </a:r>
            <a:r>
              <a:rPr lang="en-US" altLang="zh-CN" dirty="0"/>
              <a:t>socket</a:t>
            </a:r>
            <a:r>
              <a:rPr lang="zh-CN" altLang="en-US" dirty="0"/>
              <a:t>类型，这里分别是</a:t>
            </a:r>
            <a:r>
              <a:rPr lang="en-US" altLang="zh-CN" dirty="0"/>
              <a:t>IPV4</a:t>
            </a:r>
            <a:r>
              <a:rPr lang="zh-CN" altLang="en-US" dirty="0"/>
              <a:t>网络和</a:t>
            </a:r>
            <a:r>
              <a:rPr lang="en-US" altLang="zh-CN" dirty="0"/>
              <a:t>TCP</a:t>
            </a:r>
            <a:r>
              <a:rPr lang="zh-CN" altLang="en-US" dirty="0"/>
              <a:t>数据流类型（</a:t>
            </a:r>
            <a:r>
              <a:rPr lang="en-US" altLang="zh-CN" dirty="0"/>
              <a:t>http</a:t>
            </a:r>
            <a:r>
              <a:rPr lang="zh-CN" altLang="en-US" dirty="0"/>
              <a:t>运行在</a:t>
            </a:r>
            <a:r>
              <a:rPr lang="en-US" altLang="zh-CN" dirty="0" err="1"/>
              <a:t>tcp</a:t>
            </a:r>
            <a:r>
              <a:rPr lang="zh-CN" altLang="en-US" dirty="0"/>
              <a:t>上）。创建</a:t>
            </a:r>
            <a:r>
              <a:rPr lang="en-US" altLang="zh-CN" dirty="0" err="1"/>
              <a:t>ip</a:t>
            </a:r>
            <a:r>
              <a:rPr lang="zh-CN" altLang="en-US" dirty="0"/>
              <a:t>和端口号元组用于指定通信地址，然后对</a:t>
            </a:r>
            <a:r>
              <a:rPr lang="en-US" altLang="zh-CN" dirty="0"/>
              <a:t>socket</a:t>
            </a:r>
            <a:r>
              <a:rPr lang="zh-CN" altLang="en-US" dirty="0"/>
              <a:t>设置断开</a:t>
            </a:r>
            <a:r>
              <a:rPr lang="en-US" altLang="zh-CN" dirty="0"/>
              <a:t>socket</a:t>
            </a:r>
            <a:r>
              <a:rPr lang="zh-CN" altLang="en-US" dirty="0"/>
              <a:t>连接后的处理方式（立刻释放端口），地址绑定，超时时间。最终，调用</a:t>
            </a:r>
            <a:r>
              <a:rPr lang="en-US" altLang="zh-CN" dirty="0"/>
              <a:t>listen</a:t>
            </a:r>
            <a:r>
              <a:rPr lang="zh-CN" altLang="en-US" dirty="0"/>
              <a:t>开启监听，指定最大的连接数。</a:t>
            </a:r>
          </a:p>
        </p:txBody>
      </p:sp>
    </p:spTree>
    <p:custDataLst>
      <p:tags r:id="rId1"/>
    </p:custDataLst>
  </p:cSld>
  <p:clrMapOvr>
    <a:masterClrMapping/>
  </p:clrMapOvr>
  <p:transition spd="med" advTm="84877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DCBE29A-3AC8-364C-39C8-F1BBF0CC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接受请求处理部分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771613-9F1F-3A5B-C0C1-ABA9A94E2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428" y="3611193"/>
            <a:ext cx="8325347" cy="21878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565B65-B5E3-C773-0BCF-644549809C96}"/>
              </a:ext>
            </a:extLst>
          </p:cNvPr>
          <p:cNvSpPr txBox="1"/>
          <p:nvPr/>
        </p:nvSpPr>
        <p:spPr>
          <a:xfrm>
            <a:off x="1295400" y="1839558"/>
            <a:ext cx="627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循环判断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连接收情况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DCD3B2-9010-B785-6E4D-292A597141C8}"/>
              </a:ext>
            </a:extLst>
          </p:cNvPr>
          <p:cNvSpPr txBox="1"/>
          <p:nvPr/>
        </p:nvSpPr>
        <p:spPr>
          <a:xfrm>
            <a:off x="1649184" y="2494543"/>
            <a:ext cx="9016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socket</a:t>
            </a:r>
            <a:r>
              <a:rPr lang="zh-CN" altLang="en-US" dirty="0"/>
              <a:t>接收到网络请求时，调用</a:t>
            </a:r>
            <a:r>
              <a:rPr lang="en-US" altLang="zh-CN" dirty="0"/>
              <a:t>accept</a:t>
            </a:r>
            <a:r>
              <a:rPr lang="zh-CN" altLang="en-US" dirty="0"/>
              <a:t>函数会得到新的用于和该地址交互的</a:t>
            </a:r>
            <a:r>
              <a:rPr lang="en-US" altLang="zh-CN" dirty="0"/>
              <a:t>socket</a:t>
            </a:r>
            <a:r>
              <a:rPr lang="zh-CN" altLang="en-US" dirty="0"/>
              <a:t>套接字，将该套接字放入到我们的任务队列中，交由</a:t>
            </a:r>
            <a:r>
              <a:rPr lang="en-US" altLang="zh-CN" dirty="0"/>
              <a:t>worker.py</a:t>
            </a:r>
            <a:r>
              <a:rPr lang="zh-CN" altLang="en-US" dirty="0"/>
              <a:t>中的解析函数对请求进行解析以及后续的处理。</a:t>
            </a:r>
          </a:p>
        </p:txBody>
      </p:sp>
    </p:spTree>
    <p:custDataLst>
      <p:tags r:id="rId1"/>
    </p:custDataLst>
  </p:cSld>
  <p:clrMapOvr>
    <a:masterClrMapping/>
  </p:clrMapOvr>
  <p:transition spd="med" advTm="83797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1CFB1-7665-08FD-47E1-78900DB6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 线程池管理</a:t>
            </a:r>
          </a:p>
        </p:txBody>
      </p:sp>
    </p:spTree>
    <p:extLst>
      <p:ext uri="{BB962C8B-B14F-4D97-AF65-F5344CB8AC3E}">
        <p14:creationId xmlns:p14="http://schemas.microsoft.com/office/powerpoint/2010/main" val="27835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1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3|1.1|4.8|19|2.9|39.6|2|4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3|1.1|4.8|19|2.9|39.6|2|4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3|1.1|4.8|19|2.9|39.6|2|4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3|1.1|4.8|19|2.9|39.6|2|4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3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3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3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3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3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3|1.1|4.8|19|2.9|39.6|2|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3|1.1|4.8|19|2.9|39.6|2|4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3|1.1|4.8|19|2.9|39.6|2|4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3|1.1|4.8|19|2.9|39.6|2|4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3|1.1|4.8|19|2.9|39.6|2|4.3"/>
</p:tagLst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2824</Words>
  <Application>Microsoft Office PowerPoint</Application>
  <PresentationFormat>宽屏</PresentationFormat>
  <Paragraphs>244</Paragraphs>
  <Slides>42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6" baseType="lpstr">
      <vt:lpstr>微软雅黑</vt:lpstr>
      <vt:lpstr>Arial</vt:lpstr>
      <vt:lpstr>Times New Roman</vt:lpstr>
      <vt:lpstr>Diamond Grid 16x9</vt:lpstr>
      <vt:lpstr>计算机网络课程设计——小组作业  张驰 魏慧聪 李鹏 于松涛 傅裕荣 张洪璨 李彧泽 计算机学院1904班                                                                   </vt:lpstr>
      <vt:lpstr>目录</vt:lpstr>
      <vt:lpstr>小组分工</vt:lpstr>
      <vt:lpstr>流程图</vt:lpstr>
      <vt:lpstr>一、 建立socket连接</vt:lpstr>
      <vt:lpstr>建立socket连接</vt:lpstr>
      <vt:lpstr>Server监听部分</vt:lpstr>
      <vt:lpstr>接受请求处理部分</vt:lpstr>
      <vt:lpstr>二、 线程池管理</vt:lpstr>
      <vt:lpstr>使用线程池控制最大连接数 </vt:lpstr>
      <vt:lpstr>线程池管理</vt:lpstr>
      <vt:lpstr>线程池管理</vt:lpstr>
      <vt:lpstr>线程池管理</vt:lpstr>
      <vt:lpstr>线程池管理</vt:lpstr>
      <vt:lpstr>三、 HTTP服务器端监听响应</vt:lpstr>
      <vt:lpstr>HTTP服务器端监听与响应</vt:lpstr>
      <vt:lpstr>请求处理部分</vt:lpstr>
      <vt:lpstr>请求处理部分</vt:lpstr>
      <vt:lpstr>Get处理部分</vt:lpstr>
      <vt:lpstr>Post处理部分</vt:lpstr>
      <vt:lpstr>四、 编写日志文件</vt:lpstr>
      <vt:lpstr>日志创建</vt:lpstr>
      <vt:lpstr>日志内容</vt:lpstr>
      <vt:lpstr>Wireshark抓包结果验证</vt:lpstr>
      <vt:lpstr>五、静态网页展示 </vt:lpstr>
      <vt:lpstr>CSS渲染 </vt:lpstr>
      <vt:lpstr>主页面展示 </vt:lpstr>
      <vt:lpstr>计算器测试界面</vt:lpstr>
      <vt:lpstr>数据库查询测试界面</vt:lpstr>
      <vt:lpstr>六、编写CGI测试程序 </vt:lpstr>
      <vt:lpstr>CGI程序包含以下两个部分 </vt:lpstr>
      <vt:lpstr>计算器CGI模块 </vt:lpstr>
      <vt:lpstr>数据库查询CGI模块 </vt:lpstr>
      <vt:lpstr>数据库查询CGI模块 </vt:lpstr>
      <vt:lpstr>七、 压力测试</vt:lpstr>
      <vt:lpstr>使用K6来进行压力测试 </vt:lpstr>
      <vt:lpstr>使用K6来进行压力测试 </vt:lpstr>
      <vt:lpstr>使用Apache Bench来进行压力测试 </vt:lpstr>
      <vt:lpstr>使用Apache Bench来进行压力测试 </vt:lpstr>
      <vt:lpstr>使用Apache Bench来进行压力测试 </vt:lpstr>
      <vt:lpstr>使用Apache Bench来进行压力测试 </vt:lpstr>
      <vt:lpstr>谢谢大家！  下面是程序展示环节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2015-12-02T12:30:39Z</dcterms:created>
  <dcterms:modified xsi:type="dcterms:W3CDTF">2022-10-16T04:07:12Z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