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75" r:id="rId5"/>
    <p:sldId id="259" r:id="rId6"/>
    <p:sldId id="266" r:id="rId7"/>
    <p:sldId id="267" r:id="rId8"/>
    <p:sldId id="268" r:id="rId9"/>
    <p:sldId id="269" r:id="rId10"/>
    <p:sldId id="270" r:id="rId11"/>
    <p:sldId id="271" r:id="rId12"/>
    <p:sldId id="276" r:id="rId13"/>
    <p:sldId id="284" r:id="rId14"/>
    <p:sldId id="285" r:id="rId15"/>
    <p:sldId id="274" r:id="rId16"/>
    <p:sldId id="286" r:id="rId17"/>
    <p:sldId id="283" r:id="rId18"/>
    <p:sldId id="260" r:id="rId19"/>
    <p:sldId id="261" r:id="rId20"/>
    <p:sldId id="262" r:id="rId21"/>
    <p:sldId id="277" r:id="rId22"/>
    <p:sldId id="288" r:id="rId23"/>
    <p:sldId id="263" r:id="rId24"/>
    <p:sldId id="278" r:id="rId25"/>
    <p:sldId id="279" r:id="rId26"/>
    <p:sldId id="264" r:id="rId27"/>
    <p:sldId id="265" r:id="rId28"/>
    <p:sldId id="280" r:id="rId29"/>
    <p:sldId id="281" r:id="rId30"/>
    <p:sldId id="282" r:id="rId31"/>
    <p:sldId id="289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262"/>
  </p:normalViewPr>
  <p:slideViewPr>
    <p:cSldViewPr snapToGrid="0" snapToObjects="1">
      <p:cViewPr varScale="1">
        <p:scale>
          <a:sx n="75" d="100"/>
          <a:sy n="75" d="100"/>
        </p:scale>
        <p:origin x="1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node project =&gt; </a:t>
            </a:r>
            <a:r>
              <a:rPr lang="en-US" dirty="0" err="1"/>
              <a:t>npm</a:t>
            </a:r>
            <a:r>
              <a:rPr lang="en-US" dirty="0"/>
              <a:t> --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Install typescript locally =&gt; </a:t>
            </a:r>
            <a:r>
              <a:rPr lang="en-US" dirty="0" err="1"/>
              <a:t>npm</a:t>
            </a:r>
            <a:r>
              <a:rPr lang="en-US" dirty="0"/>
              <a:t> – </a:t>
            </a:r>
            <a:r>
              <a:rPr lang="en-US" dirty="0" err="1"/>
              <a:t>i</a:t>
            </a:r>
            <a:r>
              <a:rPr lang="en-US" dirty="0"/>
              <a:t> typescript build-dev</a:t>
            </a:r>
          </a:p>
          <a:p>
            <a:r>
              <a:rPr lang="en-US" dirty="0"/>
              <a:t>Create a typescript project =&gt; </a:t>
            </a:r>
            <a:r>
              <a:rPr lang="en-US" dirty="0" err="1"/>
              <a:t>tsc</a:t>
            </a:r>
            <a:r>
              <a:rPr lang="en-US" dirty="0"/>
              <a:t> –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r>
              <a:rPr lang="en-US" dirty="0"/>
              <a:t>Show </a:t>
            </a:r>
            <a:r>
              <a:rPr lang="en-US" dirty="0" err="1"/>
              <a:t>tsconfig</a:t>
            </a:r>
            <a:endParaRPr lang="en-US" dirty="0"/>
          </a:p>
          <a:p>
            <a:r>
              <a:rPr lang="en-US" dirty="0"/>
              <a:t>Create a </a:t>
            </a:r>
            <a:r>
              <a:rPr lang="en-US" dirty="0" err="1"/>
              <a:t>Program.tsx</a:t>
            </a:r>
            <a:r>
              <a:rPr lang="en-US" dirty="0"/>
              <a:t> file</a:t>
            </a:r>
          </a:p>
          <a:p>
            <a:r>
              <a:rPr lang="en-US" dirty="0"/>
              <a:t>Create an </a:t>
            </a:r>
            <a:r>
              <a:rPr lang="en-US" dirty="0" err="1"/>
              <a:t>index.html</a:t>
            </a:r>
            <a:r>
              <a:rPr lang="en-US" dirty="0"/>
              <a:t> page</a:t>
            </a:r>
          </a:p>
          <a:p>
            <a:r>
              <a:rPr lang="en-US" dirty="0"/>
              <a:t>Link </a:t>
            </a:r>
            <a:r>
              <a:rPr lang="en-US" dirty="0" err="1"/>
              <a:t>Program.js</a:t>
            </a:r>
            <a:r>
              <a:rPr lang="en-US" dirty="0"/>
              <a:t> to 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0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an example of a pipeline for </a:t>
            </a:r>
            <a:r>
              <a:rPr lang="en-US" dirty="0" err="1"/>
              <a:t>incr</a:t>
            </a:r>
            <a:r>
              <a:rPr lang="en-US" dirty="0"/>
              <a:t>, double and </a:t>
            </a:r>
            <a:r>
              <a:rPr lang="en-US"/>
              <a:t>divide functions</a:t>
            </a:r>
          </a:p>
        </p:txBody>
      </p:sp>
    </p:spTree>
    <p:extLst>
      <p:ext uri="{BB962C8B-B14F-4D97-AF65-F5344CB8AC3E}">
        <p14:creationId xmlns:p14="http://schemas.microsoft.com/office/powerpoint/2010/main" val="348619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esson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73E9A-86B6-E841-940E-2DFF264FD47D}"/>
              </a:ext>
            </a:extLst>
          </p:cNvPr>
          <p:cNvSpPr txBox="1"/>
          <p:nvPr/>
        </p:nvSpPr>
        <p:spPr>
          <a:xfrm>
            <a:off x="5704906" y="5059245"/>
            <a:ext cx="159498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INFDEV04-5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lnSpc>
                <a:spcPct val="150000"/>
              </a:lnSpc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lnSpc>
                <a:spcPct val="150000"/>
              </a:lnSpc>
              <a:spcBef>
                <a:spcPts val="2600"/>
              </a:spcBef>
              <a:buFontTx/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– Usually that means JavaScript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 methods allow programmatic access to the tree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branch of the tree ends in a node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allows to change document's structure, style or content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Nodes can have event handlers attached to them. 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lnSpc>
                <a:spcPct val="150000"/>
              </a:lnSpc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084339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JavaScript perform a change to a DOM element?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6516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JavaScript perform a change to a DOM element?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know that the DOM is a tree of node objects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Node object corresponds to the HTML elements on a page.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0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examine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these nodes to see the state of an element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to get what the user typed in a text box)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41402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JavaScript perform a change to a DOM element?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know that the DOM is a tree of node objects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Node object corresponds to the HTML elements on a page.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0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examine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these nodes to see the state of an element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to get what the user typed in a text box)</a:t>
            </a: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0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attributes of these nodes to change the attributes of an element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to toggle a style or to change the contents of an &lt;h1&gt; tag)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18639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JavaScript perform a change to a DOM element?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know that the DOM is a tree of node objects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Node object corresponds to the HTML elements on a page.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0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examine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these nodes to see the state of an element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to get what the user typed in a text box)</a:t>
            </a: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0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attributes of these nodes to change the attributes of an element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to toggle a style or to change the contents of an &lt;h1&gt; tag)</a:t>
            </a: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0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elements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and </a:t>
            </a:r>
            <a:r>
              <a:rPr lang="en-US" sz="20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 elements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a web page by adding and removing nodes from the DOM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33425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Returns the DOM object for the HTML element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with id="button", or null if none exists.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8959A8"/>
                </a:solidFill>
                <a:latin typeface="Calibri" panose="020F0502020204030204" pitchFamily="34" charset="0"/>
                <a:ea typeface="Menlo"/>
                <a:cs typeface="Calibri" panose="020F0502020204030204" pitchFamily="34" charset="0"/>
              </a:rPr>
              <a:t>let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element = </a:t>
            </a:r>
            <a:r>
              <a:rPr lang="en-US" sz="20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document.querySelector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‘#button’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&lt;button id= </a:t>
            </a: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“button”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&lt;/button&gt;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0460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Returns the DOM object for the HTML element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with id="button", or null if none exists.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8959A8"/>
                </a:solidFill>
                <a:latin typeface="Calibri" panose="020F0502020204030204" pitchFamily="34" charset="0"/>
                <a:ea typeface="Menlo"/>
                <a:cs typeface="Calibri" panose="020F0502020204030204" pitchFamily="34" charset="0"/>
              </a:rPr>
              <a:t>let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element = </a:t>
            </a:r>
            <a:r>
              <a:rPr lang="en-US" sz="20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document.querySelector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‘#button’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&lt;button id= </a:t>
            </a: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“button”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&lt;/button&gt;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Returns a list of DOM objects containing all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elements that have a "quote" class AND all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elements that have a "comment" class.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8959A8"/>
                </a:solidFill>
                <a:latin typeface="Calibri" panose="020F0502020204030204" pitchFamily="34" charset="0"/>
                <a:ea typeface="Menlo"/>
                <a:cs typeface="Calibri" panose="020F0502020204030204" pitchFamily="34" charset="0"/>
              </a:rPr>
              <a:t>let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elementList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 </a:t>
            </a:r>
            <a:r>
              <a:rPr lang="en-US" sz="20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document.querySelectorAll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'.quote, .comment’ 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&lt;button class= </a:t>
            </a: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“button”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&lt;/button&gt;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&lt;button class= </a:t>
            </a: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“button”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&lt;/button&gt;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9785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 is an interpreted programming language.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also dynamically typed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 modification happens at runtime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Type of x is integer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foo = 123;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Type of x is now string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 = </a:t>
            </a: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‘567’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 runs in varying environments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 and debugging is needed to verify its behavior across multiple browsers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 type checking could eliminates a class of programming errors </a:t>
            </a:r>
          </a:p>
        </p:txBody>
      </p:sp>
    </p:spTree>
    <p:extLst>
      <p:ext uri="{BB962C8B-B14F-4D97-AF65-F5344CB8AC3E}">
        <p14:creationId xmlns:p14="http://schemas.microsoft.com/office/powerpoint/2010/main" val="55762681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cript </a:t>
            </a:r>
          </a:p>
        </p:txBody>
      </p:sp>
      <p:sp>
        <p:nvSpPr>
          <p:cNvPr id="136" name="TypeScript is a typed superset of Javascrip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TypeScript is a typed superset of JavaScript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TypeScript code can be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transpiled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into JavaScript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JavaScript is what you are actually going to execute (either in the browser or on the server)</a:t>
            </a:r>
          </a:p>
          <a:p>
            <a:pPr marL="0" indent="0" defTabSz="457200">
              <a:lnSpc>
                <a:spcPct val="150000"/>
              </a:lnSpc>
              <a:spcBef>
                <a:spcPts val="1300"/>
              </a:spcBef>
              <a:buSzTx/>
              <a:buNone/>
              <a:defRPr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two main goals of TypeScript:</a:t>
            </a: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i="1">
                <a:solidFill>
                  <a:srgbClr val="333333"/>
                </a:solidFill>
              </a:defRPr>
            </a:pPr>
            <a: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  <a:t>	•	Provide an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optional type system</a:t>
            </a:r>
            <a: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  <a:t> for JavaScript.</a:t>
            </a: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•	Provide planned features from future JavaScript editions to current JavaScript engines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he TypeScript type syst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379475">
              <a:lnSpc>
                <a:spcPts val="10100"/>
              </a:lnSpc>
              <a:spcBef>
                <a:spcPts val="1400"/>
              </a:spcBef>
              <a:defRPr sz="6640" b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sz="4000" b="0" dirty="0">
                <a:latin typeface="Calibri" panose="020F0502020204030204" pitchFamily="34" charset="0"/>
                <a:cs typeface="Calibri" panose="020F0502020204030204" pitchFamily="34" charset="0"/>
              </a:rPr>
              <a:t>The TypeScript type system</a:t>
            </a:r>
          </a:p>
        </p:txBody>
      </p:sp>
      <p:sp>
        <p:nvSpPr>
          <p:cNvPr id="139" name="• Types increase your agility when doing refactoring. It's better for the compiler to catch errors than to have things fail at run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600" i="1">
                <a:solidFill>
                  <a:srgbClr val="333333"/>
                </a:solidFill>
              </a:defRPr>
            </a:pPr>
            <a:r>
              <a:rPr sz="2000" i="0" dirty="0">
                <a:latin typeface="Calibri" panose="020F0502020204030204" pitchFamily="34" charset="0"/>
                <a:cs typeface="Calibri" panose="020F0502020204030204" pitchFamily="34" charset="0"/>
              </a:rPr>
              <a:t>	•	Types increase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quality of the code </a:t>
            </a:r>
            <a:r>
              <a:rPr sz="2000" i="0" dirty="0">
                <a:latin typeface="Calibri" panose="020F0502020204030204" pitchFamily="34" charset="0"/>
                <a:cs typeface="Calibri" panose="020F0502020204030204" pitchFamily="34" charset="0"/>
              </a:rPr>
              <a:t>when doing refactoring. </a:t>
            </a:r>
            <a:endParaRPr lang="en-US" sz="20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600" i="1"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It's better for the compiler to catch errors than to have things fail at runtime</a:t>
            </a:r>
            <a:r>
              <a:rPr sz="2000" i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600" i="1">
                <a:solidFill>
                  <a:srgbClr val="333333"/>
                </a:solidFill>
              </a:defRPr>
            </a:pPr>
            <a:endParaRPr sz="20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i="1">
                <a:solidFill>
                  <a:srgbClr val="333333"/>
                </a:solidFill>
              </a:defRPr>
            </a:pPr>
            <a:r>
              <a:rPr sz="2000" i="0" dirty="0">
                <a:latin typeface="Calibri" panose="020F0502020204030204" pitchFamily="34" charset="0"/>
                <a:cs typeface="Calibri" panose="020F0502020204030204" pitchFamily="34" charset="0"/>
              </a:rPr>
              <a:t>	•	Types are one of the best forms of documentation you can have. </a:t>
            </a:r>
            <a:endParaRPr lang="en-US" sz="20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i="1"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The function signature is a theorem and the function body is the proof</a:t>
            </a:r>
            <a:r>
              <a:rPr sz="2000" i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Topics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11099800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view in the MVC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view using template engines </a:t>
            </a:r>
          </a:p>
          <a:p>
            <a:pPr marL="4445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+ HTML Template = Template engine (Razor)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view using  HTML components</a:t>
            </a:r>
          </a:p>
          <a:p>
            <a:pPr marL="4445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+ HTML  =  React components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</a:p>
        </p:txBody>
      </p:sp>
      <p:sp>
        <p:nvSpPr>
          <p:cNvPr id="142" name="Types can be Implic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50031" indent="-250031" defTabSz="457200">
              <a:lnSpc>
                <a:spcPct val="150000"/>
              </a:lnSpc>
              <a:spcBef>
                <a:spcPts val="1500"/>
              </a:spcBef>
              <a:defRPr b="1">
                <a:solidFill>
                  <a:srgbClr val="333333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Types can be Implicit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 dirty="0" err="1">
                <a:solidFill>
                  <a:srgbClr val="8959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foo =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123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 = </a:t>
            </a:r>
            <a:r>
              <a:rPr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'456'</a:t>
            </a: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// Error: cannot assign `string` to `number</a:t>
            </a:r>
            <a:endParaRPr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</a:p>
        </p:txBody>
      </p:sp>
      <p:sp>
        <p:nvSpPr>
          <p:cNvPr id="142" name="Types can be Implic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50031" indent="-250031" defTabSz="457200">
              <a:lnSpc>
                <a:spcPct val="150000"/>
              </a:lnSpc>
              <a:spcBef>
                <a:spcPts val="1500"/>
              </a:spcBef>
              <a:defRPr b="1">
                <a:solidFill>
                  <a:srgbClr val="333333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Types can be Implicit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 dirty="0" err="1">
                <a:solidFill>
                  <a:srgbClr val="8959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foo = </a:t>
            </a:r>
            <a:r>
              <a:rPr sz="2000" dirty="0">
                <a:solidFill>
                  <a:srgbClr val="F587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123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 = </a:t>
            </a:r>
            <a:r>
              <a:rPr sz="2000" dirty="0">
                <a:solidFill>
                  <a:srgbClr val="718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'456'</a:t>
            </a: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// Error: cannot assign `string` to `number</a:t>
            </a:r>
            <a:endParaRPr lang="en-US"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0031" indent="-250031" defTabSz="457200">
              <a:lnSpc>
                <a:spcPct val="150000"/>
              </a:lnSpc>
              <a:spcBef>
                <a:spcPts val="1500"/>
              </a:spcBef>
              <a:defRPr b="1"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Types can be Explicit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2000" dirty="0" err="1">
                <a:solidFill>
                  <a:srgbClr val="8959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foo: </a:t>
            </a:r>
            <a:r>
              <a:rPr lang="en-US" sz="2000" dirty="0">
                <a:solidFill>
                  <a:srgbClr val="F587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>
                <a:solidFill>
                  <a:srgbClr val="F587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2000" dirty="0" err="1">
                <a:solidFill>
                  <a:srgbClr val="8959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foo: </a:t>
            </a:r>
            <a:r>
              <a:rPr lang="en-US" sz="2000" dirty="0">
                <a:solidFill>
                  <a:srgbClr val="F587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>
                <a:solidFill>
                  <a:srgbClr val="718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'123'</a:t>
            </a: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// Error: cannot assign a `string` to a `number`</a:t>
            </a:r>
            <a:endParaRPr lang="en-US"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49271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Types can be Implic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50031" indent="-250031" defTabSz="457200">
              <a:lnSpc>
                <a:spcPct val="150000"/>
              </a:lnSpc>
              <a:spcBef>
                <a:spcPts val="1500"/>
              </a:spcBef>
              <a:defRPr b="1"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84177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There are additional types that we don’t have in  languages such as Java and C#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324485" indent="-324485" defTabSz="426466">
              <a:spcBef>
                <a:spcPts val="3000"/>
              </a:spcBef>
              <a:defRPr sz="2336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additional types that we don’t have in  languages such as Java and C#</a:t>
            </a:r>
          </a:p>
          <a:p>
            <a:pPr marL="324485" indent="-324485" defTabSz="426466">
              <a:spcBef>
                <a:spcPts val="3000"/>
              </a:spcBef>
              <a:defRPr sz="2336" u="sng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Union types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we can join types together, obtaining all values of both types: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x1: number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"error"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There are additional types that we don’t have in  languages such as Java and C#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324485" indent="-324485" defTabSz="426466">
              <a:spcBef>
                <a:spcPts val="3000"/>
              </a:spcBef>
              <a:defRPr sz="2336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additional types that we don’t have in  languages such as Java and C#</a:t>
            </a:r>
          </a:p>
          <a:p>
            <a:pPr marL="324485" indent="-324485" defTabSz="426466">
              <a:spcBef>
                <a:spcPts val="3000"/>
              </a:spcBef>
              <a:defRPr sz="2336" u="sng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Union types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we can join types together, obtaining all values of both types: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x1: number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"error"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endParaRPr lang="en-US" sz="2000" dirty="0">
              <a:solidFill>
                <a:schemeClr val="accent5">
                  <a:lumOff val="-29866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also join more complex types together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lang="en-US"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Person = Movie | Actor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recover the original type information, we can use a discriminated union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endParaRPr sz="2000" dirty="0">
              <a:solidFill>
                <a:schemeClr val="accent5">
                  <a:lumOff val="-29866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14545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There are additional types that we don’t have in  languages such as Java and C#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324485" indent="-324485" defTabSz="426466">
              <a:spcBef>
                <a:spcPts val="3000"/>
              </a:spcBef>
              <a:defRPr sz="2336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additional types that we don’t have in  languages such as Java and C#</a:t>
            </a:r>
          </a:p>
          <a:p>
            <a:pPr marL="324485" indent="-324485" defTabSz="426466">
              <a:spcBef>
                <a:spcPts val="3000"/>
              </a:spcBef>
              <a:defRPr sz="2336" u="sng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Union types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we can join types together, obtaining all values of both types: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x1: number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"error"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endParaRPr lang="en-US" sz="2000" dirty="0">
              <a:solidFill>
                <a:schemeClr val="accent5">
                  <a:lumOff val="-29866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also join more complex types together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lang="en-US"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Record = Movie | Actor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recover the original type information, we can use a discriminated union</a:t>
            </a:r>
          </a:p>
          <a:p>
            <a:pPr marL="324485" lvl="0" indent="-324485" defTabSz="426466">
              <a:spcBef>
                <a:spcPts val="3000"/>
              </a:spcBef>
              <a:defRPr sz="2336"/>
            </a:pP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Discriminated union: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 element allows us to discriminate the specific case of a value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endParaRPr sz="2000" dirty="0">
              <a:solidFill>
                <a:schemeClr val="accent5">
                  <a:lumOff val="-29866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909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Intersection Type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defRPr u="sng"/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Intersection Types:</a:t>
            </a:r>
          </a:p>
          <a:p>
            <a:pPr marL="457200" lvl="1" indent="-2286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400"/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	•	</a:t>
            </a:r>
            <a:r>
              <a:rPr sz="2000" dirty="0"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the same discriminated union can be built by reusing the previously defined types, augmented with intersections;</a:t>
            </a:r>
          </a:p>
          <a:p>
            <a:pPr marL="457200" lvl="1" indent="-2286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	•	this results in less code, and better intention declaration:</a:t>
            </a:r>
          </a:p>
          <a:p>
            <a:pPr marL="0" lvl="3" indent="685800" defTabSz="457200">
              <a:lnSpc>
                <a:spcPct val="150000"/>
              </a:lnSpc>
              <a:spcBef>
                <a:spcPts val="0"/>
              </a:spcBef>
              <a:buSzTx/>
              <a:buNone/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Record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= Student &amp; { kind: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Movie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 | Teacher &amp; { kind: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Actor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</a:t>
            </a:r>
            <a:r>
              <a:rPr sz="4000">
                <a:latin typeface="Calibri" panose="020F0502020204030204" pitchFamily="34" charset="0"/>
                <a:cs typeface="Calibri" panose="020F0502020204030204" pitchFamily="34" charset="0"/>
              </a:rPr>
              <a:t>in Typescript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000" u="sng" dirty="0">
                <a:latin typeface="Calibri" panose="020F0502020204030204" pitchFamily="34" charset="0"/>
                <a:cs typeface="Calibri" panose="020F0502020204030204" pitchFamily="34" charset="0"/>
              </a:rPr>
              <a:t>nion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is a sort of sum, or set union: 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 | B is a type that contains: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all the values of A, 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and all the values of B, one next to each other;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are possible values of A | B?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</a:t>
            </a:r>
            <a:r>
              <a:rPr sz="4000">
                <a:latin typeface="Calibri" panose="020F0502020204030204" pitchFamily="34" charset="0"/>
                <a:cs typeface="Calibri" panose="020F0502020204030204" pitchFamily="34" charset="0"/>
              </a:rPr>
              <a:t>in Typescript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000" u="sng" dirty="0">
                <a:latin typeface="Calibri" panose="020F0502020204030204" pitchFamily="34" charset="0"/>
                <a:cs typeface="Calibri" panose="020F0502020204030204" pitchFamily="34" charset="0"/>
              </a:rPr>
              <a:t>nion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is a sort of sum, or set union: 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 | B is a type that contains: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all the values of A, 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and all the values of B, one next to each other;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Values of A | B are { x:"A1" }, { x:"A2" }, but also { y:"B1" }, etc. There are five of them;</a:t>
            </a:r>
          </a:p>
        </p:txBody>
      </p:sp>
    </p:spTree>
    <p:extLst>
      <p:ext uri="{BB962C8B-B14F-4D97-AF65-F5344CB8AC3E}">
        <p14:creationId xmlns:p14="http://schemas.microsoft.com/office/powerpoint/2010/main" val="193214774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</a:t>
            </a:r>
            <a:r>
              <a:rPr sz="4000">
                <a:latin typeface="Calibri" panose="020F0502020204030204" pitchFamily="34" charset="0"/>
                <a:cs typeface="Calibri" panose="020F0502020204030204" pitchFamily="34" charset="0"/>
              </a:rPr>
              <a:t>in Typescript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000" u="sng" dirty="0">
                <a:latin typeface="Calibri" panose="020F0502020204030204" pitchFamily="34" charset="0"/>
                <a:cs typeface="Calibri" panose="020F0502020204030204" pitchFamily="34" charset="0"/>
              </a:rPr>
              <a:t>nion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is a sort of sum, or set union: 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 | B is a type that contains: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all the values of A, 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and all the values of B, one next to each other;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alues of A | B are { x:"A1" }, { x:"A2" }, but also { y:"B1" }, etc. There are five of them;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I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ntersection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 sort of product, or cartesian product over sets: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A &amp; B is a type that contains all the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combinations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of values of A and B at the same time: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are possible values of A  B?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9247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</a:p>
        </p:txBody>
      </p:sp>
      <p:sp>
        <p:nvSpPr>
          <p:cNvPr id="125" name="Dom is a programming API for HTML and XML documents…"/>
          <p:cNvSpPr txBox="1">
            <a:spLocks noGrp="1"/>
          </p:cNvSpPr>
          <p:nvPr>
            <p:ph type="body" sz="half" idx="1"/>
          </p:nvPr>
        </p:nvSpPr>
        <p:spPr>
          <a:xfrm>
            <a:off x="1130532" y="1736890"/>
            <a:ext cx="11089177" cy="197066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is a programming API for HTML and XML documents</a:t>
            </a:r>
          </a:p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It defines the logical structure of documents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</a:t>
            </a:r>
            <a:r>
              <a:rPr sz="4000">
                <a:latin typeface="Calibri" panose="020F0502020204030204" pitchFamily="34" charset="0"/>
                <a:cs typeface="Calibri" panose="020F0502020204030204" pitchFamily="34" charset="0"/>
              </a:rPr>
              <a:t>in Typescript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000" u="sng" dirty="0">
                <a:latin typeface="Calibri" panose="020F0502020204030204" pitchFamily="34" charset="0"/>
                <a:cs typeface="Calibri" panose="020F0502020204030204" pitchFamily="34" charset="0"/>
              </a:rPr>
              <a:t>nion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is a sort of sum, or set union: 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 | B is a type that contains: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all the values of A, 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and all the values of B, one next to each other;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alues of A | B are { x:"A1" }, { x:"A2" }, but also { y:"B1" }, etc. There are five of them;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I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ntersection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 sort of product, or cartesian product over sets: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A &amp; B is a type that contains all the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combinations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of values of A and B at the same time: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Values of A &amp; B are { x:"A1", y:"B1" }, { x:"A1", y:"B2" }, etc. There are six of them;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48469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73414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51423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function with a single argument</a:t>
            </a:r>
          </a:p>
          <a:p>
            <a:pPr marL="0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-320040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04864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function with a single argument</a:t>
            </a:r>
          </a:p>
          <a:p>
            <a:pPr marL="0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0019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Typescript…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function with a single argument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sym typeface="Helvetica"/>
              </a:rPr>
              <a:t>f (n, m) --&gt; f’ (n)(m)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Example: add (</a:t>
            </a:r>
            <a:r>
              <a:rPr lang="en-US" sz="2048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x,b</a:t>
            </a:r>
            <a:r>
              <a:rPr lang="en-US" sz="2048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=&gt; add (a)(b)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096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Typescript….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function with a single argument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sym typeface="Helvetica"/>
              </a:rPr>
              <a:t>f (n, m) --&gt; f’ (n)(m)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Example: add (</a:t>
            </a:r>
            <a:r>
              <a:rPr lang="en-US" sz="2048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x,b</a:t>
            </a:r>
            <a:r>
              <a:rPr lang="en-US" sz="2048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=&gt; add (a)(b)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Using </a:t>
            </a:r>
            <a:r>
              <a:rPr lang="en-US" sz="2048" dirty="0">
                <a:sym typeface="Helvetica"/>
              </a:rPr>
              <a:t>higher order functions (functions accepting other functions as parameters) can also be combined with generics leading to complex constructions</a:t>
            </a:r>
          </a:p>
          <a:p>
            <a:pPr marL="72897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48" dirty="0"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48" dirty="0"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48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83038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Typescript…..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function with a single argument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sym typeface="Helvetica"/>
              </a:rPr>
              <a:t>f (n, m) --&gt; f’ (n)(m)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Example: add (</a:t>
            </a:r>
            <a:r>
              <a:rPr lang="en-US" sz="2048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x,b</a:t>
            </a:r>
            <a:r>
              <a:rPr lang="en-US" sz="2048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=&gt; add (a)(b)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Using </a:t>
            </a:r>
            <a:r>
              <a:rPr lang="en-US" sz="2048" dirty="0">
                <a:sym typeface="Helvetica"/>
              </a:rPr>
              <a:t>higher order functions (functions accepting other functions as parameters) can also be combined with generics leading to complex constructions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solidFill>
                  <a:srgbClr val="0070C0"/>
                </a:solidFill>
                <a:sym typeface="Helvetica"/>
              </a:rPr>
              <a:t>type</a:t>
            </a:r>
            <a:r>
              <a:rPr lang="en-US" sz="2048" dirty="0">
                <a:sym typeface="Helvetica"/>
              </a:rPr>
              <a:t> Fun&lt;A,B&gt; = (_:A) =&gt; B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48" dirty="0"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48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2922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Typescript……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function with a single argument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sym typeface="Helvetica"/>
              </a:rPr>
              <a:t>f (n, m) --&gt; f’ (n)(m)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Example: add (</a:t>
            </a:r>
            <a:r>
              <a:rPr lang="en-US" sz="2048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x,b</a:t>
            </a:r>
            <a:r>
              <a:rPr lang="en-US" sz="2048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=&gt; add (a)(b)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Using </a:t>
            </a:r>
            <a:r>
              <a:rPr lang="en-US" sz="2048" dirty="0">
                <a:sym typeface="Helvetica"/>
              </a:rPr>
              <a:t>higher order functions (functions accepting other functions as parameters) can also be combined with generics leading to complex constructions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solidFill>
                  <a:srgbClr val="0070C0"/>
                </a:solidFill>
                <a:sym typeface="Helvetica"/>
              </a:rPr>
              <a:t>type</a:t>
            </a:r>
            <a:r>
              <a:rPr lang="en-US" sz="2048" dirty="0">
                <a:sym typeface="Helvetica"/>
              </a:rPr>
              <a:t> Fun&lt;A,B&gt; = (_:A) =&gt; B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solidFill>
                  <a:srgbClr val="0070C0"/>
                </a:solidFill>
                <a:sym typeface="Helvetica"/>
              </a:rPr>
              <a:t>let</a:t>
            </a:r>
            <a:r>
              <a:rPr lang="en-US" sz="2048" dirty="0">
                <a:sym typeface="Helvetica"/>
              </a:rPr>
              <a:t> pipeline : &lt;A,B,C&gt;(_:Fun&lt;A,B&gt;) =&gt; (_:Fun&lt;B,C&gt;) =&gt; Fun&lt;A,C&gt; = f =&gt; g =&gt; (x =&gt; g(f(x)))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48" dirty="0"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48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1159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lang="en-US" sz="2048" dirty="0"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48" dirty="0"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48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10432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</a:p>
        </p:txBody>
      </p:sp>
      <p:sp>
        <p:nvSpPr>
          <p:cNvPr id="125" name="Dom is a programming API for HTML and XML documents…"/>
          <p:cNvSpPr txBox="1">
            <a:spLocks noGrp="1"/>
          </p:cNvSpPr>
          <p:nvPr>
            <p:ph type="body" sz="half" idx="1"/>
          </p:nvPr>
        </p:nvSpPr>
        <p:spPr>
          <a:xfrm>
            <a:off x="1130532" y="1736890"/>
            <a:ext cx="11089177" cy="19706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is a programming API for HTML and XML documents</a:t>
            </a:r>
          </a:p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It defines the logical structure of documents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also defines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the way a document is accessed and manipulated</a:t>
            </a:r>
          </a:p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Consider the following HTML table structure</a:t>
            </a:r>
          </a:p>
        </p:txBody>
      </p:sp>
      <p:sp>
        <p:nvSpPr>
          <p:cNvPr id="126" name="&lt;TABLE&gt;…"/>
          <p:cNvSpPr txBox="1">
            <a:spLocks noChangeAspect="1"/>
          </p:cNvSpPr>
          <p:nvPr/>
        </p:nvSpPr>
        <p:spPr>
          <a:xfrm>
            <a:off x="1805049" y="4396134"/>
            <a:ext cx="4089861" cy="4498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normAutofit/>
          </a:bodyPr>
          <a:lstStyle/>
          <a:p>
            <a:pPr lvl="2" indent="0"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&lt;TABLE&gt;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&lt;ROWS&gt;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&lt;TR&gt;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&lt;TD&gt;Shady Grove&lt;/TD&gt;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&lt;TD&gt;Aeolian&lt;/TD&gt;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&lt;/TR&gt;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&lt;TR&gt;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&lt;TD&gt;Over the River, Charlie&lt;/TD&gt;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&lt;TD&gt;Dorian&lt;/TD&gt;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&lt;/TR&gt;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&lt;/ROWS&gt;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&lt;/TABLE&gt;</a:t>
            </a:r>
          </a:p>
        </p:txBody>
      </p:sp>
      <p:pic>
        <p:nvPicPr>
          <p:cNvPr id="127" name="table.gif" descr="tabl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3037" y="4411934"/>
            <a:ext cx="5491926" cy="305936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able in HTML"/>
          <p:cNvSpPr txBox="1"/>
          <p:nvPr/>
        </p:nvSpPr>
        <p:spPr>
          <a:xfrm>
            <a:off x="1585620" y="8894420"/>
            <a:ext cx="226436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Table in HTML </a:t>
            </a:r>
          </a:p>
        </p:txBody>
      </p:sp>
      <p:sp>
        <p:nvSpPr>
          <p:cNvPr id="129" name="Dom in the browser"/>
          <p:cNvSpPr txBox="1"/>
          <p:nvPr/>
        </p:nvSpPr>
        <p:spPr>
          <a:xfrm>
            <a:off x="8294014" y="8894420"/>
            <a:ext cx="296997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Dom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34095968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– Usually that means JavaScript</a:t>
            </a: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– Usually that means JavaScript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tree.</a:t>
            </a: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5533742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– Usually that means JavaScript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 methods allow programmatic access to the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673372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– Usually that means JavaScript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 methods allow programmatic access to the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branch of the tree ends in a node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202571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– Usually that means JavaScript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 methods allow programmatic access to the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branch of the tree ends in a node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allows to change document's structure, style or content. 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4408234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1189</Words>
  <Application>Microsoft Macintosh PowerPoint</Application>
  <PresentationFormat>Custom</PresentationFormat>
  <Paragraphs>269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Calibri</vt:lpstr>
      <vt:lpstr>Courier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Menlo</vt:lpstr>
      <vt:lpstr>Times</vt:lpstr>
      <vt:lpstr>White</vt:lpstr>
      <vt:lpstr>Document Object Model (DOM) TypeScript</vt:lpstr>
      <vt:lpstr>Topics</vt:lpstr>
      <vt:lpstr>Document Object Model (DOM)</vt:lpstr>
      <vt:lpstr>Document Object Model (DOM)</vt:lpstr>
      <vt:lpstr>Document Object Model (DOM).</vt:lpstr>
      <vt:lpstr>Document Object Model (DOM)..</vt:lpstr>
      <vt:lpstr>Document Object Model (DOM)…</vt:lpstr>
      <vt:lpstr>Document Object Model (DOM)….</vt:lpstr>
      <vt:lpstr>Document Object Model (DOM)….</vt:lpstr>
      <vt:lpstr>Document Object Model (DOM)…..</vt:lpstr>
      <vt:lpstr>Document Object Model (DOM)……</vt:lpstr>
      <vt:lpstr>Document Object Model (DOM)……</vt:lpstr>
      <vt:lpstr>Document Object Model (DOM)……</vt:lpstr>
      <vt:lpstr>Document Object Model (DOM)……</vt:lpstr>
      <vt:lpstr>Document Object Model (DOM)……</vt:lpstr>
      <vt:lpstr>Document Object Model (DOM)……</vt:lpstr>
      <vt:lpstr>JavaScript</vt:lpstr>
      <vt:lpstr>TypeScript </vt:lpstr>
      <vt:lpstr>The TypeScript type system</vt:lpstr>
      <vt:lpstr>Types in Typescript</vt:lpstr>
      <vt:lpstr>Types in Typescript</vt:lpstr>
      <vt:lpstr>Example</vt:lpstr>
      <vt:lpstr>Types in Typescript.</vt:lpstr>
      <vt:lpstr>Types in Typescript.</vt:lpstr>
      <vt:lpstr>Types in Typescript.</vt:lpstr>
      <vt:lpstr>Types in Typescript..</vt:lpstr>
      <vt:lpstr>Types in Typescript..</vt:lpstr>
      <vt:lpstr>Types in Typescript..</vt:lpstr>
      <vt:lpstr>Types in Typescript..</vt:lpstr>
      <vt:lpstr>Types in Typescript..</vt:lpstr>
      <vt:lpstr>Example</vt:lpstr>
      <vt:lpstr>Currying in Typescript</vt:lpstr>
      <vt:lpstr>Currying in Typescript.</vt:lpstr>
      <vt:lpstr>Currying in Typescript..</vt:lpstr>
      <vt:lpstr>Currying in Typescript…</vt:lpstr>
      <vt:lpstr>Currying in Typescript….</vt:lpstr>
      <vt:lpstr>Currying in Typescript…..</vt:lpstr>
      <vt:lpstr>Currying in Typescript……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Object Model (DOM) TypeScript</dc:title>
  <cp:lastModifiedBy>Omar, A. (Ahmad)</cp:lastModifiedBy>
  <cp:revision>162</cp:revision>
  <dcterms:modified xsi:type="dcterms:W3CDTF">2018-10-18T07:30:08Z</dcterms:modified>
</cp:coreProperties>
</file>