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70" r:id="rId10"/>
    <p:sldId id="260" r:id="rId11"/>
    <p:sldId id="261" r:id="rId12"/>
    <p:sldId id="262" r:id="rId13"/>
    <p:sldId id="263" r:id="rId14"/>
    <p:sldId id="264" r:id="rId15"/>
    <p:sldId id="265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77" d="100"/>
          <a:sy n="77" d="100"/>
        </p:scale>
        <p:origin x="1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esson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TypeScript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E73E9A-86B6-E841-940E-2DFF264FD47D}"/>
              </a:ext>
            </a:extLst>
          </p:cNvPr>
          <p:cNvSpPr txBox="1"/>
          <p:nvPr/>
        </p:nvSpPr>
        <p:spPr>
          <a:xfrm>
            <a:off x="5704906" y="5059245"/>
            <a:ext cx="159498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INFDEV04-5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Typescript </a:t>
            </a:r>
          </a:p>
        </p:txBody>
      </p:sp>
      <p:sp>
        <p:nvSpPr>
          <p:cNvPr id="136" name="TypeScript is a typed superset of Javascrip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TypeScript is a typed superset of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TypeScript compiles into JavaScript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defRPr>
                <a:solidFill>
                  <a:srgbClr val="333333"/>
                </a:solidFill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JavaScript is what you are actually going to execute (either in the browser or on the server)</a:t>
            </a:r>
          </a:p>
          <a:p>
            <a:pPr marL="0" indent="0" defTabSz="457200">
              <a:lnSpc>
                <a:spcPct val="150000"/>
              </a:lnSpc>
              <a:spcBef>
                <a:spcPts val="1300"/>
              </a:spcBef>
              <a:buSzTx/>
              <a:buNone/>
              <a:defRPr>
                <a:solidFill>
                  <a:srgbClr val="333333"/>
                </a:solidFill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There are two main goals of TypeScript:</a:t>
            </a:r>
          </a:p>
          <a:p>
            <a:pPr marL="457200" indent="-4572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i="1">
                <a:solidFill>
                  <a:srgbClr val="333333"/>
                </a:solidFill>
              </a:defRPr>
            </a:pPr>
            <a:r>
              <a:rPr lang="en-US" sz="2000" i="0" dirty="0">
                <a:latin typeface="Calibri" panose="020F0502020204030204" pitchFamily="34" charset="0"/>
                <a:cs typeface="Calibri" panose="020F0502020204030204" pitchFamily="34" charset="0"/>
              </a:rPr>
              <a:t>	•	Provide an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optional type system</a:t>
            </a:r>
            <a:r>
              <a:rPr lang="en-US" sz="2000" i="0" dirty="0">
                <a:latin typeface="Calibri" panose="020F0502020204030204" pitchFamily="34" charset="0"/>
                <a:cs typeface="Calibri" panose="020F0502020204030204" pitchFamily="34" charset="0"/>
              </a:rPr>
              <a:t> for JavaScript.</a:t>
            </a:r>
          </a:p>
          <a:p>
            <a:pPr marL="457200" indent="-4572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>
                <a:solidFill>
                  <a:srgbClr val="333333"/>
                </a:solidFill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•	Provide planned features from future JavaScript editions to current JavaScript engines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he TypeScript type syst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379475">
              <a:lnSpc>
                <a:spcPts val="10100"/>
              </a:lnSpc>
              <a:spcBef>
                <a:spcPts val="1400"/>
              </a:spcBef>
              <a:defRPr sz="6640" b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sz="4000" b="0" dirty="0">
                <a:latin typeface="Calibri" panose="020F0502020204030204" pitchFamily="34" charset="0"/>
                <a:cs typeface="Calibri" panose="020F0502020204030204" pitchFamily="34" charset="0"/>
              </a:rPr>
              <a:t>The TypeScript type system</a:t>
            </a:r>
          </a:p>
        </p:txBody>
      </p:sp>
      <p:sp>
        <p:nvSpPr>
          <p:cNvPr id="139" name="• Types increase your agility when doing refactoring. It's better for the compiler to catch errors than to have things fail at runtim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marL="457200" indent="-4572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600" i="1">
                <a:solidFill>
                  <a:srgbClr val="333333"/>
                </a:solidFill>
              </a:defRPr>
            </a:pPr>
            <a:r>
              <a:rPr sz="2000" i="0" dirty="0">
                <a:latin typeface="Calibri" panose="020F0502020204030204" pitchFamily="34" charset="0"/>
                <a:cs typeface="Calibri" panose="020F0502020204030204" pitchFamily="34" charset="0"/>
              </a:rPr>
              <a:t>	•	Types increase your agility when doing refactoring. 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It's better for the compiler to catch errors than to have things fail at runtime</a:t>
            </a:r>
            <a:r>
              <a:rPr sz="2000" i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600" i="1">
                <a:solidFill>
                  <a:srgbClr val="333333"/>
                </a:solidFill>
              </a:defRPr>
            </a:pPr>
            <a:endParaRPr sz="2000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i="1">
                <a:solidFill>
                  <a:srgbClr val="333333"/>
                </a:solidFill>
              </a:defRPr>
            </a:pPr>
            <a:r>
              <a:rPr sz="2000" i="0" dirty="0">
                <a:latin typeface="Calibri" panose="020F0502020204030204" pitchFamily="34" charset="0"/>
                <a:cs typeface="Calibri" panose="020F0502020204030204" pitchFamily="34" charset="0"/>
              </a:rPr>
              <a:t>	•	Types are one of the best forms of documentation you can have. 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The function signature is a theorem and the function body is the proof</a:t>
            </a:r>
            <a:r>
              <a:rPr sz="2000" i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in Typescript</a:t>
            </a:r>
          </a:p>
        </p:txBody>
      </p:sp>
      <p:sp>
        <p:nvSpPr>
          <p:cNvPr id="142" name="Types can be Implici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250031" indent="-250031" defTabSz="457200">
              <a:lnSpc>
                <a:spcPct val="150000"/>
              </a:lnSpc>
              <a:spcBef>
                <a:spcPts val="1500"/>
              </a:spcBef>
              <a:defRPr b="1">
                <a:solidFill>
                  <a:srgbClr val="333333"/>
                </a:solidFill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Types can be Implicit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000" dirty="0" err="1">
                <a:solidFill>
                  <a:srgbClr val="8959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foo = </a:t>
            </a:r>
            <a:r>
              <a:rPr sz="2000" dirty="0">
                <a:solidFill>
                  <a:srgbClr val="F587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123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8E908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foo = </a:t>
            </a:r>
            <a:r>
              <a:rPr sz="2000" dirty="0">
                <a:solidFill>
                  <a:srgbClr val="718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'456'</a:t>
            </a:r>
            <a:r>
              <a:rPr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// Error: cannot assign `string` to `number</a:t>
            </a:r>
            <a:endParaRPr sz="20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8E908C"/>
                </a:solidFill>
                <a:latin typeface="Menlo"/>
                <a:ea typeface="Menlo"/>
                <a:cs typeface="Menlo"/>
                <a:sym typeface="Menlo"/>
              </a:defRPr>
            </a:pPr>
            <a:endParaRPr sz="20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0031" indent="-250031" defTabSz="457200">
              <a:lnSpc>
                <a:spcPct val="150000"/>
              </a:lnSpc>
              <a:spcBef>
                <a:spcPts val="1500"/>
              </a:spcBef>
              <a:defRPr b="1">
                <a:solidFill>
                  <a:srgbClr val="333333"/>
                </a:solidFill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Types can be Explicit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000" dirty="0" err="1">
                <a:solidFill>
                  <a:srgbClr val="8959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foo: </a:t>
            </a:r>
            <a:r>
              <a:rPr sz="2000" dirty="0">
                <a:solidFill>
                  <a:srgbClr val="F587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sz="2000" dirty="0">
                <a:solidFill>
                  <a:srgbClr val="F587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123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8E908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000" dirty="0" err="1">
                <a:solidFill>
                  <a:srgbClr val="8959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foo: </a:t>
            </a:r>
            <a:r>
              <a:rPr sz="2000" dirty="0">
                <a:solidFill>
                  <a:srgbClr val="F587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sz="2000" dirty="0">
                <a:solidFill>
                  <a:srgbClr val="718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'123'</a:t>
            </a:r>
            <a:r>
              <a:rPr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// Error: cannot assign a `string` to a `number`</a:t>
            </a:r>
            <a:endParaRPr sz="20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>
                <a:solidFill>
                  <a:srgbClr val="8E908C"/>
                </a:solidFill>
                <a:latin typeface="Menlo"/>
                <a:ea typeface="Menlo"/>
                <a:cs typeface="Menlo"/>
                <a:sym typeface="Menlo"/>
              </a:defRPr>
            </a:pPr>
            <a:endParaRPr sz="20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0031" indent="-250031" defTabSz="457200">
              <a:lnSpc>
                <a:spcPct val="150000"/>
              </a:lnSpc>
              <a:spcBef>
                <a:spcPts val="1500"/>
              </a:spcBef>
              <a:defRPr b="1">
                <a:solidFill>
                  <a:srgbClr val="333333"/>
                </a:solidFill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Types are structural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in Typescript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There are additional types that we don’t have in  languages such as Java and C#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marL="324485" indent="-324485" defTabSz="426466">
              <a:spcBef>
                <a:spcPts val="3000"/>
              </a:spcBef>
              <a:defRPr sz="2336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There are additional types that we don’t have in  languages such as Java and C#</a:t>
            </a:r>
          </a:p>
          <a:p>
            <a:pPr marL="324485" indent="-324485" defTabSz="426466">
              <a:spcBef>
                <a:spcPts val="3000"/>
              </a:spcBef>
              <a:defRPr sz="2336" u="sng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Union types</a:t>
            </a:r>
          </a:p>
          <a:p>
            <a:pPr marL="648970" lvl="1" indent="-324485" defTabSz="426466">
              <a:spcBef>
                <a:spcPts val="3000"/>
              </a:spcBef>
              <a:defRPr sz="2336"/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we can join types together, obtaining all values of both types:</a:t>
            </a:r>
          </a:p>
          <a:p>
            <a:pPr marL="0" lvl="5" indent="834390" defTabSz="426466">
              <a:spcBef>
                <a:spcPts val="3000"/>
              </a:spcBef>
              <a:buSzTx/>
              <a:buNone/>
              <a:defRPr sz="2336"/>
            </a:pPr>
            <a:r>
              <a:rPr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x1: number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"loading"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"error"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"loading"</a:t>
            </a:r>
          </a:p>
          <a:p>
            <a:pPr marL="648970" lvl="1" indent="-324485" defTabSz="426466">
              <a:spcBef>
                <a:spcPts val="3000"/>
              </a:spcBef>
              <a:defRPr sz="2336"/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we can also join more complex types together</a:t>
            </a:r>
          </a:p>
          <a:p>
            <a:pPr marL="0" lvl="5" indent="834390" defTabSz="426466">
              <a:spcBef>
                <a:spcPts val="3000"/>
              </a:spcBef>
              <a:buSzTx/>
              <a:buNone/>
              <a:defRPr sz="2336"/>
            </a:pPr>
            <a:r>
              <a:rPr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Person = Student | Teacher</a:t>
            </a:r>
          </a:p>
          <a:p>
            <a:pPr marL="648970" lvl="1" indent="-324485" defTabSz="426466">
              <a:spcBef>
                <a:spcPts val="3000"/>
              </a:spcBef>
              <a:defRPr sz="2336"/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to recover the original type information, we can use a discriminated union</a:t>
            </a:r>
          </a:p>
          <a:p>
            <a:pPr marL="324485" indent="-324485" defTabSz="426466">
              <a:spcBef>
                <a:spcPts val="3000"/>
              </a:spcBef>
              <a:defRPr sz="2336"/>
            </a:pPr>
            <a:r>
              <a:rPr sz="2000" u="sng" dirty="0">
                <a:latin typeface="Calibri" panose="020F0502020204030204" pitchFamily="34" charset="0"/>
                <a:cs typeface="Calibri" panose="020F0502020204030204" pitchFamily="34" charset="0"/>
              </a:rPr>
              <a:t>Discriminated union: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an element allows us to discriminate the specific case of a value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in Typescript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Intersection Types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defRPr u="sng"/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Intersection Types:</a:t>
            </a:r>
          </a:p>
          <a:p>
            <a:pPr marL="457200" lvl="1" indent="-2286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 sz="1400"/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	•	</a:t>
            </a:r>
            <a:r>
              <a:rPr sz="2000" dirty="0"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the same discriminated union can be built by reusing the previously defined types, augmented with intersections;</a:t>
            </a:r>
          </a:p>
          <a:p>
            <a:pPr marL="457200" lvl="1" indent="-228600" defTabSz="457200">
              <a:lnSpc>
                <a:spcPct val="150000"/>
              </a:lnSpc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	•	this results in less code, and better intention declaration:</a:t>
            </a:r>
          </a:p>
          <a:p>
            <a:pPr marL="0" lvl="3" indent="685800" defTabSz="457200">
              <a:lnSpc>
                <a:spcPct val="150000"/>
              </a:lnSpc>
              <a:spcBef>
                <a:spcPts val="0"/>
              </a:spcBef>
              <a:buSzTx/>
              <a:buNone/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Person = Student &amp; { kind: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"student"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} | Teacher &amp; { kind: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"teacher"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ypes in Type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Types </a:t>
            </a:r>
            <a:r>
              <a:rPr sz="4000">
                <a:latin typeface="Calibri" panose="020F0502020204030204" pitchFamily="34" charset="0"/>
                <a:cs typeface="Calibri" panose="020F0502020204030204" pitchFamily="34" charset="0"/>
              </a:rPr>
              <a:t>in Typescript</a:t>
            </a:r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Union is a sort of sum, or set union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000" u="sng" dirty="0">
                <a:latin typeface="Calibri" panose="020F0502020204030204" pitchFamily="34" charset="0"/>
                <a:cs typeface="Calibri" panose="020F0502020204030204" pitchFamily="34" charset="0"/>
              </a:rPr>
              <a:t>nion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is a sort of sum, or set union: </a:t>
            </a:r>
          </a:p>
          <a:p>
            <a:pPr marL="568959" lvl="1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 | B is a type that contains: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all the values of A, 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and all the values of B, one next to each other;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A = { x: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"A1"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"A2"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} 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B = { y: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"B1"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"B2"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"B3"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</a:p>
          <a:p>
            <a:pPr marL="853439" lvl="2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values of A | B are { x:"A1" }, { x:"A2" }, but also { y:"B1" }, etc. There are five of them;</a:t>
            </a:r>
          </a:p>
          <a:p>
            <a:pPr marL="284479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000" u="sng" dirty="0">
                <a:latin typeface="Calibri" panose="020F0502020204030204" pitchFamily="34" charset="0"/>
                <a:cs typeface="Calibri" panose="020F0502020204030204" pitchFamily="34" charset="0"/>
              </a:rPr>
              <a:t>ntersection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is a sort of product, or cartesian product over sets:</a:t>
            </a:r>
          </a:p>
          <a:p>
            <a:pPr marL="568959" lvl="1" indent="-284479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 A &amp; B is a type that contains all the </a:t>
            </a:r>
            <a:r>
              <a:rPr sz="2000" i="1" dirty="0">
                <a:latin typeface="Calibri" panose="020F0502020204030204" pitchFamily="34" charset="0"/>
                <a:cs typeface="Calibri" panose="020F0502020204030204" pitchFamily="34" charset="0"/>
              </a:rPr>
              <a:t>combinations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 of values of A and B at the same time: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A = { x: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"A1"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"A2"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} </a:t>
            </a:r>
          </a:p>
          <a:p>
            <a:pPr marL="0" lvl="5" indent="731519" defTabSz="292607">
              <a:lnSpc>
                <a:spcPts val="3400"/>
              </a:lnSpc>
              <a:spcBef>
                <a:spcPts val="0"/>
              </a:spcBef>
              <a:buSzTx/>
              <a:buNone/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solidFill>
                  <a:schemeClr val="accent1">
                    <a:hueOff val="114395"/>
                    <a:lumOff val="-24975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B = { y: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"B1"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"B2"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sz="2000" dirty="0">
                <a:solidFill>
                  <a:schemeClr val="accent5">
                    <a:lumOff val="-29866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"B3"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</a:p>
          <a:p>
            <a:pPr marL="568959" lvl="1" indent="-284479" algn="just" defTabSz="292607">
              <a:lnSpc>
                <a:spcPts val="3700"/>
              </a:lnSpc>
              <a:spcBef>
                <a:spcPts val="0"/>
              </a:spcBef>
              <a:tabLst>
                <a:tab pos="88900" algn="l"/>
                <a:tab pos="292100" algn="l"/>
              </a:tabLst>
              <a:defRPr sz="2048"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	values of A &amp; B are { x:"A1", y:"B1" }, { x:"A1", y:"B2" }, etc. There are six of them;</a:t>
            </a:r>
            <a:b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opics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Topics</a:t>
            </a:r>
          </a:p>
        </p:txBody>
      </p:sp>
      <p:sp>
        <p:nvSpPr>
          <p:cNvPr id="122" name="The view in the MVC…"/>
          <p:cNvSpPr txBox="1">
            <a:spLocks noGrp="1"/>
          </p:cNvSpPr>
          <p:nvPr>
            <p:ph type="body" idx="1"/>
          </p:nvPr>
        </p:nvSpPr>
        <p:spPr>
          <a:xfrm>
            <a:off x="952500" y="2590801"/>
            <a:ext cx="11099800" cy="6286499"/>
          </a:xfrm>
        </p:spPr>
        <p:txBody>
          <a:bodyPr wrap="square" numCol="1"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view in the MVC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view using template engines </a:t>
            </a:r>
          </a:p>
          <a:p>
            <a:pPr marL="4445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+ HTML Template = Template engine (Razor)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view using  HTML components</a:t>
            </a:r>
          </a:p>
          <a:p>
            <a:pPr marL="4445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+ HTML  =  React components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Typescript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</a:p>
        </p:txBody>
      </p:sp>
      <p:sp>
        <p:nvSpPr>
          <p:cNvPr id="125" name="Dom is a programming API for HTML and XML documents…"/>
          <p:cNvSpPr txBox="1">
            <a:spLocks noGrp="1"/>
          </p:cNvSpPr>
          <p:nvPr>
            <p:ph type="body" sz="half" idx="1"/>
          </p:nvPr>
        </p:nvSpPr>
        <p:spPr>
          <a:xfrm>
            <a:off x="1130532" y="1736890"/>
            <a:ext cx="11089177" cy="19706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1165" indent="-431165" defTabSz="443484">
              <a:lnSpc>
                <a:spcPct val="150000"/>
              </a:lnSpc>
              <a:spcBef>
                <a:spcPts val="0"/>
              </a:spcBef>
              <a:defRPr sz="3104">
                <a:latin typeface="Times"/>
                <a:ea typeface="Times"/>
                <a:cs typeface="Times"/>
                <a:sym typeface="Times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is a programming API for HTML and XML documents</a:t>
            </a:r>
          </a:p>
          <a:p>
            <a:pPr marL="431165" indent="-431165" defTabSz="443484">
              <a:lnSpc>
                <a:spcPct val="150000"/>
              </a:lnSpc>
              <a:spcBef>
                <a:spcPts val="0"/>
              </a:spcBef>
              <a:defRPr sz="3104">
                <a:latin typeface="Times"/>
                <a:ea typeface="Times"/>
                <a:cs typeface="Times"/>
                <a:sym typeface="Times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It defines the logical structure of documents and the way a document is accessed and manipulated</a:t>
            </a:r>
          </a:p>
          <a:p>
            <a:pPr marL="431165" indent="-431165" defTabSz="443484">
              <a:lnSpc>
                <a:spcPct val="150000"/>
              </a:lnSpc>
              <a:spcBef>
                <a:spcPts val="0"/>
              </a:spcBef>
              <a:defRPr sz="3104">
                <a:latin typeface="Times"/>
                <a:ea typeface="Times"/>
                <a:cs typeface="Times"/>
                <a:sym typeface="Times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Consider the following HTML table structure</a:t>
            </a:r>
          </a:p>
        </p:txBody>
      </p:sp>
      <p:sp>
        <p:nvSpPr>
          <p:cNvPr id="126" name="&lt;TABLE&gt;…"/>
          <p:cNvSpPr txBox="1">
            <a:spLocks noChangeAspect="1"/>
          </p:cNvSpPr>
          <p:nvPr/>
        </p:nvSpPr>
        <p:spPr>
          <a:xfrm>
            <a:off x="1805049" y="4396134"/>
            <a:ext cx="4089861" cy="4498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 anchorCtr="0">
            <a:normAutofit/>
          </a:bodyPr>
          <a:lstStyle/>
          <a:p>
            <a:pPr lvl="2" indent="0"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&lt;TABLE&gt;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&lt;ROWS&gt; 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&lt;TR&gt; 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&lt;TD&gt;Shady Grove&lt;/TD&gt;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&lt;TD&gt;Aeolian&lt;/TD&gt; 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&lt;/TR&gt; 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&lt;TR&gt;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&lt;TD&gt;Over the River, Charlie&lt;/TD&gt;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&lt;TD&gt;Dorian&lt;/TD&gt; 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&lt;/TR&gt; 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&lt;/ROWS&gt;</a:t>
            </a:r>
          </a:p>
          <a:p>
            <a:pPr algn="l" defTabSz="457200">
              <a:defRPr sz="2000" b="0"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  &lt;/TABLE&gt;</a:t>
            </a:r>
          </a:p>
        </p:txBody>
      </p:sp>
      <p:pic>
        <p:nvPicPr>
          <p:cNvPr id="127" name="table.gif" descr="table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33037" y="4411934"/>
            <a:ext cx="5491926" cy="3059361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Table in HTML"/>
          <p:cNvSpPr txBox="1"/>
          <p:nvPr/>
        </p:nvSpPr>
        <p:spPr>
          <a:xfrm>
            <a:off x="1585620" y="8894420"/>
            <a:ext cx="226436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Table in HTML </a:t>
            </a:r>
          </a:p>
        </p:txBody>
      </p:sp>
      <p:sp>
        <p:nvSpPr>
          <p:cNvPr id="129" name="Dom in the browser"/>
          <p:cNvSpPr txBox="1"/>
          <p:nvPr/>
        </p:nvSpPr>
        <p:spPr>
          <a:xfrm>
            <a:off x="8294014" y="8894420"/>
            <a:ext cx="296997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Dom in the browser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Dom connects web pages to scripts or programming languages. Usually that means JavaScript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defTabSz="362204">
              <a:spcBef>
                <a:spcPts val="2600"/>
              </a:spcBef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an API that connects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web pages to scripts or programming languages.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– Usually that means JavaScript</a:t>
            </a:r>
          </a:p>
        </p:txBody>
      </p:sp>
      <p:pic>
        <p:nvPicPr>
          <p:cNvPr id="133" name="DOM_js_72.png" descr="DOM_js_7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4028" y="3780996"/>
            <a:ext cx="5441677" cy="39061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Dom connects web pages to scripts or programming languages. Usually that means JavaScript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defTabSz="362204">
              <a:spcBef>
                <a:spcPts val="2600"/>
              </a:spcBef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an API that connects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web pages to scripts or programming languages.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– Usually that means JavaScript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DOM model represents a document with a logical tree.</a:t>
            </a:r>
          </a:p>
          <a:p>
            <a:pPr marL="0" indent="0" defTabSz="362204"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3" name="DOM_js_72.png" descr="DOM_js_7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4028" y="3780996"/>
            <a:ext cx="5441677" cy="390610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5533742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Dom connects web pages to scripts or programming languages. Usually that means JavaScript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defTabSz="362204">
              <a:spcBef>
                <a:spcPts val="2600"/>
              </a:spcBef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an API that connects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web pages to scripts or programming languages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– Usually that means JavaScript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DOM model represents a document with a logical tree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 methods allow programmatic access to the tree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3" name="DOM_js_72.png" descr="DOM_js_7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4028" y="3780996"/>
            <a:ext cx="5441677" cy="390610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6733726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Dom connects web pages to scripts or programming languages. Usually that means JavaScript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defTabSz="362204">
              <a:spcBef>
                <a:spcPts val="2600"/>
              </a:spcBef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an API that connects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web pages to scripts or programming languages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– Usually that means JavaScript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DOM model represents a document with a logical tree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 methods allow programmatic access to the tree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branch of the tree ends in a node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3" name="DOM_js_72.png" descr="DOM_js_7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4028" y="3780996"/>
            <a:ext cx="5441677" cy="390610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2025719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Dom connects web pages to scripts or programming languages. Usually that means JavaScript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defTabSz="362204">
              <a:spcBef>
                <a:spcPts val="2600"/>
              </a:spcBef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an API that connects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web pages to scripts or programming languages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– Usually that means JavaScript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DOM model represents a document with a logical tree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 methods allow programmatic access to the tree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branch of the tree ends in a node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allows to change document's structure, style or content. 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3" name="DOM_js_72.png" descr="DOM_js_7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4028" y="3780996"/>
            <a:ext cx="5441677" cy="390610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4408234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ocument Object Model (DO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>
                <a:latin typeface="Calibri" panose="020F0502020204030204" pitchFamily="34" charset="0"/>
                <a:cs typeface="Calibri" panose="020F0502020204030204" pitchFamily="34" charset="0"/>
              </a:rPr>
              <a:t>Document Object Model (DOM)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…..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Dom connects web pages to scripts or programming languages. Usually that means JavaScript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defTabSz="362204">
              <a:spcBef>
                <a:spcPts val="2600"/>
              </a:spcBef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an API that connects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web pages to scripts or programming languages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– Usually that means JavaScript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DOM model represents a document with a logical tree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 methods allow programmatic access to the tree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branch of the tree ends in a node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allows to change document's structure, style or content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Nodes can have event handlers attached to them. </a:t>
            </a: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5590" indent="-275590" defTabSz="283463">
              <a:lnSpc>
                <a:spcPts val="3200"/>
              </a:lnSpc>
              <a:spcBef>
                <a:spcPts val="0"/>
              </a:spcBef>
              <a:defRPr sz="1984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362204">
              <a:spcBef>
                <a:spcPts val="2600"/>
              </a:spcBef>
              <a:buNone/>
              <a:defRPr sz="1984">
                <a:latin typeface="Helvetica"/>
                <a:ea typeface="Helvetica"/>
                <a:cs typeface="Helvetica"/>
                <a:sym typeface="Helvetica"/>
              </a:defRPr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3" name="DOM_js_72.png" descr="DOM_js_7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4028" y="3780996"/>
            <a:ext cx="5441677" cy="390610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0843394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437</Words>
  <Application>Microsoft Macintosh PowerPoint</Application>
  <PresentationFormat>Custom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Calibri</vt:lpstr>
      <vt:lpstr>Courier</vt:lpstr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Menlo</vt:lpstr>
      <vt:lpstr>Times</vt:lpstr>
      <vt:lpstr>White</vt:lpstr>
      <vt:lpstr>Document Object Model (DOM) TypeScript</vt:lpstr>
      <vt:lpstr>Topics</vt:lpstr>
      <vt:lpstr>Document Object Model (DOM)</vt:lpstr>
      <vt:lpstr>Document Object Model (DOM).</vt:lpstr>
      <vt:lpstr>Document Object Model (DOM)..</vt:lpstr>
      <vt:lpstr>Document Object Model (DOM)…</vt:lpstr>
      <vt:lpstr>Document Object Model (DOM)….</vt:lpstr>
      <vt:lpstr>Document Object Model (DOM)….</vt:lpstr>
      <vt:lpstr>Document Object Model (DOM)…..</vt:lpstr>
      <vt:lpstr>Typescript </vt:lpstr>
      <vt:lpstr>The TypeScript type system</vt:lpstr>
      <vt:lpstr>Types in Typescript</vt:lpstr>
      <vt:lpstr>Types in Typescript.</vt:lpstr>
      <vt:lpstr>Types in Typescript..</vt:lpstr>
      <vt:lpstr>Types in Typescript..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Object Model (DOM) TypeScript</dc:title>
  <cp:lastModifiedBy>Omar, A. (Ahmad)</cp:lastModifiedBy>
  <cp:revision>30</cp:revision>
  <dcterms:modified xsi:type="dcterms:W3CDTF">2018-10-02T11:32:47Z</dcterms:modified>
</cp:coreProperties>
</file>