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RESTful web application</a:t>
            </a:r>
            <a:br>
              <a:rPr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2A9E0-C550-FD49-AFFE-CEDEF405F847}"/>
              </a:ext>
            </a:extLst>
          </p:cNvPr>
          <p:cNvSpPr txBox="1"/>
          <p:nvPr/>
        </p:nvSpPr>
        <p:spPr>
          <a:xfrm>
            <a:off x="4120587" y="3231122"/>
            <a:ext cx="261587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INFDEV04-5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 HTTP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URL </a:t>
            </a:r>
            <a:r>
              <a:rPr sz="2000" b="1" dirty="0">
                <a:latin typeface="Calibri" panose="020F0502020204030204" pitchFamily="34" charset="0"/>
                <a:cs typeface="Calibri" panose="020F0502020204030204" pitchFamily="34" charset="0"/>
              </a:rPr>
              <a:t>(uniform interface)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xxx.com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xxx.com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xxx.com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xxx.com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xxx.com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…Messages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 body definition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Request headers such as accept that specify the content-type of a message (image, json, html)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Responce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Response body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Response headers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/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One URI, one HTTP method, for example POST</a:t>
            </a:r>
            <a:endParaRPr sz="2300" dirty="0"/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XML-Remote Procedural Calls (RPC)</a:t>
            </a:r>
            <a:endParaRPr sz="2300" dirty="0"/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Many URIs, one HTTP method for example POST</a:t>
            </a:r>
            <a:endParaRPr sz="2300" dirty="0"/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Many URIs each with many HTTP methods: GET, POST, PUT, etc.</a:t>
            </a:r>
            <a:endParaRPr sz="2300" dirty="0"/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dirty="0"/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dirty="0"/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HTTP</a:t>
            </a:r>
            <a:r>
              <a:rPr b="0" dirty="0"/>
              <a:t>/1.1 200 </a:t>
            </a:r>
            <a:r>
              <a:rPr dirty="0"/>
              <a:t>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&lt;Title&gt;</a:t>
            </a:r>
            <a:r>
              <a:rPr dirty="0"/>
              <a:t>12345</a:t>
            </a:r>
            <a:r>
              <a:rPr b="1" dirty="0"/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="Actors" </a:t>
            </a:r>
            <a:r>
              <a:rPr dirty="0" err="1"/>
              <a:t>href</a:t>
            </a:r>
            <a:r>
              <a:rPr dirty="0"/>
              <a:t>="https://</a:t>
            </a:r>
            <a:r>
              <a:rPr dirty="0" err="1"/>
              <a:t>xxx.com</a:t>
            </a:r>
            <a:r>
              <a:rPr dirty="0"/>
              <a:t>/movies/12345/actors" </a:t>
            </a:r>
            <a:r>
              <a:rPr b="1" dirty="0"/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="Comments" </a:t>
            </a:r>
            <a:r>
              <a:rPr dirty="0" err="1"/>
              <a:t>href</a:t>
            </a:r>
            <a:r>
              <a:rPr dirty="0"/>
              <a:t>="https://</a:t>
            </a:r>
            <a:r>
              <a:rPr dirty="0" err="1"/>
              <a:t>xxx.com</a:t>
            </a:r>
            <a:r>
              <a:rPr dirty="0"/>
              <a:t>/movies/12345/comments" </a:t>
            </a:r>
            <a:r>
              <a:rPr b="1" dirty="0"/>
              <a:t>/&gt;</a:t>
            </a:r>
            <a:r>
              <a:rPr dirty="0"/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&lt;/Movies&gt;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0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Distributed </a:t>
            </a:r>
            <a:r>
              <a:rPr lang="en-US" sz="2000" dirty="0"/>
              <a:t>A</a:t>
            </a:r>
            <a:r>
              <a:rPr sz="2000" dirty="0"/>
              <a:t>pplication (</a:t>
            </a:r>
            <a:r>
              <a:rPr lang="en-US" sz="2000" dirty="0"/>
              <a:t>C</a:t>
            </a:r>
            <a:r>
              <a:rPr sz="2000" dirty="0"/>
              <a:t>lient-</a:t>
            </a:r>
            <a:r>
              <a:rPr lang="en-US" sz="2000" dirty="0"/>
              <a:t>S</a:t>
            </a:r>
            <a:r>
              <a:rPr sz="20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000" dirty="0"/>
              <a:t>Model-</a:t>
            </a:r>
            <a:r>
              <a:rPr lang="en-US" sz="2000" dirty="0"/>
              <a:t>V</a:t>
            </a:r>
            <a:r>
              <a:rPr sz="2000" dirty="0"/>
              <a:t>iew-</a:t>
            </a:r>
            <a:r>
              <a:rPr lang="en-US" sz="2000" dirty="0"/>
              <a:t>C</a:t>
            </a:r>
            <a:r>
              <a:rPr sz="20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The </a:t>
            </a:r>
            <a:r>
              <a:rPr lang="en-US" sz="2000" dirty="0"/>
              <a:t>C</a:t>
            </a:r>
            <a:r>
              <a:rPr sz="20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Basics of REST</a:t>
            </a:r>
          </a:p>
          <a:p>
            <a:pPr>
              <a:spcBef>
                <a:spcPts val="500"/>
              </a:spcBef>
              <a:defRPr sz="2400"/>
            </a:pPr>
            <a:r>
              <a:rPr sz="2000" dirty="0"/>
              <a:t>Implementation of REST in </a:t>
            </a:r>
            <a:r>
              <a:rPr sz="2000" dirty="0" err="1"/>
              <a:t>.Net</a:t>
            </a:r>
            <a:r>
              <a:rPr sz="2000" dirty="0"/>
              <a:t> core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en-US" b="0" dirty="0"/>
              <a:t>D</a:t>
            </a:r>
            <a:r>
              <a:rPr b="0" dirty="0"/>
              <a:t>istributed </a:t>
            </a:r>
            <a:r>
              <a:rPr lang="en-US" b="0" dirty="0"/>
              <a:t>A</a:t>
            </a:r>
            <a:r>
              <a:rPr b="0" dirty="0"/>
              <a:t>pplication</a:t>
            </a:r>
            <a:r>
              <a:rPr lang="en-US" b="0" dirty="0"/>
              <a:t> Recap..</a:t>
            </a:r>
            <a:endParaRPr b="0" dirty="0"/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471668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runs one or more server programs which share their resources with clients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does not share any of its resources, but requests a server's content or service function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020" defTabSz="361188">
              <a:spcBef>
                <a:spcPts val="0"/>
              </a:spcBef>
              <a:defRPr sz="1900" i="1">
                <a:latin typeface="+mj-lt"/>
                <a:ea typeface="+mj-ea"/>
                <a:cs typeface="+mj-cs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 this lesson we will focus on the HTTP protocol to implement a HTTP API</a:t>
            </a: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2468304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…Recap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en-US" b="0" dirty="0"/>
              <a:t>The M in MVC Recap.</a:t>
            </a:r>
            <a:endParaRPr b="0" dirty="0"/>
          </a:p>
        </p:txBody>
      </p:sp>
      <p:sp>
        <p:nvSpPr>
          <p:cNvPr id="121" name="We also discussed that implementing reliable software can be a complex process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We also discussed that implementing reliable software can be a complex process, especially with distributed software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To reduce complexity we introduced the MVC pattern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MVC divides an application in three interconnected parts/layers, to separate the internal representation from the way the information is presented to the client</a:t>
            </a:r>
          </a:p>
          <a:p>
            <a:pPr defTabSz="411479">
              <a:lnSpc>
                <a:spcPct val="90000"/>
              </a:lnSpc>
              <a:spcBef>
                <a:spcPts val="0"/>
              </a:spcBef>
              <a:buSzTx/>
              <a:defRPr sz="20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1479">
              <a:lnSpc>
                <a:spcPct val="90000"/>
              </a:lnSpc>
              <a:spcBef>
                <a:spcPts val="0"/>
              </a:spcBef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Each layer has its own responsibility: </a:t>
            </a:r>
          </a:p>
          <a:p>
            <a:pPr marL="914400" lvl="1" indent="-342900" defTabSz="411479">
              <a:lnSpc>
                <a:spcPct val="90000"/>
              </a:lnSpc>
              <a:spcBef>
                <a:spcPts val="0"/>
              </a:spcBef>
              <a:defRPr sz="2000" u="sng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u="none" dirty="0">
                <a:latin typeface="Calibri" panose="020F0502020204030204" pitchFamily="34" charset="0"/>
                <a:cs typeface="Calibri" panose="020F0502020204030204" pitchFamily="34" charset="0"/>
              </a:rPr>
              <a:t>:  Provide methods for accessing and modifying state</a:t>
            </a:r>
          </a:p>
          <a:p>
            <a:pPr marL="914400" lvl="1" indent="-342900" defTabSz="411479">
              <a:lnSpc>
                <a:spcPct val="90000"/>
              </a:lnSpc>
              <a:spcBef>
                <a:spcPts val="0"/>
              </a:spcBef>
              <a:defRPr sz="2000" u="sng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u="none" dirty="0">
                <a:latin typeface="Calibri" panose="020F0502020204030204" pitchFamily="34" charset="0"/>
                <a:cs typeface="Calibri" panose="020F0502020204030204" pitchFamily="34" charset="0"/>
              </a:rPr>
              <a:t>  Translates user actions into operations on the model.  For instance button clicks, menu selections, etc.</a:t>
            </a:r>
          </a:p>
          <a:p>
            <a:pPr marL="914400" lvl="1" indent="-342900" defTabSz="411479">
              <a:lnSpc>
                <a:spcPct val="90000"/>
              </a:lnSpc>
              <a:spcBef>
                <a:spcPts val="0"/>
              </a:spcBef>
              <a:defRPr sz="2000" u="sng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u="none" dirty="0">
                <a:latin typeface="Calibri" panose="020F0502020204030204" pitchFamily="34" charset="0"/>
                <a:cs typeface="Calibri" panose="020F0502020204030204" pitchFamily="34" charset="0"/>
              </a:rPr>
              <a:t>:  Renders contents of model for user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…Recap the M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en-US" b="0" dirty="0"/>
              <a:t>T</a:t>
            </a:r>
            <a:r>
              <a:rPr b="0" dirty="0"/>
              <a:t>he M in MVC</a:t>
            </a:r>
            <a:r>
              <a:rPr lang="en-US" b="0" dirty="0"/>
              <a:t> recap.. </a:t>
            </a:r>
            <a:endParaRPr b="0" dirty="0"/>
          </a:p>
        </p:txBody>
      </p:sp>
      <p:sp>
        <p:nvSpPr>
          <p:cNvPr id="124" name="We have implemented the M in MVC through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470" indent="-339470" defTabSz="452627">
              <a:lnSpc>
                <a:spcPct val="90000"/>
              </a:lnSpc>
              <a:defRPr sz="2400"/>
            </a:pPr>
            <a:r>
              <a:rPr sz="2000" dirty="0"/>
              <a:t>We have implemented the M in MVC through: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a </a:t>
            </a:r>
            <a:r>
              <a:rPr sz="2000" dirty="0" err="1"/>
              <a:t>D</a:t>
            </a:r>
            <a:r>
              <a:rPr lang="en-US" sz="2000" dirty="0" err="1"/>
              <a:t>b</a:t>
            </a:r>
            <a:r>
              <a:rPr sz="2000" dirty="0" err="1"/>
              <a:t>Context</a:t>
            </a:r>
            <a:r>
              <a:rPr sz="2000" dirty="0"/>
              <a:t> to </a:t>
            </a:r>
            <a:r>
              <a:rPr lang="en-US" sz="2000" dirty="0"/>
              <a:t>handle a</a:t>
            </a:r>
            <a:r>
              <a:rPr sz="2000" dirty="0"/>
              <a:t> database</a:t>
            </a:r>
            <a:r>
              <a:rPr lang="en-US" sz="2000" dirty="0"/>
              <a:t> session</a:t>
            </a:r>
            <a:endParaRPr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Mapping entities into tables </a:t>
            </a:r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Using LINQ to query data and change the state</a:t>
            </a:r>
            <a:endParaRPr lang="en-US" sz="2000" dirty="0"/>
          </a:p>
          <a:p>
            <a:pPr marL="792098" lvl="1" indent="-339470" defTabSz="452627">
              <a:lnSpc>
                <a:spcPct val="90000"/>
              </a:lnSpc>
              <a:buChar char="•"/>
              <a:defRPr sz="2400"/>
            </a:pPr>
            <a:endParaRPr sz="2000" dirty="0"/>
          </a:p>
          <a:p>
            <a:pPr marL="265210" indent="-265210" defTabSz="452627">
              <a:lnSpc>
                <a:spcPct val="90000"/>
              </a:lnSpc>
              <a:defRPr sz="2400"/>
            </a:pPr>
            <a:r>
              <a:rPr sz="2000" dirty="0"/>
              <a:t>In addition to that we discussed impedance mismatch</a:t>
            </a:r>
          </a:p>
          <a:p>
            <a:pPr marL="717838" lvl="1" indent="-265210" defTabSz="452627">
              <a:lnSpc>
                <a:spcPct val="90000"/>
              </a:lnSpc>
              <a:buChar char="•"/>
              <a:defRPr sz="2400"/>
            </a:pPr>
            <a:r>
              <a:rPr sz="2000" dirty="0"/>
              <a:t>Not all types of entities are completely mappable</a:t>
            </a:r>
          </a:p>
          <a:p>
            <a:pPr marL="1170467" lvl="2" indent="-265211" defTabSz="452627">
              <a:lnSpc>
                <a:spcPct val="90000"/>
              </a:lnSpc>
              <a:defRPr sz="2400"/>
            </a:pPr>
            <a:r>
              <a:rPr sz="2000" dirty="0"/>
              <a:t>Types of properties are not the same as types of columns in databases</a:t>
            </a:r>
          </a:p>
          <a:p>
            <a:pPr marL="1688627" lvl="3" indent="-265211" defTabSz="452627">
              <a:lnSpc>
                <a:spcPct val="90000"/>
              </a:lnSpc>
              <a:defRPr sz="2400"/>
            </a:pPr>
            <a:r>
              <a:rPr sz="2000" dirty="0"/>
              <a:t>For example Text &lt;&gt; string, char&lt;&gt;string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/>
              <a:t>The C in MVC</a:t>
            </a:r>
            <a:endParaRPr sz="25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9488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Today we will focus on controller and then will discuss it as a mean to implement a RESTful API</a:t>
            </a:r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029" y="1713055"/>
            <a:ext cx="3760096" cy="4136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The C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/>
          <a:lstStyle/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 Controllers is a layer that handles user interaction and interacts with the model</a:t>
            </a:r>
          </a:p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For example, the controller handles query-string values, and passes these values to the model, which in turn might use these values to update the database</a:t>
            </a: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5918" y="2344209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b="0" dirty="0"/>
              <a:t>HTTP API</a:t>
            </a:r>
            <a:r>
              <a:rPr lang="en-US" b="0" dirty="0"/>
              <a:t>.</a:t>
            </a:r>
            <a:endParaRPr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/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HTTP API </a:t>
            </a:r>
            <a:r>
              <a:rPr dirty="0"/>
              <a:t>Is a series of methods that follow a specific protocol (HTTP)</a:t>
            </a:r>
            <a:r>
              <a:rPr lang="en-US" dirty="0"/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in our case between a the client and the controller</a:t>
            </a:r>
            <a:endParaRPr lang="en-US" sz="20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 URL request also contains a tag (</a:t>
            </a:r>
            <a:r>
              <a:rPr i="1" dirty="0"/>
              <a:t>HTTP method</a:t>
            </a:r>
            <a:r>
              <a:rPr dirty="0"/>
              <a:t>): GET, POST, PUT, and DELETE</a:t>
            </a: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318" y="2622796"/>
            <a:ext cx="5135364" cy="2484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811</Words>
  <Application>Microsoft Macintosh PowerPoint</Application>
  <PresentationFormat>On-screen Show (4:3)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</vt:lpstr>
      <vt:lpstr>Helvetica</vt:lpstr>
      <vt:lpstr>Helvetica Neue</vt:lpstr>
      <vt:lpstr>Office Theme</vt:lpstr>
      <vt:lpstr>RESTful web application </vt:lpstr>
      <vt:lpstr>Overview</vt:lpstr>
      <vt:lpstr>Distributed Application Recap..</vt:lpstr>
      <vt:lpstr>The M in MVC Recap.</vt:lpstr>
      <vt:lpstr>The M in MVC recap.. </vt:lpstr>
      <vt:lpstr>The C in MVC</vt:lpstr>
      <vt:lpstr>The C in MVC</vt:lpstr>
      <vt:lpstr>Example of an HTTP API and MVC</vt:lpstr>
      <vt:lpstr>HTTP API.</vt:lpstr>
      <vt:lpstr>REST: Representational State Transfer</vt:lpstr>
      <vt:lpstr>REST: Representational State Transfer.</vt:lpstr>
      <vt:lpstr>…Messages in REST API</vt:lpstr>
      <vt:lpstr>Messages in REST API…</vt:lpstr>
      <vt:lpstr>REST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50</cp:revision>
  <dcterms:modified xsi:type="dcterms:W3CDTF">2018-09-24T13:36:29Z</dcterms:modified>
</cp:coreProperties>
</file>