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1" r:id="rId11"/>
    <p:sldId id="263" r:id="rId12"/>
    <p:sldId id="272" r:id="rId13"/>
    <p:sldId id="273" r:id="rId14"/>
    <p:sldId id="274" r:id="rId15"/>
    <p:sldId id="275" r:id="rId16"/>
    <p:sldId id="276" r:id="rId17"/>
    <p:sldId id="265" r:id="rId18"/>
    <p:sldId id="269" r:id="rId19"/>
    <p:sldId id="277" r:id="rId20"/>
    <p:sldId id="26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9" r:id="rId32"/>
    <p:sldId id="285" r:id="rId33"/>
    <p:sldId id="286" r:id="rId34"/>
    <p:sldId id="287" r:id="rId35"/>
    <p:sldId id="292" r:id="rId36"/>
    <p:sldId id="293" r:id="rId37"/>
    <p:sldId id="288" r:id="rId38"/>
    <p:sldId id="295" r:id="rId39"/>
    <p:sldId id="294" r:id="rId40"/>
    <p:sldId id="297" r:id="rId41"/>
    <p:sldId id="296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/>
    <p:restoredTop sz="73958"/>
  </p:normalViewPr>
  <p:slideViewPr>
    <p:cSldViewPr snapToGrid="0" snapToObjects="1">
      <p:cViewPr varScale="1">
        <p:scale>
          <a:sx n="84" d="100"/>
          <a:sy n="84" d="100"/>
        </p:scale>
        <p:origin x="2144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BAE6-8F61-4CE8-91CC-25EB689FAED2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A95210-953B-419D-8447-4E20E4443B53}">
      <dgm:prSet/>
      <dgm:spPr/>
      <dgm:t>
        <a:bodyPr/>
        <a:lstStyle/>
        <a:p>
          <a:r>
            <a:rPr lang="en-US" b="0" i="0" baseline="0" dirty="0"/>
            <a:t>We also discussed that implementing reliable software can be a complex process, especially with distributed software</a:t>
          </a:r>
          <a:endParaRPr lang="en-US" dirty="0"/>
        </a:p>
      </dgm:t>
    </dgm:pt>
    <dgm:pt modelId="{8D73C03C-752C-4D1D-850A-E5E0B4E7E369}" type="parTrans" cxnId="{365B2676-EA0C-4346-8CCE-27C87B6692D1}">
      <dgm:prSet/>
      <dgm:spPr/>
      <dgm:t>
        <a:bodyPr/>
        <a:lstStyle/>
        <a:p>
          <a:endParaRPr lang="en-US"/>
        </a:p>
      </dgm:t>
    </dgm:pt>
    <dgm:pt modelId="{30B089D3-F135-410F-8ACB-B6733073D7CA}" type="sibTrans" cxnId="{365B2676-EA0C-4346-8CCE-27C87B6692D1}">
      <dgm:prSet/>
      <dgm:spPr/>
      <dgm:t>
        <a:bodyPr/>
        <a:lstStyle/>
        <a:p>
          <a:endParaRPr lang="en-US"/>
        </a:p>
      </dgm:t>
    </dgm:pt>
    <dgm:pt modelId="{FEDE1EEF-7E16-430F-85E3-580A3EB470D1}">
      <dgm:prSet/>
      <dgm:spPr/>
      <dgm:t>
        <a:bodyPr/>
        <a:lstStyle/>
        <a:p>
          <a:r>
            <a:rPr lang="en-US" b="0" i="0" baseline="0"/>
            <a:t>To reduce complexity we introduced the MVC pattern</a:t>
          </a:r>
          <a:endParaRPr lang="en-US"/>
        </a:p>
      </dgm:t>
    </dgm:pt>
    <dgm:pt modelId="{414AA0DA-7189-448D-8F28-6C9D7DFF8D72}" type="parTrans" cxnId="{7D1C1632-1992-40B2-A536-70DD7F0B6CC1}">
      <dgm:prSet/>
      <dgm:spPr/>
      <dgm:t>
        <a:bodyPr/>
        <a:lstStyle/>
        <a:p>
          <a:endParaRPr lang="en-US"/>
        </a:p>
      </dgm:t>
    </dgm:pt>
    <dgm:pt modelId="{0F244729-04D1-44CE-B47F-8DA6D350DDB1}" type="sibTrans" cxnId="{7D1C1632-1992-40B2-A536-70DD7F0B6CC1}">
      <dgm:prSet/>
      <dgm:spPr/>
      <dgm:t>
        <a:bodyPr/>
        <a:lstStyle/>
        <a:p>
          <a:endParaRPr lang="en-US"/>
        </a:p>
      </dgm:t>
    </dgm:pt>
    <dgm:pt modelId="{E710354D-A457-4491-AEB2-9CD4F8E0F7DE}">
      <dgm:prSet/>
      <dgm:spPr/>
      <dgm:t>
        <a:bodyPr/>
        <a:lstStyle/>
        <a:p>
          <a:r>
            <a:rPr lang="en-US" b="0" i="0" baseline="0" dirty="0"/>
            <a:t>MVC divides an application in three interconnected parts/layers</a:t>
          </a:r>
          <a:endParaRPr lang="en-US" dirty="0"/>
        </a:p>
      </dgm:t>
    </dgm:pt>
    <dgm:pt modelId="{A47A2469-21AD-494D-84D5-000641D5E9C6}" type="parTrans" cxnId="{FDDA2E3B-39E4-48E3-8C08-5139BCD493E4}">
      <dgm:prSet/>
      <dgm:spPr/>
      <dgm:t>
        <a:bodyPr/>
        <a:lstStyle/>
        <a:p>
          <a:endParaRPr lang="en-US"/>
        </a:p>
      </dgm:t>
    </dgm:pt>
    <dgm:pt modelId="{3ECC79FB-1523-42B5-B2CF-FB652A7A6C7F}" type="sibTrans" cxnId="{FDDA2E3B-39E4-48E3-8C08-5139BCD493E4}">
      <dgm:prSet/>
      <dgm:spPr/>
      <dgm:t>
        <a:bodyPr/>
        <a:lstStyle/>
        <a:p>
          <a:endParaRPr lang="en-US"/>
        </a:p>
      </dgm:t>
    </dgm:pt>
    <dgm:pt modelId="{9F11BB49-4A41-40D9-94BC-8C67320CA974}">
      <dgm:prSet/>
      <dgm:spPr/>
      <dgm:t>
        <a:bodyPr/>
        <a:lstStyle/>
        <a:p>
          <a:r>
            <a:rPr lang="en-US" b="0" i="0" baseline="0"/>
            <a:t>What is the responsibility of each layer?</a:t>
          </a:r>
          <a:endParaRPr lang="en-US"/>
        </a:p>
      </dgm:t>
    </dgm:pt>
    <dgm:pt modelId="{A19CD71D-83B4-4AF0-B3A7-65E5BA7AF0A1}" type="parTrans" cxnId="{0B9F96C4-5609-425E-A61B-98D0899B6DBD}">
      <dgm:prSet/>
      <dgm:spPr/>
      <dgm:t>
        <a:bodyPr/>
        <a:lstStyle/>
        <a:p>
          <a:endParaRPr lang="en-US"/>
        </a:p>
      </dgm:t>
    </dgm:pt>
    <dgm:pt modelId="{F3D70A83-B321-498F-BD83-6C4B357066BC}" type="sibTrans" cxnId="{0B9F96C4-5609-425E-A61B-98D0899B6DBD}">
      <dgm:prSet/>
      <dgm:spPr/>
      <dgm:t>
        <a:bodyPr/>
        <a:lstStyle/>
        <a:p>
          <a:endParaRPr lang="en-US"/>
        </a:p>
      </dgm:t>
    </dgm:pt>
    <dgm:pt modelId="{F6BC7088-E7CA-45B9-A3FA-8D933C1C0BFB}">
      <dgm:prSet/>
      <dgm:spPr/>
      <dgm:t>
        <a:bodyPr/>
        <a:lstStyle/>
        <a:p>
          <a:r>
            <a:rPr lang="en-US" b="0" i="0" baseline="0"/>
            <a:t>Model</a:t>
          </a:r>
          <a:endParaRPr lang="en-US"/>
        </a:p>
      </dgm:t>
    </dgm:pt>
    <dgm:pt modelId="{508CE944-0D43-4FA5-A335-4E312C9D24DC}" type="parTrans" cxnId="{88C982D8-B381-4B1E-9106-15EF690FF7EF}">
      <dgm:prSet/>
      <dgm:spPr/>
      <dgm:t>
        <a:bodyPr/>
        <a:lstStyle/>
        <a:p>
          <a:endParaRPr lang="en-US"/>
        </a:p>
      </dgm:t>
    </dgm:pt>
    <dgm:pt modelId="{7DB2E2C4-C4BD-418F-961D-0AE47A81245E}" type="sibTrans" cxnId="{88C982D8-B381-4B1E-9106-15EF690FF7EF}">
      <dgm:prSet/>
      <dgm:spPr/>
      <dgm:t>
        <a:bodyPr/>
        <a:lstStyle/>
        <a:p>
          <a:endParaRPr lang="en-US"/>
        </a:p>
      </dgm:t>
    </dgm:pt>
    <dgm:pt modelId="{7BE78128-7729-4FB5-B5C5-15F5311B492E}">
      <dgm:prSet/>
      <dgm:spPr/>
      <dgm:t>
        <a:bodyPr/>
        <a:lstStyle/>
        <a:p>
          <a:r>
            <a:rPr lang="en-US" b="0" i="0" baseline="0"/>
            <a:t>View</a:t>
          </a:r>
          <a:endParaRPr lang="en-US"/>
        </a:p>
      </dgm:t>
    </dgm:pt>
    <dgm:pt modelId="{B16B39E8-9CBA-4E92-92E5-1734D1B43114}" type="parTrans" cxnId="{C4CEF5AD-4062-4304-818E-4D645D33A5D3}">
      <dgm:prSet/>
      <dgm:spPr/>
      <dgm:t>
        <a:bodyPr/>
        <a:lstStyle/>
        <a:p>
          <a:endParaRPr lang="en-US"/>
        </a:p>
      </dgm:t>
    </dgm:pt>
    <dgm:pt modelId="{26E28832-CB56-499A-ACF9-80FBF91898BB}" type="sibTrans" cxnId="{C4CEF5AD-4062-4304-818E-4D645D33A5D3}">
      <dgm:prSet/>
      <dgm:spPr/>
      <dgm:t>
        <a:bodyPr/>
        <a:lstStyle/>
        <a:p>
          <a:endParaRPr lang="en-US"/>
        </a:p>
      </dgm:t>
    </dgm:pt>
    <dgm:pt modelId="{6876C250-535F-4246-8A7C-CFE134D0AD5C}">
      <dgm:prSet/>
      <dgm:spPr/>
      <dgm:t>
        <a:bodyPr/>
        <a:lstStyle/>
        <a:p>
          <a:r>
            <a:rPr lang="en-US" b="0" i="0" baseline="0"/>
            <a:t>Controller</a:t>
          </a:r>
          <a:endParaRPr lang="en-US"/>
        </a:p>
      </dgm:t>
    </dgm:pt>
    <dgm:pt modelId="{6DFEAAA0-C737-4B67-89FC-55B80C69CD28}" type="parTrans" cxnId="{9B8BA799-17AE-49A9-9439-B0B2126E2EFE}">
      <dgm:prSet/>
      <dgm:spPr/>
      <dgm:t>
        <a:bodyPr/>
        <a:lstStyle/>
        <a:p>
          <a:endParaRPr lang="en-US"/>
        </a:p>
      </dgm:t>
    </dgm:pt>
    <dgm:pt modelId="{7C579430-F099-437A-B175-6461C171A4B2}" type="sibTrans" cxnId="{9B8BA799-17AE-49A9-9439-B0B2126E2EFE}">
      <dgm:prSet/>
      <dgm:spPr/>
      <dgm:t>
        <a:bodyPr/>
        <a:lstStyle/>
        <a:p>
          <a:endParaRPr lang="en-US"/>
        </a:p>
      </dgm:t>
    </dgm:pt>
    <dgm:pt modelId="{1DF4F00F-42E6-1647-BD18-4312D769EEA4}" type="pres">
      <dgm:prSet presAssocID="{57EBBAE6-8F61-4CE8-91CC-25EB689FAED2}" presName="Name0" presStyleCnt="0">
        <dgm:presLayoutVars>
          <dgm:dir/>
          <dgm:animLvl val="lvl"/>
          <dgm:resizeHandles val="exact"/>
        </dgm:presLayoutVars>
      </dgm:prSet>
      <dgm:spPr/>
    </dgm:pt>
    <dgm:pt modelId="{61E822DE-064D-9E4C-9AD9-74DC751F98E7}" type="pres">
      <dgm:prSet presAssocID="{9F11BB49-4A41-40D9-94BC-8C67320CA974}" presName="boxAndChildren" presStyleCnt="0"/>
      <dgm:spPr/>
    </dgm:pt>
    <dgm:pt modelId="{A52CB1E0-E92C-0B4B-ADCF-7B866F0136FB}" type="pres">
      <dgm:prSet presAssocID="{9F11BB49-4A41-40D9-94BC-8C67320CA974}" presName="parentTextBox" presStyleLbl="node1" presStyleIdx="0" presStyleCnt="4"/>
      <dgm:spPr/>
    </dgm:pt>
    <dgm:pt modelId="{CC9D4527-0CBA-164A-9498-7D553F0533F7}" type="pres">
      <dgm:prSet presAssocID="{9F11BB49-4A41-40D9-94BC-8C67320CA974}" presName="entireBox" presStyleLbl="node1" presStyleIdx="0" presStyleCnt="4"/>
      <dgm:spPr/>
    </dgm:pt>
    <dgm:pt modelId="{2A512A6F-80C6-CC4E-AF4C-41B4CDC82EDB}" type="pres">
      <dgm:prSet presAssocID="{9F11BB49-4A41-40D9-94BC-8C67320CA974}" presName="descendantBox" presStyleCnt="0"/>
      <dgm:spPr/>
    </dgm:pt>
    <dgm:pt modelId="{0B1869D6-4276-4C40-8A7F-2155A680167D}" type="pres">
      <dgm:prSet presAssocID="{F6BC7088-E7CA-45B9-A3FA-8D933C1C0BFB}" presName="childTextBox" presStyleLbl="fgAccFollowNode1" presStyleIdx="0" presStyleCnt="3">
        <dgm:presLayoutVars>
          <dgm:bulletEnabled val="1"/>
        </dgm:presLayoutVars>
      </dgm:prSet>
      <dgm:spPr/>
    </dgm:pt>
    <dgm:pt modelId="{BC1B8171-30F5-884E-B5C7-E47F0DA774F6}" type="pres">
      <dgm:prSet presAssocID="{7BE78128-7729-4FB5-B5C5-15F5311B492E}" presName="childTextBox" presStyleLbl="fgAccFollowNode1" presStyleIdx="1" presStyleCnt="3">
        <dgm:presLayoutVars>
          <dgm:bulletEnabled val="1"/>
        </dgm:presLayoutVars>
      </dgm:prSet>
      <dgm:spPr/>
    </dgm:pt>
    <dgm:pt modelId="{95D1A2BA-2D98-5742-87C4-135A98C3126D}" type="pres">
      <dgm:prSet presAssocID="{6876C250-535F-4246-8A7C-CFE134D0AD5C}" presName="childTextBox" presStyleLbl="fgAccFollowNode1" presStyleIdx="2" presStyleCnt="3">
        <dgm:presLayoutVars>
          <dgm:bulletEnabled val="1"/>
        </dgm:presLayoutVars>
      </dgm:prSet>
      <dgm:spPr/>
    </dgm:pt>
    <dgm:pt modelId="{0D62C6C0-27D5-5346-9248-A3D822B7F345}" type="pres">
      <dgm:prSet presAssocID="{3ECC79FB-1523-42B5-B2CF-FB652A7A6C7F}" presName="sp" presStyleCnt="0"/>
      <dgm:spPr/>
    </dgm:pt>
    <dgm:pt modelId="{E5389B12-9D31-B643-913C-98EB4B232C99}" type="pres">
      <dgm:prSet presAssocID="{E710354D-A457-4491-AEB2-9CD4F8E0F7DE}" presName="arrowAndChildren" presStyleCnt="0"/>
      <dgm:spPr/>
    </dgm:pt>
    <dgm:pt modelId="{510FC0E1-072B-AD45-9E3D-A343E0B9960B}" type="pres">
      <dgm:prSet presAssocID="{E710354D-A457-4491-AEB2-9CD4F8E0F7DE}" presName="parentTextArrow" presStyleLbl="node1" presStyleIdx="1" presStyleCnt="4"/>
      <dgm:spPr/>
    </dgm:pt>
    <dgm:pt modelId="{93495B6E-76EA-1B49-B848-94B0CAF022BA}" type="pres">
      <dgm:prSet presAssocID="{0F244729-04D1-44CE-B47F-8DA6D350DDB1}" presName="sp" presStyleCnt="0"/>
      <dgm:spPr/>
    </dgm:pt>
    <dgm:pt modelId="{81D9F251-224B-124C-8771-71BB51903220}" type="pres">
      <dgm:prSet presAssocID="{FEDE1EEF-7E16-430F-85E3-580A3EB470D1}" presName="arrowAndChildren" presStyleCnt="0"/>
      <dgm:spPr/>
    </dgm:pt>
    <dgm:pt modelId="{9994735E-035D-1B49-88E5-A5E780295B63}" type="pres">
      <dgm:prSet presAssocID="{FEDE1EEF-7E16-430F-85E3-580A3EB470D1}" presName="parentTextArrow" presStyleLbl="node1" presStyleIdx="2" presStyleCnt="4"/>
      <dgm:spPr/>
    </dgm:pt>
    <dgm:pt modelId="{288003B1-1C2C-524B-BA6F-7E4DA7C3CD0A}" type="pres">
      <dgm:prSet presAssocID="{30B089D3-F135-410F-8ACB-B6733073D7CA}" presName="sp" presStyleCnt="0"/>
      <dgm:spPr/>
    </dgm:pt>
    <dgm:pt modelId="{1A51C061-872C-D247-AE45-6DCAAED9BF39}" type="pres">
      <dgm:prSet presAssocID="{6BA95210-953B-419D-8447-4E20E4443B53}" presName="arrowAndChildren" presStyleCnt="0"/>
      <dgm:spPr/>
    </dgm:pt>
    <dgm:pt modelId="{9664B355-627B-0841-B9CA-514CE494E7E6}" type="pres">
      <dgm:prSet presAssocID="{6BA95210-953B-419D-8447-4E20E4443B53}" presName="parentTextArrow" presStyleLbl="node1" presStyleIdx="3" presStyleCnt="4"/>
      <dgm:spPr/>
    </dgm:pt>
  </dgm:ptLst>
  <dgm:cxnLst>
    <dgm:cxn modelId="{7D1C1632-1992-40B2-A536-70DD7F0B6CC1}" srcId="{57EBBAE6-8F61-4CE8-91CC-25EB689FAED2}" destId="{FEDE1EEF-7E16-430F-85E3-580A3EB470D1}" srcOrd="1" destOrd="0" parTransId="{414AA0DA-7189-448D-8F28-6C9D7DFF8D72}" sibTransId="{0F244729-04D1-44CE-B47F-8DA6D350DDB1}"/>
    <dgm:cxn modelId="{FDDA2E3B-39E4-48E3-8C08-5139BCD493E4}" srcId="{57EBBAE6-8F61-4CE8-91CC-25EB689FAED2}" destId="{E710354D-A457-4491-AEB2-9CD4F8E0F7DE}" srcOrd="2" destOrd="0" parTransId="{A47A2469-21AD-494D-84D5-000641D5E9C6}" sibTransId="{3ECC79FB-1523-42B5-B2CF-FB652A7A6C7F}"/>
    <dgm:cxn modelId="{6B22273D-33C9-6949-B25D-F6A2C2BE6DFE}" type="presOf" srcId="{9F11BB49-4A41-40D9-94BC-8C67320CA974}" destId="{CC9D4527-0CBA-164A-9498-7D553F0533F7}" srcOrd="1" destOrd="0" presId="urn:microsoft.com/office/officeart/2005/8/layout/process4"/>
    <dgm:cxn modelId="{C182AA44-E211-EE48-AAA1-35F2BE91CC52}" type="presOf" srcId="{FEDE1EEF-7E16-430F-85E3-580A3EB470D1}" destId="{9994735E-035D-1B49-88E5-A5E780295B63}" srcOrd="0" destOrd="0" presId="urn:microsoft.com/office/officeart/2005/8/layout/process4"/>
    <dgm:cxn modelId="{7B651B5C-6875-F64E-9132-BEBAD3A4FF31}" type="presOf" srcId="{6BA95210-953B-419D-8447-4E20E4443B53}" destId="{9664B355-627B-0841-B9CA-514CE494E7E6}" srcOrd="0" destOrd="0" presId="urn:microsoft.com/office/officeart/2005/8/layout/process4"/>
    <dgm:cxn modelId="{E5083B72-502B-DF4F-A037-767447BEC677}" type="presOf" srcId="{7BE78128-7729-4FB5-B5C5-15F5311B492E}" destId="{BC1B8171-30F5-884E-B5C7-E47F0DA774F6}" srcOrd="0" destOrd="0" presId="urn:microsoft.com/office/officeart/2005/8/layout/process4"/>
    <dgm:cxn modelId="{365B2676-EA0C-4346-8CCE-27C87B6692D1}" srcId="{57EBBAE6-8F61-4CE8-91CC-25EB689FAED2}" destId="{6BA95210-953B-419D-8447-4E20E4443B53}" srcOrd="0" destOrd="0" parTransId="{8D73C03C-752C-4D1D-850A-E5E0B4E7E369}" sibTransId="{30B089D3-F135-410F-8ACB-B6733073D7CA}"/>
    <dgm:cxn modelId="{7D993883-A04B-0946-BA2A-784E81299D1B}" type="presOf" srcId="{57EBBAE6-8F61-4CE8-91CC-25EB689FAED2}" destId="{1DF4F00F-42E6-1647-BD18-4312D769EEA4}" srcOrd="0" destOrd="0" presId="urn:microsoft.com/office/officeart/2005/8/layout/process4"/>
    <dgm:cxn modelId="{66D1878E-DADB-E64E-96E4-C6D4270C5CAC}" type="presOf" srcId="{F6BC7088-E7CA-45B9-A3FA-8D933C1C0BFB}" destId="{0B1869D6-4276-4C40-8A7F-2155A680167D}" srcOrd="0" destOrd="0" presId="urn:microsoft.com/office/officeart/2005/8/layout/process4"/>
    <dgm:cxn modelId="{9B8BA799-17AE-49A9-9439-B0B2126E2EFE}" srcId="{9F11BB49-4A41-40D9-94BC-8C67320CA974}" destId="{6876C250-535F-4246-8A7C-CFE134D0AD5C}" srcOrd="2" destOrd="0" parTransId="{6DFEAAA0-C737-4B67-89FC-55B80C69CD28}" sibTransId="{7C579430-F099-437A-B175-6461C171A4B2}"/>
    <dgm:cxn modelId="{C4CEF5AD-4062-4304-818E-4D645D33A5D3}" srcId="{9F11BB49-4A41-40D9-94BC-8C67320CA974}" destId="{7BE78128-7729-4FB5-B5C5-15F5311B492E}" srcOrd="1" destOrd="0" parTransId="{B16B39E8-9CBA-4E92-92E5-1734D1B43114}" sibTransId="{26E28832-CB56-499A-ACF9-80FBF91898BB}"/>
    <dgm:cxn modelId="{0B9F96C4-5609-425E-A61B-98D0899B6DBD}" srcId="{57EBBAE6-8F61-4CE8-91CC-25EB689FAED2}" destId="{9F11BB49-4A41-40D9-94BC-8C67320CA974}" srcOrd="3" destOrd="0" parTransId="{A19CD71D-83B4-4AF0-B3A7-65E5BA7AF0A1}" sibTransId="{F3D70A83-B321-498F-BD83-6C4B357066BC}"/>
    <dgm:cxn modelId="{E04EB3D0-8DE2-5F4E-8CB5-EC473A646DB2}" type="presOf" srcId="{6876C250-535F-4246-8A7C-CFE134D0AD5C}" destId="{95D1A2BA-2D98-5742-87C4-135A98C3126D}" srcOrd="0" destOrd="0" presId="urn:microsoft.com/office/officeart/2005/8/layout/process4"/>
    <dgm:cxn modelId="{88C982D8-B381-4B1E-9106-15EF690FF7EF}" srcId="{9F11BB49-4A41-40D9-94BC-8C67320CA974}" destId="{F6BC7088-E7CA-45B9-A3FA-8D933C1C0BFB}" srcOrd="0" destOrd="0" parTransId="{508CE944-0D43-4FA5-A335-4E312C9D24DC}" sibTransId="{7DB2E2C4-C4BD-418F-961D-0AE47A81245E}"/>
    <dgm:cxn modelId="{7730D8E5-3522-DC46-A300-C48C913EDD60}" type="presOf" srcId="{9F11BB49-4A41-40D9-94BC-8C67320CA974}" destId="{A52CB1E0-E92C-0B4B-ADCF-7B866F0136FB}" srcOrd="0" destOrd="0" presId="urn:microsoft.com/office/officeart/2005/8/layout/process4"/>
    <dgm:cxn modelId="{D453C3EE-9C6F-9049-A055-040CEB2FDFDF}" type="presOf" srcId="{E710354D-A457-4491-AEB2-9CD4F8E0F7DE}" destId="{510FC0E1-072B-AD45-9E3D-A343E0B9960B}" srcOrd="0" destOrd="0" presId="urn:microsoft.com/office/officeart/2005/8/layout/process4"/>
    <dgm:cxn modelId="{C4BA8603-01F6-5C40-9133-C4A8BF37318A}" type="presParOf" srcId="{1DF4F00F-42E6-1647-BD18-4312D769EEA4}" destId="{61E822DE-064D-9E4C-9AD9-74DC751F98E7}" srcOrd="0" destOrd="0" presId="urn:microsoft.com/office/officeart/2005/8/layout/process4"/>
    <dgm:cxn modelId="{B6B50843-99B0-4443-9BB2-2DBA1D78D85E}" type="presParOf" srcId="{61E822DE-064D-9E4C-9AD9-74DC751F98E7}" destId="{A52CB1E0-E92C-0B4B-ADCF-7B866F0136FB}" srcOrd="0" destOrd="0" presId="urn:microsoft.com/office/officeart/2005/8/layout/process4"/>
    <dgm:cxn modelId="{A908337E-DE57-F246-9FB3-0A7D6B537D2E}" type="presParOf" srcId="{61E822DE-064D-9E4C-9AD9-74DC751F98E7}" destId="{CC9D4527-0CBA-164A-9498-7D553F0533F7}" srcOrd="1" destOrd="0" presId="urn:microsoft.com/office/officeart/2005/8/layout/process4"/>
    <dgm:cxn modelId="{D97DCCC6-41EC-2F47-8ABE-01EAF7F8AE89}" type="presParOf" srcId="{61E822DE-064D-9E4C-9AD9-74DC751F98E7}" destId="{2A512A6F-80C6-CC4E-AF4C-41B4CDC82EDB}" srcOrd="2" destOrd="0" presId="urn:microsoft.com/office/officeart/2005/8/layout/process4"/>
    <dgm:cxn modelId="{5B185327-3FB6-5F43-946B-D17E79DBAA05}" type="presParOf" srcId="{2A512A6F-80C6-CC4E-AF4C-41B4CDC82EDB}" destId="{0B1869D6-4276-4C40-8A7F-2155A680167D}" srcOrd="0" destOrd="0" presId="urn:microsoft.com/office/officeart/2005/8/layout/process4"/>
    <dgm:cxn modelId="{BA936605-99DD-2445-A563-D4DCCE6B93CB}" type="presParOf" srcId="{2A512A6F-80C6-CC4E-AF4C-41B4CDC82EDB}" destId="{BC1B8171-30F5-884E-B5C7-E47F0DA774F6}" srcOrd="1" destOrd="0" presId="urn:microsoft.com/office/officeart/2005/8/layout/process4"/>
    <dgm:cxn modelId="{5DE80FFC-DC97-BA40-934E-00553BCC1001}" type="presParOf" srcId="{2A512A6F-80C6-CC4E-AF4C-41B4CDC82EDB}" destId="{95D1A2BA-2D98-5742-87C4-135A98C3126D}" srcOrd="2" destOrd="0" presId="urn:microsoft.com/office/officeart/2005/8/layout/process4"/>
    <dgm:cxn modelId="{361CBE77-4FD0-1448-8963-74B013309B58}" type="presParOf" srcId="{1DF4F00F-42E6-1647-BD18-4312D769EEA4}" destId="{0D62C6C0-27D5-5346-9248-A3D822B7F345}" srcOrd="1" destOrd="0" presId="urn:microsoft.com/office/officeart/2005/8/layout/process4"/>
    <dgm:cxn modelId="{10E7A2E9-04AF-E64A-B0AB-568ACB1AEE7A}" type="presParOf" srcId="{1DF4F00F-42E6-1647-BD18-4312D769EEA4}" destId="{E5389B12-9D31-B643-913C-98EB4B232C99}" srcOrd="2" destOrd="0" presId="urn:microsoft.com/office/officeart/2005/8/layout/process4"/>
    <dgm:cxn modelId="{E83A26E4-67EE-A440-B0E0-C9FC28E381FB}" type="presParOf" srcId="{E5389B12-9D31-B643-913C-98EB4B232C99}" destId="{510FC0E1-072B-AD45-9E3D-A343E0B9960B}" srcOrd="0" destOrd="0" presId="urn:microsoft.com/office/officeart/2005/8/layout/process4"/>
    <dgm:cxn modelId="{1D13BED5-CD48-BD40-9A95-111876279DEE}" type="presParOf" srcId="{1DF4F00F-42E6-1647-BD18-4312D769EEA4}" destId="{93495B6E-76EA-1B49-B848-94B0CAF022BA}" srcOrd="3" destOrd="0" presId="urn:microsoft.com/office/officeart/2005/8/layout/process4"/>
    <dgm:cxn modelId="{0807FB42-4545-C44A-852F-397DC490702F}" type="presParOf" srcId="{1DF4F00F-42E6-1647-BD18-4312D769EEA4}" destId="{81D9F251-224B-124C-8771-71BB51903220}" srcOrd="4" destOrd="0" presId="urn:microsoft.com/office/officeart/2005/8/layout/process4"/>
    <dgm:cxn modelId="{3F20A060-4AC2-5745-9C05-6C144696F334}" type="presParOf" srcId="{81D9F251-224B-124C-8771-71BB51903220}" destId="{9994735E-035D-1B49-88E5-A5E780295B63}" srcOrd="0" destOrd="0" presId="urn:microsoft.com/office/officeart/2005/8/layout/process4"/>
    <dgm:cxn modelId="{C2DB2EF6-3957-D84C-BF9A-17BE674C6A80}" type="presParOf" srcId="{1DF4F00F-42E6-1647-BD18-4312D769EEA4}" destId="{288003B1-1C2C-524B-BA6F-7E4DA7C3CD0A}" srcOrd="5" destOrd="0" presId="urn:microsoft.com/office/officeart/2005/8/layout/process4"/>
    <dgm:cxn modelId="{D36559A3-1576-1F49-AFA6-567AF76B8F21}" type="presParOf" srcId="{1DF4F00F-42E6-1647-BD18-4312D769EEA4}" destId="{1A51C061-872C-D247-AE45-6DCAAED9BF39}" srcOrd="6" destOrd="0" presId="urn:microsoft.com/office/officeart/2005/8/layout/process4"/>
    <dgm:cxn modelId="{8445BD46-F64E-A943-BCDE-77B836E66FB1}" type="presParOf" srcId="{1A51C061-872C-D247-AE45-6DCAAED9BF39}" destId="{9664B355-627B-0841-B9CA-514CE494E7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D4527-0CBA-164A-9498-7D553F0533F7}">
      <dsp:nvSpPr>
        <dsp:cNvPr id="0" name=""/>
        <dsp:cNvSpPr/>
      </dsp:nvSpPr>
      <dsp:spPr>
        <a:xfrm>
          <a:off x="0" y="4312382"/>
          <a:ext cx="3998123" cy="9434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What is the responsibility of each layer?</a:t>
          </a:r>
          <a:endParaRPr lang="en-US" sz="1600" kern="1200"/>
        </a:p>
      </dsp:txBody>
      <dsp:txXfrm>
        <a:off x="0" y="4312382"/>
        <a:ext cx="3998123" cy="509459"/>
      </dsp:txXfrm>
    </dsp:sp>
    <dsp:sp modelId="{0B1869D6-4276-4C40-8A7F-2155A680167D}">
      <dsp:nvSpPr>
        <dsp:cNvPr id="0" name=""/>
        <dsp:cNvSpPr/>
      </dsp:nvSpPr>
      <dsp:spPr>
        <a:xfrm>
          <a:off x="1952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Model</a:t>
          </a:r>
          <a:endParaRPr lang="en-US" sz="2000" kern="1200"/>
        </a:p>
      </dsp:txBody>
      <dsp:txXfrm>
        <a:off x="1952" y="4802973"/>
        <a:ext cx="1331406" cy="433984"/>
      </dsp:txXfrm>
    </dsp:sp>
    <dsp:sp modelId="{BC1B8171-30F5-884E-B5C7-E47F0DA774F6}">
      <dsp:nvSpPr>
        <dsp:cNvPr id="0" name=""/>
        <dsp:cNvSpPr/>
      </dsp:nvSpPr>
      <dsp:spPr>
        <a:xfrm>
          <a:off x="1333358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View</a:t>
          </a:r>
          <a:endParaRPr lang="en-US" sz="2000" kern="1200"/>
        </a:p>
      </dsp:txBody>
      <dsp:txXfrm>
        <a:off x="1333358" y="4802973"/>
        <a:ext cx="1331406" cy="433984"/>
      </dsp:txXfrm>
    </dsp:sp>
    <dsp:sp modelId="{95D1A2BA-2D98-5742-87C4-135A98C3126D}">
      <dsp:nvSpPr>
        <dsp:cNvPr id="0" name=""/>
        <dsp:cNvSpPr/>
      </dsp:nvSpPr>
      <dsp:spPr>
        <a:xfrm>
          <a:off x="2664764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Controller</a:t>
          </a:r>
          <a:endParaRPr lang="en-US" sz="2000" kern="1200"/>
        </a:p>
      </dsp:txBody>
      <dsp:txXfrm>
        <a:off x="2664764" y="4802973"/>
        <a:ext cx="1331406" cy="433984"/>
      </dsp:txXfrm>
    </dsp:sp>
    <dsp:sp modelId="{510FC0E1-072B-AD45-9E3D-A343E0B9960B}">
      <dsp:nvSpPr>
        <dsp:cNvPr id="0" name=""/>
        <dsp:cNvSpPr/>
      </dsp:nvSpPr>
      <dsp:spPr>
        <a:xfrm rot="10800000">
          <a:off x="0" y="287551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MVC divides an application in three interconnected parts/layers</a:t>
          </a:r>
          <a:endParaRPr lang="en-US" sz="1600" kern="1200" dirty="0"/>
        </a:p>
      </dsp:txBody>
      <dsp:txXfrm rot="10800000">
        <a:off x="0" y="2875517"/>
        <a:ext cx="3998123" cy="942827"/>
      </dsp:txXfrm>
    </dsp:sp>
    <dsp:sp modelId="{9994735E-035D-1B49-88E5-A5E780295B63}">
      <dsp:nvSpPr>
        <dsp:cNvPr id="0" name=""/>
        <dsp:cNvSpPr/>
      </dsp:nvSpPr>
      <dsp:spPr>
        <a:xfrm rot="10800000">
          <a:off x="0" y="1438652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To reduce complexity we introduced the MVC pattern</a:t>
          </a:r>
          <a:endParaRPr lang="en-US" sz="1600" kern="1200"/>
        </a:p>
      </dsp:txBody>
      <dsp:txXfrm rot="10800000">
        <a:off x="0" y="1438652"/>
        <a:ext cx="3998123" cy="942827"/>
      </dsp:txXfrm>
    </dsp:sp>
    <dsp:sp modelId="{9664B355-627B-0841-B9CA-514CE494E7E6}">
      <dsp:nvSpPr>
        <dsp:cNvPr id="0" name=""/>
        <dsp:cNvSpPr/>
      </dsp:nvSpPr>
      <dsp:spPr>
        <a:xfrm rot="10800000">
          <a:off x="0" y="178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We also discussed that implementing reliable software can be a complex process, especially with distributed software</a:t>
          </a:r>
          <a:endParaRPr lang="en-US" sz="1600" kern="1200" dirty="0"/>
        </a:p>
      </dsp:txBody>
      <dsp:txXfrm rot="10800000">
        <a:off x="0" y="1787"/>
        <a:ext cx="3998123" cy="942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pagination</a:t>
            </a:r>
          </a:p>
        </p:txBody>
      </p:sp>
    </p:spTree>
    <p:extLst>
      <p:ext uri="{BB962C8B-B14F-4D97-AF65-F5344CB8AC3E}">
        <p14:creationId xmlns:p14="http://schemas.microsoft.com/office/powerpoint/2010/main" val="11921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24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 </a:t>
            </a:r>
          </a:p>
          <a:p>
            <a:r>
              <a:rPr lang="en-US" dirty="0"/>
              <a:t>Show how the parameter in the header could be extended 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You have basically three states: client state, server: backend and database</a:t>
            </a:r>
          </a:p>
          <a:p>
            <a:pPr marL="0" marR="0" lvl="0" indent="0" defTabSz="41147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400" b="0" i="0" baseline="0" dirty="0">
                <a:latin typeface="+mn-lt"/>
                <a:ea typeface="+mn-ea"/>
                <a:cs typeface="+mn-cs"/>
                <a:sym typeface="Helvetica"/>
              </a:rPr>
              <a:t>We create layers to separate the internal representation from the way the information is presented to the client</a:t>
            </a: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responsibility: 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Model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Provide methods for accessing and modifying state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Controller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 Translates user actions into operations on the model.  For instance button clicks, menu selections, etc.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View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Renders contents of model for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students how the client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engine would respond with a html file for each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page application would respond with an html file one and then with JSON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Create the </a:t>
            </a:r>
            <a:r>
              <a:rPr lang="en-US" dirty="0" err="1"/>
              <a:t>webapi</a:t>
            </a:r>
            <a:r>
              <a:rPr lang="en-US" dirty="0"/>
              <a:t> project folder</a:t>
            </a:r>
          </a:p>
          <a:p>
            <a:r>
              <a:rPr lang="en-US" dirty="0"/>
              <a:t>- Use post man to view values</a:t>
            </a:r>
          </a:p>
        </p:txBody>
      </p:sp>
    </p:spTree>
    <p:extLst>
      <p:ext uri="{BB962C8B-B14F-4D97-AF65-F5344CB8AC3E}">
        <p14:creationId xmlns:p14="http://schemas.microsoft.com/office/powerpoint/2010/main" val="135505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1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RESTful web application</a:t>
            </a:r>
            <a:br>
              <a:rPr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2A9E0-C550-FD49-AFFE-CEDEF405F847}"/>
              </a:ext>
            </a:extLst>
          </p:cNvPr>
          <p:cNvSpPr txBox="1"/>
          <p:nvPr/>
        </p:nvSpPr>
        <p:spPr>
          <a:xfrm>
            <a:off x="4120587" y="3231122"/>
            <a:ext cx="26158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INFDEV04-5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</a:t>
            </a:r>
            <a:r>
              <a:rPr lang="en-US" sz="2000" dirty="0"/>
              <a:t> =&gt;</a:t>
            </a:r>
            <a:r>
              <a:rPr sz="2000" dirty="0"/>
              <a:t> HTTP</a:t>
            </a:r>
            <a:r>
              <a:rPr lang="en-US" sz="2000" dirty="0"/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API...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API….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…..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A URL request also contains a tag (</a:t>
            </a:r>
            <a:r>
              <a:rPr lang="en-US" sz="2000" i="1" dirty="0"/>
              <a:t>HTTP method</a:t>
            </a:r>
            <a:r>
              <a:rPr lang="en-US" sz="2000" dirty="0"/>
              <a:t>): GET, POST, PUT, and DELETE</a:t>
            </a: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F35-C701-DA41-B0E2-2599E0F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6D11-3C6E-4F4A-8280-4C71D80A5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 </a:t>
            </a:r>
          </a:p>
        </p:txBody>
      </p:sp>
    </p:spTree>
    <p:extLst>
      <p:ext uri="{BB962C8B-B14F-4D97-AF65-F5344CB8AC3E}">
        <p14:creationId xmlns:p14="http://schemas.microsoft.com/office/powerpoint/2010/main" val="32191484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nterface)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0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Distributed </a:t>
            </a:r>
            <a:r>
              <a:rPr lang="en-US" sz="2000" dirty="0"/>
              <a:t>A</a:t>
            </a:r>
            <a:r>
              <a:rPr sz="2000" dirty="0"/>
              <a:t>pplication (</a:t>
            </a:r>
            <a:r>
              <a:rPr lang="en-US" sz="2000" dirty="0"/>
              <a:t>C</a:t>
            </a:r>
            <a:r>
              <a:rPr sz="2000" dirty="0"/>
              <a:t>lient-</a:t>
            </a:r>
            <a:r>
              <a:rPr lang="en-US" sz="2000" dirty="0"/>
              <a:t>S</a:t>
            </a:r>
            <a:r>
              <a:rPr sz="20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Model-</a:t>
            </a:r>
            <a:r>
              <a:rPr lang="en-US" sz="2000" dirty="0"/>
              <a:t>V</a:t>
            </a:r>
            <a:r>
              <a:rPr sz="2000" dirty="0"/>
              <a:t>iew-</a:t>
            </a:r>
            <a:r>
              <a:rPr lang="en-US" sz="2000" dirty="0"/>
              <a:t>C</a:t>
            </a:r>
            <a:r>
              <a:rPr sz="20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The </a:t>
            </a:r>
            <a:r>
              <a:rPr lang="en-US" sz="2000" dirty="0"/>
              <a:t>C</a:t>
            </a:r>
            <a:r>
              <a:rPr sz="20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Implementation of REST in </a:t>
            </a:r>
            <a:r>
              <a:rPr lang="en-US" sz="2000" dirty="0"/>
              <a:t>.NET Core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Request body definition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Responce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Response body</a:t>
            </a: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REST evolution.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7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868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  <a:r>
              <a:rPr lang="en-US" sz="4000" b="0" dirty="0"/>
              <a:t>...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HTTP/1.1 200 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="Actors"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/movies/12345/actors"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="Comments"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/movies/12345/comments"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&lt;/Movies&gt;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79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</p:txBody>
      </p:sp>
    </p:spTree>
    <p:extLst>
      <p:ext uri="{BB962C8B-B14F-4D97-AF65-F5344CB8AC3E}">
        <p14:creationId xmlns:p14="http://schemas.microsoft.com/office/powerpoint/2010/main" val="10167208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</p:txBody>
      </p:sp>
    </p:spTree>
    <p:extLst>
      <p:ext uri="{BB962C8B-B14F-4D97-AF65-F5344CB8AC3E}">
        <p14:creationId xmlns:p14="http://schemas.microsoft.com/office/powerpoint/2010/main" val="2394043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8578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09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  <a:r>
              <a:rPr lang="en-US" sz="4000" b="0" dirty="0"/>
              <a:t> Recap</a:t>
            </a:r>
            <a:endParaRPr sz="4000" b="0" dirty="0"/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1668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 and the client?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implemented between them?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020" defTabSz="361188">
              <a:spcBef>
                <a:spcPts val="0"/>
              </a:spcBef>
              <a:defRPr sz="1900" i="1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focus on the HTTP protocol to implement a HTTP API</a:t>
            </a: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2468304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r>
              <a:rPr lang="en-US" sz="2000" dirty="0"/>
              <a:t>The URI to the resource that needs to be paginated</a:t>
            </a:r>
          </a:p>
          <a:p>
            <a:pPr lvl="1"/>
            <a:r>
              <a:rPr lang="en-US" sz="2000" dirty="0"/>
              <a:t>Total amount of records in the database</a:t>
            </a:r>
          </a:p>
          <a:p>
            <a:pPr lvl="1"/>
            <a:r>
              <a:rPr lang="en-US" sz="2000" dirty="0"/>
              <a:t>Current index (starting point)</a:t>
            </a:r>
          </a:p>
          <a:p>
            <a:pPr lvl="1"/>
            <a:r>
              <a:rPr lang="en-US" sz="2000" dirty="0"/>
              <a:t>Number of records to be viewed on each page</a:t>
            </a:r>
          </a:p>
          <a:p>
            <a:pPr lvl="1"/>
            <a:r>
              <a:rPr lang="en-US" sz="2000" dirty="0"/>
              <a:t>Total number of pages that can be viewed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57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735116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3691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81425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r>
              <a:rPr lang="en-US" sz="2000" dirty="0"/>
              <a:t>The server must provide the possibility of  building expressions dynamically,</a:t>
            </a:r>
          </a:p>
          <a:p>
            <a:pPr lvl="1"/>
            <a:r>
              <a:rPr lang="en-US" sz="2000" dirty="0"/>
              <a:t>In LINQ Expression is an interface to automatically build predicates and other expressions dynamically</a:t>
            </a:r>
          </a:p>
          <a:p>
            <a:pPr lvl="1"/>
            <a:r>
              <a:rPr lang="en-US" sz="2000" dirty="0"/>
              <a:t>Expr = And(Expr, Expr) | Or(</a:t>
            </a:r>
            <a:r>
              <a:rPr lang="en-US" sz="2000" dirty="0" err="1"/>
              <a:t>Expr,Expr</a:t>
            </a:r>
            <a:r>
              <a:rPr lang="en-US" sz="2000" dirty="0"/>
              <a:t>) | | ...</a:t>
            </a:r>
          </a:p>
        </p:txBody>
      </p:sp>
    </p:spTree>
    <p:extLst>
      <p:ext uri="{BB962C8B-B14F-4D97-AF65-F5344CB8AC3E}">
        <p14:creationId xmlns:p14="http://schemas.microsoft.com/office/powerpoint/2010/main" val="197327917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Simple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55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Complex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     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”Kind": 1,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”F1": 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”F2":{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”Kind": 3,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"release",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”Value": ”2009"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	 }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0971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07885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expression is a binary expression:</a:t>
            </a:r>
          </a:p>
          <a:p>
            <a:pPr lvl="2"/>
            <a:r>
              <a:rPr lang="en-US" dirty="0"/>
              <a:t>	- The left side of the expression: </a:t>
            </a:r>
            <a:r>
              <a:rPr lang="en-US" dirty="0" err="1"/>
              <a:t>p.Title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	- The right side of the expression is a constant expression: “</a:t>
            </a:r>
            <a:r>
              <a:rPr lang="en-US" dirty="0">
                <a:solidFill>
                  <a:srgbClr val="00B050"/>
                </a:solidFill>
              </a:rPr>
              <a:t>Indiana Jones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7022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</a:p>
          <a:p>
            <a:pPr lvl="2"/>
            <a:r>
              <a:rPr lang="en-US" dirty="0"/>
              <a:t>The left side of the expression consist of:</a:t>
            </a:r>
          </a:p>
          <a:p>
            <a:pPr lvl="2"/>
            <a:r>
              <a:rPr lang="en-US" dirty="0"/>
              <a:t>	- Expression parameter of type Movie: p</a:t>
            </a:r>
          </a:p>
          <a:p>
            <a:pPr lvl="2"/>
            <a:r>
              <a:rPr lang="en-US" dirty="0"/>
              <a:t> 	- Expression property: Age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988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44C3BA1-8E7C-4820-B354-D437AC3A5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CDD301-2394-41CF-86D4-CC606976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D83C036B-5009-4CB2-9264-F1E5E4955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9324FC53-63D9-4F08-8F51-862E9444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70F1F19A-DDDA-4B97-8049-25ADE0CB9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4254D554-304A-48FD-8360-01FB8AF4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0C684587-286F-4878-B5FD-4D45FB10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6DC27019-DEA1-4CB3-ADB3-22EE910D0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2E54B213-F762-477B-87DD-77877AC76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3A4D31D-6041-4A93-88C5-74F99025E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8A1A6EC4-AA23-405C-8BE1-082DE6B9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A218C02C-4A4B-434C-8E0E-2358219CC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A7D972FA-BAE0-4ACF-8D67-7A879605B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75987DDB-2DC6-4A06-8FEF-8B817370A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B634FE9C-00AE-49DD-B4DA-DDB451AB2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72648CC-70E5-4CE2-8023-A392DA397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5398FA11-B85B-4849-94C6-5B01F8D69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C1D700DD-9E6C-424A-AE56-15B48A3E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EADB1A48-08E2-40AF-88B0-81D21E20B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7A253EBA-130C-4BE8-9DE8-92113442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879F8CC2-5212-49D1-9CDF-CA309120B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45CA1FCE-BC6C-4EBD-889F-DACF5161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E445D445-9390-44B5-84A4-57A71B5B5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1B1498E-11DB-45E0-86CD-D1691381A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4453" y="1699589"/>
            <a:ext cx="2755857" cy="3470421"/>
            <a:chOff x="697883" y="1816768"/>
            <a:chExt cx="3674476" cy="347042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81DFA5B-EFAA-4873-A830-B6774B07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22">
              <a:extLst>
                <a:ext uri="{FF2B5EF4-FFF2-40B4-BE49-F238E27FC236}">
                  <a16:creationId xmlns:a16="http://schemas.microsoft.com/office/drawing/2014/main" id="{CFBEDA6B-2210-48F4-BDC3-6A538295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F1E04D-1D50-4017-A1D4-EFFF58095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…Recap MVC"/>
          <p:cNvSpPr txBox="1"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/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 in MVC Recap.</a:t>
            </a:r>
          </a:p>
        </p:txBody>
      </p:sp>
      <p:graphicFrame>
        <p:nvGraphicFramePr>
          <p:cNvPr id="123" name="We also discussed that implementing reliable software can be a complex process…">
            <a:extLst>
              <a:ext uri="{FF2B5EF4-FFF2-40B4-BE49-F238E27FC236}">
                <a16:creationId xmlns:a16="http://schemas.microsoft.com/office/drawing/2014/main" id="{81E88396-0252-49DF-9E81-C8AB660CD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8260"/>
              </p:ext>
            </p:extLst>
          </p:nvPr>
        </p:nvGraphicFramePr>
        <p:xfrm>
          <a:off x="603504" y="798444"/>
          <a:ext cx="3998123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424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</a:p>
          <a:p>
            <a:pPr lvl="2"/>
            <a:r>
              <a:rPr lang="en-US" dirty="0"/>
              <a:t>The left side of the expression consist of:</a:t>
            </a:r>
          </a:p>
          <a:p>
            <a:pPr lvl="2"/>
            <a:r>
              <a:rPr lang="en-US" dirty="0"/>
              <a:t>	- Expression parameter of type Movie: p</a:t>
            </a:r>
          </a:p>
          <a:p>
            <a:pPr lvl="2"/>
            <a:r>
              <a:rPr lang="en-US" dirty="0"/>
              <a:t> 	- Expression property: Age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last part of the expression is the kind of the comparison:</a:t>
            </a:r>
          </a:p>
          <a:p>
            <a:pPr lvl="2"/>
            <a:r>
              <a:rPr lang="en-US" dirty="0"/>
              <a:t>	- equality expression</a:t>
            </a:r>
          </a:p>
          <a:p>
            <a:pPr lvl="2"/>
            <a:r>
              <a:rPr lang="en-US" dirty="0"/>
              <a:t>	- </a:t>
            </a:r>
            <a:r>
              <a:rPr lang="en-US" dirty="0" err="1"/>
              <a:t>greaterThan</a:t>
            </a:r>
            <a:r>
              <a:rPr lang="en-US" dirty="0"/>
              <a:t> expression</a:t>
            </a:r>
          </a:p>
          <a:p>
            <a:pPr lvl="2"/>
            <a:r>
              <a:rPr lang="en-US" dirty="0"/>
              <a:t>	- </a:t>
            </a:r>
            <a:r>
              <a:rPr lang="en-US" dirty="0" err="1"/>
              <a:t>gretterThanOrEqual</a:t>
            </a:r>
            <a:r>
              <a:rPr lang="en-US" dirty="0"/>
              <a:t> expression</a:t>
            </a:r>
          </a:p>
          <a:p>
            <a:pPr lvl="2"/>
            <a:r>
              <a:rPr lang="en-US" dirty="0"/>
              <a:t>	- and expression</a:t>
            </a:r>
          </a:p>
          <a:p>
            <a:pPr lvl="2"/>
            <a:r>
              <a:rPr lang="en-US" dirty="0"/>
              <a:t>	- or expression</a:t>
            </a:r>
          </a:p>
          <a:p>
            <a:pPr lvl="2"/>
            <a:r>
              <a:rPr lang="en-US" dirty="0"/>
              <a:t>	- etc.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627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42E-32F5-9840-972F-BBFFCA8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752E-2F08-A14B-9655-F547F4DE9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045328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T</a:t>
            </a:r>
            <a:r>
              <a:rPr sz="4000" b="0" dirty="0"/>
              <a:t>he M</a:t>
            </a:r>
            <a:r>
              <a:rPr lang="en-US" sz="4000" b="0" dirty="0"/>
              <a:t>odel</a:t>
            </a:r>
            <a:r>
              <a:rPr sz="4000" b="0" dirty="0"/>
              <a:t> in MVC</a:t>
            </a:r>
            <a:r>
              <a:rPr lang="en-US" sz="4000" b="0" dirty="0"/>
              <a:t> recap.. </a:t>
            </a:r>
            <a:endParaRPr sz="4000"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T</a:t>
            </a:r>
            <a:r>
              <a:rPr sz="4000" b="0" dirty="0"/>
              <a:t>he M</a:t>
            </a:r>
            <a:r>
              <a:rPr lang="en-US" sz="4000" b="0" dirty="0"/>
              <a:t>odel</a:t>
            </a:r>
            <a:r>
              <a:rPr sz="4000" b="0" dirty="0"/>
              <a:t> in MVC</a:t>
            </a:r>
            <a:r>
              <a:rPr lang="en-US" sz="4000" b="0" dirty="0"/>
              <a:t> recap.. </a:t>
            </a:r>
            <a:endParaRPr sz="4000"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  <a:endParaRPr lang="en-US" sz="2000" dirty="0"/>
          </a:p>
          <a:p>
            <a:pPr marL="717838" lvl="1" indent="-265210" defTabSz="452627">
              <a:lnSpc>
                <a:spcPct val="90000"/>
              </a:lnSpc>
              <a:buChar char="•"/>
              <a:defRPr sz="2400"/>
            </a:pPr>
            <a:r>
              <a:rPr lang="en-US" sz="2000" dirty="0"/>
              <a:t>Not all types of entities are completely mappable</a:t>
            </a:r>
          </a:p>
          <a:p>
            <a:pPr marL="1170467" lvl="2" indent="-265211" defTabSz="452627">
              <a:lnSpc>
                <a:spcPct val="90000"/>
              </a:lnSpc>
              <a:defRPr sz="2400"/>
            </a:pPr>
            <a:r>
              <a:rPr lang="en-US" sz="2000" dirty="0"/>
              <a:t>Types of properties are not the same as types of columns in databases</a:t>
            </a:r>
          </a:p>
          <a:p>
            <a:pPr marL="1688627" lvl="3" indent="-265211" defTabSz="452627">
              <a:lnSpc>
                <a:spcPct val="90000"/>
              </a:lnSpc>
              <a:defRPr sz="2400"/>
            </a:pPr>
            <a:r>
              <a:rPr lang="en-US" sz="2000" dirty="0"/>
              <a:t>For example Text &lt;&gt; string, char&lt;&gt;string</a:t>
            </a:r>
          </a:p>
          <a:p>
            <a:pPr marL="706081" lvl="1" indent="-265210" defTabSz="452627">
              <a:lnSpc>
                <a:spcPct val="90000"/>
              </a:lnSpc>
              <a:defRPr sz="24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4476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The Controller in MVC</a:t>
            </a:r>
            <a:endParaRPr sz="40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9488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Today we will focus on</a:t>
            </a:r>
            <a:r>
              <a:rPr lang="en-US" sz="2000" dirty="0"/>
              <a:t> the</a:t>
            </a:r>
            <a:r>
              <a:rPr sz="2000" dirty="0"/>
              <a:t> controller</a:t>
            </a:r>
            <a:r>
              <a:rPr lang="en-US" sz="2000" dirty="0"/>
              <a:t>,</a:t>
            </a:r>
            <a:r>
              <a:rPr sz="2000" dirty="0"/>
              <a:t> </a:t>
            </a:r>
            <a:endParaRPr lang="en-US" sz="2000" dirty="0"/>
          </a:p>
          <a:p>
            <a:r>
              <a:rPr sz="2000" dirty="0"/>
              <a:t>then </a:t>
            </a:r>
            <a:r>
              <a:rPr lang="en-US" sz="2000" dirty="0"/>
              <a:t>we </a:t>
            </a:r>
            <a:r>
              <a:rPr sz="2000" dirty="0"/>
              <a:t>will discuss it as a mean to implement a RESTful API</a:t>
            </a:r>
            <a:endParaRPr lang="en-US" sz="2000" dirty="0"/>
          </a:p>
          <a:p>
            <a:r>
              <a:rPr lang="en-US" sz="2000" dirty="0"/>
              <a:t>There are variation of MVC applied in web frameworks</a:t>
            </a:r>
          </a:p>
          <a:p>
            <a:pPr lvl="1"/>
            <a:r>
              <a:rPr lang="en-US" sz="2000" dirty="0"/>
              <a:t>The main difference lays in the usage of arrows</a:t>
            </a:r>
            <a:endParaRPr sz="2000" dirty="0"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029" y="1713055"/>
            <a:ext cx="3760096" cy="413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/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For example, the controller</a:t>
            </a:r>
            <a:r>
              <a:rPr lang="en-US" dirty="0"/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handle query-string values,</a:t>
            </a:r>
            <a:endParaRPr lang="en-US" dirty="0"/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and pass these values to the model, which in turn might use these values to update 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1600199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1CEF5-6037-BE43-85A9-FBF25D84AB04}"/>
              </a:ext>
            </a:extLst>
          </p:cNvPr>
          <p:cNvSpPr txBox="1"/>
          <p:nvPr/>
        </p:nvSpPr>
        <p:spPr>
          <a:xfrm>
            <a:off x="1204311" y="5070669"/>
            <a:ext cx="305467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  HTTP response could be: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JSON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lang="en-US" dirty="0"/>
              <a:t> XML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HTML file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1796</Words>
  <Application>Microsoft Macintosh PowerPoint</Application>
  <PresentationFormat>On-screen Show (4:3)</PresentationFormat>
  <Paragraphs>372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</vt:lpstr>
      <vt:lpstr>Helvetica</vt:lpstr>
      <vt:lpstr>Helvetica Neue</vt:lpstr>
      <vt:lpstr>Office Theme</vt:lpstr>
      <vt:lpstr>RESTful web application </vt:lpstr>
      <vt:lpstr>Overview</vt:lpstr>
      <vt:lpstr>Distributed Application Recap</vt:lpstr>
      <vt:lpstr>The M in MVC Recap.</vt:lpstr>
      <vt:lpstr>The Model in MVC recap.. </vt:lpstr>
      <vt:lpstr>The Model in MVC recap.. </vt:lpstr>
      <vt:lpstr>The Controller in MVC</vt:lpstr>
      <vt:lpstr>The Controller in MVC</vt:lpstr>
      <vt:lpstr>Example of an HTTP API and MVC</vt:lpstr>
      <vt:lpstr>HTTP API</vt:lpstr>
      <vt:lpstr>HTTP API.</vt:lpstr>
      <vt:lpstr>HTTP API..</vt:lpstr>
      <vt:lpstr>HTTP API...</vt:lpstr>
      <vt:lpstr>HTTP API….</vt:lpstr>
      <vt:lpstr>HTTP API…..</vt:lpstr>
      <vt:lpstr>Example</vt:lpstr>
      <vt:lpstr>REST: Representational State Transfer</vt:lpstr>
      <vt:lpstr>REST: Representational State Transfer.</vt:lpstr>
      <vt:lpstr>Example</vt:lpstr>
      <vt:lpstr>Messages in REST API</vt:lpstr>
      <vt:lpstr>Messages in REST API…</vt:lpstr>
      <vt:lpstr>REST evolution</vt:lpstr>
      <vt:lpstr>REST evolution.</vt:lpstr>
      <vt:lpstr>REST evolution..</vt:lpstr>
      <vt:lpstr>REST evolution...</vt:lpstr>
      <vt:lpstr>Pagination</vt:lpstr>
      <vt:lpstr>Pagination.</vt:lpstr>
      <vt:lpstr>Pagination..</vt:lpstr>
      <vt:lpstr>Pagination..</vt:lpstr>
      <vt:lpstr>Pagination...</vt:lpstr>
      <vt:lpstr>Example</vt:lpstr>
      <vt:lpstr>Filtering</vt:lpstr>
      <vt:lpstr>Filtering.</vt:lpstr>
      <vt:lpstr>Filtering..</vt:lpstr>
      <vt:lpstr>Filtering…</vt:lpstr>
      <vt:lpstr>Filtering….</vt:lpstr>
      <vt:lpstr>Filtering....</vt:lpstr>
      <vt:lpstr>Filtering.....</vt:lpstr>
      <vt:lpstr>Filtering......</vt:lpstr>
      <vt:lpstr>Filtering......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190</cp:revision>
  <dcterms:modified xsi:type="dcterms:W3CDTF">2018-10-11T11:21:59Z</dcterms:modified>
</cp:coreProperties>
</file>