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4" r:id="rId2"/>
    <p:sldId id="385" r:id="rId3"/>
    <p:sldId id="393" r:id="rId4"/>
    <p:sldId id="388" r:id="rId5"/>
    <p:sldId id="387" r:id="rId6"/>
    <p:sldId id="389" r:id="rId7"/>
    <p:sldId id="394" r:id="rId8"/>
    <p:sldId id="392" r:id="rId9"/>
    <p:sldId id="39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2115" autoAdjust="0"/>
  </p:normalViewPr>
  <p:slideViewPr>
    <p:cSldViewPr snapToGrid="0">
      <p:cViewPr varScale="1">
        <p:scale>
          <a:sx n="106" d="100"/>
          <a:sy n="106" d="100"/>
        </p:scale>
        <p:origin x="94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E8F38-B011-435E-936A-E860191E920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767D5-77AB-411A-BA5D-8FF8EA0A33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7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8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6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95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3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5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9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1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14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0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08A31-1CBA-40D3-A3F9-EE635F156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57E831-8456-48FB-9267-202E7ADE5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219243-CAE0-4D1B-90C1-05CC96D3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D1B-2503-402C-B024-61E3C19F77F4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896BE5-A39C-4B54-AE56-8FCE1287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6514D4-C744-4BA6-8598-E79376D9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DAD0-E451-40EE-81DA-F681FAA86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3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99EC-791E-47F9-A2A0-752078E3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84C7C5-9675-4B61-A597-0D8E8364A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325599-F2E2-4520-AD77-FB32F595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D1B-2503-402C-B024-61E3C19F77F4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F399B1-42E3-43E6-A164-6158865F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D08675-3251-436C-97A4-D119247F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DAD0-E451-40EE-81DA-F681FAA86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4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C1A79D3-7683-486F-8EB3-A5B77870E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93A02D-5257-4B33-BE9B-1A9E1FD77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4E4BA8-90F6-40E9-8110-1C07BB09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D1B-2503-402C-B024-61E3C19F77F4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93C9C6-0DF2-42AA-A5C3-886B6AA5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BFFFDF-5886-494C-B388-D68DF24F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DAD0-E451-40EE-81DA-F681FAA86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65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A6739AC-5E1D-43DB-850B-8F36EC59F9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21704" y="0"/>
            <a:ext cx="3670299" cy="6858000"/>
          </a:xfrm>
          <a:custGeom>
            <a:avLst/>
            <a:gdLst>
              <a:gd name="connsiteX0" fmla="*/ 0 w 3670299"/>
              <a:gd name="connsiteY0" fmla="*/ 0 h 6858000"/>
              <a:gd name="connsiteX1" fmla="*/ 3670299 w 3670299"/>
              <a:gd name="connsiteY1" fmla="*/ 0 h 6858000"/>
              <a:gd name="connsiteX2" fmla="*/ 3670299 w 3670299"/>
              <a:gd name="connsiteY2" fmla="*/ 6858000 h 6858000"/>
              <a:gd name="connsiteX3" fmla="*/ 0 w 3670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299" h="6858000">
                <a:moveTo>
                  <a:pt x="0" y="0"/>
                </a:moveTo>
                <a:lnTo>
                  <a:pt x="3670299" y="0"/>
                </a:lnTo>
                <a:lnTo>
                  <a:pt x="36702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726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2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A8D6E-0FF3-4B69-8976-E14ABA95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2FE333-4326-4FAA-8D69-7AC6F15E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8721BC-A7E1-4585-B3EC-BD1CAB37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D1B-2503-402C-B024-61E3C19F77F4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0C6D00-6D26-4CE0-AB4E-6A3245D2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F67483-CBE9-4D53-9DFA-BD99EF85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DAD0-E451-40EE-81DA-F681FAA86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75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8E739-D8A8-44EF-B813-84B2651C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A1502A-7875-435E-9F31-C8556CB0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A8566B-F678-4C2E-A195-68ABD970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D1B-2503-402C-B024-61E3C19F77F4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B5044F-1522-4D38-923B-A3E4D204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C9F5C7-D1DD-411D-A20B-5824128D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DAD0-E451-40EE-81DA-F681FAA86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8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219AA-1182-4728-8CFD-DB068646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8954C-13EF-4A25-B7D7-832A38FBC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1D5C99-96CC-4707-A473-5BB68014D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67DC79-7EBF-46BC-A4B2-1CC56B1C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D1B-2503-402C-B024-61E3C19F77F4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AE4616-F8AB-4F34-B86C-B833E29E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7F6B2B-E438-412D-AAB7-FB0F6229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DAD0-E451-40EE-81DA-F681FAA86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57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BE010-BDB6-4171-A12B-D7282059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DB2D67-2869-4748-83E3-CE93B924F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B72A04-169B-4453-84E3-93D143C86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B7A65A-0C6A-45A1-A2AD-422B9885E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1FDF1D-1B82-4504-9050-27E632356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A8A2ED-29A6-41AD-B984-5E3AF9E0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D1B-2503-402C-B024-61E3C19F77F4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E646E1-D0FA-405E-BFDE-87C09CB5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93BD6E-CB4A-439C-B0DC-56FC0DFA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DAD0-E451-40EE-81DA-F681FAA86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74706-C130-4B45-A431-14E3B65A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30A026-1455-4098-8EBE-CA13B824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D1B-2503-402C-B024-61E3C19F77F4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A32902-913B-4445-A8A9-15DDEB93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CA40BA-0D7B-464A-B89C-2035CF1E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DAD0-E451-40EE-81DA-F681FAA86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7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67FCE4-DA41-409F-B04D-EBC1E119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D1B-2503-402C-B024-61E3C19F77F4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935492-0A0D-4508-BC60-6F78A16B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D9D79F-FAFA-448D-87DD-5D0CF74B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DAD0-E451-40EE-81DA-F681FAA86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6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D84E8-44E4-4BFC-8531-672B492A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CB65D3-C9A2-4921-A172-EB7ADFFB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0D21E9-2532-449F-AC0F-2F087D886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6DF275-9778-4720-8B42-9126AB61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D1B-2503-402C-B024-61E3C19F77F4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9A7C9-A47F-4AD7-A759-D2719203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FEA394-88D0-4127-AFEF-CC5F960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DAD0-E451-40EE-81DA-F681FAA86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52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E95B6-B6F7-4B91-969A-777D10C4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83261A-8E46-4D10-AE28-006AE56A2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874A58-822E-4CA1-BCE7-F1BA67BE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75C44C-6C33-4E87-A7BD-BB96D184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D1B-2503-402C-B024-61E3C19F77F4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B7C9C2-0740-4250-9763-1739EDC2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9AC486-1885-461D-8380-BC1BCFB4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DAD0-E451-40EE-81DA-F681FAA86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93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2254F2-306C-4501-AC19-BD97F4FE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3CE0CF-F21B-46CA-A00E-30A54D7D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5859C8-583D-4903-98AC-5913416C6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BD1B-2503-402C-B024-61E3C19F77F4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79B6CD-B4E9-469C-8C1A-0B640B630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30445-CF5B-478F-8D76-8C218260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DAD0-E451-40EE-81DA-F681FAA86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84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700000">
            <a:off x="9965415" y="5629238"/>
            <a:ext cx="532751" cy="532751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8573794" y="1521297"/>
            <a:ext cx="1765071" cy="176507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7598818" y="3929345"/>
            <a:ext cx="1628911" cy="162891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9706644" y="3642057"/>
            <a:ext cx="1120793" cy="1120793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10478745" y="2712515"/>
            <a:ext cx="848575" cy="848575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10589393" y="973015"/>
            <a:ext cx="709356" cy="709356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>
            <a:off x="-1607382" y="123961"/>
            <a:ext cx="2868580" cy="2753836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 rot="18900000">
            <a:off x="1290650" y="-1158828"/>
            <a:ext cx="1900436" cy="1824419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7425640" y="601635"/>
            <a:ext cx="719269" cy="719269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700000">
            <a:off x="10565446" y="588252"/>
            <a:ext cx="719269" cy="719269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700000">
            <a:off x="10501204" y="2248879"/>
            <a:ext cx="791997" cy="79199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8573794" y="1010339"/>
            <a:ext cx="1765071" cy="1765071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10202536" y="3664738"/>
            <a:ext cx="1075433" cy="107543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7603100" y="4502772"/>
            <a:ext cx="1576131" cy="1576131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5855637" y="4907139"/>
            <a:ext cx="849696" cy="849696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11073180" y="5717213"/>
            <a:ext cx="849696" cy="849696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9909758" y="4989128"/>
            <a:ext cx="676489" cy="676489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2700000">
            <a:off x="7105372" y="5876677"/>
            <a:ext cx="342600" cy="34260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11070485" y="5127680"/>
            <a:ext cx="342600" cy="34260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11084473" y="1477480"/>
            <a:ext cx="342600" cy="34260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8646245" y="3701117"/>
            <a:ext cx="342600" cy="34260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1159278" y="3753849"/>
            <a:ext cx="5879001" cy="0"/>
          </a:xfrm>
          <a:prstGeom prst="line">
            <a:avLst/>
          </a:prstGeom>
          <a:ln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A9957BE-4EBE-4014-9DD2-DD76BAB927E2}"/>
              </a:ext>
            </a:extLst>
          </p:cNvPr>
          <p:cNvSpPr txBox="1"/>
          <p:nvPr/>
        </p:nvSpPr>
        <p:spPr>
          <a:xfrm>
            <a:off x="90294" y="2321091"/>
            <a:ext cx="8172703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zh-TW" sz="3200" b="1" dirty="0"/>
          </a:p>
          <a:p>
            <a:pPr algn="ctr"/>
            <a:r>
              <a:rPr lang="en-US" altLang="zh-TW" sz="4000" b="1" i="0" dirty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Corn </a:t>
            </a:r>
            <a:r>
              <a:rPr lang="en-US" altLang="zh-TW" sz="4000" b="1" i="0" dirty="0" err="1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PnL</a:t>
            </a:r>
            <a:r>
              <a:rPr lang="en-US" altLang="zh-TW" sz="4000" b="1" i="0" dirty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Curve</a:t>
            </a:r>
          </a:p>
          <a:p>
            <a:pPr algn="ctr"/>
            <a:endParaRPr lang="en-US" altLang="zh-TW" sz="4000" b="1" dirty="0">
              <a:solidFill>
                <a:srgbClr val="22222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王崇威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9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3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35867" y="260648"/>
            <a:ext cx="11424763" cy="976374"/>
            <a:chOff x="251900" y="195486"/>
            <a:chExt cx="8568572" cy="585582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308998" y="290810"/>
              <a:ext cx="3744416" cy="387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8353">
                <a:defRPr/>
              </a:pPr>
              <a:r>
                <a:rPr lang="zh-TW" altLang="en-US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玉米期貨轉倉日</a:t>
              </a:r>
              <a:endParaRPr lang="en-US" altLang="zh-TW" sz="3600" b="1" kern="0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/>
              <p:cNvSpPr txBox="1"/>
              <p:nvPr/>
            </p:nvSpPr>
            <p:spPr>
              <a:xfrm>
                <a:off x="1007013" y="617340"/>
                <a:ext cx="1104310" cy="724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219200">
                  <a:defRPr/>
                </a:pPr>
                <a:r>
                  <a:rPr lang="en-US" altLang="zh-CN" sz="2400" b="1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lang="zh-CN" altLang="en-US" sz="24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9CE2BD1-86B9-4BBF-94B8-2D8A0585069C}"/>
              </a:ext>
            </a:extLst>
          </p:cNvPr>
          <p:cNvSpPr txBox="1"/>
          <p:nvPr/>
        </p:nvSpPr>
        <p:spPr>
          <a:xfrm>
            <a:off x="7675280" y="1753472"/>
            <a:ext cx="40853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將合約依照月份分群，計算在市場上平均交易量最高的合約，得到玉米期貨在</a:t>
            </a:r>
            <a:r>
              <a:rPr lang="en-US" altLang="zh-TW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月的合約最熱門，而合約到期日通常是當月</a:t>
            </a:r>
            <a:r>
              <a:rPr lang="en-US" altLang="zh-TW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日。</a:t>
            </a:r>
            <a:endParaRPr lang="en-US" altLang="zh-TW" sz="24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根據此圖結果，預設在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1~3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月前期會持有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月到期的合約，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月前期持有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月到期的合約，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前期持有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月到期的合約，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8~12</a:t>
            </a:r>
            <a:r>
              <a:rPr lang="zh-TW" altLang="en-US" sz="2400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前期則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是持有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月到期的合約。</a:t>
            </a:r>
            <a:endParaRPr lang="zh-TW" altLang="zh-TW" sz="24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572014-E16C-4FD2-AEF0-3470B8E51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07" y="1356883"/>
            <a:ext cx="702000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0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35867" y="260648"/>
            <a:ext cx="11424763" cy="976374"/>
            <a:chOff x="251900" y="195486"/>
            <a:chExt cx="8568572" cy="585582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308998" y="290810"/>
              <a:ext cx="3744416" cy="387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8353">
                <a:defRPr/>
              </a:pPr>
              <a:r>
                <a:rPr lang="zh-TW" altLang="en-US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玉米期貨轉倉日</a:t>
              </a:r>
              <a:endParaRPr lang="en-US" altLang="zh-TW" sz="3600" b="1" kern="0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/>
              <p:cNvSpPr txBox="1"/>
              <p:nvPr/>
            </p:nvSpPr>
            <p:spPr>
              <a:xfrm>
                <a:off x="1007013" y="617340"/>
                <a:ext cx="1104310" cy="724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219200">
                  <a:defRPr/>
                </a:pPr>
                <a:r>
                  <a:rPr lang="en-US" altLang="zh-CN" sz="2400" b="1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lang="zh-CN" altLang="en-US" sz="24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BB477561-1954-472A-ADD4-6398106B9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9792"/>
            <a:ext cx="7020000" cy="4680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E119A03-BAAA-497A-9108-2E7F7F038454}"/>
              </a:ext>
            </a:extLst>
          </p:cNvPr>
          <p:cNvSpPr/>
          <p:nvPr/>
        </p:nvSpPr>
        <p:spPr>
          <a:xfrm>
            <a:off x="4241609" y="3210289"/>
            <a:ext cx="2621416" cy="2200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E28DF2C-E0FB-44C8-8420-5628006A0E18}"/>
              </a:ext>
            </a:extLst>
          </p:cNvPr>
          <p:cNvSpPr txBox="1"/>
          <p:nvPr/>
        </p:nvSpPr>
        <p:spPr>
          <a:xfrm>
            <a:off x="4957789" y="3540824"/>
            <a:ext cx="118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After 2016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55A01D-94B8-4907-8AB7-F82DFEE6424F}"/>
              </a:ext>
            </a:extLst>
          </p:cNvPr>
          <p:cNvSpPr txBox="1"/>
          <p:nvPr/>
        </p:nvSpPr>
        <p:spPr>
          <a:xfrm>
            <a:off x="7799730" y="1746966"/>
            <a:ext cx="35950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2016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年起，出現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first notice date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的機制，實際到期時間提早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提早至上月月底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，因此轉倉時間也必須提前。接下來會設定至少在結算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日前轉倉，避免超過轉倉時間超過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first notice date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的情況。</a:t>
            </a:r>
            <a:endParaRPr lang="zh-TW" altLang="zh-TW" sz="24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35867" y="260648"/>
            <a:ext cx="11424763" cy="976374"/>
            <a:chOff x="251900" y="195486"/>
            <a:chExt cx="8568572" cy="585582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308998" y="290810"/>
              <a:ext cx="3744416" cy="387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8353">
                <a:defRPr/>
              </a:pPr>
              <a:r>
                <a:rPr lang="zh-TW" altLang="en-US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轉倉方式</a:t>
              </a:r>
              <a:endParaRPr lang="en-US" altLang="zh-TW" sz="3600" b="1" kern="0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/>
              <p:cNvSpPr txBox="1"/>
              <p:nvPr/>
            </p:nvSpPr>
            <p:spPr>
              <a:xfrm>
                <a:off x="1007013" y="617340"/>
                <a:ext cx="1104310" cy="724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219200">
                  <a:defRPr/>
                </a:pPr>
                <a:r>
                  <a:rPr lang="en-US" altLang="zh-CN" sz="2400" b="1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lang="zh-CN" altLang="en-US" sz="24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0E494DD-7A25-4C48-9462-D357B70A8235}"/>
              </a:ext>
            </a:extLst>
          </p:cNvPr>
          <p:cNvSpPr txBox="1"/>
          <p:nvPr/>
        </p:nvSpPr>
        <p:spPr>
          <a:xfrm>
            <a:off x="480543" y="1310971"/>
            <a:ext cx="706200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2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轉倉</a:t>
            </a:r>
            <a:r>
              <a:rPr lang="zh-TW" altLang="en-US" sz="2200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方式</a:t>
            </a:r>
            <a:r>
              <a:rPr lang="en-US" altLang="zh-TW" sz="22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在轉倉當日以收盤價平倉持有合約，同時以收盤價建立下一個熱門交易月份合約新倉。</a:t>
            </a:r>
            <a:endParaRPr lang="en-US" altLang="zh-TW" sz="22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2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轉倉損益處理</a:t>
            </a:r>
            <a:r>
              <a:rPr lang="en-US" altLang="zh-TW" sz="22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轉倉價差的出現會使損益計算出現誤差，正常日的損益是使用今日收盤價減去昨日收盤價，但在轉倉當日的損益除了以轉倉當日的收盤價減去昨日的收盤價，還必須加上</a:t>
            </a:r>
            <a:r>
              <a:rPr lang="en-US" altLang="zh-TW" sz="2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舊倉收盤價</a:t>
            </a:r>
            <a:r>
              <a:rPr lang="en-US" altLang="zh-TW" sz="2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新倉收盤價</a:t>
            </a:r>
            <a:r>
              <a:rPr lang="en-US" altLang="zh-TW" sz="2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的轉倉價差</a:t>
            </a:r>
            <a:r>
              <a:rPr lang="zh-TW" altLang="en-US" sz="22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PS:</a:t>
            </a:r>
            <a:r>
              <a:rPr lang="zh-TW" altLang="en-US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若不考慮轉倉，轉倉隔日的損益會是兩份不同到期日的合約價格相減，因為不同到期日的合約價格會有所差異</a:t>
            </a:r>
            <a:r>
              <a:rPr lang="en-US" altLang="zh-TW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時間價值</a:t>
            </a:r>
            <a:r>
              <a:rPr lang="en-US" altLang="zh-TW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，因此損益可能非常大，不符合真正情況。</a:t>
            </a:r>
            <a:endParaRPr lang="en-US" altLang="zh-TW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0811530-9078-4D15-B57B-CE429C38A2D8}"/>
              </a:ext>
            </a:extLst>
          </p:cNvPr>
          <p:cNvGrpSpPr/>
          <p:nvPr/>
        </p:nvGrpSpPr>
        <p:grpSpPr>
          <a:xfrm>
            <a:off x="7707086" y="1675562"/>
            <a:ext cx="3922418" cy="3506875"/>
            <a:chOff x="8058778" y="1798654"/>
            <a:chExt cx="3922418" cy="3506875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3E4B50E-7AB0-45D4-AED9-8333AC5C5DB3}"/>
                </a:ext>
              </a:extLst>
            </p:cNvPr>
            <p:cNvSpPr txBox="1"/>
            <p:nvPr/>
          </p:nvSpPr>
          <p:spPr>
            <a:xfrm>
              <a:off x="8290473" y="4653798"/>
              <a:ext cx="3690723" cy="378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新倉今日收盤價</a:t>
              </a:r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-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舊倉今日收盤價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2D85D92-D8F8-48D7-9361-40B0E23D0915}"/>
                </a:ext>
              </a:extLst>
            </p:cNvPr>
            <p:cNvSpPr txBox="1"/>
            <p:nvPr/>
          </p:nvSpPr>
          <p:spPr>
            <a:xfrm>
              <a:off x="8179941" y="1892740"/>
              <a:ext cx="3446585" cy="113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轉倉日損益計算</a:t>
              </a:r>
              <a:r>
                <a:rPr lang="en-US" altLang="zh-TW" sz="2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</a:p>
            <a:p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平倉損益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</a:t>
              </a:r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新倉價差損益</a:t>
              </a:r>
              <a:endPara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FA961CA3-1F71-4524-9234-95A46F65DD1A}"/>
                </a:ext>
              </a:extLst>
            </p:cNvPr>
            <p:cNvSpPr/>
            <p:nvPr/>
          </p:nvSpPr>
          <p:spPr>
            <a:xfrm>
              <a:off x="8265352" y="2958834"/>
              <a:ext cx="1637881" cy="463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平倉損益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7491D36-D92A-44D1-B41A-25DA5927F65E}"/>
                </a:ext>
              </a:extLst>
            </p:cNvPr>
            <p:cNvSpPr txBox="1"/>
            <p:nvPr/>
          </p:nvSpPr>
          <p:spPr>
            <a:xfrm>
              <a:off x="8265352" y="3552091"/>
              <a:ext cx="3544556" cy="378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舊倉今日收盤價</a:t>
              </a:r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-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舊倉昨日收盤價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B298658-F0F9-4D55-8318-EB0CCFFA3B76}"/>
                </a:ext>
              </a:extLst>
            </p:cNvPr>
            <p:cNvSpPr/>
            <p:nvPr/>
          </p:nvSpPr>
          <p:spPr>
            <a:xfrm>
              <a:off x="8320034" y="4115590"/>
              <a:ext cx="1637881" cy="463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新倉價差損益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3A1BCCD-F71C-4A1B-9D92-EF84C223AB2D}"/>
                </a:ext>
              </a:extLst>
            </p:cNvPr>
            <p:cNvSpPr/>
            <p:nvPr/>
          </p:nvSpPr>
          <p:spPr>
            <a:xfrm>
              <a:off x="8058778" y="1798654"/>
              <a:ext cx="3878664" cy="3506875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9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35867" y="260648"/>
            <a:ext cx="11424763" cy="976374"/>
            <a:chOff x="251900" y="195486"/>
            <a:chExt cx="8568572" cy="585582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308998" y="290810"/>
              <a:ext cx="3744416" cy="387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8353">
                <a:defRPr/>
              </a:pPr>
              <a:r>
                <a:rPr lang="zh-TW" altLang="en-US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轉倉時機點</a:t>
              </a:r>
              <a:endParaRPr lang="en-US" altLang="zh-TW" sz="3600" b="1" kern="0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/>
              <p:cNvSpPr txBox="1"/>
              <p:nvPr/>
            </p:nvSpPr>
            <p:spPr>
              <a:xfrm>
                <a:off x="1007013" y="617340"/>
                <a:ext cx="1104310" cy="724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219200">
                  <a:defRPr/>
                </a:pPr>
                <a:r>
                  <a:rPr lang="en-US" altLang="zh-CN" sz="2400" b="1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lang="zh-CN" altLang="en-US" sz="24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0E494DD-7A25-4C48-9462-D357B70A8235}"/>
              </a:ext>
            </a:extLst>
          </p:cNvPr>
          <p:cNvSpPr txBox="1"/>
          <p:nvPr/>
        </p:nvSpPr>
        <p:spPr>
          <a:xfrm>
            <a:off x="1357233" y="4523225"/>
            <a:ext cx="104917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左圖是</a:t>
            </a:r>
            <a:r>
              <a:rPr lang="en-US" altLang="zh-TW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2000-03-14</a:t>
            </a:r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到期的合約，交易量在</a:t>
            </a:r>
            <a:r>
              <a:rPr lang="en-US" altLang="zh-TW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月底開始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大幅</a:t>
            </a:r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下滑，大約是合約到期前的</a:t>
            </a:r>
            <a:r>
              <a:rPr lang="en-US" altLang="zh-TW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個交易日。右邊則是</a:t>
            </a:r>
            <a:r>
              <a:rPr lang="en-US" altLang="zh-TW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2021-03-14</a:t>
            </a:r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到期的合約，但因</a:t>
            </a:r>
            <a:r>
              <a:rPr lang="en-US" altLang="zh-TW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first notice date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(2021-02-29)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比實際到期日更早，因此接下來的轉倉時間點至少是結算日前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日，才不會出現無法轉倉的情形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超過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first notice date)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427CE52-9DE4-4963-BB12-036B287DE8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24" y="1197486"/>
            <a:ext cx="4860000" cy="324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299B095-B9C4-4D21-821C-6B758B7810C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121" y="1062313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7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35867" y="260648"/>
            <a:ext cx="11424763" cy="976374"/>
            <a:chOff x="251900" y="195486"/>
            <a:chExt cx="8568572" cy="585582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308998" y="290810"/>
              <a:ext cx="6674780" cy="387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8353">
                <a:defRPr/>
              </a:pPr>
              <a:r>
                <a:rPr lang="en-US" altLang="zh-TW" sz="3600" b="1" kern="0" dirty="0" err="1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PnL</a:t>
              </a:r>
              <a:r>
                <a:rPr lang="zh-TW" altLang="en-US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曲線</a:t>
              </a:r>
              <a:r>
                <a:rPr lang="en-US" altLang="zh-TW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(</a:t>
              </a:r>
              <a:r>
                <a:rPr lang="zh-TW" altLang="en-US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到期日前</a:t>
              </a:r>
              <a:r>
                <a:rPr lang="en-US" altLang="zh-TW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16</a:t>
              </a:r>
              <a:r>
                <a:rPr lang="zh-TW" altLang="en-US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日轉倉</a:t>
              </a:r>
              <a:r>
                <a:rPr lang="en-US" altLang="zh-TW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)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/>
              <p:cNvSpPr txBox="1"/>
              <p:nvPr/>
            </p:nvSpPr>
            <p:spPr>
              <a:xfrm>
                <a:off x="1007013" y="617340"/>
                <a:ext cx="1104310" cy="724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219200">
                  <a:defRPr/>
                </a:pPr>
                <a:r>
                  <a:rPr lang="en-US" altLang="zh-CN" sz="2400" b="1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lang="zh-CN" altLang="en-US" sz="24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0E494DD-7A25-4C48-9462-D357B70A8235}"/>
              </a:ext>
            </a:extLst>
          </p:cNvPr>
          <p:cNvSpPr txBox="1"/>
          <p:nvPr/>
        </p:nvSpPr>
        <p:spPr>
          <a:xfrm>
            <a:off x="982637" y="4955521"/>
            <a:ext cx="100725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左圖是累積價格，右圖是累積報酬率。</a:t>
            </a:r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在合約到期前</a:t>
            </a:r>
            <a:r>
              <a:rPr lang="en-US" altLang="zh-TW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日轉倉，藍線是不考慮轉倉價差，紅色是考慮轉倉價差，兩者走勢雖然相近，但實際損益卻有相當大的差別，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考慮轉倉價差時實際獲利會降低許多。</a:t>
            </a:r>
            <a:endParaRPr lang="en-US" altLang="zh-TW" sz="24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1001FD-0690-459D-A337-5E65C9DB6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3" y="1415750"/>
            <a:ext cx="4860000" cy="324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57AEFF8-519C-4AC2-AF8A-BB9DA74E685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99" y="1406061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7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35867" y="260648"/>
            <a:ext cx="11424763" cy="976374"/>
            <a:chOff x="251900" y="195486"/>
            <a:chExt cx="8568572" cy="585582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308998" y="290810"/>
              <a:ext cx="6674780" cy="387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8353">
                <a:defRPr/>
              </a:pPr>
              <a:r>
                <a:rPr lang="en-US" altLang="zh-TW" sz="3600" b="1" kern="0" dirty="0" err="1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PnL</a:t>
              </a:r>
              <a:r>
                <a:rPr lang="zh-TW" altLang="en-US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曲線</a:t>
              </a:r>
              <a:r>
                <a:rPr lang="en-US" altLang="zh-TW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(</a:t>
              </a:r>
              <a:r>
                <a:rPr lang="zh-TW" altLang="en-US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到期日前</a:t>
              </a:r>
              <a:r>
                <a:rPr lang="en-US" altLang="zh-TW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16</a:t>
              </a:r>
              <a:r>
                <a:rPr lang="zh-TW" altLang="en-US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日轉倉</a:t>
              </a:r>
              <a:r>
                <a:rPr lang="en-US" altLang="zh-TW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)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/>
              <p:cNvSpPr txBox="1"/>
              <p:nvPr/>
            </p:nvSpPr>
            <p:spPr>
              <a:xfrm>
                <a:off x="1007013" y="617340"/>
                <a:ext cx="1104310" cy="724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219200">
                  <a:defRPr/>
                </a:pPr>
                <a:r>
                  <a:rPr lang="en-US" altLang="zh-CN" sz="2400" b="1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lang="zh-CN" altLang="en-US" sz="24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E9570E-F5BD-4EE7-A840-4A65D2B668D0}"/>
              </a:ext>
            </a:extLst>
          </p:cNvPr>
          <p:cNvSpPr txBox="1"/>
          <p:nvPr/>
        </p:nvSpPr>
        <p:spPr>
          <a:xfrm>
            <a:off x="7566420" y="1972402"/>
            <a:ext cx="3798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藍線是玉米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年間價格走勢，紅線則是報酬率。考慮轉倉價差的情況下，及時是玉米價格高點時的累積報酬也只有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25%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左右，在多數時間點報酬率甚至是負的，與玉米價格向上成長的情形不同，可見轉倉價差對於報酬影響相當大。</a:t>
            </a: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C42B44-E8DD-47D2-82C9-7B7BBBB41FE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6" y="1565591"/>
            <a:ext cx="64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5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35867" y="260648"/>
            <a:ext cx="11424763" cy="976374"/>
            <a:chOff x="251900" y="195486"/>
            <a:chExt cx="8568572" cy="585582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308998" y="290810"/>
              <a:ext cx="6674780" cy="387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8353">
                <a:defRPr/>
              </a:pPr>
              <a:r>
                <a:rPr lang="en-US" altLang="zh-TW" sz="3600" b="1" kern="0" dirty="0" err="1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PnL</a:t>
              </a:r>
              <a:r>
                <a:rPr lang="zh-TW" altLang="en-US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曲線</a:t>
              </a:r>
              <a:r>
                <a:rPr lang="en-US" altLang="zh-TW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(</a:t>
              </a:r>
              <a:r>
                <a:rPr lang="zh-TW" altLang="en-US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到期日前</a:t>
              </a:r>
              <a:r>
                <a:rPr lang="en-US" altLang="zh-TW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30</a:t>
              </a:r>
              <a:r>
                <a:rPr lang="zh-TW" altLang="en-US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日轉倉</a:t>
              </a:r>
              <a:r>
                <a:rPr lang="en-US" altLang="zh-TW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)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/>
              <p:cNvSpPr txBox="1"/>
              <p:nvPr/>
            </p:nvSpPr>
            <p:spPr>
              <a:xfrm>
                <a:off x="1007013" y="617340"/>
                <a:ext cx="1104310" cy="724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219200">
                  <a:defRPr/>
                </a:pPr>
                <a:r>
                  <a:rPr lang="en-US" altLang="zh-CN" sz="2400" b="1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lang="zh-CN" altLang="en-US" sz="24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BD25DCC-B7B1-491F-816A-EEF50D53D2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00" y="1565591"/>
            <a:ext cx="6480000" cy="432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39D51E7-4F60-4F5A-B4C3-141BB1FF4C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256052"/>
            <a:ext cx="3780000" cy="252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6C43979-F1C2-4EB9-8154-82227898D87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918413"/>
            <a:ext cx="37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35867" y="260648"/>
            <a:ext cx="11424763" cy="976374"/>
            <a:chOff x="251900" y="195486"/>
            <a:chExt cx="8568572" cy="585582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308998" y="290810"/>
              <a:ext cx="3744416" cy="387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8353">
                <a:defRPr/>
              </a:pPr>
              <a:r>
                <a:rPr lang="zh-TW" altLang="en-US" sz="3600" b="1" kern="0" dirty="0">
                  <a:solidFill>
                    <a:srgbClr val="37609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結論</a:t>
              </a:r>
              <a:endParaRPr lang="en-US" altLang="zh-TW" sz="3600" b="1" kern="0" dirty="0">
                <a:solidFill>
                  <a:srgbClr val="3760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/>
              <p:cNvSpPr txBox="1"/>
              <p:nvPr/>
            </p:nvSpPr>
            <p:spPr>
              <a:xfrm>
                <a:off x="1007013" y="617340"/>
                <a:ext cx="1104310" cy="724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219200">
                  <a:defRPr/>
                </a:pPr>
                <a:r>
                  <a:rPr lang="en-US" altLang="zh-CN" sz="2400" b="1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05</a:t>
                </a:r>
                <a:endParaRPr lang="zh-CN" altLang="en-US" sz="24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E3C981AE-0A50-4E64-BA39-9FBE61131146}"/>
              </a:ext>
            </a:extLst>
          </p:cNvPr>
          <p:cNvSpPr/>
          <p:nvPr/>
        </p:nvSpPr>
        <p:spPr>
          <a:xfrm>
            <a:off x="1125484" y="1888205"/>
            <a:ext cx="1512628" cy="494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結論一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D2AC870-85D4-4288-A9B9-4850D4B17FBF}"/>
              </a:ext>
            </a:extLst>
          </p:cNvPr>
          <p:cNvSpPr/>
          <p:nvPr/>
        </p:nvSpPr>
        <p:spPr>
          <a:xfrm>
            <a:off x="3205423" y="1646776"/>
            <a:ext cx="7596554" cy="97698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在不考慮轉倉價差所得到的收益高於考慮轉倉價差時的收益，玉米期貨合約的轉倉成本為負。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E76D6C0-EE7D-4098-9BC9-BA14325DF6B3}"/>
              </a:ext>
            </a:extLst>
          </p:cNvPr>
          <p:cNvSpPr/>
          <p:nvPr/>
        </p:nvSpPr>
        <p:spPr>
          <a:xfrm>
            <a:off x="1125484" y="4467838"/>
            <a:ext cx="1512628" cy="494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結論二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0633B2D-D88B-47CF-BF84-F2C9B49FF970}"/>
              </a:ext>
            </a:extLst>
          </p:cNvPr>
          <p:cNvSpPr/>
          <p:nvPr/>
        </p:nvSpPr>
        <p:spPr>
          <a:xfrm>
            <a:off x="3205423" y="3511327"/>
            <a:ext cx="7596554" cy="240715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單純使用價格去做</a:t>
            </a:r>
            <a:r>
              <a:rPr lang="en-US" altLang="zh-TW" sz="24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PnL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曲線時，在轉倉日的報酬會是兩個不同的合約價格相減，因為不同合約間會有價差，因此會錯估真實損益。而轉倉成本為負是因為遠月合約的價格通常高於近月合約價格，因此在轉倉過程中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售出近月合約，買入遠月合約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會出現虧損。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856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</TotalTime>
  <Words>758</Words>
  <Application>Microsoft Office PowerPoint</Application>
  <PresentationFormat>寬螢幕</PresentationFormat>
  <Paragraphs>54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等线</vt:lpstr>
      <vt:lpstr>微软雅黑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崇威 王</dc:creator>
  <cp:lastModifiedBy>王崇威DanWang-ED-KGISEC</cp:lastModifiedBy>
  <cp:revision>84</cp:revision>
  <dcterms:created xsi:type="dcterms:W3CDTF">2020-12-22T08:10:53Z</dcterms:created>
  <dcterms:modified xsi:type="dcterms:W3CDTF">2023-08-29T07:05:50Z</dcterms:modified>
</cp:coreProperties>
</file>