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76" r:id="rId3"/>
    <p:sldId id="282" r:id="rId4"/>
    <p:sldId id="274" r:id="rId5"/>
    <p:sldId id="275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0C1BD04-9134-4F95-BC66-F687044665E1}">
          <p14:sldIdLst>
            <p14:sldId id="256"/>
            <p14:sldId id="276"/>
            <p14:sldId id="282"/>
            <p14:sldId id="274"/>
            <p14:sldId id="275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B4A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0" autoAdjust="0"/>
    <p:restoredTop sz="88064" autoAdjust="0"/>
  </p:normalViewPr>
  <p:slideViewPr>
    <p:cSldViewPr snapToGrid="0">
      <p:cViewPr varScale="1">
        <p:scale>
          <a:sx n="101" d="100"/>
          <a:sy n="101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F57C6-3ED1-4F37-88C6-730375E6A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6A6C-C0C4-473A-9FB5-32D9B00BE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7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https://www.cmegroup.com/trading/interest-rates/files/treasury-duration-strategy-paper.pdf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E6A6C-C0C4-473A-9FB5-32D9B00BE51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04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E6A6C-C0C4-473A-9FB5-32D9B00BE51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17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E6A6C-C0C4-473A-9FB5-32D9B00BE5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14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E6A6C-C0C4-473A-9FB5-32D9B00BE51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75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97D-4027-43F5-800A-C2C117C1A66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D793-A3FD-4D3E-BE74-DB59C2B5E7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7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97D-4027-43F5-800A-C2C117C1A66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D793-A3FD-4D3E-BE74-DB59C2B5E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4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97D-4027-43F5-800A-C2C117C1A66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D793-A3FD-4D3E-BE74-DB59C2B5E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96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97D-4027-43F5-800A-C2C117C1A66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D793-A3FD-4D3E-BE74-DB59C2B5E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61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97D-4027-43F5-800A-C2C117C1A66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D793-A3FD-4D3E-BE74-DB59C2B5E7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1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97D-4027-43F5-800A-C2C117C1A66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D793-A3FD-4D3E-BE74-DB59C2B5E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85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97D-4027-43F5-800A-C2C117C1A66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D793-A3FD-4D3E-BE74-DB59C2B5E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97D-4027-43F5-800A-C2C117C1A66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D793-A3FD-4D3E-BE74-DB59C2B5E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88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97D-4027-43F5-800A-C2C117C1A66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D793-A3FD-4D3E-BE74-DB59C2B5E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8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A4497D-4027-43F5-800A-C2C117C1A66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6ED793-A3FD-4D3E-BE74-DB59C2B5E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97D-4027-43F5-800A-C2C117C1A66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D793-A3FD-4D3E-BE74-DB59C2B5E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A4497D-4027-43F5-800A-C2C117C1A66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6ED793-A3FD-4D3E-BE74-DB59C2B5E7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90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A Simple Treasury Futures Duration Adjustment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簡易國債期貨存續期間調整流程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3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dirty="0" smtClean="0"/>
              <a:t> If you anticipate any material change in the </a:t>
            </a:r>
            <a:r>
              <a:rPr lang="en-US" altLang="zh-TW" dirty="0" smtClean="0">
                <a:solidFill>
                  <a:srgbClr val="FFFF00"/>
                </a:solidFill>
              </a:rPr>
              <a:t>slope of the yield curve</a:t>
            </a:r>
            <a:r>
              <a:rPr lang="en-US" altLang="zh-TW" dirty="0" smtClean="0"/>
              <a:t>, then the most effective approach to duration targeting with futures overlays will be to construct the futures position with </a:t>
            </a:r>
            <a:r>
              <a:rPr lang="en-US" altLang="zh-TW" dirty="0" smtClean="0">
                <a:solidFill>
                  <a:srgbClr val="FFFF00"/>
                </a:solidFill>
              </a:rPr>
              <a:t>a mix of U.S. Treasury futures contracts that reference all key maturities </a:t>
            </a:r>
            <a:r>
              <a:rPr lang="en-US" altLang="zh-TW" dirty="0" smtClean="0"/>
              <a:t>to which your portfolio is exposed.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dirty="0" smtClean="0"/>
              <a:t> If you expect any changes in market interest rates to take the form of a </a:t>
            </a:r>
            <a:r>
              <a:rPr lang="en-US" altLang="zh-TW" dirty="0" smtClean="0">
                <a:solidFill>
                  <a:srgbClr val="FFFF00"/>
                </a:solidFill>
              </a:rPr>
              <a:t>parallel or near-parallel shift in the yield curve</a:t>
            </a:r>
            <a:r>
              <a:rPr lang="en-US" altLang="zh-TW" dirty="0" smtClean="0"/>
              <a:t>, then you are likely to find that constructing the futures overlay with a single contract, referencing </a:t>
            </a:r>
            <a:r>
              <a:rPr lang="en-US" altLang="zh-TW" dirty="0" smtClean="0">
                <a:solidFill>
                  <a:srgbClr val="FFFF00"/>
                </a:solidFill>
              </a:rPr>
              <a:t>a single maturity sector, is simpler and more direct</a:t>
            </a:r>
            <a:r>
              <a:rPr lang="en-US" altLang="zh-TW" dirty="0" smtClean="0"/>
              <a:t>, and therefore potentially more desirable.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dirty="0" smtClean="0"/>
              <a:t> Regardless of the approach you choose, CME Group U.S. Treasury futures permit </a:t>
            </a:r>
            <a:r>
              <a:rPr lang="en-US" altLang="zh-TW" dirty="0" smtClean="0">
                <a:solidFill>
                  <a:srgbClr val="FFFF00"/>
                </a:solidFill>
              </a:rPr>
              <a:t>quick and cost-effective adjustment to your portfolio duration target.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3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假設交易員持有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面值為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$100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國債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投資組合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688" y="2129116"/>
            <a:ext cx="7703142" cy="15297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88" y="4174489"/>
            <a:ext cx="7703142" cy="1882347"/>
          </a:xfrm>
          <a:prstGeom prst="rect">
            <a:avLst/>
          </a:prstGeom>
        </p:spPr>
      </p:pic>
      <p:sp>
        <p:nvSpPr>
          <p:cNvPr id="6" name="弧形箭號 (下彎) 5"/>
          <p:cNvSpPr/>
          <p:nvPr/>
        </p:nvSpPr>
        <p:spPr>
          <a:xfrm rot="10800000">
            <a:off x="4904509" y="6056834"/>
            <a:ext cx="2493818" cy="515596"/>
          </a:xfrm>
          <a:prstGeom prst="curvedDownArrow">
            <a:avLst>
              <a:gd name="adj1" fmla="val 11397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弧形箭號 (下彎) 6"/>
          <p:cNvSpPr/>
          <p:nvPr/>
        </p:nvSpPr>
        <p:spPr>
          <a:xfrm rot="10800000">
            <a:off x="4879569" y="6056834"/>
            <a:ext cx="4585063" cy="664599"/>
          </a:xfrm>
          <a:prstGeom prst="curvedDownArrow">
            <a:avLst>
              <a:gd name="adj1" fmla="val 11397"/>
              <a:gd name="adj2" fmla="val 50000"/>
              <a:gd name="adj3" fmla="val 1785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26480" y="6314632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$694M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$105M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6.617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94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假設交易員持有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面值為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$100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國債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投資組合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弧形箭號 (下彎) 5"/>
          <p:cNvSpPr/>
          <p:nvPr/>
        </p:nvSpPr>
        <p:spPr>
          <a:xfrm rot="10800000">
            <a:off x="3960581" y="4728198"/>
            <a:ext cx="4833409" cy="515596"/>
          </a:xfrm>
          <a:prstGeom prst="curvedDownArrow">
            <a:avLst>
              <a:gd name="adj1" fmla="val 11397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弧形箭號 (下彎) 6"/>
          <p:cNvSpPr/>
          <p:nvPr/>
        </p:nvSpPr>
        <p:spPr>
          <a:xfrm rot="10800000">
            <a:off x="3960581" y="4728196"/>
            <a:ext cx="6899714" cy="664599"/>
          </a:xfrm>
          <a:prstGeom prst="curvedDownArrow">
            <a:avLst>
              <a:gd name="adj1" fmla="val 11397"/>
              <a:gd name="adj2" fmla="val 50000"/>
              <a:gd name="adj3" fmla="val 1785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67663" y="5169729"/>
            <a:ext cx="30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$694M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$105M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6.617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72615"/>
              </p:ext>
            </p:extLst>
          </p:nvPr>
        </p:nvGraphicFramePr>
        <p:xfrm>
          <a:off x="188895" y="1995158"/>
          <a:ext cx="11875169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999">
                  <a:extLst>
                    <a:ext uri="{9D8B030D-6E8A-4147-A177-3AD203B41FA5}">
                      <a16:colId xmlns:a16="http://schemas.microsoft.com/office/drawing/2014/main" val="2545038354"/>
                    </a:ext>
                  </a:extLst>
                </a:gridCol>
                <a:gridCol w="1605642">
                  <a:extLst>
                    <a:ext uri="{9D8B030D-6E8A-4147-A177-3AD203B41FA5}">
                      <a16:colId xmlns:a16="http://schemas.microsoft.com/office/drawing/2014/main" val="2519025363"/>
                    </a:ext>
                  </a:extLst>
                </a:gridCol>
                <a:gridCol w="919909">
                  <a:extLst>
                    <a:ext uri="{9D8B030D-6E8A-4147-A177-3AD203B41FA5}">
                      <a16:colId xmlns:a16="http://schemas.microsoft.com/office/drawing/2014/main" val="837430879"/>
                    </a:ext>
                  </a:extLst>
                </a:gridCol>
                <a:gridCol w="1001029">
                  <a:extLst>
                    <a:ext uri="{9D8B030D-6E8A-4147-A177-3AD203B41FA5}">
                      <a16:colId xmlns:a16="http://schemas.microsoft.com/office/drawing/2014/main" val="4013300033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3374432451"/>
                    </a:ext>
                  </a:extLst>
                </a:gridCol>
                <a:gridCol w="1070810">
                  <a:extLst>
                    <a:ext uri="{9D8B030D-6E8A-4147-A177-3AD203B41FA5}">
                      <a16:colId xmlns:a16="http://schemas.microsoft.com/office/drawing/2014/main" val="3463979443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1674941242"/>
                    </a:ext>
                  </a:extLst>
                </a:gridCol>
                <a:gridCol w="1431758">
                  <a:extLst>
                    <a:ext uri="{9D8B030D-6E8A-4147-A177-3AD203B41FA5}">
                      <a16:colId xmlns:a16="http://schemas.microsoft.com/office/drawing/2014/main" val="1034313284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4135593604"/>
                    </a:ext>
                  </a:extLst>
                </a:gridCol>
                <a:gridCol w="1488306">
                  <a:extLst>
                    <a:ext uri="{9D8B030D-6E8A-4147-A177-3AD203B41FA5}">
                      <a16:colId xmlns:a16="http://schemas.microsoft.com/office/drawing/2014/main" val="304625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國債期限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國債內容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殖利率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修正存續期間（年）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價格（含應計利息）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DV01</a:t>
                      </a:r>
                      <a:r>
                        <a:rPr lang="en-US" altLang="zh-TW" sz="14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(per $1M)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部位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($M 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面額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總市價（價格*部位）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DV01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（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DV01*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部位）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權重（存續期間*總市價）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2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 3/8% Mar 2022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0.31%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1.991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$1,001,328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$199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$26,034,531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$5,174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$51,834,752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3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5-year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1/8% Feb 2025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0.52%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4.795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$1,030,092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$494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$44,293,944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$21,242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$212,389,461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8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10-year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½% Feb 2030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0.87%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9.198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$1,061,492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$976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$23,352,826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$21,472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$214,799,295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7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30-year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½% Feb 2045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1.37%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19.236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$1,240,247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$2,386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$11,162,225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$21,474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$214,716,565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9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Portfolio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6.617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$104,843,527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$69,362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$693,740,074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4254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486674" y="5539061"/>
            <a:ext cx="3850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投資組合加權平均存續期間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35915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狀況：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下降且收益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率曲線趨平</a:t>
            </a:r>
          </a:p>
        </p:txBody>
      </p:sp>
      <p:sp>
        <p:nvSpPr>
          <p:cNvPr id="5" name="矩形 4"/>
          <p:cNvSpPr/>
          <p:nvPr/>
        </p:nvSpPr>
        <p:spPr>
          <a:xfrm>
            <a:off x="1096962" y="5307495"/>
            <a:ext cx="10252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為了使投資組合能夠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這個狀況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，交易員希望將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存續期間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6.617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年延長至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年。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96962" y="5676827"/>
            <a:ext cx="946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 / 6.617 – 1 ≈ 0.333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是將投資組合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DV01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約 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1/3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17774"/>
              </p:ext>
            </p:extLst>
          </p:nvPr>
        </p:nvGraphicFramePr>
        <p:xfrm>
          <a:off x="1096962" y="2158555"/>
          <a:ext cx="10058401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312">
                  <a:extLst>
                    <a:ext uri="{9D8B030D-6E8A-4147-A177-3AD203B41FA5}">
                      <a16:colId xmlns:a16="http://schemas.microsoft.com/office/drawing/2014/main" val="2545038354"/>
                    </a:ext>
                  </a:extLst>
                </a:gridCol>
                <a:gridCol w="2409722">
                  <a:extLst>
                    <a:ext uri="{9D8B030D-6E8A-4147-A177-3AD203B41FA5}">
                      <a16:colId xmlns:a16="http://schemas.microsoft.com/office/drawing/2014/main" val="2519025363"/>
                    </a:ext>
                  </a:extLst>
                </a:gridCol>
                <a:gridCol w="1625113">
                  <a:extLst>
                    <a:ext uri="{9D8B030D-6E8A-4147-A177-3AD203B41FA5}">
                      <a16:colId xmlns:a16="http://schemas.microsoft.com/office/drawing/2014/main" val="4135593604"/>
                    </a:ext>
                  </a:extLst>
                </a:gridCol>
                <a:gridCol w="2233627">
                  <a:extLst>
                    <a:ext uri="{9D8B030D-6E8A-4147-A177-3AD203B41FA5}">
                      <a16:colId xmlns:a16="http://schemas.microsoft.com/office/drawing/2014/main" val="3046259118"/>
                    </a:ext>
                  </a:extLst>
                </a:gridCol>
                <a:gridCol w="2233627">
                  <a:extLst>
                    <a:ext uri="{9D8B030D-6E8A-4147-A177-3AD203B41FA5}">
                      <a16:colId xmlns:a16="http://schemas.microsoft.com/office/drawing/2014/main" val="42894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國債期限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國債內容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DV01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（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DV01*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部位）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殖利率變化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(bps)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2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 3/8% Mar 2022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$5,174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+25,870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3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5-year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1/8% Feb 2025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$21,242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-10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+212,420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8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10-year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½% Feb 2030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$21,472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-20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+429,440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7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30-year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½% Feb 2045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$21,474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-30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+644,220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9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Portfolio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$69,362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+1,311,950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42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93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假設交易員選擇通過做多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年期國債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期貨來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延長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投資組合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735" y="1876149"/>
            <a:ext cx="9354856" cy="39629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48735" y="4512623"/>
            <a:ext cx="9354856" cy="320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55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單一期限 </a:t>
            </a:r>
            <a:r>
              <a:rPr lang="en-US" altLang="zh-TW" sz="4400" dirty="0" smtClean="0"/>
              <a:t>Single-Maturity </a:t>
            </a:r>
            <a:r>
              <a:rPr lang="en-US" altLang="zh-TW" sz="4400" dirty="0"/>
              <a:t>Futures Overlay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計算為整個投資組合複製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DV01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契約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$69,362 / $85.07 = 815.3 10-Year T-Note futures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於交易員的目標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是將投資組合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DV01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增加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1/3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您只需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擴展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futures overlay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使其等於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815.3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契約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1/3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815.3 * 0.333 = 271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10-Year T-Note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futures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期貨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DV01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* 殖利率變化 * 契約數量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/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原始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報酬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= 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85.07 * 20 * 271 / 1,311,950 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≈ 35 %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沒有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futures overlay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的投資組合報酬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$1,311,950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高出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35%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。</a:t>
            </a:r>
            <a:endParaRPr lang="en-US" altLang="zh-TW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通過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一種期貨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合約構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futures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overlay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，僅需參考殖利率曲線的其中一段，但單一期限的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overlay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無法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對收益率曲線斜率或形狀的變化做出適當的反應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，因此不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太可能成為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存續期間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延長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的正確工具。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570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多期限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Multiple-Maturity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Futures Overlay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國債期貨組合來延長投資組合每個關鍵到期點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的存續期間，能夠同時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保持對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投資組合曝險更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嚴格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。假設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目標仍是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將投資組合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DV01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期國債已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Classic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契約和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Ultra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契約，因此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各自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overlay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減半。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16" y="3027769"/>
            <a:ext cx="9802928" cy="273865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46531" y="421242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46531" y="45146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46531" y="48623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0.5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46531" y="51915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0.5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41850" y="4073929"/>
            <a:ext cx="367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21472 * 0.5 * 0.333 / 85.07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≈ 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42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41850" y="4745443"/>
            <a:ext cx="367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21474 * 0.5 * 0.333 / 216.78</a:t>
            </a:r>
            <a:r>
              <a:rPr lang="en-US" altLang="zh-TW" sz="12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2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≈ </a:t>
            </a:r>
            <a:r>
              <a:rPr lang="en-US" altLang="zh-TW" sz="12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endParaRPr lang="en-US" altLang="zh-TW" sz="12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978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國債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期貨存續期間延長後的結果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9"/>
          <a:stretch/>
        </p:blipFill>
        <p:spPr>
          <a:xfrm>
            <a:off x="1096963" y="2218152"/>
            <a:ext cx="10058400" cy="26705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3567" y="5213035"/>
            <a:ext cx="10161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Futures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overlay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$409,088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增量投資組合收益，這意味著比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futures overlay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$1,311,950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的投資組合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收益增加了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。鑑於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延長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存續期間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目標是將投資組合回報率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提高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結果相當地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396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收益率曲線的斜率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會發生任何重大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瞄準存續期間目標來建構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futures overlays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參考投資組合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所面臨的所有關鍵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期限，組合多個美國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國債期貨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如果預計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市場利率的任何變化都會以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收益率曲線平行或接近平行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移動的形式出現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單個合約構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futures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overlay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、直接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，因此可能更理想。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無論選擇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哪種方法，芝商所美國國債期貨都可以快速且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經濟高效地調整投資組合存續期間目標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415853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11344</TotalTime>
  <Words>894</Words>
  <Application>Microsoft Office PowerPoint</Application>
  <PresentationFormat>寬螢幕</PresentationFormat>
  <Paragraphs>124</Paragraphs>
  <Slides>10</Slides>
  <Notes>4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A Simple Treasury Futures Duration Adjustment</vt:lpstr>
      <vt:lpstr>假設交易員持有面值為 $100 M 的國債投資組合</vt:lpstr>
      <vt:lpstr>假設交易員持有面值為 $100 M 的國債投資組合</vt:lpstr>
      <vt:lpstr>狀況：利率下降且收益率曲線趨平</vt:lpstr>
      <vt:lpstr>假設交易員選擇通過做多 10 年期國債期貨來延長投資組合</vt:lpstr>
      <vt:lpstr>單一期限 Single-Maturity Futures Overlay</vt:lpstr>
      <vt:lpstr>多期限 Multiple-Maturity Futures Overlay</vt:lpstr>
      <vt:lpstr>國債期貨存續期間延長後的結果</vt:lpstr>
      <vt:lpstr>結論</vt:lpstr>
      <vt:lpstr>Conclusion</vt:lpstr>
    </vt:vector>
  </TitlesOfParts>
  <Company>KGI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李佳盈</dc:creator>
  <cp:lastModifiedBy>李佳盈JessieLi-ED-KGISEC</cp:lastModifiedBy>
  <cp:revision>49</cp:revision>
  <dcterms:created xsi:type="dcterms:W3CDTF">2023-07-12T07:37:39Z</dcterms:created>
  <dcterms:modified xsi:type="dcterms:W3CDTF">2023-08-07T08:27:08Z</dcterms:modified>
</cp:coreProperties>
</file>