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76" r:id="rId3"/>
    <p:sldId id="289" r:id="rId4"/>
    <p:sldId id="281" r:id="rId5"/>
    <p:sldId id="282" r:id="rId6"/>
    <p:sldId id="290" r:id="rId7"/>
    <p:sldId id="284" r:id="rId8"/>
    <p:sldId id="285" r:id="rId9"/>
    <p:sldId id="292" r:id="rId10"/>
    <p:sldId id="286" r:id="rId11"/>
    <p:sldId id="294" r:id="rId12"/>
    <p:sldId id="295" r:id="rId13"/>
    <p:sldId id="287" r:id="rId14"/>
    <p:sldId id="288"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00C1BD04-9134-4F95-BC66-F687044665E1}">
          <p14:sldIdLst>
            <p14:sldId id="256"/>
            <p14:sldId id="276"/>
          </p14:sldIdLst>
        </p14:section>
        <p14:section name="Case Study #1: Key Rate Duration Adjustment Using Futures" id="{12FEC6A6-2B37-4CB2-A2A3-8623877C3FB6}">
          <p14:sldIdLst>
            <p14:sldId id="289"/>
            <p14:sldId id="281"/>
            <p14:sldId id="282"/>
            <p14:sldId id="290"/>
            <p14:sldId id="284"/>
            <p14:sldId id="285"/>
          </p14:sldIdLst>
        </p14:section>
        <p14:section name="Case Study #2: Hedging Interest Rate Risk with Options, Long Single Put" id="{99084474-0CFB-430F-8FFA-29F9C713572B}">
          <p14:sldIdLst>
            <p14:sldId id="292"/>
            <p14:sldId id="286"/>
            <p14:sldId id="294"/>
          </p14:sldIdLst>
        </p14:section>
        <p14:section name="Case Study #3: Hedging Interest Rate Risk with Options, Put Spread" id="{D2FEEE85-D056-406A-AB4C-76D37CFB67FE}">
          <p14:sldIdLst>
            <p14:sldId id="295"/>
            <p14:sldId id="287"/>
            <p14:sldId id="288"/>
          </p14:sldIdLst>
        </p14:section>
        <p14:section name="比較" id="{6493AEDC-6CE2-41B1-914C-AD674AC3EAB7}">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5F7"/>
    <a:srgbClr val="112B4A"/>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887" autoAdjust="0"/>
    <p:restoredTop sz="96391" autoAdjust="0"/>
  </p:normalViewPr>
  <p:slideViewPr>
    <p:cSldViewPr snapToGrid="0">
      <p:cViewPr varScale="1">
        <p:scale>
          <a:sx n="115" d="100"/>
          <a:sy n="115" d="100"/>
        </p:scale>
        <p:origin x="10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F57C6-3ED1-4F37-88C6-730375E6A839}" type="datetimeFigureOut">
              <a:rPr lang="zh-TW" altLang="en-US" smtClean="0"/>
              <a:t>2023/8/1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6A6C-C0C4-473A-9FB5-32D9B00BE514}" type="slidenum">
              <a:rPr lang="zh-TW" altLang="en-US" smtClean="0"/>
              <a:t>‹#›</a:t>
            </a:fld>
            <a:endParaRPr lang="zh-TW" altLang="en-US"/>
          </a:p>
        </p:txBody>
      </p:sp>
    </p:spTree>
    <p:extLst>
      <p:ext uri="{BB962C8B-B14F-4D97-AF65-F5344CB8AC3E}">
        <p14:creationId xmlns:p14="http://schemas.microsoft.com/office/powerpoint/2010/main" val="230157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https://www.cmegroup.com/education/articles-and-reports/case-study-key-rate-duration-adjustment.html</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a:t>
            </a:fld>
            <a:endParaRPr lang="zh-TW" altLang="en-US"/>
          </a:p>
        </p:txBody>
      </p:sp>
    </p:spTree>
    <p:extLst>
      <p:ext uri="{BB962C8B-B14F-4D97-AF65-F5344CB8AC3E}">
        <p14:creationId xmlns:p14="http://schemas.microsoft.com/office/powerpoint/2010/main" val="265704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If provided with the current portfolio and the new benchmark weightings can the PM use CME Group U.S. Treasury futures to adjust the portfolio closer to the benchmark, or some other tactical duration target?</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2</a:t>
            </a:fld>
            <a:endParaRPr lang="zh-TW" altLang="en-US"/>
          </a:p>
        </p:txBody>
      </p:sp>
    </p:spTree>
    <p:extLst>
      <p:ext uri="{BB962C8B-B14F-4D97-AF65-F5344CB8AC3E}">
        <p14:creationId xmlns:p14="http://schemas.microsoft.com/office/powerpoint/2010/main" val="25657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5</a:t>
            </a:fld>
            <a:endParaRPr lang="zh-TW" altLang="en-US"/>
          </a:p>
        </p:txBody>
      </p:sp>
    </p:spTree>
    <p:extLst>
      <p:ext uri="{BB962C8B-B14F-4D97-AF65-F5344CB8AC3E}">
        <p14:creationId xmlns:p14="http://schemas.microsoft.com/office/powerpoint/2010/main" val="1445659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7</a:t>
            </a:fld>
            <a:endParaRPr lang="zh-TW" altLang="en-US"/>
          </a:p>
        </p:txBody>
      </p:sp>
    </p:spTree>
    <p:extLst>
      <p:ext uri="{BB962C8B-B14F-4D97-AF65-F5344CB8AC3E}">
        <p14:creationId xmlns:p14="http://schemas.microsoft.com/office/powerpoint/2010/main" val="347221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15</a:t>
            </a:fld>
            <a:endParaRPr lang="zh-TW" altLang="en-US"/>
          </a:p>
        </p:txBody>
      </p:sp>
    </p:spTree>
    <p:extLst>
      <p:ext uri="{BB962C8B-B14F-4D97-AF65-F5344CB8AC3E}">
        <p14:creationId xmlns:p14="http://schemas.microsoft.com/office/powerpoint/2010/main" val="301888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37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421040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246196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113761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21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101485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289435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328788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315128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A4497D-4027-43F5-800A-C2C117C1A66D}" type="datetimeFigureOut">
              <a:rPr lang="zh-TW" altLang="en-US" smtClean="0"/>
              <a:t>2023/8/1</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274092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FA4497D-4027-43F5-800A-C2C117C1A66D}" type="datetimeFigureOut">
              <a:rPr lang="zh-TW" altLang="en-US" smtClean="0"/>
              <a:t>2023/8/1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4079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A4497D-4027-43F5-800A-C2C117C1A66D}" type="datetimeFigureOut">
              <a:rPr lang="zh-TW" altLang="en-US" smtClean="0"/>
              <a:t>2023/8/1</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6ED793-A3FD-4D3E-BE74-DB59C2B5E712}"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69014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dirty="0"/>
              <a:t>Case Study: Key Rate Duration Adjustment</a:t>
            </a:r>
            <a:endParaRPr lang="zh-TW" altLang="en-US" sz="6600" dirty="0"/>
          </a:p>
        </p:txBody>
      </p:sp>
      <p:sp>
        <p:nvSpPr>
          <p:cNvPr id="3" name="副標題 2"/>
          <p:cNvSpPr>
            <a:spLocks noGrp="1"/>
          </p:cNvSpPr>
          <p:nvPr>
            <p:ph type="subTitle" idx="1"/>
          </p:nvPr>
        </p:nvSpPr>
        <p:spPr/>
        <p:txBody>
          <a:bodyPr/>
          <a:lstStyle/>
          <a:p>
            <a:r>
              <a:rPr lang="zh-TW" altLang="en-US" dirty="0">
                <a:latin typeface="微軟正黑體" panose="020B0604030504040204" pitchFamily="34" charset="-120"/>
                <a:ea typeface="微軟正黑體" panose="020B0604030504040204" pitchFamily="34" charset="-120"/>
              </a:rPr>
              <a:t>案例研究：關鍵</a:t>
            </a:r>
            <a:r>
              <a:rPr lang="zh-TW" altLang="en-US" dirty="0" smtClean="0">
                <a:latin typeface="微軟正黑體" panose="020B0604030504040204" pitchFamily="34" charset="-120"/>
                <a:ea typeface="微軟正黑體" panose="020B0604030504040204" pitchFamily="34" charset="-120"/>
              </a:rPr>
              <a:t>利率存續期間調整</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42358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2800" dirty="0">
                <a:latin typeface="微軟正黑體" panose="020B0604030504040204" pitchFamily="34" charset="-120"/>
                <a:ea typeface="微軟正黑體" panose="020B0604030504040204" pitchFamily="34" charset="-120"/>
              </a:rPr>
              <a:t>使用芝商所</a:t>
            </a:r>
            <a:r>
              <a:rPr lang="zh-TW" altLang="en-US" sz="2800" dirty="0" smtClean="0">
                <a:latin typeface="微軟正黑體" panose="020B0604030504040204" pitchFamily="34" charset="-120"/>
                <a:ea typeface="微軟正黑體" panose="020B0604030504040204" pitchFamily="34" charset="-120"/>
              </a:rPr>
              <a:t>模型可以算</a:t>
            </a:r>
            <a:r>
              <a:rPr lang="zh-TW" altLang="en-US" sz="2800" dirty="0">
                <a:latin typeface="微軟正黑體" panose="020B0604030504040204" pitchFamily="34" charset="-120"/>
                <a:ea typeface="微軟正黑體" panose="020B0604030504040204" pitchFamily="34" charset="-120"/>
              </a:rPr>
              <a:t>出 </a:t>
            </a:r>
            <a:r>
              <a:rPr lang="en-US" altLang="zh-TW" sz="2800" dirty="0">
                <a:latin typeface="微軟正黑體" panose="020B0604030504040204" pitchFamily="34" charset="-120"/>
                <a:ea typeface="微軟正黑體" panose="020B0604030504040204" pitchFamily="34" charset="-120"/>
              </a:rPr>
              <a:t>12 </a:t>
            </a:r>
            <a:r>
              <a:rPr lang="zh-TW" altLang="en-US" sz="2800" dirty="0">
                <a:latin typeface="微軟正黑體" panose="020B0604030504040204" pitchFamily="34" charset="-120"/>
                <a:ea typeface="微軟正黑體" panose="020B0604030504040204" pitchFamily="34" charset="-120"/>
              </a:rPr>
              <a:t>月十年期國債期貨價格為 </a:t>
            </a:r>
            <a:r>
              <a:rPr lang="en-US" altLang="zh-TW" sz="2800" dirty="0">
                <a:latin typeface="微軟正黑體" panose="020B0604030504040204" pitchFamily="34" charset="-120"/>
                <a:ea typeface="微軟正黑體" panose="020B0604030504040204" pitchFamily="34" charset="-120"/>
              </a:rPr>
              <a:t>125-25</a:t>
            </a:r>
            <a:r>
              <a:rPr lang="zh-TW" altLang="en-US" sz="2800" dirty="0">
                <a:latin typeface="微軟正黑體" panose="020B0604030504040204" pitchFamily="34" charset="-120"/>
                <a:ea typeface="微軟正黑體" panose="020B0604030504040204" pitchFamily="34" charset="-120"/>
              </a:rPr>
              <a:t>。 </a:t>
            </a:r>
            <a:r>
              <a:rPr lang="zh-TW" altLang="en-US" sz="2800" dirty="0" smtClean="0">
                <a:latin typeface="微軟正黑體" panose="020B0604030504040204" pitchFamily="34" charset="-120"/>
                <a:ea typeface="微軟正黑體" panose="020B0604030504040204" pitchFamily="34" charset="-120"/>
              </a:rPr>
              <a:t>最接近</a:t>
            </a:r>
            <a:r>
              <a:rPr lang="zh-TW" altLang="en-US" sz="2800" dirty="0">
                <a:latin typeface="微軟正黑體" panose="020B0604030504040204" pitchFamily="34" charset="-120"/>
                <a:ea typeface="微軟正黑體" panose="020B0604030504040204" pitchFamily="34" charset="-120"/>
              </a:rPr>
              <a:t>的 </a:t>
            </a:r>
            <a:r>
              <a:rPr lang="en-US" altLang="zh-TW" sz="2800" dirty="0">
                <a:latin typeface="微軟正黑體" panose="020B0604030504040204" pitchFamily="34" charset="-120"/>
                <a:ea typeface="微軟正黑體" panose="020B0604030504040204" pitchFamily="34" charset="-120"/>
              </a:rPr>
              <a:t>O-T-M </a:t>
            </a:r>
            <a:r>
              <a:rPr lang="zh-TW" altLang="en-US" sz="2800" dirty="0" smtClean="0">
                <a:latin typeface="微軟正黑體" panose="020B0604030504040204" pitchFamily="34" charset="-120"/>
                <a:ea typeface="微軟正黑體" panose="020B0604030504040204" pitchFamily="34" charset="-120"/>
              </a:rPr>
              <a:t>執行價</a:t>
            </a:r>
            <a:r>
              <a:rPr lang="zh-TW" altLang="en-US" sz="2800" dirty="0">
                <a:latin typeface="微軟正黑體" panose="020B0604030504040204" pitchFamily="34" charset="-120"/>
                <a:ea typeface="微軟正黑體" panose="020B0604030504040204" pitchFamily="34" charset="-120"/>
              </a:rPr>
              <a:t>也是 </a:t>
            </a:r>
            <a:r>
              <a:rPr lang="en-US" altLang="zh-TW" sz="2800" dirty="0">
                <a:latin typeface="微軟正黑體" panose="020B0604030504040204" pitchFamily="34" charset="-120"/>
                <a:ea typeface="微軟正黑體" panose="020B0604030504040204" pitchFamily="34" charset="-120"/>
              </a:rPr>
              <a:t>12 </a:t>
            </a:r>
            <a:r>
              <a:rPr lang="zh-TW" altLang="en-US" sz="2800" dirty="0">
                <a:latin typeface="微軟正黑體" panose="020B0604030504040204" pitchFamily="34" charset="-120"/>
                <a:ea typeface="微軟正黑體" panose="020B0604030504040204" pitchFamily="34" charset="-120"/>
              </a:rPr>
              <a:t>月</a:t>
            </a:r>
            <a:r>
              <a:rPr lang="zh-TW" altLang="en-US" sz="2800" dirty="0" smtClean="0">
                <a:latin typeface="微軟正黑體" panose="020B0604030504040204" pitchFamily="34" charset="-120"/>
                <a:ea typeface="微軟正黑體" panose="020B0604030504040204" pitchFamily="34" charset="-120"/>
              </a:rPr>
              <a:t>到期（</a:t>
            </a:r>
            <a:r>
              <a:rPr lang="en-US" altLang="zh-TW" sz="2800" dirty="0" smtClean="0">
                <a:latin typeface="微軟正黑體" panose="020B0604030504040204" pitchFamily="34" charset="-120"/>
                <a:ea typeface="微軟正黑體" panose="020B0604030504040204" pitchFamily="34" charset="-120"/>
              </a:rPr>
              <a:t>2016/11/25</a:t>
            </a:r>
            <a:r>
              <a:rPr lang="zh-TW" altLang="en-US" sz="2800" dirty="0" smtClean="0">
                <a:latin typeface="微軟正黑體" panose="020B0604030504040204" pitchFamily="34" charset="-120"/>
                <a:ea typeface="微軟正黑體" panose="020B0604030504040204" pitchFamily="34" charset="-120"/>
              </a:rPr>
              <a:t>），價格是 </a:t>
            </a:r>
            <a:r>
              <a:rPr lang="en-US" altLang="zh-TW" sz="2800" dirty="0">
                <a:latin typeface="微軟正黑體" panose="020B0604030504040204" pitchFamily="34" charset="-120"/>
                <a:ea typeface="微軟正黑體" panose="020B0604030504040204" pitchFamily="34" charset="-120"/>
              </a:rPr>
              <a:t>126-00 </a:t>
            </a:r>
            <a:r>
              <a:rPr lang="zh-TW" altLang="en-US" sz="2800" dirty="0" smtClean="0">
                <a:latin typeface="微軟正黑體" panose="020B0604030504040204" pitchFamily="34" charset="-120"/>
                <a:ea typeface="微軟正黑體" panose="020B0604030504040204" pitchFamily="34" charset="-120"/>
              </a:rPr>
              <a:t>賣權。</a:t>
            </a:r>
            <a:endParaRPr lang="zh-TW" altLang="en-US" sz="2800" dirty="0">
              <a:latin typeface="微軟正黑體" panose="020B0604030504040204" pitchFamily="34" charset="-120"/>
              <a:ea typeface="微軟正黑體" panose="020B0604030504040204" pitchFamily="34" charset="-120"/>
            </a:endParaRPr>
          </a:p>
        </p:txBody>
      </p:sp>
      <p:sp>
        <p:nvSpPr>
          <p:cNvPr id="5" name="矩形 4"/>
          <p:cNvSpPr/>
          <p:nvPr/>
        </p:nvSpPr>
        <p:spPr>
          <a:xfrm>
            <a:off x="1097279" y="2217965"/>
            <a:ext cx="9091750" cy="1077218"/>
          </a:xfrm>
          <a:prstGeom prst="rect">
            <a:avLst/>
          </a:prstGeom>
        </p:spPr>
        <p:txBody>
          <a:bodyPr wrap="square">
            <a:spAutoFit/>
          </a:bodyPr>
          <a:lstStyle/>
          <a:p>
            <a:r>
              <a:rPr lang="zh-TW" altLang="en-US" sz="1600" dirty="0">
                <a:latin typeface="微軟正黑體" panose="020B0604030504040204" pitchFamily="34" charset="-120"/>
                <a:ea typeface="微軟正黑體" panose="020B0604030504040204" pitchFamily="34" charset="-120"/>
              </a:rPr>
              <a:t>賣權</a:t>
            </a:r>
            <a:r>
              <a:rPr lang="zh-TW" altLang="en-US" sz="1600" dirty="0" smtClean="0">
                <a:latin typeface="微軟正黑體" panose="020B0604030504040204" pitchFamily="34" charset="-120"/>
                <a:ea typeface="微軟正黑體" panose="020B0604030504040204" pitchFamily="34" charset="-120"/>
              </a:rPr>
              <a:t>數量 </a:t>
            </a:r>
            <a:r>
              <a:rPr lang="en-US" altLang="zh-TW" sz="1600" dirty="0" smtClean="0">
                <a:latin typeface="微軟正黑體" panose="020B0604030504040204" pitchFamily="34" charset="-120"/>
                <a:ea typeface="微軟正黑體" panose="020B0604030504040204" pitchFamily="34" charset="-120"/>
              </a:rPr>
              <a:t>= HR-</a:t>
            </a:r>
            <a:r>
              <a:rPr lang="zh-TW" altLang="en-US" sz="1600" dirty="0" smtClean="0">
                <a:latin typeface="微軟正黑體" panose="020B0604030504040204" pitchFamily="34" charset="-120"/>
                <a:ea typeface="微軟正黑體" panose="020B0604030504040204" pitchFamily="34" charset="-120"/>
              </a:rPr>
              <a:t>期貨合約</a:t>
            </a:r>
            <a:r>
              <a:rPr lang="en-US" altLang="zh-TW" sz="1600" dirty="0" smtClean="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 delta = 1,251 / 0.05 = </a:t>
            </a:r>
            <a:r>
              <a:rPr lang="en-US" altLang="zh-TW" sz="1600" dirty="0" smtClean="0">
                <a:latin typeface="微軟正黑體" panose="020B0604030504040204" pitchFamily="34" charset="-120"/>
                <a:ea typeface="微軟正黑體" panose="020B0604030504040204" pitchFamily="34" charset="-120"/>
              </a:rPr>
              <a:t>25,020</a:t>
            </a:r>
            <a:endParaRPr lang="en-US" altLang="zh-TW" sz="1600" dirty="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à"/>
            </a:pPr>
            <a:r>
              <a:rPr lang="zh-TW" altLang="en-US" sz="1600" dirty="0" smtClean="0">
                <a:latin typeface="微軟正黑體" panose="020B0604030504040204" pitchFamily="34" charset="-120"/>
                <a:ea typeface="微軟正黑體" panose="020B0604030504040204" pitchFamily="34" charset="-120"/>
                <a:sym typeface="Wingdings" panose="05000000000000000000" pitchFamily="2" charset="2"/>
              </a:rPr>
              <a:t>購買</a:t>
            </a:r>
            <a:r>
              <a:rPr lang="en-US" altLang="zh-TW" sz="1600" dirty="0" smtClean="0">
                <a:latin typeface="微軟正黑體" panose="020B0604030504040204" pitchFamily="34" charset="-120"/>
                <a:ea typeface="微軟正黑體" panose="020B0604030504040204" pitchFamily="34" charset="-120"/>
              </a:rPr>
              <a:t>25,020</a:t>
            </a:r>
            <a:r>
              <a:rPr lang="zh-TW" altLang="en-US" sz="1600" dirty="0">
                <a:latin typeface="微軟正黑體" panose="020B0604030504040204" pitchFamily="34" charset="-120"/>
                <a:ea typeface="微軟正黑體" panose="020B0604030504040204" pitchFamily="34" charset="-120"/>
              </a:rPr>
              <a:t>份</a:t>
            </a: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0.03</a:t>
            </a:r>
            <a:r>
              <a:rPr lang="zh-TW" altLang="en-US" sz="1600" dirty="0" smtClean="0">
                <a:latin typeface="微軟正黑體" panose="020B0604030504040204" pitchFamily="34" charset="-120"/>
                <a:ea typeface="微軟正黑體" panose="020B0604030504040204" pitchFamily="34" charset="-120"/>
              </a:rPr>
              <a:t> 或 </a:t>
            </a:r>
            <a:r>
              <a:rPr lang="en-US" altLang="zh-TW" sz="1600" dirty="0" smtClean="0">
                <a:latin typeface="微軟正黑體" panose="020B0604030504040204" pitchFamily="34" charset="-120"/>
                <a:ea typeface="微軟正黑體" panose="020B0604030504040204" pitchFamily="34" charset="-120"/>
              </a:rPr>
              <a:t>3-1/64ths</a:t>
            </a:r>
            <a:r>
              <a:rPr lang="zh-TW" altLang="en-US" sz="1600" dirty="0" smtClean="0">
                <a:latin typeface="微軟正黑體" panose="020B0604030504040204" pitchFamily="34" charset="-120"/>
                <a:ea typeface="微軟正黑體" panose="020B0604030504040204" pitchFamily="34" charset="-120"/>
              </a:rPr>
              <a:t> 的 </a:t>
            </a:r>
            <a:r>
              <a:rPr lang="en-US" altLang="zh-TW" sz="1600" dirty="0" smtClean="0">
                <a:latin typeface="微軟正黑體" panose="020B0604030504040204" pitchFamily="34" charset="-120"/>
                <a:ea typeface="微軟正黑體" panose="020B0604030504040204" pitchFamily="34" charset="-120"/>
              </a:rPr>
              <a:t>December </a:t>
            </a:r>
            <a:r>
              <a:rPr lang="en-US" altLang="zh-TW" sz="1600" dirty="0">
                <a:latin typeface="微軟正黑體" panose="020B0604030504040204" pitchFamily="34" charset="-120"/>
                <a:ea typeface="微軟正黑體" panose="020B0604030504040204" pitchFamily="34" charset="-120"/>
              </a:rPr>
              <a:t>126 Ten-Year Note </a:t>
            </a:r>
            <a:r>
              <a:rPr lang="en-US" altLang="zh-TW" sz="1600" dirty="0" smtClean="0">
                <a:latin typeface="微軟正黑體" panose="020B0604030504040204" pitchFamily="34" charset="-120"/>
                <a:ea typeface="微軟正黑體" panose="020B0604030504040204" pitchFamily="34" charset="-120"/>
              </a:rPr>
              <a:t>puts</a:t>
            </a:r>
            <a:r>
              <a:rPr lang="zh-TW" altLang="en-US" sz="1600" dirty="0" smtClean="0">
                <a:latin typeface="微軟正黑體" panose="020B0604030504040204" pitchFamily="34" charset="-120"/>
                <a:ea typeface="微軟正黑體" panose="020B0604030504040204" pitchFamily="34" charset="-120"/>
              </a:rPr>
              <a:t>，其中每 </a:t>
            </a:r>
            <a:r>
              <a:rPr lang="en-US" altLang="zh-TW" sz="1600" dirty="0" smtClean="0">
                <a:latin typeface="微軟正黑體" panose="020B0604030504040204" pitchFamily="34" charset="-120"/>
                <a:ea typeface="微軟正黑體" panose="020B0604030504040204" pitchFamily="34" charset="-120"/>
              </a:rPr>
              <a:t>1/64</a:t>
            </a:r>
            <a:r>
              <a:rPr lang="en-US" altLang="zh-TW" sz="1600" baseline="30000" dirty="0" smtClean="0">
                <a:latin typeface="微軟正黑體" panose="020B0604030504040204" pitchFamily="34" charset="-120"/>
                <a:ea typeface="微軟正黑體" panose="020B0604030504040204" pitchFamily="34" charset="-120"/>
              </a:rPr>
              <a:t>th</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等於</a:t>
            </a:r>
            <a:r>
              <a:rPr lang="en-US" altLang="zh-TW" sz="1600" dirty="0" smtClean="0">
                <a:latin typeface="微軟正黑體" panose="020B0604030504040204" pitchFamily="34" charset="-120"/>
                <a:ea typeface="微軟正黑體" panose="020B0604030504040204" pitchFamily="34" charset="-120"/>
              </a:rPr>
              <a:t>$15.625</a:t>
            </a:r>
            <a:r>
              <a:rPr lang="zh-TW" altLang="en-US" sz="1600" dirty="0" smtClean="0">
                <a:latin typeface="微軟正黑體" panose="020B0604030504040204" pitchFamily="34" charset="-120"/>
                <a:ea typeface="微軟正黑體" panose="020B0604030504040204" pitchFamily="34" charset="-120"/>
              </a:rPr>
              <a:t>，因此總成本和資本支出</a:t>
            </a:r>
            <a:r>
              <a:rPr lang="en-US" altLang="zh-TW" sz="1600" dirty="0" smtClean="0">
                <a:latin typeface="微軟正黑體" panose="020B0604030504040204" pitchFamily="34" charset="-120"/>
                <a:ea typeface="微軟正黑體" panose="020B0604030504040204" pitchFamily="34" charset="-120"/>
              </a:rPr>
              <a:t> = 25,020 </a:t>
            </a:r>
            <a:r>
              <a:rPr lang="en-US" altLang="zh-TW" sz="1600" dirty="0">
                <a:latin typeface="微軟正黑體" panose="020B0604030504040204" pitchFamily="34" charset="-120"/>
                <a:ea typeface="微軟正黑體" panose="020B0604030504040204" pitchFamily="34" charset="-120"/>
              </a:rPr>
              <a:t>x 3 x 15.625 = $</a:t>
            </a:r>
            <a:r>
              <a:rPr lang="en-US" altLang="zh-TW" sz="1600" dirty="0" smtClean="0">
                <a:latin typeface="微軟正黑體" panose="020B0604030504040204" pitchFamily="34" charset="-120"/>
                <a:ea typeface="微軟正黑體" panose="020B0604030504040204" pitchFamily="34" charset="-120"/>
              </a:rPr>
              <a:t>1,172,813</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à"/>
            </a:pPr>
            <a:r>
              <a:rPr lang="zh-TW" altLang="en-US" sz="1600" dirty="0" smtClean="0">
                <a:latin typeface="微軟正黑體" panose="020B0604030504040204" pitchFamily="34" charset="-120"/>
                <a:ea typeface="微軟正黑體" panose="020B0604030504040204" pitchFamily="34" charset="-120"/>
              </a:rPr>
              <a:t>對於選擇權多方來</a:t>
            </a:r>
            <a:r>
              <a:rPr lang="zh-TW" altLang="en-US" sz="1600" dirty="0">
                <a:latin typeface="微軟正黑體" panose="020B0604030504040204" pitchFamily="34" charset="-120"/>
                <a:ea typeface="微軟正黑體" panose="020B0604030504040204" pitchFamily="34" charset="-120"/>
              </a:rPr>
              <a:t>說，風險僅限於所支付的總權利金。</a:t>
            </a:r>
          </a:p>
        </p:txBody>
      </p:sp>
      <p:pic>
        <p:nvPicPr>
          <p:cNvPr id="7" name="圖片 6"/>
          <p:cNvPicPr>
            <a:picLocks noChangeAspect="1"/>
          </p:cNvPicPr>
          <p:nvPr/>
        </p:nvPicPr>
        <p:blipFill>
          <a:blip r:embed="rId2"/>
          <a:stretch>
            <a:fillRect/>
          </a:stretch>
        </p:blipFill>
        <p:spPr>
          <a:xfrm>
            <a:off x="2644606" y="3937257"/>
            <a:ext cx="6963747" cy="790685"/>
          </a:xfrm>
          <a:prstGeom prst="rect">
            <a:avLst/>
          </a:prstGeom>
        </p:spPr>
      </p:pic>
    </p:spTree>
    <p:extLst>
      <p:ext uri="{BB962C8B-B14F-4D97-AF65-F5344CB8AC3E}">
        <p14:creationId xmlns:p14="http://schemas.microsoft.com/office/powerpoint/2010/main" val="384196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2800" dirty="0" smtClean="0">
                <a:latin typeface="微軟正黑體" panose="020B0604030504040204" pitchFamily="34" charset="-120"/>
                <a:ea typeface="微軟正黑體" panose="020B0604030504040204" pitchFamily="34" charset="-120"/>
              </a:rPr>
              <a:t>假設從</a:t>
            </a:r>
            <a:r>
              <a:rPr lang="en-US" altLang="zh-TW" sz="2800" dirty="0" smtClean="0">
                <a:latin typeface="微軟正黑體" panose="020B0604030504040204" pitchFamily="34" charset="-120"/>
                <a:ea typeface="微軟正黑體" panose="020B0604030504040204" pitchFamily="34" charset="-120"/>
              </a:rPr>
              <a:t>2016/10/14</a:t>
            </a:r>
            <a:r>
              <a:rPr lang="zh-TW" altLang="en-US" sz="2800" dirty="0" smtClean="0">
                <a:latin typeface="微軟正黑體" panose="020B0604030504040204" pitchFamily="34" charset="-120"/>
                <a:ea typeface="微軟正黑體" panose="020B0604030504040204" pitchFamily="34" charset="-120"/>
              </a:rPr>
              <a:t>至</a:t>
            </a:r>
            <a:r>
              <a:rPr lang="en-US" altLang="zh-TW" sz="2800" dirty="0" smtClean="0">
                <a:latin typeface="微軟正黑體" panose="020B0604030504040204" pitchFamily="34" charset="-120"/>
                <a:ea typeface="微軟正黑體" panose="020B0604030504040204" pitchFamily="34" charset="-120"/>
              </a:rPr>
              <a:t>11/23</a:t>
            </a:r>
            <a:r>
              <a:rPr lang="zh-TW" altLang="en-US" sz="2800" dirty="0" smtClean="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a:t>
            </a:r>
            <a:r>
              <a:rPr lang="zh-TW" altLang="en-US" sz="2800" dirty="0">
                <a:latin typeface="微軟正黑體" panose="020B0604030504040204" pitchFamily="34" charset="-120"/>
                <a:ea typeface="微軟正黑體" panose="020B0604030504040204" pitchFamily="34" charset="-120"/>
              </a:rPr>
              <a:t>月十年期國債期貨（</a:t>
            </a:r>
            <a:r>
              <a:rPr lang="en-US" altLang="zh-TW" sz="2800" dirty="0" err="1">
                <a:latin typeface="微軟正黑體" panose="020B0604030504040204" pitchFamily="34" charset="-120"/>
                <a:ea typeface="微軟正黑體" panose="020B0604030504040204" pitchFamily="34" charset="-120"/>
              </a:rPr>
              <a:t>Globex</a:t>
            </a:r>
            <a:r>
              <a:rPr lang="zh-TW" altLang="en-US" sz="2800" dirty="0">
                <a:latin typeface="微軟正黑體" panose="020B0604030504040204" pitchFamily="34" charset="-120"/>
                <a:ea typeface="微軟正黑體" panose="020B0604030504040204" pitchFamily="34" charset="-120"/>
              </a:rPr>
              <a:t>代碼</a:t>
            </a:r>
            <a:r>
              <a:rPr lang="en-US" altLang="zh-TW" sz="2800" dirty="0">
                <a:latin typeface="微軟正黑體" panose="020B0604030504040204" pitchFamily="34" charset="-120"/>
                <a:ea typeface="微軟正黑體" panose="020B0604030504040204" pitchFamily="34" charset="-120"/>
              </a:rPr>
              <a:t>ZNZ6</a:t>
            </a:r>
            <a:r>
              <a:rPr lang="zh-TW" altLang="en-US" sz="2800" dirty="0">
                <a:latin typeface="微軟正黑體" panose="020B0604030504040204" pitchFamily="34" charset="-120"/>
                <a:ea typeface="微軟正黑體" panose="020B0604030504040204" pitchFamily="34" charset="-120"/>
              </a:rPr>
              <a:t>）的價格從</a:t>
            </a:r>
            <a:r>
              <a:rPr lang="en-US" altLang="zh-TW" sz="2800" dirty="0">
                <a:latin typeface="微軟正黑體" panose="020B0604030504040204" pitchFamily="34" charset="-120"/>
                <a:ea typeface="微軟正黑體" panose="020B0604030504040204" pitchFamily="34" charset="-120"/>
              </a:rPr>
              <a:t>129-27+</a:t>
            </a:r>
            <a:r>
              <a:rPr lang="zh-TW" altLang="en-US" sz="2800" dirty="0">
                <a:latin typeface="微軟正黑體" panose="020B0604030504040204" pitchFamily="34" charset="-120"/>
                <a:ea typeface="微軟正黑體" panose="020B0604030504040204" pitchFamily="34" charset="-120"/>
              </a:rPr>
              <a:t>下跌至</a:t>
            </a:r>
            <a:r>
              <a:rPr lang="en-US" altLang="zh-TW" sz="2800" dirty="0">
                <a:latin typeface="微軟正黑體" panose="020B0604030504040204" pitchFamily="34" charset="-120"/>
                <a:ea typeface="微軟正黑體" panose="020B0604030504040204" pitchFamily="34" charset="-120"/>
              </a:rPr>
              <a:t>125-11</a:t>
            </a:r>
            <a:r>
              <a:rPr lang="en-US" altLang="zh-TW" sz="2800" dirty="0" smtClean="0">
                <a:latin typeface="微軟正黑體" panose="020B0604030504040204" pitchFamily="34" charset="-120"/>
                <a:ea typeface="微軟正黑體" panose="020B0604030504040204" pitchFamily="34" charset="-120"/>
              </a:rPr>
              <a:t>+</a:t>
            </a:r>
            <a:r>
              <a:rPr lang="zh-TW" altLang="en-US" sz="2800" dirty="0" smtClean="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idx="1"/>
          </p:nvPr>
        </p:nvPicPr>
        <p:blipFill>
          <a:blip r:embed="rId2"/>
          <a:stretch>
            <a:fillRect/>
          </a:stretch>
        </p:blipFill>
        <p:spPr>
          <a:xfrm>
            <a:off x="2687475" y="3570493"/>
            <a:ext cx="6878010" cy="1524213"/>
          </a:xfrm>
          <a:prstGeom prst="rect">
            <a:avLst/>
          </a:prstGeom>
        </p:spPr>
      </p:pic>
      <p:sp>
        <p:nvSpPr>
          <p:cNvPr id="5" name="矩形 4"/>
          <p:cNvSpPr/>
          <p:nvPr/>
        </p:nvSpPr>
        <p:spPr>
          <a:xfrm>
            <a:off x="1097279" y="2217965"/>
            <a:ext cx="9091750" cy="830997"/>
          </a:xfrm>
          <a:prstGeom prst="rect">
            <a:avLst/>
          </a:prstGeom>
        </p:spPr>
        <p:txBody>
          <a:bodyPr wrap="square">
            <a:spAutoFit/>
          </a:bodyPr>
          <a:lstStyle/>
          <a:p>
            <a:r>
              <a:rPr lang="en-US" altLang="zh-TW" sz="1600" dirty="0">
                <a:latin typeface="微軟正黑體" panose="020B0604030504040204" pitchFamily="34" charset="-120"/>
                <a:ea typeface="微軟正黑體" panose="020B0604030504040204" pitchFamily="34" charset="-120"/>
              </a:rPr>
              <a:t>ZNZ6 </a:t>
            </a:r>
            <a:r>
              <a:rPr lang="zh-TW" altLang="en-US" sz="1600" dirty="0">
                <a:latin typeface="微軟正黑體" panose="020B0604030504040204" pitchFamily="34" charset="-120"/>
                <a:ea typeface="微軟正黑體" panose="020B0604030504040204" pitchFamily="34" charset="-120"/>
              </a:rPr>
              <a:t>期貨的價格下跌幅度足以將 </a:t>
            </a:r>
            <a:r>
              <a:rPr lang="en-US" altLang="zh-TW" sz="1600" dirty="0">
                <a:latin typeface="微軟正黑體" panose="020B0604030504040204" pitchFamily="34" charset="-120"/>
                <a:ea typeface="微軟正黑體" panose="020B0604030504040204" pitchFamily="34" charset="-120"/>
              </a:rPr>
              <a:t>DEC 126 </a:t>
            </a:r>
            <a:r>
              <a:rPr lang="zh-TW" altLang="en-US" sz="1600" dirty="0" smtClean="0">
                <a:latin typeface="微軟正黑體" panose="020B0604030504040204" pitchFamily="34" charset="-120"/>
                <a:ea typeface="微軟正黑體" panose="020B0604030504040204" pitchFamily="34" charset="-120"/>
              </a:rPr>
              <a:t>賣權</a:t>
            </a:r>
            <a:r>
              <a:rPr lang="zh-TW" altLang="en-US" sz="1600" dirty="0">
                <a:latin typeface="微軟正黑體" panose="020B0604030504040204" pitchFamily="34" charset="-120"/>
                <a:ea typeface="微軟正黑體" panose="020B0604030504040204" pitchFamily="34" charset="-120"/>
              </a:rPr>
              <a:t>從價外轉為價內 </a:t>
            </a:r>
            <a:r>
              <a:rPr lang="en-US" altLang="zh-TW" sz="1600" dirty="0">
                <a:latin typeface="微軟正黑體" panose="020B0604030504040204" pitchFamily="34" charset="-120"/>
                <a:ea typeface="微軟正黑體" panose="020B0604030504040204" pitchFamily="34" charset="-120"/>
              </a:rPr>
              <a:t>(ITM)</a:t>
            </a:r>
            <a:r>
              <a:rPr lang="zh-TW" altLang="en-US" sz="1600" dirty="0">
                <a:latin typeface="微軟正黑體" panose="020B0604030504040204" pitchFamily="34" charset="-120"/>
                <a:ea typeface="微軟正黑體" panose="020B0604030504040204" pitchFamily="34" charset="-120"/>
              </a:rPr>
              <a:t>，從而大大增加了其</a:t>
            </a:r>
            <a:r>
              <a:rPr lang="zh-TW" altLang="en-US" sz="1600" dirty="0" smtClean="0">
                <a:latin typeface="微軟正黑體" panose="020B0604030504040204" pitchFamily="34" charset="-120"/>
                <a:ea typeface="微軟正黑體" panose="020B0604030504040204" pitchFamily="34" charset="-120"/>
              </a:rPr>
              <a:t>價值，另外，他的 </a:t>
            </a:r>
            <a:r>
              <a:rPr lang="en-US" altLang="zh-TW" sz="1600" dirty="0">
                <a:latin typeface="微軟正黑體" panose="020B0604030504040204" pitchFamily="34" charset="-120"/>
                <a:ea typeface="微軟正黑體" panose="020B0604030504040204" pitchFamily="34" charset="-120"/>
              </a:rPr>
              <a:t>Delta</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Gamma</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Theta </a:t>
            </a:r>
            <a:r>
              <a:rPr lang="zh-TW" altLang="en-US" sz="1600" dirty="0">
                <a:latin typeface="微軟正黑體" panose="020B0604030504040204" pitchFamily="34" charset="-120"/>
                <a:ea typeface="微軟正黑體" panose="020B0604030504040204" pitchFamily="34" charset="-120"/>
              </a:rPr>
              <a:t>和波動性也增加了</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endParaRPr lang="en-US" altLang="zh-TW" sz="1600" dirty="0" smtClean="0">
              <a:latin typeface="微軟正黑體" panose="020B0604030504040204" pitchFamily="34" charset="-120"/>
              <a:ea typeface="微軟正黑體" panose="020B0604030504040204" pitchFamily="34" charset="-120"/>
            </a:endParaRPr>
          </a:p>
        </p:txBody>
      </p:sp>
      <p:sp>
        <p:nvSpPr>
          <p:cNvPr id="6" name="矩形 5"/>
          <p:cNvSpPr/>
          <p:nvPr/>
        </p:nvSpPr>
        <p:spPr>
          <a:xfrm>
            <a:off x="1097279" y="2940395"/>
            <a:ext cx="5355953" cy="369332"/>
          </a:xfrm>
          <a:prstGeom prst="rect">
            <a:avLst/>
          </a:prstGeom>
        </p:spPr>
        <p:txBody>
          <a:bodyPr wrap="none">
            <a:spAutoFit/>
          </a:bodyPr>
          <a:lstStyle/>
          <a:p>
            <a:r>
              <a:rPr lang="zh-TW" altLang="en-US" b="1" dirty="0" smtClean="0">
                <a:latin typeface="微軟正黑體" panose="020B0604030504040204" pitchFamily="34" charset="-120"/>
                <a:ea typeface="微軟正黑體" panose="020B0604030504040204" pitchFamily="34" charset="-120"/>
              </a:rPr>
              <a:t>損益 </a:t>
            </a:r>
            <a:r>
              <a:rPr lang="en-US" altLang="zh-TW" b="1" dirty="0" smtClean="0">
                <a:latin typeface="微軟正黑體" panose="020B0604030504040204" pitchFamily="34" charset="-120"/>
                <a:ea typeface="微軟正黑體" panose="020B0604030504040204" pitchFamily="34" charset="-120"/>
              </a:rPr>
              <a:t>P&amp;L </a:t>
            </a:r>
            <a:r>
              <a:rPr lang="en-US" altLang="zh-TW" b="1" dirty="0">
                <a:latin typeface="微軟正黑體" panose="020B0604030504040204" pitchFamily="34" charset="-120"/>
                <a:ea typeface="微軟正黑體" panose="020B0604030504040204" pitchFamily="34" charset="-120"/>
              </a:rPr>
              <a:t>= 25,020 x 15.625 x 41 = $16,028,438</a:t>
            </a:r>
            <a:endParaRPr lang="zh-TW" altLang="en-US" b="1" dirty="0">
              <a:latin typeface="微軟正黑體" panose="020B0604030504040204" pitchFamily="34" charset="-120"/>
              <a:ea typeface="微軟正黑體" panose="020B0604030504040204" pitchFamily="34" charset="-120"/>
            </a:endParaRPr>
          </a:p>
        </p:txBody>
      </p:sp>
      <p:sp>
        <p:nvSpPr>
          <p:cNvPr id="7" name="矩形 6"/>
          <p:cNvSpPr/>
          <p:nvPr/>
        </p:nvSpPr>
        <p:spPr>
          <a:xfrm>
            <a:off x="2145982" y="5355472"/>
            <a:ext cx="7960996" cy="584775"/>
          </a:xfrm>
          <a:prstGeom prst="rect">
            <a:avLst/>
          </a:prstGeom>
        </p:spPr>
        <p:txBody>
          <a:bodyPr wrap="square">
            <a:spAutoFit/>
          </a:bodyPr>
          <a:lstStyle/>
          <a:p>
            <a:r>
              <a:rPr lang="zh-TW" altLang="en-US" sz="1600" dirty="0" smtClean="0">
                <a:latin typeface="微軟正黑體" panose="020B0604030504040204" pitchFamily="34" charset="-120"/>
                <a:ea typeface="微軟正黑體" panose="020B0604030504040204" pitchFamily="34" charset="-120"/>
              </a:rPr>
              <a:t>但如果 </a:t>
            </a:r>
            <a:r>
              <a:rPr lang="en-US" altLang="zh-TW" sz="1600" dirty="0">
                <a:latin typeface="微軟正黑體" panose="020B0604030504040204" pitchFamily="34" charset="-120"/>
                <a:ea typeface="微軟正黑體" panose="020B0604030504040204" pitchFamily="34" charset="-120"/>
              </a:rPr>
              <a:t>ZNZ6 </a:t>
            </a:r>
            <a:r>
              <a:rPr lang="zh-TW" altLang="en-US" sz="1600" dirty="0">
                <a:latin typeface="微軟正黑體" panose="020B0604030504040204" pitchFamily="34" charset="-120"/>
                <a:ea typeface="微軟正黑體" panose="020B0604030504040204" pitchFamily="34" charset="-120"/>
              </a:rPr>
              <a:t>期貨</a:t>
            </a:r>
            <a:r>
              <a:rPr lang="zh-TW" altLang="en-US" sz="1600" dirty="0" smtClean="0">
                <a:latin typeface="微軟正黑體" panose="020B0604030504040204" pitchFamily="34" charset="-120"/>
                <a:ea typeface="微軟正黑體" panose="020B0604030504040204" pitchFamily="34" charset="-120"/>
              </a:rPr>
              <a:t>價格僅跌至 </a:t>
            </a:r>
            <a:r>
              <a:rPr lang="en-US" altLang="zh-TW" sz="1600" dirty="0">
                <a:latin typeface="微軟正黑體" panose="020B0604030504040204" pitchFamily="34" charset="-120"/>
                <a:ea typeface="微軟正黑體" panose="020B0604030504040204" pitchFamily="34" charset="-120"/>
              </a:rPr>
              <a:t>126-01</a:t>
            </a:r>
            <a:r>
              <a:rPr lang="zh-TW" altLang="en-US" sz="1600" dirty="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則賣權仍然處於</a:t>
            </a:r>
            <a:r>
              <a:rPr lang="zh-TW" altLang="en-US" sz="1600" dirty="0">
                <a:latin typeface="微軟正黑體" panose="020B0604030504040204" pitchFamily="34" charset="-120"/>
                <a:ea typeface="微軟正黑體" panose="020B0604030504040204" pitchFamily="34" charset="-120"/>
              </a:rPr>
              <a:t>價外，除非抵消或展期，否則</a:t>
            </a:r>
            <a:r>
              <a:rPr lang="zh-TW" altLang="en-US" sz="1600" dirty="0" smtClean="0">
                <a:latin typeface="微軟正黑體" panose="020B0604030504040204" pitchFamily="34" charset="-120"/>
                <a:ea typeface="微軟正黑體" panose="020B0604030504040204" pitchFamily="34" charset="-120"/>
              </a:rPr>
              <a:t>可能在到期時一文不值</a:t>
            </a:r>
            <a:r>
              <a:rPr lang="zh-TW" altLang="en-US" sz="16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52597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sz="4800" dirty="0"/>
              <a:t>Case Study </a:t>
            </a:r>
            <a:r>
              <a:rPr lang="en-US" altLang="zh-TW" sz="4800" dirty="0" smtClean="0"/>
              <a:t>#3: </a:t>
            </a:r>
            <a:r>
              <a:rPr lang="en-US" altLang="zh-TW" sz="4800" dirty="0"/>
              <a:t>Hedging Interest Rate Risk with Options, Put Spread</a:t>
            </a:r>
            <a:endParaRPr lang="zh-TW" altLang="en-US" sz="4800" dirty="0"/>
          </a:p>
        </p:txBody>
      </p:sp>
      <p:sp>
        <p:nvSpPr>
          <p:cNvPr id="5" name="文字版面配置區 4"/>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案例研究</a:t>
            </a:r>
            <a:r>
              <a:rPr lang="en-US" altLang="zh-TW" dirty="0" smtClean="0">
                <a:latin typeface="微軟正黑體" panose="020B0604030504040204" pitchFamily="34" charset="-120"/>
                <a:ea typeface="微軟正黑體" panose="020B0604030504040204" pitchFamily="34" charset="-120"/>
              </a:rPr>
              <a:t>#3</a:t>
            </a:r>
            <a:r>
              <a:rPr lang="zh-TW" altLang="en-US" dirty="0" smtClean="0">
                <a:latin typeface="微軟正黑體" panose="020B0604030504040204" pitchFamily="34" charset="-120"/>
                <a:ea typeface="微軟正黑體" panose="020B0604030504040204" pitchFamily="34" charset="-120"/>
              </a:rPr>
              <a:t>：利用賣權空頭價差以</a:t>
            </a:r>
            <a:r>
              <a:rPr lang="zh-TW" altLang="en-US" dirty="0">
                <a:latin typeface="微軟正黑體" panose="020B0604030504040204" pitchFamily="34" charset="-120"/>
                <a:ea typeface="微軟正黑體" panose="020B0604030504040204" pitchFamily="34" charset="-120"/>
              </a:rPr>
              <a:t>獲取利率上升的保護</a:t>
            </a:r>
          </a:p>
        </p:txBody>
      </p:sp>
    </p:spTree>
    <p:extLst>
      <p:ext uri="{BB962C8B-B14F-4D97-AF65-F5344CB8AC3E}">
        <p14:creationId xmlns:p14="http://schemas.microsoft.com/office/powerpoint/2010/main" val="3536563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smtClean="0">
                <a:latin typeface="微軟正黑體" panose="020B0604030504040204" pitchFamily="34" charset="-120"/>
                <a:ea typeface="微軟正黑體" panose="020B0604030504040204" pitchFamily="34" charset="-120"/>
              </a:rPr>
              <a:t>買入 </a:t>
            </a:r>
            <a:r>
              <a:rPr lang="en-US" altLang="zh-TW" sz="3600" dirty="0" smtClean="0">
                <a:latin typeface="微軟正黑體" panose="020B0604030504040204" pitchFamily="34" charset="-120"/>
                <a:ea typeface="微軟正黑體" panose="020B0604030504040204" pitchFamily="34" charset="-120"/>
              </a:rPr>
              <a:t>DEC </a:t>
            </a:r>
            <a:r>
              <a:rPr lang="en-US" altLang="zh-TW" sz="3600" dirty="0">
                <a:latin typeface="微軟正黑體" panose="020B0604030504040204" pitchFamily="34" charset="-120"/>
                <a:ea typeface="微軟正黑體" panose="020B0604030504040204" pitchFamily="34" charset="-120"/>
              </a:rPr>
              <a:t>127 </a:t>
            </a:r>
            <a:r>
              <a:rPr lang="zh-TW" altLang="en-US" sz="3600" dirty="0" smtClean="0">
                <a:latin typeface="微軟正黑體" panose="020B0604030504040204" pitchFamily="34" charset="-120"/>
                <a:ea typeface="微軟正黑體" panose="020B0604030504040204" pitchFamily="34" charset="-120"/>
              </a:rPr>
              <a:t>賣權同時賣出 </a:t>
            </a:r>
            <a:r>
              <a:rPr lang="en-US" altLang="zh-TW" sz="3600" dirty="0" smtClean="0">
                <a:latin typeface="微軟正黑體" panose="020B0604030504040204" pitchFamily="34" charset="-120"/>
                <a:ea typeface="微軟正黑體" panose="020B0604030504040204" pitchFamily="34" charset="-120"/>
              </a:rPr>
              <a:t>DEC </a:t>
            </a:r>
            <a:r>
              <a:rPr lang="en-US" altLang="zh-TW" sz="3600" dirty="0">
                <a:latin typeface="微軟正黑體" panose="020B0604030504040204" pitchFamily="34" charset="-120"/>
                <a:ea typeface="微軟正黑體" panose="020B0604030504040204" pitchFamily="34" charset="-120"/>
              </a:rPr>
              <a:t>125 </a:t>
            </a:r>
            <a:r>
              <a:rPr lang="zh-TW" altLang="en-US" sz="3600" dirty="0">
                <a:latin typeface="微軟正黑體" panose="020B0604030504040204" pitchFamily="34" charset="-120"/>
                <a:ea typeface="微軟正黑體" panose="020B0604030504040204" pitchFamily="34" charset="-120"/>
              </a:rPr>
              <a:t>賣權</a:t>
            </a:r>
          </a:p>
        </p:txBody>
      </p:sp>
      <p:pic>
        <p:nvPicPr>
          <p:cNvPr id="4" name="內容版面配置區 3"/>
          <p:cNvPicPr>
            <a:picLocks noGrp="1" noChangeAspect="1"/>
          </p:cNvPicPr>
          <p:nvPr>
            <p:ph idx="1"/>
          </p:nvPr>
        </p:nvPicPr>
        <p:blipFill>
          <a:blip r:embed="rId2"/>
          <a:stretch>
            <a:fillRect/>
          </a:stretch>
        </p:blipFill>
        <p:spPr>
          <a:xfrm>
            <a:off x="2749395" y="2709861"/>
            <a:ext cx="6754168" cy="1562318"/>
          </a:xfrm>
          <a:prstGeom prst="rect">
            <a:avLst/>
          </a:prstGeom>
        </p:spPr>
      </p:pic>
      <p:sp>
        <p:nvSpPr>
          <p:cNvPr id="5" name="矩形 4"/>
          <p:cNvSpPr/>
          <p:nvPr/>
        </p:nvSpPr>
        <p:spPr>
          <a:xfrm>
            <a:off x="2678083" y="4790358"/>
            <a:ext cx="6896793" cy="584775"/>
          </a:xfrm>
          <a:prstGeom prst="rect">
            <a:avLst/>
          </a:prstGeom>
        </p:spPr>
        <p:txBody>
          <a:bodyPr wrap="square">
            <a:spAutoFit/>
          </a:bodyPr>
          <a:lstStyle/>
          <a:p>
            <a:r>
              <a:rPr lang="zh-TW" altLang="en-US" sz="1600" dirty="0">
                <a:latin typeface="微軟正黑體" panose="020B0604030504040204" pitchFamily="34" charset="-120"/>
                <a:ea typeface="微軟正黑體" panose="020B0604030504040204" pitchFamily="34" charset="-120"/>
              </a:rPr>
              <a:t>價差數量</a:t>
            </a:r>
            <a:r>
              <a:rPr lang="en-US" altLang="zh-TW" sz="1600" dirty="0" smtClean="0">
                <a:latin typeface="微軟正黑體" panose="020B0604030504040204" pitchFamily="34" charset="-120"/>
                <a:ea typeface="微軟正黑體" panose="020B0604030504040204" pitchFamily="34" charset="-120"/>
              </a:rPr>
              <a:t> = HR-</a:t>
            </a:r>
            <a:r>
              <a:rPr lang="zh-TW" altLang="en-US" sz="1600" dirty="0" smtClean="0">
                <a:latin typeface="微軟正黑體" panose="020B0604030504040204" pitchFamily="34" charset="-120"/>
                <a:ea typeface="微軟正黑體" panose="020B0604030504040204" pitchFamily="34" charset="-120"/>
              </a:rPr>
              <a:t>期貨合約</a:t>
            </a:r>
            <a:r>
              <a:rPr lang="en-US" altLang="zh-TW" sz="1600" dirty="0" smtClean="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淨</a:t>
            </a:r>
            <a:r>
              <a:rPr lang="en-US" altLang="zh-TW" sz="1600" dirty="0" smtClean="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delta = 1,251 / 0.06 = </a:t>
            </a:r>
            <a:r>
              <a:rPr lang="en-US" altLang="zh-TW" sz="1600" dirty="0" smtClean="0">
                <a:latin typeface="微軟正黑體" panose="020B0604030504040204" pitchFamily="34" charset="-120"/>
                <a:ea typeface="微軟正黑體" panose="020B0604030504040204" pitchFamily="34" charset="-120"/>
              </a:rPr>
              <a:t>20,850 </a:t>
            </a:r>
            <a:r>
              <a:rPr lang="en-US" altLang="zh-TW" sz="1600"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600" dirty="0" smtClean="0">
                <a:latin typeface="微軟正黑體" panose="020B0604030504040204" pitchFamily="34" charset="-120"/>
                <a:ea typeface="微軟正黑體" panose="020B0604030504040204" pitchFamily="34" charset="-120"/>
              </a:rPr>
              <a:t>買入</a:t>
            </a:r>
            <a:r>
              <a:rPr lang="en-US" altLang="zh-TW" sz="1600" dirty="0" smtClean="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20,850 DEC 127 </a:t>
            </a:r>
            <a:r>
              <a:rPr lang="zh-TW" altLang="en-US" sz="1600" dirty="0" smtClean="0">
                <a:latin typeface="微軟正黑體" panose="020B0604030504040204" pitchFamily="34" charset="-120"/>
                <a:ea typeface="微軟正黑體" panose="020B0604030504040204" pitchFamily="34" charset="-120"/>
              </a:rPr>
              <a:t>賣權同時賣出 </a:t>
            </a:r>
            <a:r>
              <a:rPr lang="en-US" altLang="zh-TW" sz="1600" dirty="0" smtClean="0">
                <a:latin typeface="微軟正黑體" panose="020B0604030504040204" pitchFamily="34" charset="-120"/>
                <a:ea typeface="微軟正黑體" panose="020B0604030504040204" pitchFamily="34" charset="-120"/>
              </a:rPr>
              <a:t>20,850 </a:t>
            </a:r>
            <a:r>
              <a:rPr lang="en-US" altLang="zh-TW" sz="1600" dirty="0">
                <a:latin typeface="微軟正黑體" panose="020B0604030504040204" pitchFamily="34" charset="-120"/>
                <a:ea typeface="微軟正黑體" panose="020B0604030504040204" pitchFamily="34" charset="-120"/>
              </a:rPr>
              <a:t>DEC 125 </a:t>
            </a:r>
            <a:r>
              <a:rPr lang="zh-TW" altLang="en-US" sz="1600" dirty="0">
                <a:latin typeface="微軟正黑體" panose="020B0604030504040204" pitchFamily="34" charset="-120"/>
                <a:ea typeface="微軟正黑體" panose="020B0604030504040204" pitchFamily="34" charset="-120"/>
              </a:rPr>
              <a:t>賣權</a:t>
            </a:r>
          </a:p>
        </p:txBody>
      </p:sp>
      <p:pic>
        <p:nvPicPr>
          <p:cNvPr id="1026" name="Picture 2" descr="Bear Put Spread Explained - Guide With Visuals - projectfinanc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9754" b="26956"/>
          <a:stretch/>
        </p:blipFill>
        <p:spPr bwMode="auto">
          <a:xfrm>
            <a:off x="9761516" y="156800"/>
            <a:ext cx="1975469" cy="855181"/>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2154359" y="3105262"/>
            <a:ext cx="595035" cy="338554"/>
          </a:xfrm>
          <a:prstGeom prst="rect">
            <a:avLst/>
          </a:prstGeom>
          <a:noFill/>
        </p:spPr>
        <p:txBody>
          <a:bodyPr wrap="none" rtlCol="0">
            <a:spAutoFit/>
          </a:bodyPr>
          <a:lstStyle/>
          <a:p>
            <a:r>
              <a:rPr lang="zh-TW" altLang="en-US" sz="1600" dirty="0" smtClean="0">
                <a:latin typeface="微軟正黑體" panose="020B0604030504040204" pitchFamily="34" charset="-120"/>
                <a:ea typeface="微軟正黑體" panose="020B0604030504040204" pitchFamily="34" charset="-120"/>
              </a:rPr>
              <a:t>買入</a:t>
            </a:r>
            <a:endParaRPr lang="zh-TW" altLang="en-US" sz="16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2154360" y="3474594"/>
            <a:ext cx="595035" cy="338554"/>
          </a:xfrm>
          <a:prstGeom prst="rect">
            <a:avLst/>
          </a:prstGeom>
          <a:noFill/>
        </p:spPr>
        <p:txBody>
          <a:bodyPr wrap="none" rtlCol="0">
            <a:spAutoFit/>
          </a:bodyPr>
          <a:lstStyle/>
          <a:p>
            <a:r>
              <a:rPr lang="zh-TW" altLang="en-US" sz="1600" dirty="0" smtClean="0">
                <a:latin typeface="微軟正黑體" panose="020B0604030504040204" pitchFamily="34" charset="-120"/>
                <a:ea typeface="微軟正黑體" panose="020B0604030504040204" pitchFamily="34" charset="-120"/>
              </a:rPr>
              <a:t>賣出</a:t>
            </a:r>
            <a:endParaRPr lang="zh-TW" altLang="en-US" sz="1600" dirty="0">
              <a:latin typeface="微軟正黑體" panose="020B0604030504040204" pitchFamily="34" charset="-120"/>
              <a:ea typeface="微軟正黑體" panose="020B0604030504040204" pitchFamily="34" charset="-120"/>
            </a:endParaRPr>
          </a:p>
        </p:txBody>
      </p:sp>
      <p:sp>
        <p:nvSpPr>
          <p:cNvPr id="7" name="矩形 6"/>
          <p:cNvSpPr/>
          <p:nvPr/>
        </p:nvSpPr>
        <p:spPr>
          <a:xfrm>
            <a:off x="1097280" y="2002308"/>
            <a:ext cx="10058400" cy="584775"/>
          </a:xfrm>
          <a:prstGeom prst="rect">
            <a:avLst/>
          </a:prstGeom>
        </p:spPr>
        <p:txBody>
          <a:bodyPr wrap="square">
            <a:spAutoFit/>
          </a:bodyPr>
          <a:lstStyle/>
          <a:p>
            <a:r>
              <a:rPr lang="zh-TW" altLang="en-US" sz="1600" dirty="0">
                <a:latin typeface="微軟正黑體" panose="020B0604030504040204" pitchFamily="34" charset="-120"/>
                <a:ea typeface="微軟正黑體" panose="020B0604030504040204" pitchFamily="34" charset="-120"/>
              </a:rPr>
              <a:t>使用</a:t>
            </a:r>
            <a:r>
              <a:rPr lang="zh-TW" altLang="en-US" sz="1600" dirty="0" smtClean="0">
                <a:latin typeface="微軟正黑體" panose="020B0604030504040204" pitchFamily="34" charset="-120"/>
                <a:ea typeface="微軟正黑體" panose="020B0604030504040204" pitchFamily="34" charset="-120"/>
              </a:rPr>
              <a:t>與前例相同</a:t>
            </a:r>
            <a:r>
              <a:rPr lang="zh-TW" altLang="en-US" sz="1600" dirty="0">
                <a:latin typeface="微軟正黑體" panose="020B0604030504040204" pitchFamily="34" charset="-120"/>
                <a:ea typeface="微軟正黑體" panose="020B0604030504040204" pitchFamily="34" charset="-120"/>
              </a:rPr>
              <a:t>的風險目標</a:t>
            </a:r>
            <a:r>
              <a:rPr lang="zh-TW" altLang="en-US" sz="1600" dirty="0" smtClean="0">
                <a:latin typeface="微軟正黑體" panose="020B0604030504040204" pitchFamily="34" charset="-120"/>
                <a:ea typeface="微軟正黑體" panose="020B0604030504040204" pitchFamily="34" charset="-120"/>
              </a:rPr>
              <a:t>，希望</a:t>
            </a:r>
            <a:r>
              <a:rPr lang="zh-TW" altLang="en-US" sz="1600" dirty="0">
                <a:latin typeface="微軟正黑體" panose="020B0604030504040204" pitchFamily="34" charset="-120"/>
                <a:ea typeface="微軟正黑體" panose="020B0604030504040204" pitchFamily="34" charset="-120"/>
              </a:rPr>
              <a:t>通過買入較</a:t>
            </a:r>
            <a:r>
              <a:rPr lang="zh-TW" altLang="en-US" sz="1600" dirty="0" smtClean="0">
                <a:latin typeface="微軟正黑體" panose="020B0604030504040204" pitchFamily="34" charset="-120"/>
                <a:ea typeface="微軟正黑體" panose="020B0604030504040204" pitchFamily="34" charset="-120"/>
              </a:rPr>
              <a:t>高執行價賣權</a:t>
            </a:r>
            <a:r>
              <a:rPr lang="zh-TW" altLang="en-US" sz="1600" dirty="0">
                <a:latin typeface="微軟正黑體" panose="020B0604030504040204" pitchFamily="34" charset="-120"/>
                <a:ea typeface="微軟正黑體" panose="020B0604030504040204" pitchFamily="34" charset="-120"/>
              </a:rPr>
              <a:t>並賣出同等金額的較</a:t>
            </a:r>
            <a:r>
              <a:rPr lang="zh-TW" altLang="en-US" sz="1600" dirty="0" smtClean="0">
                <a:latin typeface="微軟正黑體" panose="020B0604030504040204" pitchFamily="34" charset="-120"/>
                <a:ea typeface="微軟正黑體" panose="020B0604030504040204" pitchFamily="34" charset="-120"/>
              </a:rPr>
              <a:t>低</a:t>
            </a:r>
            <a:r>
              <a:rPr lang="zh-TW" altLang="en-US" sz="1600" dirty="0">
                <a:latin typeface="微軟正黑體" panose="020B0604030504040204" pitchFamily="34" charset="-120"/>
                <a:ea typeface="微軟正黑體" panose="020B0604030504040204" pitchFamily="34" charset="-120"/>
              </a:rPr>
              <a:t>執行</a:t>
            </a:r>
            <a:r>
              <a:rPr lang="zh-TW" altLang="en-US" sz="1600" dirty="0" smtClean="0">
                <a:latin typeface="微軟正黑體" panose="020B0604030504040204" pitchFamily="34" charset="-120"/>
                <a:ea typeface="微軟正黑體" panose="020B0604030504040204" pitchFamily="34" charset="-120"/>
              </a:rPr>
              <a:t>價賣權來包圍目標（</a:t>
            </a:r>
            <a:r>
              <a:rPr lang="en-US" altLang="zh-TW" sz="1600" dirty="0" smtClean="0">
                <a:latin typeface="微軟正黑體" panose="020B0604030504040204" pitchFamily="34" charset="-120"/>
                <a:ea typeface="微軟正黑體" panose="020B0604030504040204" pitchFamily="34" charset="-120"/>
              </a:rPr>
              <a:t>125-25 </a:t>
            </a:r>
            <a:r>
              <a:rPr lang="zh-TW" altLang="en-US" sz="1600" dirty="0">
                <a:latin typeface="微軟正黑體" panose="020B0604030504040204" pitchFamily="34" charset="-120"/>
                <a:ea typeface="微軟正黑體" panose="020B0604030504040204" pitchFamily="34" charset="-120"/>
              </a:rPr>
              <a:t>介於 </a:t>
            </a:r>
            <a:r>
              <a:rPr lang="en-US" altLang="zh-TW" sz="1600" dirty="0">
                <a:latin typeface="微軟正黑體" panose="020B0604030504040204" pitchFamily="34" charset="-120"/>
                <a:ea typeface="微軟正黑體" panose="020B0604030504040204" pitchFamily="34" charset="-120"/>
              </a:rPr>
              <a:t>125-00 </a:t>
            </a:r>
            <a:r>
              <a:rPr lang="zh-TW" altLang="en-US" sz="1600" dirty="0">
                <a:latin typeface="微軟正黑體" panose="020B0604030504040204" pitchFamily="34" charset="-120"/>
                <a:ea typeface="微軟正黑體" panose="020B0604030504040204" pitchFamily="34" charset="-120"/>
              </a:rPr>
              <a:t>和 </a:t>
            </a:r>
            <a:r>
              <a:rPr lang="en-US" altLang="zh-TW" sz="1600" dirty="0">
                <a:latin typeface="微軟正黑體" panose="020B0604030504040204" pitchFamily="34" charset="-120"/>
                <a:ea typeface="微軟正黑體" panose="020B0604030504040204" pitchFamily="34" charset="-120"/>
              </a:rPr>
              <a:t>127-00 </a:t>
            </a:r>
            <a:r>
              <a:rPr lang="zh-TW" altLang="en-US" sz="1600" dirty="0" smtClean="0">
                <a:latin typeface="微軟正黑體" panose="020B0604030504040204" pitchFamily="34" charset="-120"/>
                <a:ea typeface="微軟正黑體" panose="020B0604030504040204" pitchFamily="34" charset="-120"/>
              </a:rPr>
              <a:t>之間）</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9282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損益</a:t>
            </a:r>
            <a:r>
              <a:rPr lang="en-US" altLang="zh-TW" sz="3200" dirty="0" smtClean="0">
                <a:latin typeface="微軟正黑體" panose="020B0604030504040204" pitchFamily="34" charset="-120"/>
                <a:ea typeface="微軟正黑體" panose="020B0604030504040204" pitchFamily="34" charset="-120"/>
              </a:rPr>
              <a:t> = </a:t>
            </a:r>
            <a:r>
              <a:rPr lang="en-US" altLang="zh-TW" sz="3200" dirty="0">
                <a:latin typeface="微軟正黑體" panose="020B0604030504040204" pitchFamily="34" charset="-120"/>
                <a:ea typeface="微軟正黑體" panose="020B0604030504040204" pitchFamily="34" charset="-120"/>
              </a:rPr>
              <a:t>20,850 x 15.625 x 99 = $32,252,344</a:t>
            </a:r>
            <a:endParaRPr lang="zh-TW" altLang="en-US" sz="3200"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idx="1"/>
          </p:nvPr>
        </p:nvPicPr>
        <p:blipFill>
          <a:blip r:embed="rId2"/>
          <a:stretch>
            <a:fillRect/>
          </a:stretch>
        </p:blipFill>
        <p:spPr>
          <a:xfrm>
            <a:off x="3267768" y="3138322"/>
            <a:ext cx="5717423" cy="1298279"/>
          </a:xfrm>
          <a:prstGeom prst="rect">
            <a:avLst/>
          </a:prstGeom>
        </p:spPr>
      </p:pic>
    </p:spTree>
    <p:extLst>
      <p:ext uri="{BB962C8B-B14F-4D97-AF65-F5344CB8AC3E}">
        <p14:creationId xmlns:p14="http://schemas.microsoft.com/office/powerpoint/2010/main" val="330449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三個方法的比較</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總結：</a:t>
            </a:r>
            <a:endParaRPr lang="en-US" altLang="zh-TW" dirty="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pPr>
            <a:r>
              <a:rPr lang="zh-TW" altLang="en-US" sz="1800" dirty="0" smtClean="0">
                <a:latin typeface="微軟正黑體" panose="020B0604030504040204" pitchFamily="34" charset="-120"/>
                <a:ea typeface="微軟正黑體" panose="020B0604030504040204" pitchFamily="34" charset="-120"/>
              </a:rPr>
              <a:t>即使</a:t>
            </a:r>
            <a:r>
              <a:rPr lang="zh-TW" altLang="en-US" sz="1800" dirty="0">
                <a:latin typeface="微軟正黑體" panose="020B0604030504040204" pitchFamily="34" charset="-120"/>
                <a:ea typeface="微軟正黑體" panose="020B0604030504040204" pitchFamily="34" charset="-120"/>
              </a:rPr>
              <a:t>在美國非交易時段，芝商所美國國債期貨</a:t>
            </a:r>
            <a:r>
              <a:rPr lang="zh-TW" altLang="en-US" sz="1800" dirty="0" smtClean="0">
                <a:latin typeface="微軟正黑體" panose="020B0604030504040204" pitchFamily="34" charset="-120"/>
                <a:ea typeface="微軟正黑體" panose="020B0604030504040204" pitchFamily="34" charset="-120"/>
              </a:rPr>
              <a:t>和選擇權</a:t>
            </a:r>
            <a:r>
              <a:rPr lang="zh-TW" altLang="en-US" sz="1800" dirty="0">
                <a:latin typeface="微軟正黑體" panose="020B0604030504040204" pitchFamily="34" charset="-120"/>
                <a:ea typeface="微軟正黑體" panose="020B0604030504040204" pitchFamily="34" charset="-120"/>
              </a:rPr>
              <a:t>的流動性也很高，買賣價差也非常小</a:t>
            </a:r>
            <a:endParaRPr lang="en-US" altLang="zh-TW" sz="1800" dirty="0" smtClean="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pPr>
            <a:r>
              <a:rPr lang="zh-TW" altLang="en-US" sz="1800" dirty="0">
                <a:latin typeface="微軟正黑體" panose="020B0604030504040204" pitchFamily="34" charset="-120"/>
                <a:ea typeface="微軟正黑體" panose="020B0604030504040204" pitchFamily="34" charset="-120"/>
              </a:rPr>
              <a:t>沒有一種</a:t>
            </a:r>
            <a:r>
              <a:rPr lang="zh-TW" altLang="en-US" sz="1800" dirty="0" smtClean="0">
                <a:latin typeface="微軟正黑體" panose="020B0604030504040204" pitchFamily="34" charset="-120"/>
                <a:ea typeface="微軟正黑體" panose="020B0604030504040204" pitchFamily="34" charset="-120"/>
              </a:rPr>
              <a:t>風險 </a:t>
            </a:r>
            <a:r>
              <a:rPr lang="en-US" altLang="zh-TW" sz="1800" dirty="0" smtClean="0">
                <a:latin typeface="微軟正黑體" panose="020B0604030504040204" pitchFamily="34" charset="-120"/>
                <a:ea typeface="微軟正黑體" panose="020B0604030504040204" pitchFamily="34" charset="-120"/>
              </a:rPr>
              <a:t>overlay </a:t>
            </a:r>
            <a:r>
              <a:rPr lang="zh-TW" altLang="en-US" sz="1800" dirty="0" smtClean="0">
                <a:latin typeface="微軟正黑體" panose="020B0604030504040204" pitchFamily="34" charset="-120"/>
                <a:ea typeface="微軟正黑體" panose="020B0604030504040204" pitchFamily="34" charset="-120"/>
              </a:rPr>
              <a:t>策略</a:t>
            </a:r>
            <a:r>
              <a:rPr lang="zh-TW" altLang="en-US" sz="1800" dirty="0">
                <a:latin typeface="微軟正黑體" panose="020B0604030504040204" pitchFamily="34" charset="-120"/>
                <a:ea typeface="微軟正黑體" panose="020B0604030504040204" pitchFamily="34" charset="-120"/>
              </a:rPr>
              <a:t>能夠在任何時候</a:t>
            </a:r>
            <a:r>
              <a:rPr lang="zh-TW" altLang="en-US" sz="1800" dirty="0" smtClean="0">
                <a:latin typeface="微軟正黑體" panose="020B0604030504040204" pitchFamily="34" charset="-120"/>
                <a:ea typeface="微軟正黑體" panose="020B0604030504040204" pitchFamily="34" charset="-120"/>
              </a:rPr>
              <a:t>都</a:t>
            </a:r>
            <a:r>
              <a:rPr lang="zh-TW" altLang="en-US" sz="1800" dirty="0">
                <a:latin typeface="微軟正黑體" panose="020B0604030504040204" pitchFamily="34" charset="-120"/>
                <a:ea typeface="微軟正黑體" panose="020B0604030504040204" pitchFamily="34" charset="-120"/>
              </a:rPr>
              <a:t>表現</a:t>
            </a:r>
            <a:r>
              <a:rPr lang="zh-TW" altLang="en-US" sz="1800" dirty="0" smtClean="0">
                <a:latin typeface="微軟正黑體" panose="020B0604030504040204" pitchFamily="34" charset="-120"/>
                <a:ea typeface="微軟正黑體" panose="020B0604030504040204" pitchFamily="34" charset="-120"/>
              </a:rPr>
              <a:t>最佳。</a:t>
            </a:r>
            <a:endParaRPr lang="zh-TW" altLang="en-US" sz="1800" dirty="0">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3"/>
          <a:stretch>
            <a:fillRect/>
          </a:stretch>
        </p:blipFill>
        <p:spPr>
          <a:xfrm>
            <a:off x="1856267" y="2186222"/>
            <a:ext cx="9151527" cy="1554506"/>
          </a:xfrm>
          <a:prstGeom prst="rect">
            <a:avLst/>
          </a:prstGeom>
        </p:spPr>
      </p:pic>
    </p:spTree>
    <p:extLst>
      <p:ext uri="{BB962C8B-B14F-4D97-AF65-F5344CB8AC3E}">
        <p14:creationId xmlns:p14="http://schemas.microsoft.com/office/powerpoint/2010/main" val="257393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smtClean="0">
                <a:latin typeface="微軟正黑體" panose="020B0604030504040204" pitchFamily="34" charset="-120"/>
                <a:ea typeface="微軟正黑體" panose="020B0604030504040204" pitchFamily="34" charset="-120"/>
              </a:rPr>
              <a:t>假設交易員持有 </a:t>
            </a:r>
            <a:r>
              <a:rPr lang="en-US" altLang="zh-TW" sz="3600" dirty="0" smtClean="0">
                <a:latin typeface="微軟正黑體" panose="020B0604030504040204" pitchFamily="34" charset="-120"/>
                <a:ea typeface="微軟正黑體" panose="020B0604030504040204" pitchFamily="34" charset="-120"/>
              </a:rPr>
              <a:t>$</a:t>
            </a:r>
            <a:r>
              <a:rPr lang="en-US" altLang="zh-TW" sz="3600" dirty="0">
                <a:latin typeface="微軟正黑體" panose="020B0604030504040204" pitchFamily="34" charset="-120"/>
                <a:ea typeface="微軟正黑體" panose="020B0604030504040204" pitchFamily="34" charset="-120"/>
              </a:rPr>
              <a:t>10 </a:t>
            </a:r>
            <a:r>
              <a:rPr lang="en-US" altLang="zh-TW" sz="3600" dirty="0" smtClean="0">
                <a:latin typeface="微軟正黑體" panose="020B0604030504040204" pitchFamily="34" charset="-120"/>
                <a:ea typeface="微軟正黑體" panose="020B0604030504040204" pitchFamily="34" charset="-120"/>
              </a:rPr>
              <a:t>B </a:t>
            </a:r>
            <a:r>
              <a:rPr lang="zh-TW" altLang="en-US" sz="3600" dirty="0" smtClean="0">
                <a:latin typeface="微軟正黑體" panose="020B0604030504040204" pitchFamily="34" charset="-120"/>
                <a:ea typeface="微軟正黑體" panose="020B0604030504040204" pitchFamily="34" charset="-120"/>
              </a:rPr>
              <a:t>的美國利率曝險</a:t>
            </a:r>
            <a:endParaRPr lang="zh-TW" altLang="en-US" sz="3600" dirty="0">
              <a:latin typeface="微軟正黑體" panose="020B0604030504040204" pitchFamily="34" charset="-120"/>
              <a:ea typeface="微軟正黑體" panose="020B0604030504040204" pitchFamily="34" charset="-120"/>
            </a:endParaRPr>
          </a:p>
        </p:txBody>
      </p:sp>
      <p:sp>
        <p:nvSpPr>
          <p:cNvPr id="15" name="矩形 14"/>
          <p:cNvSpPr/>
          <p:nvPr/>
        </p:nvSpPr>
        <p:spPr>
          <a:xfrm>
            <a:off x="9545437" y="2021703"/>
            <a:ext cx="1165512" cy="523220"/>
          </a:xfrm>
          <a:prstGeom prst="rect">
            <a:avLst/>
          </a:prstGeom>
        </p:spPr>
        <p:txBody>
          <a:bodyPr wrap="none">
            <a:spAutoFit/>
          </a:bodyPr>
          <a:lstStyle/>
          <a:p>
            <a:r>
              <a:rPr lang="en-US" altLang="zh-TW" sz="2800" b="1" dirty="0" err="1">
                <a:latin typeface="微軟正黑體" panose="020B0604030504040204" pitchFamily="34" charset="-120"/>
                <a:ea typeface="微軟正黑體" panose="020B0604030504040204" pitchFamily="34" charset="-120"/>
              </a:rPr>
              <a:t>D</a:t>
            </a:r>
            <a:r>
              <a:rPr lang="en-US" altLang="zh-TW" sz="2800" b="1" baseline="-25000" dirty="0" err="1">
                <a:latin typeface="微軟正黑體" panose="020B0604030504040204" pitchFamily="34" charset="-120"/>
                <a:ea typeface="微軟正黑體" panose="020B0604030504040204" pitchFamily="34" charset="-120"/>
              </a:rPr>
              <a:t>target</a:t>
            </a:r>
            <a:endParaRPr lang="zh-TW" altLang="en-US" sz="2800" b="1" dirty="0">
              <a:latin typeface="微軟正黑體" panose="020B0604030504040204" pitchFamily="34" charset="-120"/>
              <a:ea typeface="微軟正黑體" panose="020B0604030504040204" pitchFamily="34" charset="-120"/>
            </a:endParaRPr>
          </a:p>
        </p:txBody>
      </p:sp>
      <p:sp>
        <p:nvSpPr>
          <p:cNvPr id="16" name="矩形 15"/>
          <p:cNvSpPr/>
          <p:nvPr/>
        </p:nvSpPr>
        <p:spPr>
          <a:xfrm>
            <a:off x="3784919" y="1985560"/>
            <a:ext cx="1296958" cy="523220"/>
          </a:xfrm>
          <a:prstGeom prst="rect">
            <a:avLst/>
          </a:prstGeom>
        </p:spPr>
        <p:txBody>
          <a:bodyPr wrap="none">
            <a:spAutoFit/>
          </a:bodyPr>
          <a:lstStyle/>
          <a:p>
            <a:r>
              <a:rPr lang="en-US" altLang="zh-TW" sz="2800" b="1" dirty="0" err="1" smtClean="0">
                <a:latin typeface="微軟正黑體" panose="020B0604030504040204" pitchFamily="34" charset="-120"/>
                <a:ea typeface="微軟正黑體" panose="020B0604030504040204" pitchFamily="34" charset="-120"/>
              </a:rPr>
              <a:t>D</a:t>
            </a:r>
            <a:r>
              <a:rPr lang="en-US" altLang="zh-TW" sz="2800" b="1" baseline="-25000" dirty="0" err="1" smtClean="0">
                <a:latin typeface="微軟正黑體" panose="020B0604030504040204" pitchFamily="34" charset="-120"/>
                <a:ea typeface="微軟正黑體" panose="020B0604030504040204" pitchFamily="34" charset="-120"/>
              </a:rPr>
              <a:t>current</a:t>
            </a:r>
            <a:endParaRPr lang="zh-TW" altLang="en-US" sz="2800" b="1" dirty="0">
              <a:latin typeface="微軟正黑體" panose="020B0604030504040204" pitchFamily="34" charset="-120"/>
              <a:ea typeface="微軟正黑體" panose="020B0604030504040204" pitchFamily="34"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3287188026"/>
              </p:ext>
            </p:extLst>
          </p:nvPr>
        </p:nvGraphicFramePr>
        <p:xfrm>
          <a:off x="1695446" y="2581066"/>
          <a:ext cx="9048753" cy="2682240"/>
        </p:xfrm>
        <a:graphic>
          <a:graphicData uri="http://schemas.openxmlformats.org/drawingml/2006/table">
            <a:tbl>
              <a:tblPr firstRow="1" bandRow="1">
                <a:tableStyleId>{6E25E649-3F16-4E02-A733-19D2CDBF48F0}</a:tableStyleId>
              </a:tblPr>
              <a:tblGrid>
                <a:gridCol w="1095379">
                  <a:extLst>
                    <a:ext uri="{9D8B030D-6E8A-4147-A177-3AD203B41FA5}">
                      <a16:colId xmlns:a16="http://schemas.microsoft.com/office/drawing/2014/main" val="1796246113"/>
                    </a:ext>
                  </a:extLst>
                </a:gridCol>
                <a:gridCol w="914400">
                  <a:extLst>
                    <a:ext uri="{9D8B030D-6E8A-4147-A177-3AD203B41FA5}">
                      <a16:colId xmlns:a16="http://schemas.microsoft.com/office/drawing/2014/main" val="1388375495"/>
                    </a:ext>
                  </a:extLst>
                </a:gridCol>
                <a:gridCol w="1552575">
                  <a:extLst>
                    <a:ext uri="{9D8B030D-6E8A-4147-A177-3AD203B41FA5}">
                      <a16:colId xmlns:a16="http://schemas.microsoft.com/office/drawing/2014/main" val="346173533"/>
                    </a:ext>
                  </a:extLst>
                </a:gridCol>
                <a:gridCol w="1762125">
                  <a:extLst>
                    <a:ext uri="{9D8B030D-6E8A-4147-A177-3AD203B41FA5}">
                      <a16:colId xmlns:a16="http://schemas.microsoft.com/office/drawing/2014/main" val="3641239104"/>
                    </a:ext>
                  </a:extLst>
                </a:gridCol>
                <a:gridCol w="1343025">
                  <a:extLst>
                    <a:ext uri="{9D8B030D-6E8A-4147-A177-3AD203B41FA5}">
                      <a16:colId xmlns:a16="http://schemas.microsoft.com/office/drawing/2014/main" val="1037459544"/>
                    </a:ext>
                  </a:extLst>
                </a:gridCol>
                <a:gridCol w="1171575">
                  <a:extLst>
                    <a:ext uri="{9D8B030D-6E8A-4147-A177-3AD203B41FA5}">
                      <a16:colId xmlns:a16="http://schemas.microsoft.com/office/drawing/2014/main" val="1484000831"/>
                    </a:ext>
                  </a:extLst>
                </a:gridCol>
                <a:gridCol w="1209674">
                  <a:extLst>
                    <a:ext uri="{9D8B030D-6E8A-4147-A177-3AD203B41FA5}">
                      <a16:colId xmlns:a16="http://schemas.microsoft.com/office/drawing/2014/main" val="4238397269"/>
                    </a:ext>
                  </a:extLst>
                </a:gridCol>
              </a:tblGrid>
              <a:tr h="370840">
                <a:tc>
                  <a:txBody>
                    <a:bodyPr/>
                    <a:lstStyle/>
                    <a:p>
                      <a:r>
                        <a:rPr lang="zh-TW" altLang="en-US" sz="1200" dirty="0" smtClean="0">
                          <a:latin typeface="微軟正黑體" panose="020B0604030504040204" pitchFamily="34" charset="-120"/>
                          <a:ea typeface="微軟正黑體" panose="020B0604030504040204" pitchFamily="34" charset="-120"/>
                        </a:rPr>
                        <a:t>部分</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zh-TW" altLang="en-US" sz="1200" dirty="0" smtClean="0">
                          <a:latin typeface="微軟正黑體" panose="020B0604030504040204" pitchFamily="34" charset="-120"/>
                          <a:ea typeface="微軟正黑體" panose="020B0604030504040204" pitchFamily="34" charset="-120"/>
                        </a:rPr>
                        <a:t>收益率</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zh-TW" altLang="en-US" sz="1200" dirty="0" smtClean="0">
                          <a:latin typeface="微軟正黑體" panose="020B0604030504040204" pitchFamily="34" charset="-120"/>
                          <a:ea typeface="微軟正黑體" panose="020B0604030504040204" pitchFamily="34" charset="-120"/>
                        </a:rPr>
                        <a:t>修正存續期間（年）</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DV01</a:t>
                      </a:r>
                      <a:r>
                        <a:rPr lang="zh-TW" altLang="en-US"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ea typeface="微軟正黑體" panose="020B0604030504040204" pitchFamily="34" charset="-120"/>
                        </a:rPr>
                        <a:t>(per $1M</a:t>
                      </a:r>
                      <a:r>
                        <a:rPr lang="en-US" altLang="zh-TW" sz="1200" baseline="0" dirty="0" smtClean="0">
                          <a:latin typeface="微軟正黑體" panose="020B0604030504040204" pitchFamily="34" charset="-120"/>
                          <a:ea typeface="微軟正黑體" panose="020B0604030504040204" pitchFamily="34" charset="-120"/>
                        </a:rPr>
                        <a:t> </a:t>
                      </a:r>
                      <a:r>
                        <a:rPr lang="zh-TW" altLang="en-US" sz="1200" baseline="0" dirty="0" smtClean="0">
                          <a:latin typeface="微軟正黑體" panose="020B0604030504040204" pitchFamily="34" charset="-120"/>
                          <a:ea typeface="微軟正黑體" panose="020B0604030504040204" pitchFamily="34" charset="-120"/>
                        </a:rPr>
                        <a:t>面額</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zh-TW" altLang="en-US" sz="1200" dirty="0" smtClean="0">
                          <a:latin typeface="微軟正黑體" panose="020B0604030504040204" pitchFamily="34" charset="-120"/>
                          <a:ea typeface="微軟正黑體" panose="020B0604030504040204" pitchFamily="34" charset="-120"/>
                        </a:rPr>
                        <a:t>部位 </a:t>
                      </a:r>
                      <a:r>
                        <a:rPr lang="en-US" altLang="zh-TW" sz="1200" dirty="0" smtClean="0">
                          <a:latin typeface="微軟正黑體" panose="020B0604030504040204" pitchFamily="34" charset="-120"/>
                          <a:ea typeface="微軟正黑體" panose="020B0604030504040204" pitchFamily="34" charset="-120"/>
                        </a:rPr>
                        <a:t>($1M</a:t>
                      </a:r>
                      <a:r>
                        <a:rPr lang="zh-TW" altLang="en-US" sz="1200" dirty="0" smtClean="0">
                          <a:latin typeface="微軟正黑體" panose="020B0604030504040204" pitchFamily="34" charset="-120"/>
                          <a:ea typeface="微軟正黑體" panose="020B0604030504040204" pitchFamily="34" charset="-120"/>
                        </a:rPr>
                        <a:t> 面額</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zh-TW" altLang="en-US" sz="1200" dirty="0" smtClean="0">
                          <a:latin typeface="微軟正黑體" panose="020B0604030504040204" pitchFamily="34" charset="-120"/>
                          <a:ea typeface="微軟正黑體" panose="020B0604030504040204" pitchFamily="34" charset="-120"/>
                        </a:rPr>
                        <a:t>總 </a:t>
                      </a:r>
                      <a:r>
                        <a:rPr lang="en-US" altLang="zh-TW" sz="1200" dirty="0" smtClean="0">
                          <a:latin typeface="微軟正黑體" panose="020B0604030504040204" pitchFamily="34" charset="-120"/>
                          <a:ea typeface="微軟正黑體" panose="020B0604030504040204" pitchFamily="34" charset="-120"/>
                        </a:rPr>
                        <a:t>DV01</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zh-TW" altLang="en-US" sz="1200" dirty="0" smtClean="0">
                          <a:latin typeface="微軟正黑體" panose="020B0604030504040204" pitchFamily="34" charset="-120"/>
                          <a:ea typeface="微軟正黑體" panose="020B0604030504040204" pitchFamily="34" charset="-120"/>
                        </a:rPr>
                        <a:t>目標存續期間</a:t>
                      </a:r>
                      <a:endParaRPr lang="zh-TW" altLang="en-US" sz="12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634176369"/>
                  </a:ext>
                </a:extLst>
              </a:tr>
              <a:tr h="370840">
                <a:tc>
                  <a:txBody>
                    <a:bodyPr/>
                    <a:lstStyle/>
                    <a:p>
                      <a:r>
                        <a:rPr lang="en-US" altLang="zh-TW" sz="1200" dirty="0" smtClean="0">
                          <a:latin typeface="微軟正黑體" panose="020B0604030504040204" pitchFamily="34" charset="-120"/>
                          <a:ea typeface="微軟正黑體" panose="020B0604030504040204" pitchFamily="34" charset="-120"/>
                        </a:rPr>
                        <a:t>1-3</a:t>
                      </a:r>
                      <a:r>
                        <a:rPr lang="zh-TW" altLang="en-US"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ea typeface="微軟正黑體" panose="020B0604030504040204" pitchFamily="34" charset="-120"/>
                        </a:rPr>
                        <a:t>years</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0.591%</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2.16</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$218.80</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2,375</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$519,650</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1.92</a:t>
                      </a:r>
                      <a:endParaRPr lang="zh-TW" altLang="en-US" sz="12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0288066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3-5</a:t>
                      </a:r>
                      <a:r>
                        <a:rPr lang="zh-TW" altLang="en-US"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ea typeface="微軟正黑體" panose="020B0604030504040204" pitchFamily="34" charset="-120"/>
                        </a:rPr>
                        <a:t>years</a:t>
                      </a:r>
                      <a:endParaRPr lang="zh-TW" altLang="en-US" sz="1200" dirty="0" smtClean="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0.905%</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4.51</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$457.10</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1,950</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$891,345</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3.85</a:t>
                      </a:r>
                      <a:endParaRPr lang="zh-TW" altLang="en-US" sz="12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7233915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5-7</a:t>
                      </a:r>
                      <a:r>
                        <a:rPr lang="zh-TW" altLang="en-US"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ea typeface="微軟正黑體" panose="020B0604030504040204" pitchFamily="34" charset="-120"/>
                        </a:rPr>
                        <a:t>years</a:t>
                      </a:r>
                      <a:endParaRPr lang="zh-TW" altLang="en-US" sz="1200" dirty="0" smtClean="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1.188%</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6.37</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$652.60</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1,325</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$864,695</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5.66</a:t>
                      </a:r>
                      <a:endParaRPr lang="zh-TW" altLang="en-US" sz="12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5075861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7-10</a:t>
                      </a:r>
                      <a:r>
                        <a:rPr lang="zh-TW" altLang="en-US"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ea typeface="微軟正黑體" panose="020B0604030504040204" pitchFamily="34" charset="-120"/>
                        </a:rPr>
                        <a:t>years</a:t>
                      </a:r>
                      <a:endParaRPr lang="zh-TW" altLang="en-US" sz="1200" dirty="0" smtClean="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1.374%</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8.45</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$916.30</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1,375</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$1,259,912</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7.91</a:t>
                      </a:r>
                      <a:endParaRPr lang="zh-TW" altLang="en-US" sz="12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7059399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10+</a:t>
                      </a:r>
                      <a:r>
                        <a:rPr lang="zh-TW" altLang="en-US"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ea typeface="微軟正黑體" panose="020B0604030504040204" pitchFamily="34" charset="-120"/>
                        </a:rPr>
                        <a:t>years</a:t>
                      </a:r>
                      <a:endParaRPr lang="zh-TW" altLang="en-US" sz="1200" dirty="0" smtClean="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2.042%</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18.24</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$2,222.00</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2,975</a:t>
                      </a:r>
                      <a:endParaRPr lang="zh-TW" altLang="en-US" sz="1200" dirty="0" smtClean="0">
                        <a:latin typeface="微軟正黑體" panose="020B0604030504040204" pitchFamily="34" charset="-120"/>
                        <a:ea typeface="微軟正黑體" panose="020B0604030504040204" pitchFamily="34" charset="-120"/>
                      </a:endParaRPr>
                    </a:p>
                    <a:p>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$6,610,450</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16.24</a:t>
                      </a:r>
                      <a:endParaRPr lang="zh-TW" altLang="en-US" sz="12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2053499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smtClean="0">
                        <a:latin typeface="微軟正黑體" panose="020B0604030504040204" pitchFamily="34" charset="-120"/>
                        <a:ea typeface="微軟正黑體" panose="020B0604030504040204" pitchFamily="34" charset="-120"/>
                      </a:endParaRPr>
                    </a:p>
                  </a:txBody>
                  <a:tcPr/>
                </a:tc>
                <a:tc>
                  <a:txBody>
                    <a:bodyPr/>
                    <a:lstStyle/>
                    <a:p>
                      <a:endParaRPr lang="zh-TW" altLang="en-US" sz="1200">
                        <a:latin typeface="微軟正黑體" panose="020B0604030504040204" pitchFamily="34" charset="-120"/>
                        <a:ea typeface="微軟正黑體" panose="020B0604030504040204" pitchFamily="34" charset="-120"/>
                      </a:endParaRPr>
                    </a:p>
                  </a:txBody>
                  <a:tcPr/>
                </a:tc>
                <a:tc>
                  <a:txBody>
                    <a:bodyPr/>
                    <a:lstStyle/>
                    <a:p>
                      <a:r>
                        <a:rPr lang="en-US" altLang="zh-TW" sz="1200" b="1" dirty="0" smtClean="0">
                          <a:latin typeface="微軟正黑體" panose="020B0604030504040204" pitchFamily="34" charset="-120"/>
                          <a:ea typeface="微軟正黑體" panose="020B0604030504040204" pitchFamily="34" charset="-120"/>
                        </a:rPr>
                        <a:t>8.82</a:t>
                      </a:r>
                      <a:endParaRPr lang="zh-TW" altLang="en-US" sz="1200" b="1" dirty="0">
                        <a:latin typeface="微軟正黑體" panose="020B0604030504040204" pitchFamily="34" charset="-120"/>
                        <a:ea typeface="微軟正黑體" panose="020B0604030504040204" pitchFamily="34" charset="-120"/>
                      </a:endParaRPr>
                    </a:p>
                  </a:txBody>
                  <a:tcPr/>
                </a:tc>
                <a:tc>
                  <a:txBody>
                    <a:bodyPr/>
                    <a:lstStyle/>
                    <a:p>
                      <a:endParaRPr lang="zh-TW" altLang="en-US" sz="120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10,000</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dirty="0" smtClean="0">
                          <a:latin typeface="微軟正黑體" panose="020B0604030504040204" pitchFamily="34" charset="-120"/>
                          <a:ea typeface="微軟正黑體" panose="020B0604030504040204" pitchFamily="34" charset="-120"/>
                        </a:rPr>
                        <a:t>$10,146,052</a:t>
                      </a:r>
                      <a:endParaRPr lang="zh-TW" altLang="en-US" sz="1200" dirty="0">
                        <a:latin typeface="微軟正黑體" panose="020B0604030504040204" pitchFamily="34" charset="-120"/>
                        <a:ea typeface="微軟正黑體" panose="020B0604030504040204" pitchFamily="34" charset="-120"/>
                      </a:endParaRPr>
                    </a:p>
                  </a:txBody>
                  <a:tcPr/>
                </a:tc>
                <a:tc>
                  <a:txBody>
                    <a:bodyPr/>
                    <a:lstStyle/>
                    <a:p>
                      <a:r>
                        <a:rPr lang="en-US" altLang="zh-TW" sz="1200" b="1" dirty="0" smtClean="0">
                          <a:latin typeface="微軟正黑體" panose="020B0604030504040204" pitchFamily="34" charset="-120"/>
                          <a:ea typeface="微軟正黑體" panose="020B0604030504040204" pitchFamily="34" charset="-120"/>
                        </a:rPr>
                        <a:t>7.81</a:t>
                      </a:r>
                      <a:endParaRPr lang="zh-TW" altLang="en-US" sz="12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640364642"/>
                  </a:ext>
                </a:extLst>
              </a:tr>
            </a:tbl>
          </a:graphicData>
        </a:graphic>
      </p:graphicFrame>
      <p:sp>
        <p:nvSpPr>
          <p:cNvPr id="14" name="文字方塊 13"/>
          <p:cNvSpPr txBox="1"/>
          <p:nvPr/>
        </p:nvSpPr>
        <p:spPr>
          <a:xfrm>
            <a:off x="6951485" y="3068850"/>
            <a:ext cx="2292615" cy="338554"/>
          </a:xfrm>
          <a:prstGeom prst="rect">
            <a:avLst/>
          </a:prstGeom>
          <a:noFill/>
        </p:spPr>
        <p:txBody>
          <a:bodyPr wrap="none" rtlCol="0">
            <a:spAutoFit/>
          </a:bodyPr>
          <a:lstStyle/>
          <a:p>
            <a:r>
              <a:rPr lang="en-US" altLang="zh-TW" sz="1600" dirty="0" smtClean="0">
                <a:solidFill>
                  <a:srgbClr val="FF0000"/>
                </a:solidFill>
              </a:rPr>
              <a:t>218.80</a:t>
            </a:r>
            <a:r>
              <a:rPr lang="zh-TW" altLang="en-US" sz="1600" dirty="0" smtClean="0">
                <a:solidFill>
                  <a:srgbClr val="FF0000"/>
                </a:solidFill>
              </a:rPr>
              <a:t> * </a:t>
            </a:r>
            <a:r>
              <a:rPr lang="en-US" altLang="zh-TW" sz="1600" dirty="0" smtClean="0">
                <a:solidFill>
                  <a:srgbClr val="FF0000"/>
                </a:solidFill>
              </a:rPr>
              <a:t>2,375</a:t>
            </a:r>
            <a:r>
              <a:rPr lang="zh-TW" altLang="en-US" sz="1600" dirty="0" smtClean="0">
                <a:solidFill>
                  <a:srgbClr val="FF0000"/>
                </a:solidFill>
              </a:rPr>
              <a:t> </a:t>
            </a:r>
            <a:r>
              <a:rPr lang="en-US" altLang="zh-TW" sz="1600" dirty="0" smtClean="0">
                <a:solidFill>
                  <a:srgbClr val="FF0000"/>
                </a:solidFill>
              </a:rPr>
              <a:t>=</a:t>
            </a:r>
            <a:r>
              <a:rPr lang="zh-TW" altLang="en-US" sz="1600" dirty="0" smtClean="0">
                <a:solidFill>
                  <a:srgbClr val="FF0000"/>
                </a:solidFill>
              </a:rPr>
              <a:t> </a:t>
            </a:r>
            <a:r>
              <a:rPr lang="en-US" altLang="zh-TW" sz="1600" dirty="0" smtClean="0">
                <a:solidFill>
                  <a:srgbClr val="FF0000"/>
                </a:solidFill>
              </a:rPr>
              <a:t>519,650</a:t>
            </a:r>
            <a:endParaRPr lang="zh-TW" altLang="en-US" sz="1600" dirty="0">
              <a:solidFill>
                <a:srgbClr val="FF0000"/>
              </a:solidFill>
            </a:endParaRPr>
          </a:p>
        </p:txBody>
      </p:sp>
      <p:sp>
        <p:nvSpPr>
          <p:cNvPr id="5" name="矩形 4"/>
          <p:cNvSpPr/>
          <p:nvPr/>
        </p:nvSpPr>
        <p:spPr>
          <a:xfrm>
            <a:off x="1695446" y="5544925"/>
            <a:ext cx="9286874" cy="646331"/>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利用在芝商所交易</a:t>
            </a:r>
            <a:r>
              <a:rPr lang="zh-TW" altLang="en-US" dirty="0" smtClean="0">
                <a:latin typeface="微軟正黑體" panose="020B0604030504040204" pitchFamily="34" charset="-120"/>
                <a:ea typeface="微軟正黑體" panose="020B0604030504040204" pitchFamily="34" charset="-120"/>
              </a:rPr>
              <a:t>和結算</a:t>
            </a:r>
            <a:r>
              <a:rPr lang="zh-TW" altLang="en-US" dirty="0">
                <a:latin typeface="微軟正黑體" panose="020B0604030504040204" pitchFamily="34" charset="-120"/>
                <a:ea typeface="微軟正黑體" panose="020B0604030504040204" pitchFamily="34" charset="-120"/>
              </a:rPr>
              <a:t>的美國國債期貨</a:t>
            </a:r>
            <a:r>
              <a:rPr lang="zh-TW" altLang="en-US" dirty="0" smtClean="0">
                <a:latin typeface="微軟正黑體" panose="020B0604030504040204" pitchFamily="34" charset="-120"/>
                <a:ea typeface="微軟正黑體" panose="020B0604030504040204" pitchFamily="34" charset="-120"/>
              </a:rPr>
              <a:t>和選擇權可以</a:t>
            </a:r>
            <a:r>
              <a:rPr lang="zh-TW" altLang="en-US" dirty="0">
                <a:latin typeface="微軟正黑體" panose="020B0604030504040204" pitchFamily="34" charset="-120"/>
                <a:ea typeface="微軟正黑體" panose="020B0604030504040204" pitchFamily="34" charset="-120"/>
              </a:rPr>
              <a:t>有效且經濟</a:t>
            </a:r>
            <a:r>
              <a:rPr lang="zh-TW" altLang="en-US" dirty="0" smtClean="0">
                <a:latin typeface="微軟正黑體" panose="020B0604030504040204" pitchFamily="34" charset="-120"/>
                <a:ea typeface="微軟正黑體" panose="020B0604030504040204" pitchFamily="34" charset="-120"/>
              </a:rPr>
              <a:t>地調整</a:t>
            </a:r>
            <a:r>
              <a:rPr lang="zh-TW" altLang="en-US" dirty="0">
                <a:latin typeface="微軟正黑體" panose="020B0604030504040204" pitchFamily="34" charset="-120"/>
                <a:ea typeface="微軟正黑體" panose="020B0604030504040204" pitchFamily="34" charset="-120"/>
              </a:rPr>
              <a:t>整個投資組合的關鍵</a:t>
            </a:r>
            <a:r>
              <a:rPr lang="zh-TW" altLang="en-US" dirty="0" smtClean="0">
                <a:latin typeface="微軟正黑體" panose="020B0604030504040204" pitchFamily="34" charset="-120"/>
                <a:ea typeface="微軟正黑體" panose="020B0604030504040204" pitchFamily="34" charset="-120"/>
              </a:rPr>
              <a:t>利率</a:t>
            </a:r>
            <a:r>
              <a:rPr lang="zh-TW" altLang="en-US" dirty="0">
                <a:latin typeface="微軟正黑體" panose="020B0604030504040204" pitchFamily="34" charset="-120"/>
                <a:ea typeface="微軟正黑體" panose="020B0604030504040204" pitchFamily="34" charset="-120"/>
              </a:rPr>
              <a:t>存續</a:t>
            </a:r>
            <a:r>
              <a:rPr lang="zh-TW" altLang="en-US" dirty="0" smtClean="0">
                <a:latin typeface="微軟正黑體" panose="020B0604030504040204" pitchFamily="34" charset="-120"/>
                <a:ea typeface="微軟正黑體" panose="020B0604030504040204" pitchFamily="34" charset="-120"/>
              </a:rPr>
              <a:t>期間</a:t>
            </a:r>
            <a:r>
              <a:rPr lang="en-US" altLang="zh-TW" dirty="0" smtClean="0">
                <a:latin typeface="微軟正黑體" panose="020B0604030504040204" pitchFamily="34" charset="-120"/>
                <a:ea typeface="微軟正黑體" panose="020B0604030504040204" pitchFamily="34" charset="-120"/>
              </a:rPr>
              <a:t>Key Rate Duration</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KRD) </a:t>
            </a:r>
            <a:r>
              <a:rPr lang="zh-TW" altLang="en-US" dirty="0" smtClean="0">
                <a:latin typeface="微軟正黑體" panose="020B0604030504040204" pitchFamily="34" charset="-120"/>
                <a:ea typeface="微軟正黑體" panose="020B0604030504040204" pitchFamily="34" charset="-120"/>
              </a:rPr>
              <a:t>目標。</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9594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sz="5400" dirty="0"/>
              <a:t>Case Study #1: Key Rate Duration Adjustment Using Futures</a:t>
            </a:r>
            <a:endParaRPr lang="zh-TW" altLang="en-US" sz="5400" dirty="0"/>
          </a:p>
        </p:txBody>
      </p:sp>
      <p:sp>
        <p:nvSpPr>
          <p:cNvPr id="5" name="文字版面配置區 4"/>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案例研究</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：使用期貨</a:t>
            </a:r>
            <a:r>
              <a:rPr lang="zh-TW" altLang="en-US" dirty="0" smtClean="0">
                <a:latin typeface="微軟正黑體" panose="020B0604030504040204" pitchFamily="34" charset="-120"/>
                <a:ea typeface="微軟正黑體" panose="020B0604030504040204" pitchFamily="34" charset="-120"/>
              </a:rPr>
              <a:t>進行調整</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2994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smtClean="0">
                <a:latin typeface="微軟正黑體" panose="020B0604030504040204" pitchFamily="34" charset="-120"/>
                <a:ea typeface="微軟正黑體" panose="020B0604030504040204" pitchFamily="34" charset="-120"/>
              </a:rPr>
              <a:t>芝</a:t>
            </a:r>
            <a:r>
              <a:rPr lang="zh-TW" altLang="en-US" sz="3600" dirty="0">
                <a:latin typeface="微軟正黑體" panose="020B0604030504040204" pitchFamily="34" charset="-120"/>
                <a:ea typeface="微軟正黑體" panose="020B0604030504040204" pitchFamily="34" charset="-120"/>
              </a:rPr>
              <a:t>商所美國國債</a:t>
            </a:r>
            <a:r>
              <a:rPr lang="zh-TW" altLang="en-US" sz="3600" dirty="0" smtClean="0">
                <a:latin typeface="微軟正黑體" panose="020B0604030504040204" pitchFamily="34" charset="-120"/>
                <a:ea typeface="微軟正黑體" panose="020B0604030504040204" pitchFamily="34" charset="-120"/>
              </a:rPr>
              <a:t>期貨的</a:t>
            </a:r>
            <a:r>
              <a:rPr lang="zh-TW" altLang="en-US" sz="3600" dirty="0">
                <a:latin typeface="微軟正黑體" panose="020B0604030504040204" pitchFamily="34" charset="-120"/>
                <a:ea typeface="微軟正黑體" panose="020B0604030504040204" pitchFamily="34" charset="-120"/>
              </a:rPr>
              <a:t>資訊</a:t>
            </a:r>
          </a:p>
        </p:txBody>
      </p:sp>
      <p:pic>
        <p:nvPicPr>
          <p:cNvPr id="4" name="內容版面配置區 3"/>
          <p:cNvPicPr>
            <a:picLocks noGrp="1" noChangeAspect="1"/>
          </p:cNvPicPr>
          <p:nvPr>
            <p:ph idx="1"/>
          </p:nvPr>
        </p:nvPicPr>
        <p:blipFill>
          <a:blip r:embed="rId2"/>
          <a:stretch>
            <a:fillRect/>
          </a:stretch>
        </p:blipFill>
        <p:spPr>
          <a:xfrm>
            <a:off x="2682395" y="2095620"/>
            <a:ext cx="6887536" cy="3400900"/>
          </a:xfrm>
          <a:prstGeom prst="rect">
            <a:avLst/>
          </a:prstGeom>
        </p:spPr>
      </p:pic>
      <p:sp>
        <p:nvSpPr>
          <p:cNvPr id="3" name="矩形 2"/>
          <p:cNvSpPr/>
          <p:nvPr/>
        </p:nvSpPr>
        <p:spPr>
          <a:xfrm>
            <a:off x="2682395" y="5188743"/>
            <a:ext cx="4012637" cy="307777"/>
          </a:xfrm>
          <a:prstGeom prst="rect">
            <a:avLst/>
          </a:prstGeom>
          <a:solidFill>
            <a:schemeClr val="tx1"/>
          </a:solidFill>
        </p:spPr>
        <p:txBody>
          <a:bodyPr wrap="none">
            <a:spAutoFit/>
          </a:bodyPr>
          <a:lstStyle/>
          <a:p>
            <a:r>
              <a:rPr lang="zh-TW" altLang="en-US" sz="1400" dirty="0" smtClean="0">
                <a:solidFill>
                  <a:schemeClr val="bg1"/>
                </a:solidFill>
                <a:latin typeface="微軟正黑體" panose="020B0604030504040204" pitchFamily="34" charset="-120"/>
                <a:ea typeface="微軟正黑體" panose="020B0604030504040204" pitchFamily="34" charset="-120"/>
              </a:rPr>
              <a:t>*根據名目金額 </a:t>
            </a:r>
            <a:r>
              <a:rPr lang="en-US" altLang="zh-TW" sz="1400" dirty="0" smtClean="0">
                <a:solidFill>
                  <a:schemeClr val="bg1"/>
                </a:solidFill>
                <a:latin typeface="微軟正黑體" panose="020B0604030504040204" pitchFamily="34" charset="-120"/>
                <a:ea typeface="微軟正黑體" panose="020B0604030504040204" pitchFamily="34" charset="-120"/>
              </a:rPr>
              <a:t>$200,000</a:t>
            </a:r>
            <a:r>
              <a:rPr lang="zh-TW" altLang="en-US" sz="1400" dirty="0" smtClean="0">
                <a:solidFill>
                  <a:schemeClr val="bg1"/>
                </a:solidFill>
                <a:latin typeface="微軟正黑體" panose="020B0604030504040204" pitchFamily="34" charset="-120"/>
                <a:ea typeface="微軟正黑體" panose="020B0604030504040204" pitchFamily="34" charset="-120"/>
              </a:rPr>
              <a:t> 的 </a:t>
            </a:r>
            <a:r>
              <a:rPr lang="en-US" altLang="zh-TW" sz="1400" dirty="0">
                <a:solidFill>
                  <a:schemeClr val="bg1"/>
                </a:solidFill>
                <a:latin typeface="微軟正黑體" panose="020B0604030504040204" pitchFamily="34" charset="-120"/>
                <a:ea typeface="微軟正黑體" panose="020B0604030504040204" pitchFamily="34" charset="-120"/>
              </a:rPr>
              <a:t>2 </a:t>
            </a:r>
            <a:r>
              <a:rPr lang="zh-TW" altLang="en-US" sz="1400" dirty="0">
                <a:solidFill>
                  <a:schemeClr val="bg1"/>
                </a:solidFill>
                <a:latin typeface="微軟正黑體" panose="020B0604030504040204" pitchFamily="34" charset="-120"/>
                <a:ea typeface="微軟正黑體" panose="020B0604030504040204" pitchFamily="34" charset="-120"/>
              </a:rPr>
              <a:t>年期票據進行調整</a:t>
            </a:r>
          </a:p>
        </p:txBody>
      </p:sp>
    </p:spTree>
    <p:extLst>
      <p:ext uri="{BB962C8B-B14F-4D97-AF65-F5344CB8AC3E}">
        <p14:creationId xmlns:p14="http://schemas.microsoft.com/office/powerpoint/2010/main" val="343040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4294967295"/>
          </p:nvPr>
        </p:nvPicPr>
        <p:blipFill>
          <a:blip r:embed="rId3"/>
          <a:stretch>
            <a:fillRect/>
          </a:stretch>
        </p:blipFill>
        <p:spPr>
          <a:xfrm>
            <a:off x="2288361" y="1073998"/>
            <a:ext cx="7707312" cy="3068637"/>
          </a:xfrm>
          <a:prstGeom prst="rect">
            <a:avLst/>
          </a:prstGeom>
        </p:spPr>
      </p:pic>
      <p:sp>
        <p:nvSpPr>
          <p:cNvPr id="7" name="矩形 6"/>
          <p:cNvSpPr/>
          <p:nvPr/>
        </p:nvSpPr>
        <p:spPr>
          <a:xfrm>
            <a:off x="2288361" y="4555986"/>
            <a:ext cx="7744364" cy="646331"/>
          </a:xfrm>
          <a:prstGeom prst="rect">
            <a:avLst/>
          </a:prstGeom>
          <a:solidFill>
            <a:srgbClr val="F1F5F7"/>
          </a:solidFill>
        </p:spPr>
        <p:txBody>
          <a:bodyPr wrap="none">
            <a:spAutoFit/>
          </a:bodyPr>
          <a:lstStyle/>
          <a:p>
            <a:r>
              <a:rPr lang="zh-TW" altLang="en-US" b="1" dirty="0" smtClean="0">
                <a:solidFill>
                  <a:srgbClr val="112B4A"/>
                </a:solidFill>
                <a:latin typeface="微軟正黑體" panose="020B0604030504040204" pitchFamily="34" charset="-120"/>
                <a:ea typeface="微軟正黑體" panose="020B0604030504040204" pitchFamily="34" charset="-120"/>
              </a:rPr>
              <a:t>存續期間調整 </a:t>
            </a:r>
            <a:r>
              <a:rPr lang="en-US" altLang="zh-TW" b="1" dirty="0" smtClean="0">
                <a:solidFill>
                  <a:srgbClr val="112B4A"/>
                </a:solidFill>
                <a:latin typeface="微軟正黑體" panose="020B0604030504040204" pitchFamily="34" charset="-120"/>
                <a:ea typeface="微軟正黑體" panose="020B0604030504040204" pitchFamily="34" charset="-120"/>
              </a:rPr>
              <a:t>Duration </a:t>
            </a:r>
            <a:r>
              <a:rPr lang="en-US" altLang="zh-TW" b="1" dirty="0">
                <a:solidFill>
                  <a:srgbClr val="112B4A"/>
                </a:solidFill>
                <a:latin typeface="微軟正黑體" panose="020B0604030504040204" pitchFamily="34" charset="-120"/>
                <a:ea typeface="微軟正黑體" panose="020B0604030504040204" pitchFamily="34" charset="-120"/>
              </a:rPr>
              <a:t>adjustment (DA) = (</a:t>
            </a:r>
            <a:r>
              <a:rPr lang="en-US" altLang="zh-TW" b="1" dirty="0" err="1">
                <a:solidFill>
                  <a:srgbClr val="112B4A"/>
                </a:solidFill>
                <a:latin typeface="微軟正黑體" panose="020B0604030504040204" pitchFamily="34" charset="-120"/>
                <a:ea typeface="微軟正黑體" panose="020B0604030504040204" pitchFamily="34" charset="-120"/>
              </a:rPr>
              <a:t>D</a:t>
            </a:r>
            <a:r>
              <a:rPr lang="en-US" altLang="zh-TW" b="1" baseline="-25000" dirty="0" err="1">
                <a:solidFill>
                  <a:srgbClr val="112B4A"/>
                </a:solidFill>
                <a:latin typeface="微軟正黑體" panose="020B0604030504040204" pitchFamily="34" charset="-120"/>
                <a:ea typeface="微軟正黑體" panose="020B0604030504040204" pitchFamily="34" charset="-120"/>
              </a:rPr>
              <a:t>target</a:t>
            </a:r>
            <a:r>
              <a:rPr lang="en-US" altLang="zh-TW" b="1" dirty="0">
                <a:solidFill>
                  <a:srgbClr val="112B4A"/>
                </a:solidFill>
                <a:latin typeface="微軟正黑體" panose="020B0604030504040204" pitchFamily="34" charset="-120"/>
                <a:ea typeface="微軟正黑體" panose="020B0604030504040204" pitchFamily="34" charset="-120"/>
              </a:rPr>
              <a:t> – </a:t>
            </a:r>
            <a:r>
              <a:rPr lang="en-US" altLang="zh-TW" b="1" dirty="0" err="1">
                <a:solidFill>
                  <a:srgbClr val="112B4A"/>
                </a:solidFill>
                <a:latin typeface="微軟正黑體" panose="020B0604030504040204" pitchFamily="34" charset="-120"/>
                <a:ea typeface="微軟正黑體" panose="020B0604030504040204" pitchFamily="34" charset="-120"/>
              </a:rPr>
              <a:t>D</a:t>
            </a:r>
            <a:r>
              <a:rPr lang="en-US" altLang="zh-TW" b="1" baseline="-25000" dirty="0" err="1">
                <a:solidFill>
                  <a:srgbClr val="112B4A"/>
                </a:solidFill>
                <a:latin typeface="微軟正黑體" panose="020B0604030504040204" pitchFamily="34" charset="-120"/>
                <a:ea typeface="微軟正黑體" panose="020B0604030504040204" pitchFamily="34" charset="-120"/>
              </a:rPr>
              <a:t>current</a:t>
            </a:r>
            <a:r>
              <a:rPr lang="en-US" altLang="zh-TW" b="1" dirty="0">
                <a:solidFill>
                  <a:srgbClr val="112B4A"/>
                </a:solidFill>
                <a:latin typeface="微軟正黑體" panose="020B0604030504040204" pitchFamily="34" charset="-120"/>
                <a:ea typeface="微軟正黑體" panose="020B0604030504040204" pitchFamily="34" charset="-120"/>
              </a:rPr>
              <a:t>) ÷ </a:t>
            </a:r>
            <a:r>
              <a:rPr lang="en-US" altLang="zh-TW" b="1" dirty="0" err="1" smtClean="0">
                <a:solidFill>
                  <a:srgbClr val="112B4A"/>
                </a:solidFill>
                <a:latin typeface="微軟正黑體" panose="020B0604030504040204" pitchFamily="34" charset="-120"/>
                <a:ea typeface="微軟正黑體" panose="020B0604030504040204" pitchFamily="34" charset="-120"/>
              </a:rPr>
              <a:t>D</a:t>
            </a:r>
            <a:r>
              <a:rPr lang="en-US" altLang="zh-TW" b="1" baseline="-25000" dirty="0" err="1" smtClean="0">
                <a:solidFill>
                  <a:srgbClr val="112B4A"/>
                </a:solidFill>
                <a:latin typeface="微軟正黑體" panose="020B0604030504040204" pitchFamily="34" charset="-120"/>
                <a:ea typeface="微軟正黑體" panose="020B0604030504040204" pitchFamily="34" charset="-120"/>
              </a:rPr>
              <a:t>current</a:t>
            </a:r>
            <a:endParaRPr lang="en-US" altLang="zh-TW" b="1" baseline="-25000" dirty="0" smtClean="0">
              <a:solidFill>
                <a:srgbClr val="112B4A"/>
              </a:solidFill>
              <a:latin typeface="微軟正黑體" panose="020B0604030504040204" pitchFamily="34" charset="-120"/>
              <a:ea typeface="微軟正黑體" panose="020B0604030504040204" pitchFamily="34" charset="-120"/>
            </a:endParaRPr>
          </a:p>
          <a:p>
            <a:r>
              <a:rPr lang="zh-TW" altLang="en-US" b="1" dirty="0" smtClean="0">
                <a:solidFill>
                  <a:srgbClr val="112B4A"/>
                </a:solidFill>
                <a:latin typeface="微軟正黑體" panose="020B0604030504040204" pitchFamily="34" charset="-120"/>
                <a:ea typeface="微軟正黑體" panose="020B0604030504040204" pitchFamily="34" charset="-120"/>
              </a:rPr>
              <a:t>期貨對沖比率 </a:t>
            </a:r>
            <a:r>
              <a:rPr lang="da-DK" altLang="zh-TW" b="1" dirty="0" smtClean="0">
                <a:solidFill>
                  <a:srgbClr val="112B4A"/>
                </a:solidFill>
                <a:latin typeface="微軟正黑體" panose="020B0604030504040204" pitchFamily="34" charset="-120"/>
                <a:ea typeface="微軟正黑體" panose="020B0604030504040204" pitchFamily="34" charset="-120"/>
              </a:rPr>
              <a:t>HR </a:t>
            </a:r>
            <a:r>
              <a:rPr lang="da-DK" altLang="zh-TW" b="1" dirty="0">
                <a:solidFill>
                  <a:srgbClr val="112B4A"/>
                </a:solidFill>
                <a:latin typeface="微軟正黑體" panose="020B0604030504040204" pitchFamily="34" charset="-120"/>
                <a:ea typeface="微軟正黑體" panose="020B0604030504040204" pitchFamily="34" charset="-120"/>
              </a:rPr>
              <a:t>= (BPV</a:t>
            </a:r>
            <a:r>
              <a:rPr lang="da-DK" altLang="zh-TW" b="1" baseline="-25000" dirty="0">
                <a:solidFill>
                  <a:srgbClr val="112B4A"/>
                </a:solidFill>
                <a:latin typeface="微軟正黑體" panose="020B0604030504040204" pitchFamily="34" charset="-120"/>
                <a:ea typeface="微軟正黑體" panose="020B0604030504040204" pitchFamily="34" charset="-120"/>
              </a:rPr>
              <a:t>risk</a:t>
            </a:r>
            <a:r>
              <a:rPr lang="da-DK" altLang="zh-TW" b="1" dirty="0">
                <a:solidFill>
                  <a:srgbClr val="112B4A"/>
                </a:solidFill>
                <a:latin typeface="微軟正黑體" panose="020B0604030504040204" pitchFamily="34" charset="-120"/>
                <a:ea typeface="微軟正黑體" panose="020B0604030504040204" pitchFamily="34" charset="-120"/>
              </a:rPr>
              <a:t> ÷ BPV</a:t>
            </a:r>
            <a:r>
              <a:rPr lang="da-DK" altLang="zh-TW" b="1" baseline="-25000" dirty="0">
                <a:solidFill>
                  <a:srgbClr val="112B4A"/>
                </a:solidFill>
                <a:latin typeface="微軟正黑體" panose="020B0604030504040204" pitchFamily="34" charset="-120"/>
                <a:ea typeface="微軟正黑體" panose="020B0604030504040204" pitchFamily="34" charset="-120"/>
              </a:rPr>
              <a:t>contract</a:t>
            </a:r>
            <a:r>
              <a:rPr lang="da-DK" altLang="zh-TW" b="1" dirty="0">
                <a:solidFill>
                  <a:srgbClr val="112B4A"/>
                </a:solidFill>
                <a:latin typeface="微軟正黑體" panose="020B0604030504040204" pitchFamily="34" charset="-120"/>
                <a:ea typeface="微軟正黑體" panose="020B0604030504040204" pitchFamily="34" charset="-120"/>
              </a:rPr>
              <a:t>) x </a:t>
            </a:r>
            <a:r>
              <a:rPr lang="da-DK" altLang="zh-TW" b="1" dirty="0" smtClean="0">
                <a:solidFill>
                  <a:srgbClr val="112B4A"/>
                </a:solidFill>
                <a:latin typeface="微軟正黑體" panose="020B0604030504040204" pitchFamily="34" charset="-120"/>
                <a:ea typeface="微軟正黑體" panose="020B0604030504040204" pitchFamily="34" charset="-120"/>
              </a:rPr>
              <a:t>DA</a:t>
            </a:r>
            <a:r>
              <a:rPr lang="zh-TW" altLang="en-US" b="1" dirty="0" smtClean="0">
                <a:solidFill>
                  <a:srgbClr val="112B4A"/>
                </a:solidFill>
                <a:latin typeface="微軟正黑體" panose="020B0604030504040204" pitchFamily="34" charset="-120"/>
                <a:ea typeface="微軟正黑體" panose="020B0604030504040204" pitchFamily="34" charset="-120"/>
              </a:rPr>
              <a:t> </a:t>
            </a:r>
            <a:r>
              <a:rPr lang="en-US" altLang="zh-TW" sz="1400" dirty="0">
                <a:solidFill>
                  <a:srgbClr val="112B4A"/>
                </a:solidFill>
                <a:latin typeface="微軟正黑體" panose="020B0604030504040204" pitchFamily="34" charset="-120"/>
                <a:ea typeface="微軟正黑體" panose="020B0604030504040204" pitchFamily="34" charset="-120"/>
                <a:sym typeface="Wingdings" panose="05000000000000000000" pitchFamily="2" charset="2"/>
              </a:rPr>
              <a:t> </a:t>
            </a:r>
            <a:r>
              <a:rPr lang="zh-TW" altLang="en-US" sz="1400" dirty="0" smtClean="0">
                <a:solidFill>
                  <a:srgbClr val="112B4A"/>
                </a:solidFill>
                <a:latin typeface="微軟正黑體" panose="020B0604030504040204" pitchFamily="34" charset="-120"/>
                <a:ea typeface="微軟正黑體" panose="020B0604030504040204" pitchFamily="34" charset="-120"/>
                <a:sym typeface="Wingdings" panose="05000000000000000000" pitchFamily="2" charset="2"/>
              </a:rPr>
              <a:t>負值表示放空期貨合約</a:t>
            </a:r>
            <a:endParaRPr lang="da-DK" altLang="zh-TW" sz="1400" dirty="0" smtClean="0">
              <a:solidFill>
                <a:srgbClr val="112B4A"/>
              </a:solidFill>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8517577" y="1779984"/>
            <a:ext cx="738344" cy="307777"/>
          </a:xfrm>
          <a:prstGeom prst="rect">
            <a:avLst/>
          </a:prstGeom>
          <a:noFill/>
        </p:spPr>
        <p:txBody>
          <a:bodyPr wrap="none" rtlCol="0">
            <a:spAutoFit/>
          </a:bodyPr>
          <a:lstStyle/>
          <a:p>
            <a:r>
              <a:rPr lang="en-US" altLang="zh-TW" sz="1400" b="1" dirty="0" smtClean="0">
                <a:solidFill>
                  <a:srgbClr val="112B4A"/>
                </a:solidFill>
                <a:latin typeface="微軟正黑體" panose="020B0604030504040204" pitchFamily="34" charset="-120"/>
                <a:ea typeface="微軟正黑體" panose="020B0604030504040204" pitchFamily="34" charset="-120"/>
              </a:rPr>
              <a:t>2-Year</a:t>
            </a:r>
            <a:endParaRPr lang="zh-TW" altLang="en-US" sz="1400" b="1" dirty="0">
              <a:solidFill>
                <a:srgbClr val="112B4A"/>
              </a:solidFill>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8517576" y="2262188"/>
            <a:ext cx="738344" cy="307777"/>
          </a:xfrm>
          <a:prstGeom prst="rect">
            <a:avLst/>
          </a:prstGeom>
          <a:noFill/>
        </p:spPr>
        <p:txBody>
          <a:bodyPr wrap="none" rtlCol="0">
            <a:spAutoFit/>
          </a:bodyPr>
          <a:lstStyle/>
          <a:p>
            <a:r>
              <a:rPr lang="en-US" altLang="zh-TW" sz="1400" b="1" dirty="0" smtClean="0">
                <a:solidFill>
                  <a:srgbClr val="112B4A"/>
                </a:solidFill>
                <a:latin typeface="微軟正黑體" panose="020B0604030504040204" pitchFamily="34" charset="-120"/>
                <a:ea typeface="微軟正黑體" panose="020B0604030504040204" pitchFamily="34" charset="-120"/>
              </a:rPr>
              <a:t>5-Year</a:t>
            </a:r>
            <a:endParaRPr lang="zh-TW" altLang="en-US" sz="1400" b="1" dirty="0">
              <a:solidFill>
                <a:srgbClr val="112B4A"/>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8517576" y="2704928"/>
            <a:ext cx="845744" cy="307777"/>
          </a:xfrm>
          <a:prstGeom prst="rect">
            <a:avLst/>
          </a:prstGeom>
          <a:noFill/>
        </p:spPr>
        <p:txBody>
          <a:bodyPr wrap="none" rtlCol="0">
            <a:spAutoFit/>
          </a:bodyPr>
          <a:lstStyle/>
          <a:p>
            <a:r>
              <a:rPr lang="en-US" altLang="zh-TW" sz="1400" b="1" dirty="0" smtClean="0">
                <a:solidFill>
                  <a:srgbClr val="112B4A"/>
                </a:solidFill>
                <a:latin typeface="微軟正黑體" panose="020B0604030504040204" pitchFamily="34" charset="-120"/>
                <a:ea typeface="微軟正黑體" panose="020B0604030504040204" pitchFamily="34" charset="-120"/>
              </a:rPr>
              <a:t>10-Year</a:t>
            </a:r>
            <a:endParaRPr lang="zh-TW" altLang="en-US" sz="1400" b="1" dirty="0">
              <a:solidFill>
                <a:srgbClr val="112B4A"/>
              </a:solidFill>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8517576" y="3263610"/>
            <a:ext cx="1317027" cy="307777"/>
          </a:xfrm>
          <a:prstGeom prst="rect">
            <a:avLst/>
          </a:prstGeom>
          <a:noFill/>
        </p:spPr>
        <p:txBody>
          <a:bodyPr wrap="none" rtlCol="0">
            <a:spAutoFit/>
          </a:bodyPr>
          <a:lstStyle/>
          <a:p>
            <a:r>
              <a:rPr lang="en-US" altLang="zh-TW" sz="1400" b="1" dirty="0" smtClean="0">
                <a:solidFill>
                  <a:srgbClr val="112B4A"/>
                </a:solidFill>
                <a:latin typeface="微軟正黑體" panose="020B0604030504040204" pitchFamily="34" charset="-120"/>
                <a:ea typeface="微軟正黑體" panose="020B0604030504040204" pitchFamily="34" charset="-120"/>
              </a:rPr>
              <a:t>Ultra 10-Year</a:t>
            </a:r>
            <a:endParaRPr lang="zh-TW" altLang="en-US" sz="1400" b="1" dirty="0">
              <a:solidFill>
                <a:srgbClr val="112B4A"/>
              </a:solidFill>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8517576" y="3804081"/>
            <a:ext cx="1114408" cy="307777"/>
          </a:xfrm>
          <a:prstGeom prst="rect">
            <a:avLst/>
          </a:prstGeom>
          <a:noFill/>
        </p:spPr>
        <p:txBody>
          <a:bodyPr wrap="none" rtlCol="0">
            <a:spAutoFit/>
          </a:bodyPr>
          <a:lstStyle/>
          <a:p>
            <a:r>
              <a:rPr lang="en-US" altLang="zh-TW" sz="1400" b="1" dirty="0" smtClean="0">
                <a:solidFill>
                  <a:srgbClr val="112B4A"/>
                </a:solidFill>
                <a:latin typeface="微軟正黑體" panose="020B0604030504040204" pitchFamily="34" charset="-120"/>
                <a:ea typeface="微軟正黑體" panose="020B0604030504040204" pitchFamily="34" charset="-120"/>
              </a:rPr>
              <a:t>Ultra Bond</a:t>
            </a:r>
            <a:endParaRPr lang="zh-TW" altLang="en-US" sz="1400" b="1" dirty="0">
              <a:solidFill>
                <a:srgbClr val="112B4A"/>
              </a:solidFill>
              <a:latin typeface="微軟正黑體" panose="020B0604030504040204" pitchFamily="34" charset="-120"/>
              <a:ea typeface="微軟正黑體" panose="020B0604030504040204" pitchFamily="34" charset="-120"/>
            </a:endParaRPr>
          </a:p>
        </p:txBody>
      </p:sp>
      <p:sp>
        <p:nvSpPr>
          <p:cNvPr id="3" name="矩形 2"/>
          <p:cNvSpPr/>
          <p:nvPr/>
        </p:nvSpPr>
        <p:spPr>
          <a:xfrm>
            <a:off x="2288361" y="5546051"/>
            <a:ext cx="7546242" cy="461665"/>
          </a:xfrm>
          <a:prstGeom prst="rect">
            <a:avLst/>
          </a:prstGeom>
        </p:spPr>
        <p:txBody>
          <a:bodyPr wrap="square">
            <a:spAutoFit/>
          </a:bodyPr>
          <a:lstStyle/>
          <a:p>
            <a:r>
              <a:rPr lang="zh-TW" altLang="en-US" sz="1200" dirty="0" smtClean="0">
                <a:latin typeface="微軟正黑體" panose="020B0604030504040204" pitchFamily="34" charset="-120"/>
                <a:ea typeface="微軟正黑體" panose="020B0604030504040204" pitchFamily="34" charset="-120"/>
              </a:rPr>
              <a:t>例：為了</a:t>
            </a:r>
            <a:r>
              <a:rPr lang="zh-TW" altLang="en-US" sz="1200" dirty="0">
                <a:latin typeface="微軟正黑體" panose="020B0604030504040204" pitchFamily="34" charset="-120"/>
                <a:ea typeface="微軟正黑體" panose="020B0604030504040204" pitchFamily="34" charset="-120"/>
              </a:rPr>
              <a:t>調整 </a:t>
            </a:r>
            <a:r>
              <a:rPr lang="en-US" altLang="zh-TW" sz="1200" dirty="0" smtClean="0">
                <a:latin typeface="微軟正黑體" panose="020B0604030504040204" pitchFamily="34" charset="-120"/>
                <a:ea typeface="微軟正黑體" panose="020B0604030504040204" pitchFamily="34" charset="-120"/>
              </a:rPr>
              <a:t>1-3</a:t>
            </a:r>
            <a:r>
              <a:rPr lang="zh-TW" altLang="en-US"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ea typeface="微軟正黑體" panose="020B0604030504040204" pitchFamily="34" charset="-120"/>
              </a:rPr>
              <a:t>years</a:t>
            </a:r>
            <a:r>
              <a:rPr lang="zh-TW" altLang="en-US" sz="1200" dirty="0" smtClean="0">
                <a:latin typeface="微軟正黑體" panose="020B0604030504040204" pitchFamily="34" charset="-120"/>
                <a:ea typeface="微軟正黑體" panose="020B0604030504040204" pitchFamily="34" charset="-120"/>
              </a:rPr>
              <a:t> 的債券，交易員將</a:t>
            </a:r>
            <a:r>
              <a:rPr lang="zh-TW" altLang="en-US" sz="1200" dirty="0">
                <a:latin typeface="微軟正黑體" panose="020B0604030504040204" pitchFamily="34" charset="-120"/>
                <a:ea typeface="微軟正黑體" panose="020B0604030504040204" pitchFamily="34" charset="-120"/>
              </a:rPr>
              <a:t>出售 </a:t>
            </a:r>
            <a:r>
              <a:rPr lang="en-US" altLang="zh-TW" sz="1200" dirty="0">
                <a:latin typeface="微軟正黑體" panose="020B0604030504040204" pitchFamily="34" charset="-120"/>
                <a:ea typeface="微軟正黑體" panose="020B0604030504040204" pitchFamily="34" charset="-120"/>
              </a:rPr>
              <a:t>1,473 </a:t>
            </a:r>
            <a:r>
              <a:rPr lang="zh-TW" altLang="en-US" sz="1200" dirty="0">
                <a:latin typeface="微軟正黑體" panose="020B0604030504040204" pitchFamily="34" charset="-120"/>
                <a:ea typeface="微軟正黑體" panose="020B0604030504040204" pitchFamily="34" charset="-120"/>
              </a:rPr>
              <a:t>份美國國債兩年</a:t>
            </a:r>
            <a:r>
              <a:rPr lang="zh-TW" altLang="en-US" sz="1200" dirty="0" smtClean="0">
                <a:latin typeface="微軟正黑體" panose="020B0604030504040204" pitchFamily="34" charset="-120"/>
                <a:ea typeface="微軟正黑體" panose="020B0604030504040204" pitchFamily="34" charset="-120"/>
              </a:rPr>
              <a:t>期國債 </a:t>
            </a:r>
            <a:r>
              <a:rPr lang="en-US" altLang="zh-TW" sz="1200" dirty="0">
                <a:latin typeface="微軟正黑體" panose="020B0604030504040204" pitchFamily="34" charset="-120"/>
                <a:ea typeface="微軟正黑體" panose="020B0604030504040204" pitchFamily="34" charset="-120"/>
              </a:rPr>
              <a:t>(ZTZ6) </a:t>
            </a:r>
            <a:r>
              <a:rPr lang="zh-TW" altLang="en-US" sz="1200" dirty="0">
                <a:latin typeface="微軟正黑體" panose="020B0604030504040204" pitchFamily="34" charset="-120"/>
                <a:ea typeface="微軟正黑體" panose="020B0604030504040204" pitchFamily="34" charset="-120"/>
              </a:rPr>
              <a:t>合約。通過將所有這些對</a:t>
            </a:r>
            <a:r>
              <a:rPr lang="zh-TW" altLang="en-US" sz="1200" dirty="0" smtClean="0">
                <a:latin typeface="微軟正黑體" panose="020B0604030504040204" pitchFamily="34" charset="-120"/>
                <a:ea typeface="微軟正黑體" panose="020B0604030504040204" pitchFamily="34" charset="-120"/>
              </a:rPr>
              <a:t>沖</a:t>
            </a:r>
            <a:r>
              <a:rPr lang="zh-TW" altLang="en-US" sz="1200" dirty="0">
                <a:latin typeface="微軟正黑體" panose="020B0604030504040204" pitchFamily="34" charset="-120"/>
                <a:ea typeface="微軟正黑體" panose="020B0604030504040204" pitchFamily="34" charset="-120"/>
              </a:rPr>
              <a:t>部位</a:t>
            </a:r>
            <a:r>
              <a:rPr lang="zh-TW" altLang="en-US" sz="1200" dirty="0" smtClean="0">
                <a:latin typeface="微軟正黑體" panose="020B0604030504040204" pitchFamily="34" charset="-120"/>
                <a:ea typeface="微軟正黑體" panose="020B0604030504040204" pitchFamily="34" charset="-120"/>
              </a:rPr>
              <a:t>與</a:t>
            </a:r>
            <a:r>
              <a:rPr lang="zh-TW" altLang="en-US" sz="1200" dirty="0">
                <a:latin typeface="微軟正黑體" panose="020B0604030504040204" pitchFamily="34" charset="-120"/>
                <a:ea typeface="微軟正黑體" panose="020B0604030504040204" pitchFamily="34" charset="-120"/>
              </a:rPr>
              <a:t>投資組合</a:t>
            </a:r>
            <a:r>
              <a:rPr lang="zh-TW" altLang="en-US" sz="1200" dirty="0" smtClean="0">
                <a:latin typeface="微軟正黑體" panose="020B0604030504040204" pitchFamily="34" charset="-120"/>
                <a:ea typeface="微軟正黑體" panose="020B0604030504040204" pitchFamily="34" charset="-120"/>
              </a:rPr>
              <a:t>中的現貨部位進行</a:t>
            </a:r>
            <a:r>
              <a:rPr lang="zh-TW" altLang="en-US" sz="1200" dirty="0">
                <a:latin typeface="微軟正黑體" panose="020B0604030504040204" pitchFamily="34" charset="-120"/>
                <a:ea typeface="微軟正黑體" panose="020B0604030504040204" pitchFamily="34" charset="-120"/>
              </a:rPr>
              <a:t>比較</a:t>
            </a:r>
            <a:r>
              <a:rPr lang="zh-TW" altLang="en-US" sz="1200" dirty="0" smtClean="0">
                <a:latin typeface="微軟正黑體" panose="020B0604030504040204" pitchFamily="34" charset="-120"/>
                <a:ea typeface="微軟正黑體" panose="020B0604030504040204" pitchFamily="34" charset="-120"/>
              </a:rPr>
              <a:t>，有效</a:t>
            </a:r>
            <a:r>
              <a:rPr lang="zh-TW" altLang="en-US" sz="1200" dirty="0">
                <a:latin typeface="微軟正黑體" panose="020B0604030504040204" pitchFamily="34" charset="-120"/>
                <a:ea typeface="微軟正黑體" panose="020B0604030504040204" pitchFamily="34" charset="-120"/>
              </a:rPr>
              <a:t>地將投資組合</a:t>
            </a:r>
            <a:r>
              <a:rPr lang="zh-TW" altLang="en-US" sz="1200" dirty="0" smtClean="0">
                <a:latin typeface="微軟正黑體" panose="020B0604030504040204" pitchFamily="34" charset="-120"/>
                <a:ea typeface="微軟正黑體" panose="020B0604030504040204" pitchFamily="34" charset="-120"/>
              </a:rPr>
              <a:t>的存續期間縮短至新</a:t>
            </a:r>
            <a:r>
              <a:rPr lang="zh-TW" altLang="en-US" sz="1200" dirty="0">
                <a:latin typeface="微軟正黑體" panose="020B0604030504040204" pitchFamily="34" charset="-120"/>
                <a:ea typeface="微軟正黑體" panose="020B0604030504040204" pitchFamily="34" charset="-120"/>
              </a:rPr>
              <a:t>的</a:t>
            </a:r>
            <a:r>
              <a:rPr lang="zh-TW" altLang="en-US" sz="1200" dirty="0" smtClean="0">
                <a:latin typeface="微軟正黑體" panose="020B0604030504040204" pitchFamily="34" charset="-120"/>
                <a:ea typeface="微軟正黑體" panose="020B0604030504040204" pitchFamily="34" charset="-120"/>
              </a:rPr>
              <a:t>目標。</a:t>
            </a:r>
            <a:endParaRPr lang="zh-TW" altLang="en-US" sz="1200" dirty="0">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6275020" y="2246689"/>
            <a:ext cx="641169" cy="276999"/>
          </a:xfrm>
          <a:prstGeom prst="rect">
            <a:avLst/>
          </a:prstGeom>
          <a:solidFill>
            <a:srgbClr val="F1F5F7"/>
          </a:solidFill>
        </p:spPr>
        <p:txBody>
          <a:bodyPr wrap="square" rtlCol="0">
            <a:spAutoFit/>
          </a:bodyPr>
          <a:lstStyle/>
          <a:p>
            <a:r>
              <a:rPr lang="en-US" altLang="zh-TW" sz="1200" b="1" dirty="0" smtClean="0">
                <a:solidFill>
                  <a:srgbClr val="112B4A"/>
                </a:solidFill>
                <a:latin typeface="Arial" panose="020B0604020202020204" pitchFamily="34" charset="0"/>
                <a:cs typeface="Arial" panose="020B0604020202020204" pitchFamily="34" charset="0"/>
              </a:rPr>
              <a:t>-2,676</a:t>
            </a:r>
            <a:endParaRPr lang="zh-TW" altLang="en-US" sz="1200" b="1" dirty="0">
              <a:solidFill>
                <a:srgbClr val="112B4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134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使用國債期貨調整的主要好處</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p:cNvSpPr>
            <a:spLocks noGrp="1"/>
          </p:cNvSpPr>
          <p:nvPr>
            <p:ph sz="half" idx="2"/>
          </p:nvPr>
        </p:nvSpPr>
        <p:spPr>
          <a:xfrm>
            <a:off x="6217920" y="2142795"/>
            <a:ext cx="4937760" cy="3726300"/>
          </a:xfrm>
        </p:spPr>
        <p:txBody>
          <a:bodyPr>
            <a:normAutofit/>
          </a:bodyPr>
          <a:lstStyle/>
          <a:p>
            <a:pPr>
              <a:lnSpc>
                <a:spcPct val="100000"/>
              </a:lnSpc>
            </a:pPr>
            <a:r>
              <a:rPr lang="zh-TW" altLang="en-US" sz="1800" dirty="0">
                <a:latin typeface="微軟正黑體" panose="020B0604030504040204" pitchFamily="34" charset="-120"/>
                <a:ea typeface="微軟正黑體" panose="020B0604030504040204" pitchFamily="34" charset="-120"/>
              </a:rPr>
              <a:t>即使在非美國交易時段，交易者也能獲得大量可操作的流動性</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a:lnSpc>
                <a:spcPct val="100000"/>
              </a:lnSpc>
            </a:pPr>
            <a:r>
              <a:rPr lang="zh-TW" altLang="en-US" sz="1800" dirty="0" smtClean="0">
                <a:latin typeface="微軟正黑體" panose="020B0604030504040204" pitchFamily="34" charset="-120"/>
                <a:ea typeface="微軟正黑體" panose="020B0604030504040204" pitchFamily="34" charset="-120"/>
              </a:rPr>
              <a:t>即使</a:t>
            </a:r>
            <a:r>
              <a:rPr lang="zh-TW" altLang="en-US" sz="1800" dirty="0">
                <a:latin typeface="微軟正黑體" panose="020B0604030504040204" pitchFamily="34" charset="-120"/>
                <a:ea typeface="微軟正黑體" panose="020B0604030504040204" pitchFamily="34" charset="-120"/>
              </a:rPr>
              <a:t>在亞洲和歐洲交易時段，</a:t>
            </a:r>
            <a:r>
              <a:rPr lang="zh-TW" altLang="en-US" sz="1800" dirty="0" smtClean="0">
                <a:latin typeface="微軟正黑體" panose="020B0604030504040204" pitchFamily="34" charset="-120"/>
                <a:ea typeface="微軟正黑體" panose="020B0604030504040204" pitchFamily="34" charset="-120"/>
              </a:rPr>
              <a:t>上述存續期間調整</a:t>
            </a:r>
            <a:r>
              <a:rPr lang="zh-TW" altLang="en-US" sz="1800" dirty="0">
                <a:latin typeface="微軟正黑體" panose="020B0604030504040204" pitchFamily="34" charset="-120"/>
                <a:ea typeface="微軟正黑體" panose="020B0604030504040204" pitchFamily="34" charset="-120"/>
              </a:rPr>
              <a:t>對沖比率的規模也可以在 </a:t>
            </a:r>
            <a:r>
              <a:rPr lang="en-US" altLang="zh-TW" sz="1800" dirty="0">
                <a:latin typeface="微軟正黑體" panose="020B0604030504040204" pitchFamily="34" charset="-120"/>
                <a:ea typeface="微軟正黑體" panose="020B0604030504040204" pitchFamily="34" charset="-120"/>
              </a:rPr>
              <a:t>CME </a:t>
            </a:r>
            <a:r>
              <a:rPr lang="en-US" altLang="zh-TW" sz="1800" dirty="0" err="1">
                <a:latin typeface="微軟正黑體" panose="020B0604030504040204" pitchFamily="34" charset="-120"/>
                <a:ea typeface="微軟正黑體" panose="020B0604030504040204" pitchFamily="34" charset="-120"/>
              </a:rPr>
              <a:t>Globex</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上輕鬆執行。這</a:t>
            </a:r>
            <a:r>
              <a:rPr lang="zh-TW" altLang="en-US" sz="1800" dirty="0" smtClean="0">
                <a:latin typeface="微軟正黑體" panose="020B0604030504040204" pitchFamily="34" charset="-120"/>
                <a:ea typeface="微軟正黑體" panose="020B0604030504040204" pitchFamily="34" charset="-120"/>
              </a:rPr>
              <a:t>種 </a:t>
            </a:r>
            <a:r>
              <a:rPr lang="en-US" altLang="zh-TW" sz="1800" dirty="0" smtClean="0">
                <a:latin typeface="微軟正黑體" panose="020B0604030504040204" pitchFamily="34" charset="-120"/>
                <a:ea typeface="微軟正黑體" panose="020B0604030504040204" pitchFamily="34" charset="-120"/>
              </a:rPr>
              <a:t>overlay </a:t>
            </a:r>
            <a:r>
              <a:rPr lang="zh-TW" altLang="en-US" sz="1800" dirty="0" smtClean="0">
                <a:latin typeface="微軟正黑體" panose="020B0604030504040204" pitchFamily="34" charset="-120"/>
                <a:ea typeface="微軟正黑體" panose="020B0604030504040204" pitchFamily="34" charset="-120"/>
              </a:rPr>
              <a:t>策略</a:t>
            </a:r>
            <a:r>
              <a:rPr lang="zh-TW" altLang="en-US" sz="1800" dirty="0">
                <a:latin typeface="微軟正黑體" panose="020B0604030504040204" pitchFamily="34" charset="-120"/>
                <a:ea typeface="微軟正黑體" panose="020B0604030504040204" pitchFamily="34" charset="-120"/>
              </a:rPr>
              <a:t>的其他好處包括易於執行以及期貨相對於</a:t>
            </a:r>
            <a:r>
              <a:rPr lang="zh-TW" altLang="en-US" sz="1800" dirty="0" smtClean="0">
                <a:latin typeface="微軟正黑體" panose="020B0604030504040204" pitchFamily="34" charset="-120"/>
                <a:ea typeface="微軟正黑體" panose="020B0604030504040204" pitchFamily="34" charset="-120"/>
              </a:rPr>
              <a:t>實體債券</a:t>
            </a:r>
            <a:r>
              <a:rPr lang="zh-TW" altLang="en-US" sz="1800" dirty="0">
                <a:latin typeface="微軟正黑體" panose="020B0604030504040204" pitchFamily="34" charset="-120"/>
                <a:ea typeface="微軟正黑體" panose="020B0604030504040204" pitchFamily="34" charset="-120"/>
              </a:rPr>
              <a:t>的交易成本更低。 </a:t>
            </a:r>
          </a:p>
        </p:txBody>
      </p:sp>
      <p:pic>
        <p:nvPicPr>
          <p:cNvPr id="6" name="Picture 2" descr="https://www.cmegroup.com/education/images/articles/2017/key-rate-duration-fig-2-720x500.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142795"/>
            <a:ext cx="4938712" cy="3429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7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市場模擬：</a:t>
            </a:r>
            <a:r>
              <a:rPr lang="en-US" altLang="zh-TW" sz="4000" dirty="0" smtClean="0">
                <a:latin typeface="微軟正黑體" panose="020B0604030504040204" pitchFamily="34" charset="-120"/>
                <a:ea typeface="微軟正黑體" panose="020B0604030504040204" pitchFamily="34" charset="-120"/>
              </a:rPr>
              <a:t>2016/11/23</a:t>
            </a:r>
            <a:r>
              <a:rPr lang="zh-TW" altLang="en-US" sz="4000" dirty="0" smtClean="0">
                <a:latin typeface="微軟正黑體" panose="020B0604030504040204" pitchFamily="34" charset="-120"/>
                <a:ea typeface="微軟正黑體" panose="020B0604030504040204" pitchFamily="34" charset="-120"/>
              </a:rPr>
              <a:t> 市場利率升高</a:t>
            </a:r>
            <a:endParaRPr lang="zh-TW" altLang="en-US" sz="4000"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sz="half" idx="1"/>
          </p:nvPr>
        </p:nvPicPr>
        <p:blipFill>
          <a:blip r:embed="rId3"/>
          <a:stretch>
            <a:fillRect/>
          </a:stretch>
        </p:blipFill>
        <p:spPr>
          <a:xfrm>
            <a:off x="1096963" y="2854772"/>
            <a:ext cx="4938712" cy="2005707"/>
          </a:xfrm>
          <a:prstGeom prst="rect">
            <a:avLst/>
          </a:prstGeom>
        </p:spPr>
      </p:pic>
      <p:pic>
        <p:nvPicPr>
          <p:cNvPr id="8" name="內容版面配置區 7"/>
          <p:cNvPicPr>
            <a:picLocks noGrp="1" noChangeAspect="1"/>
          </p:cNvPicPr>
          <p:nvPr>
            <p:ph sz="half" idx="2"/>
          </p:nvPr>
        </p:nvPicPr>
        <p:blipFill>
          <a:blip r:embed="rId4"/>
          <a:stretch>
            <a:fillRect/>
          </a:stretch>
        </p:blipFill>
        <p:spPr>
          <a:xfrm>
            <a:off x="6252791" y="2725633"/>
            <a:ext cx="4937125" cy="2263985"/>
          </a:xfrm>
          <a:prstGeom prst="rect">
            <a:avLst/>
          </a:prstGeom>
          <a:ln>
            <a:solidFill>
              <a:srgbClr val="FFFF00"/>
            </a:solidFill>
          </a:ln>
        </p:spPr>
      </p:pic>
      <p:sp>
        <p:nvSpPr>
          <p:cNvPr id="9" name="矩形 8"/>
          <p:cNvSpPr/>
          <p:nvPr/>
        </p:nvSpPr>
        <p:spPr>
          <a:xfrm>
            <a:off x="3207030" y="5393768"/>
            <a:ext cx="5479770" cy="369332"/>
          </a:xfrm>
          <a:prstGeom prst="rect">
            <a:avLst/>
          </a:prstGeom>
        </p:spPr>
        <p:txBody>
          <a:bodyPr wrap="none">
            <a:spAutoFit/>
          </a:bodyPr>
          <a:lstStyle/>
          <a:p>
            <a:r>
              <a:rPr lang="nl-NL" altLang="zh-TW" dirty="0"/>
              <a:t>($443,527,344) + </a:t>
            </a:r>
            <a:r>
              <a:rPr lang="nl-NL" altLang="zh-TW" dirty="0" smtClean="0">
                <a:solidFill>
                  <a:srgbClr val="FFFF00"/>
                </a:solidFill>
              </a:rPr>
              <a:t>$54,787,719 </a:t>
            </a:r>
            <a:r>
              <a:rPr lang="nl-NL" altLang="zh-TW" dirty="0"/>
              <a:t>= ($</a:t>
            </a:r>
            <a:r>
              <a:rPr lang="nl-NL" altLang="zh-TW" dirty="0" smtClean="0"/>
              <a:t>386,739,625) </a:t>
            </a:r>
            <a:r>
              <a:rPr lang="nl-NL" altLang="zh-TW" dirty="0"/>
              <a:t>net loss.</a:t>
            </a:r>
            <a:endParaRPr lang="zh-TW" altLang="en-US" dirty="0"/>
          </a:p>
        </p:txBody>
      </p:sp>
      <p:sp>
        <p:nvSpPr>
          <p:cNvPr id="10" name="文字方塊 9"/>
          <p:cNvSpPr txBox="1"/>
          <p:nvPr/>
        </p:nvSpPr>
        <p:spPr>
          <a:xfrm>
            <a:off x="4821383" y="5718550"/>
            <a:ext cx="1306285" cy="461665"/>
          </a:xfrm>
          <a:prstGeom prst="rect">
            <a:avLst/>
          </a:prstGeom>
          <a:noFill/>
        </p:spPr>
        <p:txBody>
          <a:bodyPr wrap="square" rtlCol="0">
            <a:spAutoFit/>
          </a:bodyPr>
          <a:lstStyle/>
          <a:p>
            <a:r>
              <a:rPr lang="zh-TW" altLang="en-US" sz="1200" dirty="0" smtClean="0">
                <a:solidFill>
                  <a:srgbClr val="FFFF00"/>
                </a:solidFill>
              </a:rPr>
              <a:t>期貨</a:t>
            </a:r>
            <a:r>
              <a:rPr lang="zh-TW" altLang="en-US" sz="1200" dirty="0">
                <a:solidFill>
                  <a:srgbClr val="FFFF00"/>
                </a:solidFill>
              </a:rPr>
              <a:t>存續期間</a:t>
            </a:r>
            <a:r>
              <a:rPr lang="zh-TW" altLang="en-US" sz="1200" dirty="0" smtClean="0">
                <a:solidFill>
                  <a:srgbClr val="FFFF00"/>
                </a:solidFill>
              </a:rPr>
              <a:t>調整</a:t>
            </a:r>
            <a:r>
              <a:rPr lang="zh-TW" altLang="en-US" sz="1200" dirty="0">
                <a:solidFill>
                  <a:srgbClr val="FFFF00"/>
                </a:solidFill>
              </a:rPr>
              <a:t>對沖</a:t>
            </a:r>
          </a:p>
        </p:txBody>
      </p:sp>
      <p:sp>
        <p:nvSpPr>
          <p:cNvPr id="2" name="矩形 1"/>
          <p:cNvSpPr/>
          <p:nvPr/>
        </p:nvSpPr>
        <p:spPr>
          <a:xfrm>
            <a:off x="1096963" y="2062142"/>
            <a:ext cx="4938712" cy="646331"/>
          </a:xfrm>
          <a:prstGeom prst="rect">
            <a:avLst/>
          </a:prstGeom>
        </p:spPr>
        <p:txBody>
          <a:bodyPr wrap="square">
            <a:spAutoFit/>
          </a:bodyPr>
          <a:lstStyle/>
          <a:p>
            <a:r>
              <a:rPr lang="zh-TW" altLang="en-US" sz="1200" dirty="0">
                <a:latin typeface="微軟正黑體" panose="020B0604030504040204" pitchFamily="34" charset="-120"/>
                <a:ea typeface="微軟正黑體" panose="020B0604030504040204" pitchFamily="34" charset="-120"/>
              </a:rPr>
              <a:t>為了衡量影響，我們使用現有 </a:t>
            </a:r>
            <a:r>
              <a:rPr lang="en-US" altLang="zh-TW" sz="1200" dirty="0">
                <a:latin typeface="微軟正黑體" panose="020B0604030504040204" pitchFamily="34" charset="-120"/>
                <a:ea typeface="微軟正黑體" panose="020B0604030504040204" pitchFamily="34" charset="-120"/>
              </a:rPr>
              <a:t>(OTR) 2 </a:t>
            </a:r>
            <a:r>
              <a:rPr lang="zh-TW" altLang="en-US" sz="1200" dirty="0">
                <a:latin typeface="微軟正黑體" panose="020B0604030504040204" pitchFamily="34" charset="-120"/>
                <a:ea typeface="微軟正黑體" panose="020B0604030504040204" pitchFamily="34" charset="-120"/>
              </a:rPr>
              <a:t>年期、</a:t>
            </a:r>
            <a:r>
              <a:rPr lang="en-US" altLang="zh-TW" sz="1200" dirty="0">
                <a:latin typeface="微軟正黑體" panose="020B0604030504040204" pitchFamily="34" charset="-120"/>
                <a:ea typeface="微軟正黑體" panose="020B0604030504040204" pitchFamily="34" charset="-120"/>
              </a:rPr>
              <a:t>5 </a:t>
            </a:r>
            <a:r>
              <a:rPr lang="zh-TW" altLang="en-US" sz="1200" dirty="0">
                <a:latin typeface="微軟正黑體" panose="020B0604030504040204" pitchFamily="34" charset="-120"/>
                <a:ea typeface="微軟正黑體" panose="020B0604030504040204" pitchFamily="34" charset="-120"/>
              </a:rPr>
              <a:t>年期、</a:t>
            </a:r>
            <a:r>
              <a:rPr lang="en-US" altLang="zh-TW" sz="1200" dirty="0">
                <a:latin typeface="微軟正黑體" panose="020B0604030504040204" pitchFamily="34" charset="-120"/>
                <a:ea typeface="微軟正黑體" panose="020B0604030504040204" pitchFamily="34" charset="-120"/>
              </a:rPr>
              <a:t>7 </a:t>
            </a:r>
            <a:r>
              <a:rPr lang="zh-TW" altLang="en-US" sz="1200" dirty="0">
                <a:latin typeface="微軟正黑體" panose="020B0604030504040204" pitchFamily="34" charset="-120"/>
                <a:ea typeface="微軟正黑體" panose="020B0604030504040204" pitchFamily="34" charset="-120"/>
              </a:rPr>
              <a:t>年期、</a:t>
            </a:r>
            <a:r>
              <a:rPr lang="en-US" altLang="zh-TW" sz="1200" dirty="0">
                <a:latin typeface="微軟正黑體" panose="020B0604030504040204" pitchFamily="34" charset="-120"/>
                <a:ea typeface="微軟正黑體" panose="020B0604030504040204" pitchFamily="34" charset="-120"/>
              </a:rPr>
              <a:t>10 </a:t>
            </a:r>
            <a:r>
              <a:rPr lang="zh-TW" altLang="en-US" sz="1200" dirty="0">
                <a:latin typeface="微軟正黑體" panose="020B0604030504040204" pitchFamily="34" charset="-120"/>
                <a:ea typeface="微軟正黑體" panose="020B0604030504040204" pitchFamily="34" charset="-120"/>
              </a:rPr>
              <a:t>年期和 </a:t>
            </a:r>
            <a:r>
              <a:rPr lang="en-US" altLang="zh-TW" sz="1200" dirty="0">
                <a:latin typeface="微軟正黑體" panose="020B0604030504040204" pitchFamily="34" charset="-120"/>
                <a:ea typeface="微軟正黑體" panose="020B0604030504040204" pitchFamily="34" charset="-120"/>
              </a:rPr>
              <a:t>30 </a:t>
            </a:r>
            <a:r>
              <a:rPr lang="zh-TW" altLang="en-US" sz="1200" dirty="0">
                <a:latin typeface="微軟正黑體" panose="020B0604030504040204" pitchFamily="34" charset="-120"/>
                <a:ea typeface="微軟正黑體" panose="020B0604030504040204" pitchFamily="34" charset="-120"/>
              </a:rPr>
              <a:t>年期美國國債作為我們各自投資組合部分的</a:t>
            </a:r>
            <a:r>
              <a:rPr lang="zh-TW" altLang="en-US" sz="1200" dirty="0" smtClean="0">
                <a:latin typeface="微軟正黑體" panose="020B0604030504040204" pitchFamily="34" charset="-120"/>
                <a:ea typeface="微軟正黑體" panose="020B0604030504040204" pitchFamily="34" charset="-120"/>
              </a:rPr>
              <a:t>替代品，然後比較投資組合</a:t>
            </a:r>
            <a:r>
              <a:rPr lang="zh-TW" altLang="en-US" sz="1200" dirty="0">
                <a:latin typeface="微軟正黑體" panose="020B0604030504040204" pitchFamily="34" charset="-120"/>
                <a:ea typeface="微軟正黑體" panose="020B0604030504040204" pitchFamily="34" charset="-120"/>
              </a:rPr>
              <a:t>在有和沒有期貨關鍵</a:t>
            </a:r>
            <a:r>
              <a:rPr lang="zh-TW" altLang="en-US" sz="1200" dirty="0" smtClean="0">
                <a:latin typeface="微軟正黑體" panose="020B0604030504040204" pitchFamily="34" charset="-120"/>
                <a:ea typeface="微軟正黑體" panose="020B0604030504040204" pitchFamily="34" charset="-120"/>
              </a:rPr>
              <a:t>利率</a:t>
            </a:r>
            <a:r>
              <a:rPr lang="zh-TW" altLang="en-US" sz="1200" dirty="0">
                <a:latin typeface="微軟正黑體" panose="020B0604030504040204" pitchFamily="34" charset="-120"/>
                <a:ea typeface="微軟正黑體" panose="020B0604030504040204" pitchFamily="34" charset="-120"/>
              </a:rPr>
              <a:t>存續期間</a:t>
            </a:r>
            <a:r>
              <a:rPr lang="zh-TW" altLang="en-US" sz="1200" dirty="0" smtClean="0">
                <a:latin typeface="微軟正黑體" panose="020B0604030504040204" pitchFamily="34" charset="-120"/>
                <a:ea typeface="微軟正黑體" panose="020B0604030504040204" pitchFamily="34" charset="-120"/>
              </a:rPr>
              <a:t>調整</a:t>
            </a:r>
            <a:r>
              <a:rPr lang="zh-TW" altLang="en-US" sz="1200" dirty="0">
                <a:latin typeface="微軟正黑體" panose="020B0604030504040204" pitchFamily="34" charset="-120"/>
                <a:ea typeface="微軟正黑體" panose="020B0604030504040204" pitchFamily="34" charset="-120"/>
              </a:rPr>
              <a:t>的情況下的結果。</a:t>
            </a:r>
          </a:p>
        </p:txBody>
      </p:sp>
      <p:sp>
        <p:nvSpPr>
          <p:cNvPr id="3" name="文字方塊 2"/>
          <p:cNvSpPr txBox="1"/>
          <p:nvPr/>
        </p:nvSpPr>
        <p:spPr>
          <a:xfrm>
            <a:off x="9372600" y="2448634"/>
            <a:ext cx="1107996" cy="276999"/>
          </a:xfrm>
          <a:prstGeom prst="rect">
            <a:avLst/>
          </a:prstGeom>
          <a:noFill/>
        </p:spPr>
        <p:txBody>
          <a:bodyPr wrap="none" rtlCol="0">
            <a:spAutoFit/>
          </a:bodyPr>
          <a:lstStyle/>
          <a:p>
            <a:r>
              <a:rPr lang="zh-TW" altLang="en-US" sz="1200" dirty="0" smtClean="0">
                <a:solidFill>
                  <a:srgbClr val="FFFF00"/>
                </a:solidFill>
                <a:latin typeface="微軟正黑體" panose="020B0604030504040204" pitchFamily="34" charset="-120"/>
                <a:ea typeface="微軟正黑體" panose="020B0604030504040204" pitchFamily="34" charset="-120"/>
              </a:rPr>
              <a:t>國債期貨價格</a:t>
            </a:r>
            <a:endParaRPr lang="zh-TW" altLang="en-US" sz="1200" dirty="0">
              <a:solidFill>
                <a:srgbClr val="FFFF00"/>
              </a:solidFill>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014702" y="4145656"/>
            <a:ext cx="2932213" cy="276999"/>
          </a:xfrm>
          <a:prstGeom prst="rect">
            <a:avLst/>
          </a:prstGeom>
          <a:noFill/>
        </p:spPr>
        <p:txBody>
          <a:bodyPr wrap="none" rtlCol="0">
            <a:spAutoFit/>
          </a:bodyPr>
          <a:lstStyle/>
          <a:p>
            <a:r>
              <a:rPr lang="en-US" altLang="zh-TW" sz="1200" dirty="0" smtClean="0">
                <a:solidFill>
                  <a:srgbClr val="FF0000"/>
                </a:solidFill>
              </a:rPr>
              <a:t>(92.5-97.3125)</a:t>
            </a:r>
            <a:r>
              <a:rPr lang="zh-TW" altLang="en-US" sz="1200" dirty="0" smtClean="0">
                <a:solidFill>
                  <a:srgbClr val="FF0000"/>
                </a:solidFill>
              </a:rPr>
              <a:t> * </a:t>
            </a:r>
            <a:r>
              <a:rPr lang="en-US" altLang="zh-TW" sz="1200" dirty="0" smtClean="0">
                <a:solidFill>
                  <a:srgbClr val="FF0000"/>
                </a:solidFill>
              </a:rPr>
              <a:t>1375</a:t>
            </a:r>
            <a:r>
              <a:rPr lang="zh-TW" altLang="en-US" sz="1200" dirty="0" smtClean="0">
                <a:solidFill>
                  <a:srgbClr val="FF0000"/>
                </a:solidFill>
              </a:rPr>
              <a:t> * </a:t>
            </a:r>
            <a:r>
              <a:rPr lang="en-US" altLang="zh-TW" sz="1200" dirty="0" smtClean="0">
                <a:solidFill>
                  <a:srgbClr val="FF0000"/>
                </a:solidFill>
              </a:rPr>
              <a:t>10000</a:t>
            </a:r>
            <a:r>
              <a:rPr lang="zh-TW" altLang="en-US" sz="1200" dirty="0" smtClean="0">
                <a:solidFill>
                  <a:srgbClr val="FF0000"/>
                </a:solidFill>
              </a:rPr>
              <a:t> </a:t>
            </a:r>
            <a:r>
              <a:rPr lang="en-US" altLang="zh-TW" sz="1200" dirty="0" smtClean="0">
                <a:solidFill>
                  <a:srgbClr val="FF0000"/>
                </a:solidFill>
              </a:rPr>
              <a:t>=</a:t>
            </a:r>
            <a:r>
              <a:rPr lang="zh-TW" altLang="en-US" sz="1200" dirty="0" smtClean="0">
                <a:solidFill>
                  <a:srgbClr val="FF0000"/>
                </a:solidFill>
              </a:rPr>
              <a:t> </a:t>
            </a:r>
            <a:r>
              <a:rPr lang="en-US" altLang="zh-TW" sz="1200" dirty="0" smtClean="0">
                <a:solidFill>
                  <a:srgbClr val="FF0000"/>
                </a:solidFill>
              </a:rPr>
              <a:t>-66171875</a:t>
            </a:r>
          </a:p>
        </p:txBody>
      </p:sp>
      <p:sp>
        <p:nvSpPr>
          <p:cNvPr id="11" name="文字方塊 10"/>
          <p:cNvSpPr txBox="1"/>
          <p:nvPr/>
        </p:nvSpPr>
        <p:spPr>
          <a:xfrm>
            <a:off x="2272511" y="3279534"/>
            <a:ext cx="3674404" cy="276999"/>
          </a:xfrm>
          <a:prstGeom prst="rect">
            <a:avLst/>
          </a:prstGeom>
          <a:noFill/>
        </p:spPr>
        <p:txBody>
          <a:bodyPr wrap="none" rtlCol="0">
            <a:spAutoFit/>
          </a:bodyPr>
          <a:lstStyle/>
          <a:p>
            <a:r>
              <a:rPr lang="en-US" altLang="zh-TW" sz="1200" dirty="0" smtClean="0">
                <a:solidFill>
                  <a:srgbClr val="FF0000"/>
                </a:solidFill>
              </a:rPr>
              <a:t>(99+11/32-99-26/32-1/64)</a:t>
            </a:r>
            <a:r>
              <a:rPr lang="zh-TW" altLang="en-US" sz="1200" dirty="0" smtClean="0">
                <a:solidFill>
                  <a:srgbClr val="FF0000"/>
                </a:solidFill>
              </a:rPr>
              <a:t> * </a:t>
            </a:r>
            <a:r>
              <a:rPr lang="en-US" altLang="zh-TW" sz="1200" dirty="0">
                <a:solidFill>
                  <a:srgbClr val="FF0000"/>
                </a:solidFill>
              </a:rPr>
              <a:t>2</a:t>
            </a:r>
            <a:r>
              <a:rPr lang="en-US" altLang="zh-TW" sz="1200" dirty="0" smtClean="0">
                <a:solidFill>
                  <a:srgbClr val="FF0000"/>
                </a:solidFill>
              </a:rPr>
              <a:t>375</a:t>
            </a:r>
            <a:r>
              <a:rPr lang="zh-TW" altLang="en-US" sz="1200" dirty="0" smtClean="0">
                <a:solidFill>
                  <a:srgbClr val="FF0000"/>
                </a:solidFill>
              </a:rPr>
              <a:t> * </a:t>
            </a:r>
            <a:r>
              <a:rPr lang="en-US" altLang="zh-TW" sz="1200" dirty="0" smtClean="0">
                <a:solidFill>
                  <a:srgbClr val="FF0000"/>
                </a:solidFill>
              </a:rPr>
              <a:t>10000</a:t>
            </a:r>
            <a:r>
              <a:rPr lang="zh-TW" altLang="en-US" sz="1200" dirty="0" smtClean="0">
                <a:solidFill>
                  <a:srgbClr val="FF0000"/>
                </a:solidFill>
              </a:rPr>
              <a:t> </a:t>
            </a:r>
            <a:r>
              <a:rPr lang="en-US" altLang="zh-TW" sz="1200" dirty="0" smtClean="0">
                <a:solidFill>
                  <a:srgbClr val="FF0000"/>
                </a:solidFill>
              </a:rPr>
              <a:t>=</a:t>
            </a:r>
            <a:r>
              <a:rPr lang="zh-TW" altLang="en-US" sz="1200" dirty="0" smtClean="0">
                <a:solidFill>
                  <a:srgbClr val="FF0000"/>
                </a:solidFill>
              </a:rPr>
              <a:t> </a:t>
            </a:r>
            <a:r>
              <a:rPr lang="en-US" altLang="zh-TW" sz="1200" dirty="0" smtClean="0">
                <a:solidFill>
                  <a:srgbClr val="FF0000"/>
                </a:solidFill>
              </a:rPr>
              <a:t>-11503906</a:t>
            </a:r>
          </a:p>
        </p:txBody>
      </p:sp>
      <p:sp>
        <p:nvSpPr>
          <p:cNvPr id="12" name="文字方塊 11"/>
          <p:cNvSpPr txBox="1"/>
          <p:nvPr/>
        </p:nvSpPr>
        <p:spPr>
          <a:xfrm>
            <a:off x="7711373" y="4215221"/>
            <a:ext cx="3496470" cy="276999"/>
          </a:xfrm>
          <a:prstGeom prst="rect">
            <a:avLst/>
          </a:prstGeom>
          <a:noFill/>
        </p:spPr>
        <p:txBody>
          <a:bodyPr wrap="none" rtlCol="0">
            <a:spAutoFit/>
          </a:bodyPr>
          <a:lstStyle/>
          <a:p>
            <a:r>
              <a:rPr lang="en-US" altLang="zh-TW" sz="1200" dirty="0" smtClean="0">
                <a:solidFill>
                  <a:srgbClr val="FF0000"/>
                </a:solidFill>
              </a:rPr>
              <a:t>(135.046875-141.921875)</a:t>
            </a:r>
            <a:r>
              <a:rPr lang="zh-TW" altLang="en-US" sz="1200" dirty="0" smtClean="0">
                <a:solidFill>
                  <a:srgbClr val="FF0000"/>
                </a:solidFill>
              </a:rPr>
              <a:t> * </a:t>
            </a:r>
            <a:r>
              <a:rPr lang="en-US" altLang="zh-TW" sz="1200" dirty="0" smtClean="0">
                <a:solidFill>
                  <a:srgbClr val="FF0000"/>
                </a:solidFill>
              </a:rPr>
              <a:t>(-694)</a:t>
            </a:r>
            <a:r>
              <a:rPr lang="zh-TW" altLang="en-US" sz="1200" dirty="0" smtClean="0">
                <a:solidFill>
                  <a:srgbClr val="FF0000"/>
                </a:solidFill>
              </a:rPr>
              <a:t> * </a:t>
            </a:r>
            <a:r>
              <a:rPr lang="en-US" altLang="zh-TW" sz="1200" dirty="0" smtClean="0">
                <a:solidFill>
                  <a:srgbClr val="FF0000"/>
                </a:solidFill>
              </a:rPr>
              <a:t>1000</a:t>
            </a:r>
            <a:r>
              <a:rPr lang="zh-TW" altLang="en-US" sz="1200" dirty="0" smtClean="0">
                <a:solidFill>
                  <a:srgbClr val="FF0000"/>
                </a:solidFill>
              </a:rPr>
              <a:t> </a:t>
            </a:r>
            <a:r>
              <a:rPr lang="en-US" altLang="zh-TW" sz="1200" dirty="0" smtClean="0">
                <a:solidFill>
                  <a:srgbClr val="FF0000"/>
                </a:solidFill>
              </a:rPr>
              <a:t>=</a:t>
            </a:r>
            <a:r>
              <a:rPr lang="zh-TW" altLang="en-US" sz="1200" dirty="0" smtClean="0">
                <a:solidFill>
                  <a:srgbClr val="FF0000"/>
                </a:solidFill>
              </a:rPr>
              <a:t> </a:t>
            </a:r>
            <a:r>
              <a:rPr lang="en-US" altLang="zh-TW" sz="1200" dirty="0" smtClean="0">
                <a:solidFill>
                  <a:srgbClr val="FF0000"/>
                </a:solidFill>
              </a:rPr>
              <a:t>4771250</a:t>
            </a:r>
          </a:p>
        </p:txBody>
      </p:sp>
      <p:sp>
        <p:nvSpPr>
          <p:cNvPr id="7" name="文字方塊 6"/>
          <p:cNvSpPr txBox="1"/>
          <p:nvPr/>
        </p:nvSpPr>
        <p:spPr>
          <a:xfrm>
            <a:off x="10451324" y="3457842"/>
            <a:ext cx="704039" cy="215444"/>
          </a:xfrm>
          <a:prstGeom prst="rect">
            <a:avLst/>
          </a:prstGeom>
          <a:solidFill>
            <a:srgbClr val="F1F5F7"/>
          </a:solidFill>
        </p:spPr>
        <p:txBody>
          <a:bodyPr wrap="none" rtlCol="0">
            <a:spAutoFit/>
          </a:bodyPr>
          <a:lstStyle/>
          <a:p>
            <a:r>
              <a:rPr lang="en-US" altLang="zh-TW" sz="800" dirty="0">
                <a:solidFill>
                  <a:schemeClr val="bg1"/>
                </a:solidFill>
                <a:latin typeface="Arial" panose="020B0604020202020204" pitchFamily="34" charset="0"/>
                <a:cs typeface="Arial" panose="020B0604020202020204" pitchFamily="34" charset="0"/>
              </a:rPr>
              <a:t>$</a:t>
            </a:r>
            <a:r>
              <a:rPr lang="en-US" altLang="zh-TW" sz="800" dirty="0" smtClean="0">
                <a:solidFill>
                  <a:schemeClr val="bg1"/>
                </a:solidFill>
                <a:latin typeface="Arial" panose="020B0604020202020204" pitchFamily="34" charset="0"/>
                <a:cs typeface="Arial" panose="020B0604020202020204" pitchFamily="34" charset="0"/>
              </a:rPr>
              <a:t>6,648,188</a:t>
            </a:r>
            <a:endParaRPr lang="zh-TW" altLang="en-US" sz="800" dirty="0">
              <a:solidFill>
                <a:schemeClr val="bg1"/>
              </a:solidFill>
              <a:latin typeface="Arial" panose="020B0604020202020204" pitchFamily="34" charset="0"/>
              <a:cs typeface="Arial" panose="020B0604020202020204" pitchFamily="34" charset="0"/>
            </a:endParaRPr>
          </a:p>
        </p:txBody>
      </p:sp>
      <p:sp>
        <p:nvSpPr>
          <p:cNvPr id="15" name="文字方塊 14"/>
          <p:cNvSpPr txBox="1"/>
          <p:nvPr/>
        </p:nvSpPr>
        <p:spPr>
          <a:xfrm>
            <a:off x="8014198" y="3442453"/>
            <a:ext cx="672602" cy="230832"/>
          </a:xfrm>
          <a:prstGeom prst="rect">
            <a:avLst/>
          </a:prstGeom>
          <a:solidFill>
            <a:srgbClr val="F1F5F7"/>
          </a:solidFill>
        </p:spPr>
        <p:txBody>
          <a:bodyPr wrap="square" rtlCol="0">
            <a:spAutoFit/>
          </a:bodyPr>
          <a:lstStyle/>
          <a:p>
            <a:r>
              <a:rPr lang="en-US" altLang="zh-TW" sz="900" dirty="0" smtClean="0">
                <a:solidFill>
                  <a:srgbClr val="112B4A"/>
                </a:solidFill>
                <a:latin typeface="Arial" panose="020B0604020202020204" pitchFamily="34" charset="0"/>
                <a:cs typeface="Arial" panose="020B0604020202020204" pitchFamily="34" charset="0"/>
              </a:rPr>
              <a:t>-2,676</a:t>
            </a:r>
            <a:endParaRPr lang="zh-TW" altLang="en-US" sz="900" dirty="0">
              <a:solidFill>
                <a:srgbClr val="112B4A"/>
              </a:solidFill>
              <a:latin typeface="Arial" panose="020B0604020202020204" pitchFamily="34" charset="0"/>
              <a:cs typeface="Arial" panose="020B0604020202020204" pitchFamily="34" charset="0"/>
            </a:endParaRPr>
          </a:p>
        </p:txBody>
      </p:sp>
      <p:sp>
        <p:nvSpPr>
          <p:cNvPr id="16" name="文字方塊 15"/>
          <p:cNvSpPr txBox="1"/>
          <p:nvPr/>
        </p:nvSpPr>
        <p:spPr>
          <a:xfrm>
            <a:off x="10451324" y="3202589"/>
            <a:ext cx="704039" cy="215444"/>
          </a:xfrm>
          <a:prstGeom prst="rect">
            <a:avLst/>
          </a:prstGeom>
          <a:solidFill>
            <a:srgbClr val="F1F5F7"/>
          </a:solidFill>
        </p:spPr>
        <p:txBody>
          <a:bodyPr wrap="none" rtlCol="0">
            <a:spAutoFit/>
          </a:bodyPr>
          <a:lstStyle/>
          <a:p>
            <a:r>
              <a:rPr lang="en-US" altLang="zh-TW" sz="800" dirty="0" smtClean="0">
                <a:solidFill>
                  <a:schemeClr val="bg1"/>
                </a:solidFill>
                <a:latin typeface="Arial" panose="020B0604020202020204" pitchFamily="34" charset="0"/>
                <a:cs typeface="Arial" panose="020B0604020202020204" pitchFamily="34" charset="0"/>
              </a:rPr>
              <a:t>$1,242,844</a:t>
            </a:r>
            <a:endParaRPr lang="zh-TW" altLang="en-US" sz="800" dirty="0">
              <a:solidFill>
                <a:schemeClr val="bg1"/>
              </a:solidFill>
              <a:latin typeface="Arial" panose="020B0604020202020204" pitchFamily="34" charset="0"/>
              <a:cs typeface="Arial" panose="020B0604020202020204" pitchFamily="34" charset="0"/>
            </a:endParaRPr>
          </a:p>
        </p:txBody>
      </p:sp>
      <p:sp>
        <p:nvSpPr>
          <p:cNvPr id="17" name="文字方塊 16"/>
          <p:cNvSpPr txBox="1"/>
          <p:nvPr/>
        </p:nvSpPr>
        <p:spPr>
          <a:xfrm>
            <a:off x="10371592" y="4757319"/>
            <a:ext cx="772759" cy="215444"/>
          </a:xfrm>
          <a:prstGeom prst="rect">
            <a:avLst/>
          </a:prstGeom>
          <a:solidFill>
            <a:srgbClr val="F1F5F7"/>
          </a:solidFill>
        </p:spPr>
        <p:txBody>
          <a:bodyPr wrap="square" rtlCol="0">
            <a:spAutoFit/>
          </a:bodyPr>
          <a:lstStyle/>
          <a:p>
            <a:r>
              <a:rPr lang="en-US" altLang="zh-TW" sz="800" dirty="0" smtClean="0">
                <a:solidFill>
                  <a:schemeClr val="bg1"/>
                </a:solidFill>
                <a:latin typeface="Arial" panose="020B0604020202020204" pitchFamily="34" charset="0"/>
                <a:cs typeface="Arial" panose="020B0604020202020204" pitchFamily="34" charset="0"/>
              </a:rPr>
              <a:t>$54,787,719</a:t>
            </a:r>
            <a:endParaRPr lang="zh-TW" altLang="en-US" sz="800" dirty="0">
              <a:solidFill>
                <a:schemeClr val="bg1"/>
              </a:solidFill>
              <a:latin typeface="Arial" panose="020B0604020202020204" pitchFamily="34" charset="0"/>
              <a:cs typeface="Arial" panose="020B0604020202020204" pitchFamily="34" charset="0"/>
            </a:endParaRPr>
          </a:p>
        </p:txBody>
      </p:sp>
      <p:sp>
        <p:nvSpPr>
          <p:cNvPr id="13" name="文字方塊 12"/>
          <p:cNvSpPr txBox="1"/>
          <p:nvPr/>
        </p:nvSpPr>
        <p:spPr>
          <a:xfrm>
            <a:off x="7693446" y="3578563"/>
            <a:ext cx="3575018" cy="276999"/>
          </a:xfrm>
          <a:prstGeom prst="rect">
            <a:avLst/>
          </a:prstGeom>
          <a:noFill/>
        </p:spPr>
        <p:txBody>
          <a:bodyPr wrap="none" rtlCol="0">
            <a:spAutoFit/>
          </a:bodyPr>
          <a:lstStyle/>
          <a:p>
            <a:r>
              <a:rPr lang="en-US" altLang="zh-TW" sz="1200" dirty="0" smtClean="0">
                <a:solidFill>
                  <a:srgbClr val="FF0000"/>
                </a:solidFill>
              </a:rPr>
              <a:t>(118.34375-120.828125)</a:t>
            </a:r>
            <a:r>
              <a:rPr lang="zh-TW" altLang="en-US" sz="1200" dirty="0" smtClean="0">
                <a:solidFill>
                  <a:srgbClr val="FF0000"/>
                </a:solidFill>
              </a:rPr>
              <a:t> * </a:t>
            </a:r>
            <a:r>
              <a:rPr lang="en-US" altLang="zh-TW" sz="1200" dirty="0" smtClean="0">
                <a:solidFill>
                  <a:srgbClr val="FF0000"/>
                </a:solidFill>
              </a:rPr>
              <a:t>(-2676)</a:t>
            </a:r>
            <a:r>
              <a:rPr lang="zh-TW" altLang="en-US" sz="1200" dirty="0" smtClean="0">
                <a:solidFill>
                  <a:srgbClr val="FF0000"/>
                </a:solidFill>
              </a:rPr>
              <a:t> * </a:t>
            </a:r>
            <a:r>
              <a:rPr lang="en-US" altLang="zh-TW" sz="1200" dirty="0" smtClean="0">
                <a:solidFill>
                  <a:srgbClr val="FF0000"/>
                </a:solidFill>
              </a:rPr>
              <a:t>1000</a:t>
            </a:r>
            <a:r>
              <a:rPr lang="zh-TW" altLang="en-US" sz="1200" dirty="0" smtClean="0">
                <a:solidFill>
                  <a:srgbClr val="FF0000"/>
                </a:solidFill>
              </a:rPr>
              <a:t> </a:t>
            </a:r>
            <a:r>
              <a:rPr lang="en-US" altLang="zh-TW" sz="1200" dirty="0" smtClean="0">
                <a:solidFill>
                  <a:srgbClr val="FF0000"/>
                </a:solidFill>
              </a:rPr>
              <a:t>=</a:t>
            </a:r>
            <a:r>
              <a:rPr lang="zh-TW" altLang="en-US" sz="1200" dirty="0" smtClean="0">
                <a:solidFill>
                  <a:srgbClr val="FF0000"/>
                </a:solidFill>
              </a:rPr>
              <a:t> </a:t>
            </a:r>
            <a:r>
              <a:rPr lang="en-US" altLang="zh-TW" sz="1200" dirty="0" smtClean="0">
                <a:solidFill>
                  <a:srgbClr val="FF0000"/>
                </a:solidFill>
              </a:rPr>
              <a:t>6648188</a:t>
            </a:r>
          </a:p>
        </p:txBody>
      </p:sp>
      <p:sp>
        <p:nvSpPr>
          <p:cNvPr id="19" name="文字方塊 18"/>
          <p:cNvSpPr txBox="1"/>
          <p:nvPr/>
        </p:nvSpPr>
        <p:spPr>
          <a:xfrm>
            <a:off x="7693446" y="3287098"/>
            <a:ext cx="3496470" cy="276999"/>
          </a:xfrm>
          <a:prstGeom prst="rect">
            <a:avLst/>
          </a:prstGeom>
          <a:noFill/>
        </p:spPr>
        <p:txBody>
          <a:bodyPr wrap="none" rtlCol="0">
            <a:spAutoFit/>
          </a:bodyPr>
          <a:lstStyle/>
          <a:p>
            <a:r>
              <a:rPr lang="en-US" altLang="zh-TW" sz="1200" dirty="0" smtClean="0">
                <a:solidFill>
                  <a:srgbClr val="FF0000"/>
                </a:solidFill>
              </a:rPr>
              <a:t>(108.609375-109.03125)</a:t>
            </a:r>
            <a:r>
              <a:rPr lang="zh-TW" altLang="en-US" sz="1200" dirty="0" smtClean="0">
                <a:solidFill>
                  <a:srgbClr val="FF0000"/>
                </a:solidFill>
              </a:rPr>
              <a:t> * </a:t>
            </a:r>
            <a:r>
              <a:rPr lang="en-US" altLang="zh-TW" sz="1200" dirty="0" smtClean="0">
                <a:solidFill>
                  <a:srgbClr val="FF0000"/>
                </a:solidFill>
              </a:rPr>
              <a:t>(-1473)</a:t>
            </a:r>
            <a:r>
              <a:rPr lang="zh-TW" altLang="en-US" sz="1200" dirty="0" smtClean="0">
                <a:solidFill>
                  <a:srgbClr val="FF0000"/>
                </a:solidFill>
              </a:rPr>
              <a:t> * </a:t>
            </a:r>
            <a:r>
              <a:rPr lang="en-US" altLang="zh-TW" sz="1200" dirty="0">
                <a:solidFill>
                  <a:srgbClr val="FF0000"/>
                </a:solidFill>
              </a:rPr>
              <a:t>2</a:t>
            </a:r>
            <a:r>
              <a:rPr lang="en-US" altLang="zh-TW" sz="1200" dirty="0" smtClean="0">
                <a:solidFill>
                  <a:srgbClr val="FF0000"/>
                </a:solidFill>
              </a:rPr>
              <a:t>000</a:t>
            </a:r>
            <a:r>
              <a:rPr lang="zh-TW" altLang="en-US" sz="1200" dirty="0" smtClean="0">
                <a:solidFill>
                  <a:srgbClr val="FF0000"/>
                </a:solidFill>
              </a:rPr>
              <a:t> </a:t>
            </a:r>
            <a:r>
              <a:rPr lang="en-US" altLang="zh-TW" sz="1200" dirty="0" smtClean="0">
                <a:solidFill>
                  <a:srgbClr val="FF0000"/>
                </a:solidFill>
              </a:rPr>
              <a:t>=</a:t>
            </a:r>
            <a:r>
              <a:rPr lang="zh-TW" altLang="en-US" sz="1200" dirty="0" smtClean="0">
                <a:solidFill>
                  <a:srgbClr val="FF0000"/>
                </a:solidFill>
              </a:rPr>
              <a:t> </a:t>
            </a:r>
            <a:r>
              <a:rPr lang="en-US" altLang="zh-TW" sz="1200" dirty="0" smtClean="0">
                <a:solidFill>
                  <a:srgbClr val="FF0000"/>
                </a:solidFill>
              </a:rPr>
              <a:t>1242844</a:t>
            </a:r>
          </a:p>
        </p:txBody>
      </p:sp>
    </p:spTree>
    <p:extLst>
      <p:ext uri="{BB962C8B-B14F-4D97-AF65-F5344CB8AC3E}">
        <p14:creationId xmlns:p14="http://schemas.microsoft.com/office/powerpoint/2010/main" val="401008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sz="3600" dirty="0">
                <a:latin typeface="微軟正黑體" panose="020B0604030504040204" pitchFamily="34" charset="-120"/>
                <a:ea typeface="微軟正黑體" panose="020B0604030504040204" pitchFamily="34" charset="-120"/>
              </a:rPr>
              <a:t>開設並維持期貨調整對沖需要多少</a:t>
            </a:r>
            <a:r>
              <a:rPr lang="zh-TW" altLang="en-US" sz="3600" dirty="0" smtClean="0">
                <a:latin typeface="微軟正黑體" panose="020B0604030504040204" pitchFamily="34" charset="-120"/>
                <a:ea typeface="微軟正黑體" panose="020B0604030504040204" pitchFamily="34" charset="-120"/>
              </a:rPr>
              <a:t>資金</a:t>
            </a:r>
            <a:r>
              <a:rPr lang="en-US" altLang="zh-TW" sz="3600" dirty="0" smtClean="0">
                <a:latin typeface="微軟正黑體" panose="020B0604030504040204" pitchFamily="34" charset="-120"/>
                <a:ea typeface="微軟正黑體" panose="020B0604030504040204" pitchFamily="34" charset="-120"/>
              </a:rPr>
              <a:t>?</a:t>
            </a:r>
            <a:endParaRPr lang="zh-TW" altLang="en-US" sz="3600" dirty="0">
              <a:latin typeface="微軟正黑體" panose="020B0604030504040204" pitchFamily="34" charset="-120"/>
              <a:ea typeface="微軟正黑體" panose="020B0604030504040204" pitchFamily="34" charset="-120"/>
            </a:endParaRPr>
          </a:p>
        </p:txBody>
      </p:sp>
      <p:pic>
        <p:nvPicPr>
          <p:cNvPr id="7" name="內容版面配置區 6"/>
          <p:cNvPicPr>
            <a:picLocks noGrp="1" noChangeAspect="1"/>
          </p:cNvPicPr>
          <p:nvPr>
            <p:ph idx="1"/>
          </p:nvPr>
        </p:nvPicPr>
        <p:blipFill>
          <a:blip r:embed="rId2"/>
          <a:stretch>
            <a:fillRect/>
          </a:stretch>
        </p:blipFill>
        <p:spPr>
          <a:xfrm>
            <a:off x="2782421" y="2381044"/>
            <a:ext cx="6687483" cy="2953162"/>
          </a:xfrm>
          <a:prstGeom prst="rect">
            <a:avLst/>
          </a:prstGeom>
        </p:spPr>
      </p:pic>
      <p:sp>
        <p:nvSpPr>
          <p:cNvPr id="8" name="文字方塊 7"/>
          <p:cNvSpPr txBox="1"/>
          <p:nvPr/>
        </p:nvSpPr>
        <p:spPr>
          <a:xfrm>
            <a:off x="9469904" y="3366506"/>
            <a:ext cx="2396810" cy="338554"/>
          </a:xfrm>
          <a:prstGeom prst="rect">
            <a:avLst/>
          </a:prstGeom>
          <a:noFill/>
        </p:spPr>
        <p:txBody>
          <a:bodyPr wrap="none" rtlCol="0">
            <a:spAutoFit/>
          </a:bodyPr>
          <a:lstStyle/>
          <a:p>
            <a:r>
              <a:rPr lang="en-US" altLang="zh-TW" sz="1600" dirty="0" smtClean="0"/>
              <a:t>2,676 </a:t>
            </a:r>
            <a:r>
              <a:rPr lang="en-US" altLang="zh-TW" sz="1600" dirty="0" smtClean="0"/>
              <a:t>* </a:t>
            </a:r>
            <a:r>
              <a:rPr lang="en-US" altLang="zh-TW" sz="1600" dirty="0" smtClean="0"/>
              <a:t>$</a:t>
            </a:r>
            <a:r>
              <a:rPr lang="en-US" altLang="zh-TW" sz="1600" dirty="0" smtClean="0"/>
              <a:t>935</a:t>
            </a:r>
            <a:r>
              <a:rPr lang="en-US" altLang="zh-TW" sz="1600" dirty="0" smtClean="0"/>
              <a:t> </a:t>
            </a:r>
            <a:r>
              <a:rPr lang="en-US" altLang="zh-TW" sz="1600" dirty="0" smtClean="0"/>
              <a:t>= </a:t>
            </a:r>
            <a:r>
              <a:rPr lang="en-US" altLang="zh-TW" sz="1600" dirty="0" smtClean="0"/>
              <a:t>$2,502,060</a:t>
            </a:r>
            <a:endParaRPr lang="zh-TW" altLang="en-US" sz="1600" dirty="0"/>
          </a:p>
        </p:txBody>
      </p:sp>
      <p:sp>
        <p:nvSpPr>
          <p:cNvPr id="2" name="矩形 1"/>
          <p:cNvSpPr/>
          <p:nvPr/>
        </p:nvSpPr>
        <p:spPr>
          <a:xfrm>
            <a:off x="2782421" y="5334206"/>
            <a:ext cx="2230098" cy="276999"/>
          </a:xfrm>
          <a:prstGeom prst="rect">
            <a:avLst/>
          </a:prstGeom>
        </p:spPr>
        <p:txBody>
          <a:bodyPr wrap="none">
            <a:spAutoFit/>
          </a:bodyPr>
          <a:lstStyle/>
          <a:p>
            <a:r>
              <a:rPr lang="zh-TW" altLang="en-US" sz="1200" dirty="0">
                <a:latin typeface="微軟正黑體" panose="020B0604030504040204" pitchFamily="34" charset="-120"/>
                <a:ea typeface="微軟正黑體" panose="020B0604030504040204" pitchFamily="34" charset="-120"/>
              </a:rPr>
              <a:t>*保證金由 </a:t>
            </a:r>
            <a:r>
              <a:rPr lang="en-US" altLang="zh-TW" sz="1200" dirty="0">
                <a:latin typeface="微軟正黑體" panose="020B0604030504040204" pitchFamily="34" charset="-120"/>
                <a:ea typeface="微軟正黑體" panose="020B0604030504040204" pitchFamily="34" charset="-120"/>
              </a:rPr>
              <a:t>CME Clearing </a:t>
            </a:r>
            <a:r>
              <a:rPr lang="zh-TW" altLang="en-US" sz="1200" dirty="0" smtClean="0">
                <a:latin typeface="微軟正黑體" panose="020B0604030504040204" pitchFamily="34" charset="-120"/>
                <a:ea typeface="微軟正黑體" panose="020B0604030504040204" pitchFamily="34" charset="-120"/>
              </a:rPr>
              <a:t>設定</a:t>
            </a:r>
            <a:endParaRPr lang="zh-TW" altLang="en-US" sz="1200"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4373224" y="3412672"/>
            <a:ext cx="556223" cy="246221"/>
          </a:xfrm>
          <a:prstGeom prst="rect">
            <a:avLst/>
          </a:prstGeom>
          <a:solidFill>
            <a:srgbClr val="F1F5F7"/>
          </a:solidFill>
        </p:spPr>
        <p:txBody>
          <a:bodyPr wrap="square" rtlCol="0">
            <a:spAutoFit/>
          </a:bodyPr>
          <a:lstStyle/>
          <a:p>
            <a:r>
              <a:rPr lang="en-US" altLang="zh-TW" sz="1000" b="1" dirty="0" smtClean="0">
                <a:solidFill>
                  <a:srgbClr val="112B4A"/>
                </a:solidFill>
                <a:latin typeface="Arial" panose="020B0604020202020204" pitchFamily="34" charset="0"/>
                <a:cs typeface="Arial" panose="020B0604020202020204" pitchFamily="34" charset="0"/>
              </a:rPr>
              <a:t>-2,676</a:t>
            </a:r>
            <a:endParaRPr lang="zh-TW" altLang="en-US" sz="1000" b="1" dirty="0">
              <a:solidFill>
                <a:srgbClr val="112B4A"/>
              </a:solidFill>
              <a:latin typeface="Arial" panose="020B0604020202020204" pitchFamily="34" charset="0"/>
              <a:cs typeface="Arial" panose="020B0604020202020204" pitchFamily="34" charset="0"/>
            </a:endParaRPr>
          </a:p>
        </p:txBody>
      </p:sp>
      <p:sp>
        <p:nvSpPr>
          <p:cNvPr id="9" name="文字方塊 8"/>
          <p:cNvSpPr txBox="1"/>
          <p:nvPr/>
        </p:nvSpPr>
        <p:spPr>
          <a:xfrm>
            <a:off x="7915941" y="3412672"/>
            <a:ext cx="819455" cy="246221"/>
          </a:xfrm>
          <a:prstGeom prst="rect">
            <a:avLst/>
          </a:prstGeom>
          <a:solidFill>
            <a:srgbClr val="F1F5F7"/>
          </a:solidFill>
        </p:spPr>
        <p:txBody>
          <a:bodyPr wrap="none" rtlCol="0">
            <a:spAutoFit/>
          </a:bodyPr>
          <a:lstStyle/>
          <a:p>
            <a:r>
              <a:rPr lang="en-US" altLang="zh-TW" sz="1000" dirty="0">
                <a:solidFill>
                  <a:schemeClr val="bg1"/>
                </a:solidFill>
                <a:latin typeface="Arial" panose="020B0604020202020204" pitchFamily="34" charset="0"/>
                <a:cs typeface="Arial" panose="020B0604020202020204" pitchFamily="34" charset="0"/>
              </a:rPr>
              <a:t>$2,502,060</a:t>
            </a:r>
          </a:p>
        </p:txBody>
      </p:sp>
      <p:sp>
        <p:nvSpPr>
          <p:cNvPr id="10" name="文字方塊 9"/>
          <p:cNvSpPr txBox="1"/>
          <p:nvPr/>
        </p:nvSpPr>
        <p:spPr>
          <a:xfrm>
            <a:off x="7915941" y="5028112"/>
            <a:ext cx="889987" cy="246221"/>
          </a:xfrm>
          <a:prstGeom prst="rect">
            <a:avLst/>
          </a:prstGeom>
          <a:solidFill>
            <a:srgbClr val="F1F5F7"/>
          </a:solidFill>
        </p:spPr>
        <p:txBody>
          <a:bodyPr wrap="none" rtlCol="0">
            <a:spAutoFit/>
          </a:bodyPr>
          <a:lstStyle/>
          <a:p>
            <a:r>
              <a:rPr lang="en-US" altLang="zh-TW" sz="1000" dirty="0">
                <a:solidFill>
                  <a:schemeClr val="bg1"/>
                </a:solidFill>
                <a:latin typeface="Arial" panose="020B0604020202020204" pitchFamily="34" charset="0"/>
                <a:cs typeface="Arial" panose="020B0604020202020204" pitchFamily="34" charset="0"/>
              </a:rPr>
              <a:t>$</a:t>
            </a:r>
            <a:r>
              <a:rPr lang="en-US" altLang="zh-TW" sz="1000" dirty="0" smtClean="0">
                <a:solidFill>
                  <a:schemeClr val="bg1"/>
                </a:solidFill>
                <a:latin typeface="Arial" panose="020B0604020202020204" pitchFamily="34" charset="0"/>
                <a:cs typeface="Arial" panose="020B0604020202020204" pitchFamily="34" charset="0"/>
              </a:rPr>
              <a:t>23,294,425</a:t>
            </a:r>
            <a:endParaRPr lang="en-US" altLang="zh-TW"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961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sz="4800" dirty="0"/>
              <a:t>Case Study </a:t>
            </a:r>
            <a:r>
              <a:rPr lang="en-US" altLang="zh-TW" sz="4800" dirty="0" smtClean="0"/>
              <a:t>#2</a:t>
            </a:r>
            <a:r>
              <a:rPr lang="en-US" altLang="zh-TW" sz="4800" dirty="0"/>
              <a:t>: Hedging Interest Rate Risk with Options, Long Single </a:t>
            </a:r>
            <a:r>
              <a:rPr lang="en-US" altLang="zh-TW" sz="4800" dirty="0" smtClean="0"/>
              <a:t>OTM</a:t>
            </a:r>
            <a:r>
              <a:rPr lang="zh-TW" altLang="en-US" sz="4800" dirty="0" smtClean="0"/>
              <a:t> </a:t>
            </a:r>
            <a:r>
              <a:rPr lang="en-US" altLang="zh-TW" sz="4800" dirty="0" smtClean="0"/>
              <a:t>Put</a:t>
            </a:r>
            <a:endParaRPr lang="zh-TW" altLang="en-US" sz="4800" dirty="0"/>
          </a:p>
        </p:txBody>
      </p:sp>
      <p:sp>
        <p:nvSpPr>
          <p:cNvPr id="5" name="文字版面配置區 4"/>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案例研究</a:t>
            </a:r>
            <a:r>
              <a:rPr lang="en-US" altLang="zh-TW"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做多</a:t>
            </a:r>
            <a:r>
              <a:rPr lang="zh-TW" altLang="en-US" dirty="0" smtClean="0">
                <a:latin typeface="微軟正黑體" panose="020B0604030504040204" pitchFamily="34" charset="-120"/>
                <a:ea typeface="微軟正黑體" panose="020B0604030504040204" pitchFamily="34" charset="-120"/>
              </a:rPr>
              <a:t>單一</a:t>
            </a:r>
            <a:r>
              <a:rPr lang="zh-TW" altLang="en-US" dirty="0">
                <a:latin typeface="微軟正黑體" panose="020B0604030504040204" pitchFamily="34" charset="-120"/>
                <a:ea typeface="微軟正黑體" panose="020B0604030504040204" pitchFamily="34" charset="-120"/>
              </a:rPr>
              <a:t>價外</a:t>
            </a:r>
            <a:r>
              <a:rPr lang="zh-TW" altLang="en-US" dirty="0" smtClean="0">
                <a:latin typeface="微軟正黑體" panose="020B0604030504040204" pitchFamily="34" charset="-120"/>
                <a:ea typeface="微軟正黑體" panose="020B0604030504040204" pitchFamily="34" charset="-120"/>
              </a:rPr>
              <a:t>賣權</a:t>
            </a:r>
            <a:r>
              <a:rPr lang="zh-TW" altLang="en-US" dirty="0">
                <a:latin typeface="微軟正黑體" panose="020B0604030504040204" pitchFamily="34" charset="-120"/>
                <a:ea typeface="微軟正黑體" panose="020B0604030504040204" pitchFamily="34" charset="-120"/>
              </a:rPr>
              <a:t>以獲取利率上升的保護</a:t>
            </a:r>
          </a:p>
        </p:txBody>
      </p:sp>
    </p:spTree>
    <p:extLst>
      <p:ext uri="{BB962C8B-B14F-4D97-AF65-F5344CB8AC3E}">
        <p14:creationId xmlns:p14="http://schemas.microsoft.com/office/powerpoint/2010/main" val="767109541"/>
      </p:ext>
    </p:extLst>
  </p:cSld>
  <p:clrMapOvr>
    <a:masterClrMapping/>
  </p:clrMapOvr>
</p:sld>
</file>

<file path=ppt/theme/theme1.xml><?xml version="1.0" encoding="utf-8"?>
<a:theme xmlns:a="http://schemas.openxmlformats.org/drawingml/2006/main" name="回顧">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14186</TotalTime>
  <Words>1015</Words>
  <Application>Microsoft Office PowerPoint</Application>
  <PresentationFormat>寬螢幕</PresentationFormat>
  <Paragraphs>123</Paragraphs>
  <Slides>15</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微軟正黑體</vt:lpstr>
      <vt:lpstr>新細明體</vt:lpstr>
      <vt:lpstr>Arial</vt:lpstr>
      <vt:lpstr>Calibri</vt:lpstr>
      <vt:lpstr>Calibri Light</vt:lpstr>
      <vt:lpstr>Wingdings</vt:lpstr>
      <vt:lpstr>回顧</vt:lpstr>
      <vt:lpstr>Case Study: Key Rate Duration Adjustment</vt:lpstr>
      <vt:lpstr>假設交易員持有 $10 B 的美國利率曝險</vt:lpstr>
      <vt:lpstr>Case Study #1: Key Rate Duration Adjustment Using Futures</vt:lpstr>
      <vt:lpstr>芝商所美國國債期貨的資訊</vt:lpstr>
      <vt:lpstr>PowerPoint 簡報</vt:lpstr>
      <vt:lpstr>使用國債期貨調整的主要好處</vt:lpstr>
      <vt:lpstr>市場模擬：2016/11/23 市場利率升高</vt:lpstr>
      <vt:lpstr>開設並維持期貨調整對沖需要多少資金?</vt:lpstr>
      <vt:lpstr>Case Study #2: Hedging Interest Rate Risk with Options, Long Single OTM Put</vt:lpstr>
      <vt:lpstr>使用芝商所模型可以算出 12 月十年期國債期貨價格為 125-25。 最接近的 O-T-M 執行價也是 12 月到期（2016/11/25），價格是 126-00 賣權。</vt:lpstr>
      <vt:lpstr>假設從2016/10/14至11/23，12月十年期國債期貨（Globex代碼ZNZ6）的價格從129-27+下跌至125-11+。</vt:lpstr>
      <vt:lpstr>Case Study #3: Hedging Interest Rate Risk with Options, Put Spread</vt:lpstr>
      <vt:lpstr>買入 DEC 127 賣權同時賣出 DEC 125 賣權</vt:lpstr>
      <vt:lpstr>損益 = 20,850 x 15.625 x 99 = $32,252,344</vt:lpstr>
      <vt:lpstr>三個方法的比較</vt:lpstr>
    </vt:vector>
  </TitlesOfParts>
  <Company>KGI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李佳盈</dc:creator>
  <cp:lastModifiedBy>李佳盈JessieLi-ED-KGISEC</cp:lastModifiedBy>
  <cp:revision>68</cp:revision>
  <dcterms:created xsi:type="dcterms:W3CDTF">2023-07-12T07:37:39Z</dcterms:created>
  <dcterms:modified xsi:type="dcterms:W3CDTF">2023-08-09T00:19:56Z</dcterms:modified>
</cp:coreProperties>
</file>