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sldIdLst>
    <p:sldId id="256" r:id="rId2"/>
    <p:sldId id="257" r:id="rId3"/>
    <p:sldId id="258" r:id="rId4"/>
    <p:sldId id="275" r:id="rId5"/>
    <p:sldId id="278" r:id="rId6"/>
    <p:sldId id="276" r:id="rId7"/>
    <p:sldId id="277" r:id="rId8"/>
    <p:sldId id="266" r:id="rId9"/>
    <p:sldId id="279" r:id="rId10"/>
    <p:sldId id="280" r:id="rId11"/>
    <p:sldId id="263" r:id="rId12"/>
    <p:sldId id="260" r:id="rId13"/>
    <p:sldId id="262" r:id="rId14"/>
    <p:sldId id="264" r:id="rId15"/>
    <p:sldId id="265" r:id="rId16"/>
    <p:sldId id="268" r:id="rId17"/>
    <p:sldId id="267" r:id="rId18"/>
    <p:sldId id="269" r:id="rId19"/>
    <p:sldId id="270" r:id="rId20"/>
    <p:sldId id="271" r:id="rId21"/>
    <p:sldId id="273" r:id="rId22"/>
    <p:sldId id="272" r:id="rId23"/>
    <p:sldId id="274" r:id="rId24"/>
    <p:sldId id="259"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00C1BD04-9134-4F95-BC66-F687044665E1}">
          <p14:sldIdLst>
            <p14:sldId id="256"/>
            <p14:sldId id="257"/>
            <p14:sldId id="258"/>
            <p14:sldId id="275"/>
            <p14:sldId id="278"/>
            <p14:sldId id="276"/>
            <p14:sldId id="277"/>
          </p14:sldIdLst>
        </p14:section>
        <p14:section name="匹配多頭以接受空頭的交割" id="{1B6AF8D9-800B-4062-AEEA-BC1924920CB7}">
          <p14:sldIdLst>
            <p14:sldId id="266"/>
            <p14:sldId id="279"/>
            <p14:sldId id="280"/>
            <p14:sldId id="263"/>
            <p14:sldId id="260"/>
            <p14:sldId id="262"/>
            <p14:sldId id="264"/>
            <p14:sldId id="265"/>
            <p14:sldId id="268"/>
            <p14:sldId id="267"/>
            <p14:sldId id="269"/>
          </p14:sldIdLst>
        </p14:section>
        <p14:section name="國債期貨交割發票金額" id="{06A4A3F1-03D5-4868-AC9E-038EC1E48C42}">
          <p14:sldIdLst>
            <p14:sldId id="270"/>
          </p14:sldIdLst>
        </p14:section>
        <p14:section name="實物交割" id="{1CAC00D7-6EAE-478C-917D-7CD0C27EBF4A}">
          <p14:sldIdLst>
            <p14:sldId id="271"/>
            <p14:sldId id="273"/>
          </p14:sldIdLst>
        </p14:section>
        <p14:section name="附錄" id="{BD6544DF-F315-4327-9E53-3CD784E9FA2F}">
          <p14:sldIdLst>
            <p14:sldId id="272"/>
            <p14:sldId id="274"/>
            <p14:sldId id="259"/>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BCC6"/>
    <a:srgbClr val="FFFF99"/>
    <a:srgbClr val="4A66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0" autoAdjust="0"/>
    <p:restoredTop sz="95428" autoAdjust="0"/>
  </p:normalViewPr>
  <p:slideViewPr>
    <p:cSldViewPr snapToGrid="0">
      <p:cViewPr varScale="1">
        <p:scale>
          <a:sx n="82" d="100"/>
          <a:sy n="82" d="100"/>
        </p:scale>
        <p:origin x="120"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F57C6-3ED1-4F37-88C6-730375E6A839}" type="datetimeFigureOut">
              <a:rPr lang="zh-TW" altLang="en-US" smtClean="0"/>
              <a:t>2023/7/24</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6A6C-C0C4-473A-9FB5-32D9B00BE514}" type="slidenum">
              <a:rPr lang="zh-TW" altLang="en-US" smtClean="0"/>
              <a:t>‹#›</a:t>
            </a:fld>
            <a:endParaRPr lang="zh-TW" altLang="en-US"/>
          </a:p>
        </p:txBody>
      </p:sp>
    </p:spTree>
    <p:extLst>
      <p:ext uri="{BB962C8B-B14F-4D97-AF65-F5344CB8AC3E}">
        <p14:creationId xmlns:p14="http://schemas.microsoft.com/office/powerpoint/2010/main" val="2301578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the securities that a short position holder is permitted to deliver at contract expiration for sale to a long position holder</a:t>
            </a:r>
            <a:endParaRPr lang="zh-TW" altLang="en-US" dirty="0"/>
          </a:p>
        </p:txBody>
      </p:sp>
      <p:sp>
        <p:nvSpPr>
          <p:cNvPr id="4" name="投影片編號版面配置區 3"/>
          <p:cNvSpPr>
            <a:spLocks noGrp="1"/>
          </p:cNvSpPr>
          <p:nvPr>
            <p:ph type="sldNum" sz="quarter" idx="10"/>
          </p:nvPr>
        </p:nvSpPr>
        <p:spPr/>
        <p:txBody>
          <a:bodyPr/>
          <a:lstStyle/>
          <a:p>
            <a:fld id="{E06E6A6C-C0C4-473A-9FB5-32D9B00BE514}" type="slidenum">
              <a:rPr lang="zh-TW" altLang="en-US" smtClean="0"/>
              <a:t>2</a:t>
            </a:fld>
            <a:endParaRPr lang="zh-TW" altLang="en-US"/>
          </a:p>
        </p:txBody>
      </p:sp>
    </p:spTree>
    <p:extLst>
      <p:ext uri="{BB962C8B-B14F-4D97-AF65-F5344CB8AC3E}">
        <p14:creationId xmlns:p14="http://schemas.microsoft.com/office/powerpoint/2010/main" val="428624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期貨結算機構</a:t>
            </a:r>
            <a:endParaRPr lang="zh-TW" altLang="en-US" dirty="0"/>
          </a:p>
        </p:txBody>
      </p:sp>
      <p:sp>
        <p:nvSpPr>
          <p:cNvPr id="4" name="投影片編號版面配置區 3"/>
          <p:cNvSpPr>
            <a:spLocks noGrp="1"/>
          </p:cNvSpPr>
          <p:nvPr>
            <p:ph type="sldNum" sz="quarter" idx="10"/>
          </p:nvPr>
        </p:nvSpPr>
        <p:spPr/>
        <p:txBody>
          <a:bodyPr/>
          <a:lstStyle/>
          <a:p>
            <a:fld id="{E06E6A6C-C0C4-473A-9FB5-32D9B00BE514}" type="slidenum">
              <a:rPr lang="zh-TW" altLang="en-US" smtClean="0"/>
              <a:t>3</a:t>
            </a:fld>
            <a:endParaRPr lang="zh-TW" altLang="en-US"/>
          </a:p>
        </p:txBody>
      </p:sp>
    </p:spTree>
    <p:extLst>
      <p:ext uri="{BB962C8B-B14F-4D97-AF65-F5344CB8AC3E}">
        <p14:creationId xmlns:p14="http://schemas.microsoft.com/office/powerpoint/2010/main" val="322806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smtClean="0"/>
              <a:t>The total number of contracts clearing firms declaring intent to deliver on short positions is 3150.</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E06E6A6C-C0C4-473A-9FB5-32D9B00BE514}" type="slidenum">
              <a:rPr lang="zh-TW" altLang="en-US" smtClean="0"/>
              <a:t>11</a:t>
            </a:fld>
            <a:endParaRPr lang="zh-TW" altLang="en-US"/>
          </a:p>
        </p:txBody>
      </p:sp>
    </p:spTree>
    <p:extLst>
      <p:ext uri="{BB962C8B-B14F-4D97-AF65-F5344CB8AC3E}">
        <p14:creationId xmlns:p14="http://schemas.microsoft.com/office/powerpoint/2010/main" val="3290394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mtClean="0"/>
              <a:t>最終結果</a:t>
            </a:r>
            <a:endParaRPr lang="zh-TW" altLang="en-US"/>
          </a:p>
        </p:txBody>
      </p:sp>
      <p:sp>
        <p:nvSpPr>
          <p:cNvPr id="4" name="投影片編號版面配置區 3"/>
          <p:cNvSpPr>
            <a:spLocks noGrp="1"/>
          </p:cNvSpPr>
          <p:nvPr>
            <p:ph type="sldNum" sz="quarter" idx="10"/>
          </p:nvPr>
        </p:nvSpPr>
        <p:spPr/>
        <p:txBody>
          <a:bodyPr/>
          <a:lstStyle/>
          <a:p>
            <a:fld id="{E06E6A6C-C0C4-473A-9FB5-32D9B00BE514}" type="slidenum">
              <a:rPr lang="zh-TW" altLang="en-US" smtClean="0"/>
              <a:t>18</a:t>
            </a:fld>
            <a:endParaRPr lang="zh-TW" altLang="en-US"/>
          </a:p>
        </p:txBody>
      </p:sp>
    </p:spTree>
    <p:extLst>
      <p:ext uri="{BB962C8B-B14F-4D97-AF65-F5344CB8AC3E}">
        <p14:creationId xmlns:p14="http://schemas.microsoft.com/office/powerpoint/2010/main" val="1746761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dirty="0" smtClean="0"/>
              <a:t>Contract scale factor </a:t>
            </a:r>
            <a:r>
              <a:rPr lang="en-US" altLang="zh-TW" dirty="0" smtClean="0"/>
              <a:t>accounts for differences in contract notional size among Treasury futures. For UB, ZB, TWE, TN, ZN, or ZF futures, it is $1,000 per contract price point (making notional size of $100,000 per contract). For Z3N or ZT futures, it is $2,000 per contract price point (making notional size of $200,000 per contract).</a:t>
            </a:r>
          </a:p>
          <a:p>
            <a:endParaRPr lang="en-US" altLang="zh-TW" dirty="0" smtClean="0"/>
          </a:p>
          <a:p>
            <a:r>
              <a:rPr lang="en-US" altLang="zh-TW" b="1" dirty="0" smtClean="0"/>
              <a:t>Futures settlement price </a:t>
            </a:r>
            <a:r>
              <a:rPr lang="en-US" altLang="zh-TW" dirty="0" smtClean="0"/>
              <a:t>is always expressed in price points and fractions of price points, with par equal to 100 points. If the owner of a short position in an expiring contract declares intent to deliver at any time prior to the contract’s last trading day, then the invoice calculation is based on the contract’s daily settlement price for the Intention Day on which they declare. If the short position holder declares intent to deliver at any time on or after the contract’s last trading day, then the invoice calculation is based on the contract’s final settlement price.</a:t>
            </a:r>
          </a:p>
          <a:p>
            <a:endParaRPr lang="en-US" altLang="zh-TW" dirty="0" smtClean="0"/>
          </a:p>
          <a:p>
            <a:r>
              <a:rPr lang="en-US" altLang="zh-TW" b="1" dirty="0" smtClean="0"/>
              <a:t>Conversion factor </a:t>
            </a:r>
            <a:r>
              <a:rPr lang="en-US" altLang="zh-TW" dirty="0" smtClean="0"/>
              <a:t>Regardless of when the short chooses to deliver, multiple Treasury issues will be available to them to fulfill contract. To make deliverable grade Treasury securities roughly comparable to one another, the futures settlement price that determines the invoice amount is adjusted to account for the characteristics of the Treasury issue tendered for delivery. This adjustment is accomplished through a system of delivery invoice conversion factors. The conversion factor for any given deliverable grade issue represents the price at which $1 face value, if transacted and settled during the futures contract delivery month, would yield 6% per annum.</a:t>
            </a:r>
            <a:endParaRPr lang="zh-TW" altLang="en-US" dirty="0"/>
          </a:p>
        </p:txBody>
      </p:sp>
      <p:sp>
        <p:nvSpPr>
          <p:cNvPr id="4" name="投影片編號版面配置區 3"/>
          <p:cNvSpPr>
            <a:spLocks noGrp="1"/>
          </p:cNvSpPr>
          <p:nvPr>
            <p:ph type="sldNum" sz="quarter" idx="10"/>
          </p:nvPr>
        </p:nvSpPr>
        <p:spPr/>
        <p:txBody>
          <a:bodyPr/>
          <a:lstStyle/>
          <a:p>
            <a:fld id="{E06E6A6C-C0C4-473A-9FB5-32D9B00BE514}" type="slidenum">
              <a:rPr lang="zh-TW" altLang="en-US" smtClean="0"/>
              <a:t>19</a:t>
            </a:fld>
            <a:endParaRPr lang="zh-TW" altLang="en-US"/>
          </a:p>
        </p:txBody>
      </p:sp>
    </p:spTree>
    <p:extLst>
      <p:ext uri="{BB962C8B-B14F-4D97-AF65-F5344CB8AC3E}">
        <p14:creationId xmlns:p14="http://schemas.microsoft.com/office/powerpoint/2010/main" val="2083767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右欄指標直接衡量未平倉合約持有者參與實物交割的意願，無論其持有的合約是否進行交割。</a:t>
            </a:r>
            <a:endParaRPr lang="en-US" altLang="zh-TW" dirty="0" smtClean="0"/>
          </a:p>
          <a:p>
            <a:r>
              <a:rPr lang="en-US" altLang="zh-TW" dirty="0" smtClean="0"/>
              <a:t>First position day (FPD)</a:t>
            </a:r>
            <a:r>
              <a:rPr lang="zh-TW" altLang="en-US" dirty="0" smtClean="0"/>
              <a:t> 是到期合約交割週期中空頭持有人可以宣布交割意向的最早點，也是多頭合約持有人可能被指派交割意向的最早點。</a:t>
            </a:r>
          </a:p>
          <a:p>
            <a:r>
              <a:rPr lang="zh-TW" altLang="en-US" dirty="0" smtClean="0"/>
              <a:t>對於不想提貨的多頭持有者來說，最謹慎的做法是在 </a:t>
            </a:r>
            <a:r>
              <a:rPr lang="en-US" altLang="zh-TW" dirty="0" smtClean="0"/>
              <a:t>FPD </a:t>
            </a:r>
            <a:r>
              <a:rPr lang="zh-TW" altLang="en-US" dirty="0" smtClean="0"/>
              <a:t>交易收盤前平倉。</a:t>
            </a:r>
            <a:endParaRPr lang="en-US" altLang="zh-TW" dirty="0" smtClean="0"/>
          </a:p>
          <a:p>
            <a:r>
              <a:rPr lang="zh-TW" altLang="en-US" dirty="0" smtClean="0"/>
              <a:t>儘管如此，他們可能仍會在 </a:t>
            </a:r>
            <a:r>
              <a:rPr lang="en-US" altLang="zh-TW" dirty="0" smtClean="0"/>
              <a:t>FPD </a:t>
            </a:r>
            <a:r>
              <a:rPr lang="zh-TW" altLang="en-US" dirty="0" smtClean="0"/>
              <a:t>之後維持未平倉狀態直至交割月份，至少有兩個原因：</a:t>
            </a:r>
            <a:endParaRPr lang="en-US" altLang="zh-TW" dirty="0" smtClean="0"/>
          </a:p>
          <a:p>
            <a:pPr marL="228600" indent="-228600">
              <a:buAutoNum type="arabicPeriod"/>
            </a:pPr>
            <a:r>
              <a:rPr lang="zh-TW" altLang="en-US" dirty="0" smtClean="0"/>
              <a:t>假設可交割等級證券的 </a:t>
            </a:r>
            <a:r>
              <a:rPr lang="en-US" altLang="zh-TW" dirty="0" smtClean="0"/>
              <a:t>carry </a:t>
            </a:r>
            <a:r>
              <a:rPr lang="zh-TW" altLang="en-US" dirty="0" smtClean="0"/>
              <a:t>預計為正（在到期契約的 </a:t>
            </a:r>
            <a:r>
              <a:rPr lang="en-US" altLang="zh-TW" dirty="0" smtClean="0"/>
              <a:t>FPD </a:t>
            </a:r>
            <a:r>
              <a:rPr lang="zh-TW" altLang="en-US" dirty="0" smtClean="0"/>
              <a:t>和最後交割日之間，可交割等級證券將支付的票面利息預計將超過通過回購協議或其他借貸方式為證券所有權融資的成本）。在這種情況下，考慮交割的空頭期貨持有者至少有一個經濟動機等待合約的最後交割日。 這種考慮可能會促使多頭部位持有者將其部位維持到交割月份。在這過程中，他們要不沒有空頭部位持有者選擇在交割月月底之前進行交割，就是如果他們確實選擇在月底之前行動，他們的多頭部位比其他人更不可能被匹配到。</a:t>
            </a:r>
            <a:endParaRPr lang="en-US" altLang="zh-TW" dirty="0" smtClean="0"/>
          </a:p>
          <a:p>
            <a:pPr marL="228600" indent="-228600">
              <a:buAutoNum type="arabicPeriod"/>
            </a:pPr>
            <a:r>
              <a:rPr lang="zh-TW" altLang="en-US" dirty="0" smtClean="0"/>
              <a:t>假設多頭部位所有者最近獲得了其期貨部位。也許他們意識到，從 </a:t>
            </a:r>
            <a:r>
              <a:rPr lang="en-US" altLang="zh-TW" dirty="0" smtClean="0"/>
              <a:t>FPD </a:t>
            </a:r>
            <a:r>
              <a:rPr lang="zh-TW" altLang="en-US" dirty="0" smtClean="0"/>
              <a:t>開始的任何一天，</a:t>
            </a:r>
            <a:r>
              <a:rPr lang="en-US" altLang="zh-TW" dirty="0" smtClean="0"/>
              <a:t>CME </a:t>
            </a:r>
            <a:r>
              <a:rPr lang="zh-TW" altLang="en-US" dirty="0" smtClean="0"/>
              <a:t>結算所在構建其合格的多頭</a:t>
            </a:r>
            <a:r>
              <a:rPr lang="zh-TW" altLang="en-US" baseline="0" dirty="0" smtClean="0"/>
              <a:t> </a:t>
            </a:r>
            <a:r>
              <a:rPr lang="en-US" altLang="zh-TW" dirty="0" smtClean="0"/>
              <a:t>pool </a:t>
            </a:r>
            <a:r>
              <a:rPr lang="zh-TW" altLang="en-US" dirty="0" smtClean="0"/>
              <a:t>以接受空頭意向者的交割時，都會搜索具有最舊年份的未平倉多頭部位。考慮到這一點，他們可能會打賭，認為存在比他們的年份更老的未平倉多頭部位，並且這些多頭將被指定，接受任何早期交付。</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E06E6A6C-C0C4-473A-9FB5-32D9B00BE514}" type="slidenum">
              <a:rPr lang="zh-TW" altLang="en-US" smtClean="0"/>
              <a:t>20</a:t>
            </a:fld>
            <a:endParaRPr lang="zh-TW" altLang="en-US"/>
          </a:p>
        </p:txBody>
      </p:sp>
    </p:spTree>
    <p:extLst>
      <p:ext uri="{BB962C8B-B14F-4D97-AF65-F5344CB8AC3E}">
        <p14:creationId xmlns:p14="http://schemas.microsoft.com/office/powerpoint/2010/main" val="326058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dirty="0" smtClean="0"/>
              <a:t>兩種指標皆呈下降的趨勢</a:t>
            </a:r>
            <a:endParaRPr lang="en-US" altLang="zh-TW" dirty="0" smtClean="0"/>
          </a:p>
          <a:p>
            <a:pPr marL="228600" indent="-228600">
              <a:buAutoNum type="arabicPeriod"/>
            </a:pPr>
            <a:r>
              <a:rPr lang="zh-TW" altLang="en-US" dirty="0" smtClean="0"/>
              <a:t>實</a:t>
            </a:r>
            <a:r>
              <a:rPr lang="zh-CN" altLang="en-US" dirty="0" smtClean="0"/>
              <a:t>物交割既</a:t>
            </a:r>
            <a:r>
              <a:rPr lang="zh-TW" altLang="en-US" dirty="0" smtClean="0"/>
              <a:t>關鍵卻又</a:t>
            </a:r>
            <a:r>
              <a:rPr lang="zh-CN" altLang="en-US" dirty="0" smtClean="0"/>
              <a:t>罕</a:t>
            </a:r>
            <a:r>
              <a:rPr lang="zh-TW" altLang="en-US" dirty="0" smtClean="0"/>
              <a:t>見</a:t>
            </a:r>
            <a:r>
              <a:rPr lang="zh-CN" altLang="en-US" dirty="0" smtClean="0"/>
              <a:t>。</a:t>
            </a:r>
            <a:r>
              <a:rPr lang="zh-TW" altLang="en-US" dirty="0" smtClean="0"/>
              <a:t>關鍵</a:t>
            </a:r>
            <a:r>
              <a:rPr lang="zh-CN" altLang="en-US" dirty="0" smtClean="0"/>
              <a:t>是因</a:t>
            </a:r>
            <a:r>
              <a:rPr lang="zh-TW" altLang="en-US" dirty="0" smtClean="0"/>
              <a:t>為通過實物交割轉讓</a:t>
            </a:r>
            <a:r>
              <a:rPr lang="zh-CN" altLang="en-US" dirty="0" smtClean="0"/>
              <a:t>的前景在</a:t>
            </a:r>
            <a:r>
              <a:rPr lang="zh-TW" altLang="en-US" dirty="0" smtClean="0"/>
              <a:t>國債期貨價格與現貨市場價格之間</a:t>
            </a:r>
            <a:r>
              <a:rPr lang="zh-CN" altLang="en-US" dirty="0" smtClean="0"/>
              <a:t>建立了快速</a:t>
            </a:r>
            <a:r>
              <a:rPr lang="zh-TW" altLang="en-US" dirty="0" smtClean="0"/>
              <a:t>橋梁；罕見</a:t>
            </a:r>
            <a:r>
              <a:rPr lang="zh-CN" altLang="en-US" dirty="0" smtClean="0"/>
              <a:t>是因</a:t>
            </a:r>
            <a:r>
              <a:rPr lang="zh-TW" altLang="en-US" dirty="0" smtClean="0"/>
              <a:t>為</a:t>
            </a:r>
            <a:r>
              <a:rPr lang="zh-CN" altLang="en-US" dirty="0" smtClean="0"/>
              <a:t>美</a:t>
            </a:r>
            <a:r>
              <a:rPr lang="zh-TW" altLang="en-US" dirty="0" smtClean="0"/>
              <a:t>國國債期貨</a:t>
            </a:r>
            <a:r>
              <a:rPr lang="zh-CN" altLang="en-US" dirty="0" smtClean="0"/>
              <a:t>系列</a:t>
            </a:r>
            <a:r>
              <a:rPr lang="zh-TW" altLang="en-US" dirty="0" smtClean="0"/>
              <a:t>產品</a:t>
            </a:r>
            <a:r>
              <a:rPr lang="zh-CN" altLang="en-US" dirty="0" smtClean="0"/>
              <a:t>既不</a:t>
            </a:r>
            <a:r>
              <a:rPr lang="zh-TW" altLang="en-US" dirty="0" smtClean="0"/>
              <a:t>意圖</a:t>
            </a:r>
            <a:r>
              <a:rPr lang="zh-CN" altLang="en-US" dirty="0" smtClean="0"/>
              <a:t>也不安排用作</a:t>
            </a:r>
            <a:r>
              <a:rPr lang="zh-TW" altLang="en-US" dirty="0" smtClean="0"/>
              <a:t>轉讓國債所有權</a:t>
            </a:r>
            <a:r>
              <a:rPr lang="zh-CN" altLang="en-US" dirty="0" smtClean="0"/>
              <a:t>的主要市</a:t>
            </a:r>
            <a:r>
              <a:rPr lang="zh-TW" altLang="en-US" dirty="0" smtClean="0"/>
              <a:t>場</a:t>
            </a:r>
            <a:r>
              <a:rPr lang="zh-CN" altLang="en-US" dirty="0" smtClean="0"/>
              <a:t>。</a:t>
            </a:r>
            <a:endParaRPr lang="zh-TW" altLang="en-US" dirty="0"/>
          </a:p>
        </p:txBody>
      </p:sp>
      <p:sp>
        <p:nvSpPr>
          <p:cNvPr id="4" name="投影片編號版面配置區 3"/>
          <p:cNvSpPr>
            <a:spLocks noGrp="1"/>
          </p:cNvSpPr>
          <p:nvPr>
            <p:ph type="sldNum" sz="quarter" idx="10"/>
          </p:nvPr>
        </p:nvSpPr>
        <p:spPr/>
        <p:txBody>
          <a:bodyPr/>
          <a:lstStyle/>
          <a:p>
            <a:fld id="{E06E6A6C-C0C4-473A-9FB5-32D9B00BE514}" type="slidenum">
              <a:rPr lang="zh-TW" altLang="en-US" smtClean="0"/>
              <a:t>21</a:t>
            </a:fld>
            <a:endParaRPr lang="zh-TW" altLang="en-US"/>
          </a:p>
        </p:txBody>
      </p:sp>
    </p:spTree>
    <p:extLst>
      <p:ext uri="{BB962C8B-B14F-4D97-AF65-F5344CB8AC3E}">
        <p14:creationId xmlns:p14="http://schemas.microsoft.com/office/powerpoint/2010/main" val="2732801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the securities that a short position holder is permitted to deliver at contract expiration for sale to a long position holder</a:t>
            </a:r>
            <a:endParaRPr lang="zh-TW" altLang="en-US" dirty="0"/>
          </a:p>
        </p:txBody>
      </p:sp>
      <p:sp>
        <p:nvSpPr>
          <p:cNvPr id="4" name="投影片編號版面配置區 3"/>
          <p:cNvSpPr>
            <a:spLocks noGrp="1"/>
          </p:cNvSpPr>
          <p:nvPr>
            <p:ph type="sldNum" sz="quarter" idx="10"/>
          </p:nvPr>
        </p:nvSpPr>
        <p:spPr/>
        <p:txBody>
          <a:bodyPr/>
          <a:lstStyle/>
          <a:p>
            <a:fld id="{E06E6A6C-C0C4-473A-9FB5-32D9B00BE514}" type="slidenum">
              <a:rPr lang="zh-TW" altLang="en-US" smtClean="0"/>
              <a:t>23</a:t>
            </a:fld>
            <a:endParaRPr lang="zh-TW" altLang="en-US"/>
          </a:p>
        </p:txBody>
      </p:sp>
    </p:spTree>
    <p:extLst>
      <p:ext uri="{BB962C8B-B14F-4D97-AF65-F5344CB8AC3E}">
        <p14:creationId xmlns:p14="http://schemas.microsoft.com/office/powerpoint/2010/main" val="2925584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Before the delivery process can begin, each clearing firm must declare to CME Clearing its long positions in the expiring contract. This occurs initially on First Position Day, two business days before the first business day of the expiring contract’s delivery month. </a:t>
            </a:r>
            <a:endParaRPr lang="zh-TW" altLang="en-US" dirty="0"/>
          </a:p>
        </p:txBody>
      </p:sp>
      <p:sp>
        <p:nvSpPr>
          <p:cNvPr id="4" name="投影片編號版面配置區 3"/>
          <p:cNvSpPr>
            <a:spLocks noGrp="1"/>
          </p:cNvSpPr>
          <p:nvPr>
            <p:ph type="sldNum" sz="quarter" idx="10"/>
          </p:nvPr>
        </p:nvSpPr>
        <p:spPr/>
        <p:txBody>
          <a:bodyPr/>
          <a:lstStyle/>
          <a:p>
            <a:fld id="{E06E6A6C-C0C4-473A-9FB5-32D9B00BE514}" type="slidenum">
              <a:rPr lang="zh-TW" altLang="en-US" smtClean="0"/>
              <a:t>24</a:t>
            </a:fld>
            <a:endParaRPr lang="zh-TW" altLang="en-US"/>
          </a:p>
        </p:txBody>
      </p:sp>
    </p:spTree>
    <p:extLst>
      <p:ext uri="{BB962C8B-B14F-4D97-AF65-F5344CB8AC3E}">
        <p14:creationId xmlns:p14="http://schemas.microsoft.com/office/powerpoint/2010/main" val="3478918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3FA4497D-4027-43F5-800A-C2C117C1A66D}" type="datetimeFigureOut">
              <a:rPr lang="zh-TW" altLang="en-US" smtClean="0"/>
              <a:t>2023/7/24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6ED793-A3FD-4D3E-BE74-DB59C2B5E712}"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2371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3FA4497D-4027-43F5-800A-C2C117C1A66D}" type="datetimeFigureOut">
              <a:rPr lang="zh-TW" altLang="en-US" smtClean="0"/>
              <a:t>2023/7/24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6ED793-A3FD-4D3E-BE74-DB59C2B5E712}" type="slidenum">
              <a:rPr lang="zh-TW" altLang="en-US" smtClean="0"/>
              <a:t>‹#›</a:t>
            </a:fld>
            <a:endParaRPr lang="zh-TW" altLang="en-US"/>
          </a:p>
        </p:txBody>
      </p:sp>
    </p:spTree>
    <p:extLst>
      <p:ext uri="{BB962C8B-B14F-4D97-AF65-F5344CB8AC3E}">
        <p14:creationId xmlns:p14="http://schemas.microsoft.com/office/powerpoint/2010/main" val="421040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3FA4497D-4027-43F5-800A-C2C117C1A66D}" type="datetimeFigureOut">
              <a:rPr lang="zh-TW" altLang="en-US" smtClean="0"/>
              <a:t>2023/7/24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6ED793-A3FD-4D3E-BE74-DB59C2B5E712}" type="slidenum">
              <a:rPr lang="zh-TW" altLang="en-US" smtClean="0"/>
              <a:t>‹#›</a:t>
            </a:fld>
            <a:endParaRPr lang="zh-TW" altLang="en-US"/>
          </a:p>
        </p:txBody>
      </p:sp>
    </p:spTree>
    <p:extLst>
      <p:ext uri="{BB962C8B-B14F-4D97-AF65-F5344CB8AC3E}">
        <p14:creationId xmlns:p14="http://schemas.microsoft.com/office/powerpoint/2010/main" val="2461964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3FA4497D-4027-43F5-800A-C2C117C1A66D}" type="datetimeFigureOut">
              <a:rPr lang="zh-TW" altLang="en-US" smtClean="0"/>
              <a:t>2023/7/24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6ED793-A3FD-4D3E-BE74-DB59C2B5E712}" type="slidenum">
              <a:rPr lang="zh-TW" altLang="en-US" smtClean="0"/>
              <a:t>‹#›</a:t>
            </a:fld>
            <a:endParaRPr lang="zh-TW" altLang="en-US"/>
          </a:p>
        </p:txBody>
      </p:sp>
    </p:spTree>
    <p:extLst>
      <p:ext uri="{BB962C8B-B14F-4D97-AF65-F5344CB8AC3E}">
        <p14:creationId xmlns:p14="http://schemas.microsoft.com/office/powerpoint/2010/main" val="1137615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3FA4497D-4027-43F5-800A-C2C117C1A66D}" type="datetimeFigureOut">
              <a:rPr lang="zh-TW" altLang="en-US" smtClean="0"/>
              <a:t>2023/7/24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6ED793-A3FD-4D3E-BE74-DB59C2B5E712}"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216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3FA4497D-4027-43F5-800A-C2C117C1A66D}" type="datetimeFigureOut">
              <a:rPr lang="zh-TW" altLang="en-US" smtClean="0"/>
              <a:t>2023/7/24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26ED793-A3FD-4D3E-BE74-DB59C2B5E712}" type="slidenum">
              <a:rPr lang="zh-TW" altLang="en-US" smtClean="0"/>
              <a:t>‹#›</a:t>
            </a:fld>
            <a:endParaRPr lang="zh-TW" altLang="en-US"/>
          </a:p>
        </p:txBody>
      </p:sp>
    </p:spTree>
    <p:extLst>
      <p:ext uri="{BB962C8B-B14F-4D97-AF65-F5344CB8AC3E}">
        <p14:creationId xmlns:p14="http://schemas.microsoft.com/office/powerpoint/2010/main" val="1014852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3FA4497D-4027-43F5-800A-C2C117C1A66D}" type="datetimeFigureOut">
              <a:rPr lang="zh-TW" altLang="en-US" smtClean="0"/>
              <a:t>2023/7/24</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A26ED793-A3FD-4D3E-BE74-DB59C2B5E712}" type="slidenum">
              <a:rPr lang="zh-TW" altLang="en-US" smtClean="0"/>
              <a:t>‹#›</a:t>
            </a:fld>
            <a:endParaRPr lang="zh-TW" altLang="en-US"/>
          </a:p>
        </p:txBody>
      </p:sp>
    </p:spTree>
    <p:extLst>
      <p:ext uri="{BB962C8B-B14F-4D97-AF65-F5344CB8AC3E}">
        <p14:creationId xmlns:p14="http://schemas.microsoft.com/office/powerpoint/2010/main" val="2894351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3FA4497D-4027-43F5-800A-C2C117C1A66D}" type="datetimeFigureOut">
              <a:rPr lang="zh-TW" altLang="en-US" smtClean="0"/>
              <a:t>2023/7/24</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A26ED793-A3FD-4D3E-BE74-DB59C2B5E712}" type="slidenum">
              <a:rPr lang="zh-TW" altLang="en-US" smtClean="0"/>
              <a:t>‹#›</a:t>
            </a:fld>
            <a:endParaRPr lang="zh-TW" altLang="en-US"/>
          </a:p>
        </p:txBody>
      </p:sp>
    </p:spTree>
    <p:extLst>
      <p:ext uri="{BB962C8B-B14F-4D97-AF65-F5344CB8AC3E}">
        <p14:creationId xmlns:p14="http://schemas.microsoft.com/office/powerpoint/2010/main" val="3287880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FA4497D-4027-43F5-800A-C2C117C1A66D}" type="datetimeFigureOut">
              <a:rPr lang="zh-TW" altLang="en-US" smtClean="0"/>
              <a:t>2023/7/24</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A26ED793-A3FD-4D3E-BE74-DB59C2B5E712}" type="slidenum">
              <a:rPr lang="zh-TW" altLang="en-US" smtClean="0"/>
              <a:t>‹#›</a:t>
            </a:fld>
            <a:endParaRPr lang="zh-TW" altLang="en-US"/>
          </a:p>
        </p:txBody>
      </p:sp>
    </p:spTree>
    <p:extLst>
      <p:ext uri="{BB962C8B-B14F-4D97-AF65-F5344CB8AC3E}">
        <p14:creationId xmlns:p14="http://schemas.microsoft.com/office/powerpoint/2010/main" val="3151282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FA4497D-4027-43F5-800A-C2C117C1A66D}" type="datetimeFigureOut">
              <a:rPr lang="zh-TW" altLang="en-US" smtClean="0"/>
              <a:t>2023/7/24</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26ED793-A3FD-4D3E-BE74-DB59C2B5E712}" type="slidenum">
              <a:rPr lang="zh-TW" altLang="en-US" smtClean="0"/>
              <a:t>‹#›</a:t>
            </a:fld>
            <a:endParaRPr lang="zh-TW" altLang="en-US"/>
          </a:p>
        </p:txBody>
      </p:sp>
    </p:spTree>
    <p:extLst>
      <p:ext uri="{BB962C8B-B14F-4D97-AF65-F5344CB8AC3E}">
        <p14:creationId xmlns:p14="http://schemas.microsoft.com/office/powerpoint/2010/main" val="2740928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3FA4497D-4027-43F5-800A-C2C117C1A66D}" type="datetimeFigureOut">
              <a:rPr lang="zh-TW" altLang="en-US" smtClean="0"/>
              <a:t>2023/7/24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26ED793-A3FD-4D3E-BE74-DB59C2B5E712}" type="slidenum">
              <a:rPr lang="zh-TW" altLang="en-US" smtClean="0"/>
              <a:t>‹#›</a:t>
            </a:fld>
            <a:endParaRPr lang="zh-TW" altLang="en-US"/>
          </a:p>
        </p:txBody>
      </p:sp>
    </p:spTree>
    <p:extLst>
      <p:ext uri="{BB962C8B-B14F-4D97-AF65-F5344CB8AC3E}">
        <p14:creationId xmlns:p14="http://schemas.microsoft.com/office/powerpoint/2010/main" val="407944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FA4497D-4027-43F5-800A-C2C117C1A66D}" type="datetimeFigureOut">
              <a:rPr lang="zh-TW" altLang="en-US" smtClean="0"/>
              <a:t>2023/7/24</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26ED793-A3FD-4D3E-BE74-DB59C2B5E712}"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8690142"/>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cmegroup.com/content/dam/cmegroup/rulebook/CBOT/III/25.pdf" TargetMode="External"/><Relationship Id="rId3" Type="http://schemas.openxmlformats.org/officeDocument/2006/relationships/hyperlink" Target="https://www.cmegroup.com/content/dam/cmegroup/rulebook/CBOT/II/21.pdf" TargetMode="External"/><Relationship Id="rId7" Type="http://schemas.openxmlformats.org/officeDocument/2006/relationships/hyperlink" Target="https://www.cmegroup.com/content/dam/cmegroup/rulebook/CBOT/III/26.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cmegroup.com/content/dam/cmegroup/rulebook/CBOT/II/19.pdf" TargetMode="External"/><Relationship Id="rId5" Type="http://schemas.openxmlformats.org/officeDocument/2006/relationships/hyperlink" Target="https://www.cmegroup.com/content/dam/cmegroup/rulebook/CBOT/II/20.pdf" TargetMode="External"/><Relationship Id="rId10" Type="http://schemas.openxmlformats.org/officeDocument/2006/relationships/hyperlink" Target="https://www.cmegroup.com/content/dam/cmegroup/rulebook/CBOT/III/40.pdf" TargetMode="External"/><Relationship Id="rId4" Type="http://schemas.openxmlformats.org/officeDocument/2006/relationships/hyperlink" Target="https://www.cmegroup.com/content/dam/cmegroup/rulebook/CBOT/III/39.pdf" TargetMode="External"/><Relationship Id="rId9" Type="http://schemas.openxmlformats.org/officeDocument/2006/relationships/hyperlink" Target="https://www.cmegroup.com/content/dam/cmegroup/rulebook/CBOT/II/18.pdf"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cmegroup.com/trading/interest-rates/files/Calculating_U.S.Treasury_Futures_Conversion_Factors.pdf" TargetMode="External"/><Relationship Id="rId2" Type="http://schemas.openxmlformats.org/officeDocument/2006/relationships/hyperlink" Target="https://www.cmegroup.com/trading/interest-rates/files/us-treasury-futures-delivery-process.pd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6600" dirty="0" smtClean="0"/>
              <a:t>The Treasury Futures Delivery Process, 8</a:t>
            </a:r>
            <a:r>
              <a:rPr lang="en-US" altLang="zh-TW" sz="6600" baseline="30000" dirty="0" smtClean="0"/>
              <a:t>th</a:t>
            </a:r>
            <a:r>
              <a:rPr lang="en-US" altLang="zh-TW" sz="6600" dirty="0" smtClean="0"/>
              <a:t> Edition</a:t>
            </a:r>
            <a:endParaRPr lang="zh-TW" altLang="en-US" sz="6600" dirty="0"/>
          </a:p>
        </p:txBody>
      </p:sp>
      <p:sp>
        <p:nvSpPr>
          <p:cNvPr id="3" name="副標題 2"/>
          <p:cNvSpPr>
            <a:spLocks noGrp="1"/>
          </p:cNvSpPr>
          <p:nvPr>
            <p:ph type="subTitle" idx="1"/>
          </p:nvPr>
        </p:nvSpPr>
        <p:spPr/>
        <p:txBody>
          <a:bodyPr/>
          <a:lstStyle/>
          <a:p>
            <a:r>
              <a:rPr lang="zh-TW" altLang="en-US" dirty="0" smtClean="0">
                <a:latin typeface="微軟正黑體" panose="020B0604030504040204" pitchFamily="34" charset="-120"/>
                <a:ea typeface="微軟正黑體" panose="020B0604030504040204" pitchFamily="34" charset="-120"/>
              </a:rPr>
              <a:t>國債期貨交割過程 </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第</a:t>
            </a:r>
            <a:r>
              <a:rPr lang="en-US" altLang="zh-TW" dirty="0" smtClean="0">
                <a:latin typeface="微軟正黑體" panose="020B0604030504040204" pitchFamily="34" charset="-120"/>
                <a:ea typeface="微軟正黑體" panose="020B0604030504040204" pitchFamily="34" charset="-120"/>
              </a:rPr>
              <a:t>8</a:t>
            </a:r>
            <a:r>
              <a:rPr lang="zh-TW" altLang="en-US" dirty="0" smtClean="0">
                <a:latin typeface="微軟正黑體" panose="020B0604030504040204" pitchFamily="34" charset="-120"/>
                <a:ea typeface="微軟正黑體" panose="020B0604030504040204" pitchFamily="34" charset="-120"/>
              </a:rPr>
              <a:t>版</a:t>
            </a:r>
            <a:r>
              <a:rPr lang="en-US" altLang="zh-TW" dirty="0" smtClean="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423585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微軟正黑體" panose="020B0604030504040204" pitchFamily="34" charset="-120"/>
                <a:ea typeface="微軟正黑體" panose="020B0604030504040204" pitchFamily="34" charset="-120"/>
              </a:rPr>
              <a:t>匹配過程包含</a:t>
            </a:r>
            <a:r>
              <a:rPr lang="en-US" altLang="zh-TW" dirty="0" smtClean="0">
                <a:latin typeface="微軟正黑體" panose="020B0604030504040204" pitchFamily="34" charset="-120"/>
                <a:ea typeface="微軟正黑體" panose="020B0604030504040204" pitchFamily="34" charset="-120"/>
              </a:rPr>
              <a:t>3</a:t>
            </a:r>
            <a:r>
              <a:rPr lang="zh-TW" altLang="en-US" dirty="0" smtClean="0">
                <a:latin typeface="微軟正黑體" panose="020B0604030504040204" pitchFamily="34" charset="-120"/>
                <a:ea typeface="微軟正黑體" panose="020B0604030504040204" pitchFamily="34" charset="-120"/>
              </a:rPr>
              <a:t>個步驟：</a:t>
            </a:r>
            <a:endParaRPr lang="zh-TW" altLang="en-US" dirty="0">
              <a:latin typeface="微軟正黑體" panose="020B0604030504040204" pitchFamily="34" charset="-120"/>
              <a:ea typeface="微軟正黑體" panose="020B0604030504040204" pitchFamily="34" charset="-120"/>
            </a:endParaRPr>
          </a:p>
        </p:txBody>
      </p:sp>
      <p:sp>
        <p:nvSpPr>
          <p:cNvPr id="5" name="內容版面配置區 4"/>
          <p:cNvSpPr>
            <a:spLocks noGrp="1"/>
          </p:cNvSpPr>
          <p:nvPr>
            <p:ph idx="1"/>
          </p:nvPr>
        </p:nvSpPr>
        <p:spPr/>
        <p:txBody>
          <a:bodyPr/>
          <a:lstStyle/>
          <a:p>
            <a:pPr marL="457200" indent="-457200">
              <a:buClr>
                <a:schemeClr val="tx1"/>
              </a:buClr>
              <a:buFont typeface="+mj-lt"/>
              <a:buAutoNum type="arabicPeriod"/>
            </a:pPr>
            <a:r>
              <a:rPr lang="zh-TW" altLang="en-US" dirty="0" smtClean="0">
                <a:latin typeface="微軟正黑體" panose="020B0604030504040204" pitchFamily="34" charset="-120"/>
                <a:ea typeface="微軟正黑體" panose="020B0604030504040204" pitchFamily="34" charset="-120"/>
              </a:rPr>
              <a:t>確定</a:t>
            </a:r>
            <a:r>
              <a:rPr lang="zh-TW" altLang="en-US" dirty="0">
                <a:latin typeface="微軟正黑體" panose="020B0604030504040204" pitchFamily="34" charset="-120"/>
                <a:ea typeface="微軟正黑體" panose="020B0604030504040204" pitchFamily="34" charset="-120"/>
              </a:rPr>
              <a:t>與空頭意向者相匹配</a:t>
            </a:r>
            <a:r>
              <a:rPr lang="zh-TW" altLang="en-US" dirty="0" smtClean="0">
                <a:latin typeface="微軟正黑體" panose="020B0604030504040204" pitchFamily="34" charset="-120"/>
                <a:ea typeface="微軟正黑體" panose="020B0604030504040204" pitchFamily="34" charset="-120"/>
              </a:rPr>
              <a:t>的</a:t>
            </a:r>
            <a:r>
              <a:rPr lang="zh-TW" altLang="en-US" dirty="0">
                <a:latin typeface="微軟正黑體" panose="020B0604030504040204" pitchFamily="34" charset="-120"/>
                <a:ea typeface="微軟正黑體" panose="020B0604030504040204" pitchFamily="34" charset="-120"/>
              </a:rPr>
              <a:t>所有</a:t>
            </a:r>
            <a:r>
              <a:rPr lang="zh-TW" altLang="en-US" dirty="0" smtClean="0">
                <a:latin typeface="微軟正黑體" panose="020B0604030504040204" pitchFamily="34" charset="-120"/>
                <a:ea typeface="微軟正黑體" panose="020B0604030504040204" pitchFamily="34" charset="-120"/>
              </a:rPr>
              <a:t>多頭部位 </a:t>
            </a:r>
            <a:r>
              <a:rPr lang="en-US" altLang="zh-TW" dirty="0" smtClean="0">
                <a:latin typeface="微軟正黑體" panose="020B0604030504040204" pitchFamily="34" charset="-120"/>
                <a:ea typeface="微軟正黑體" panose="020B0604030504040204" pitchFamily="34" charset="-120"/>
              </a:rPr>
              <a:t>(the pool of long positions)</a:t>
            </a:r>
            <a:r>
              <a:rPr lang="zh-TW" altLang="en-US" dirty="0" smtClean="0">
                <a:latin typeface="微軟正黑體" panose="020B0604030504040204" pitchFamily="34" charset="-120"/>
                <a:ea typeface="微軟正黑體" panose="020B0604030504040204" pitchFamily="34" charset="-120"/>
              </a:rPr>
              <a:t>：</a:t>
            </a:r>
            <a:r>
              <a:rPr lang="en-US" altLang="zh-TW" dirty="0" smtClean="0">
                <a:latin typeface="微軟正黑體" panose="020B0604030504040204" pitchFamily="34" charset="-120"/>
                <a:ea typeface="微軟正黑體" panose="020B0604030504040204" pitchFamily="34" charset="-120"/>
              </a:rPr>
              <a:t>CME</a:t>
            </a:r>
            <a:r>
              <a:rPr lang="zh-TW" altLang="en-US" dirty="0" smtClean="0">
                <a:latin typeface="微軟正黑體" panose="020B0604030504040204" pitchFamily="34" charset="-120"/>
                <a:ea typeface="微軟正黑體" panose="020B0604030504040204" pitchFamily="34" charset="-120"/>
              </a:rPr>
              <a:t>結算所從最早</a:t>
            </a:r>
            <a:r>
              <a:rPr lang="zh-TW" altLang="en-US" dirty="0">
                <a:latin typeface="微軟正黑體" panose="020B0604030504040204" pitchFamily="34" charset="-120"/>
                <a:ea typeface="微軟正黑體" panose="020B0604030504040204" pitchFamily="34" charset="-120"/>
              </a:rPr>
              <a:t>年份</a:t>
            </a:r>
            <a:r>
              <a:rPr lang="zh-TW" altLang="en-US" dirty="0" smtClean="0">
                <a:latin typeface="微軟正黑體" panose="020B0604030504040204" pitchFamily="34" charset="-120"/>
                <a:ea typeface="微軟正黑體" panose="020B0604030504040204" pitchFamily="34" charset="-120"/>
              </a:rPr>
              <a:t>日期 </a:t>
            </a:r>
            <a:r>
              <a:rPr lang="en-US" altLang="zh-TW" dirty="0" smtClean="0">
                <a:latin typeface="微軟正黑體" panose="020B0604030504040204" pitchFamily="34" charset="-120"/>
                <a:ea typeface="微軟正黑體" panose="020B0604030504040204" pitchFamily="34" charset="-120"/>
              </a:rPr>
              <a:t>(oldest vintage date)</a:t>
            </a:r>
            <a:r>
              <a:rPr lang="zh-TW" altLang="en-US" dirty="0" smtClean="0">
                <a:latin typeface="微軟正黑體" panose="020B0604030504040204" pitchFamily="34" charset="-120"/>
                <a:ea typeface="微軟正黑體" panose="020B0604030504040204" pitchFamily="34" charset="-120"/>
              </a:rPr>
              <a:t> 的多頭部位開始排序，直到</a:t>
            </a:r>
            <a:r>
              <a:rPr lang="zh-TW" altLang="en-US" dirty="0">
                <a:latin typeface="微軟正黑體" panose="020B0604030504040204" pitchFamily="34" charset="-120"/>
                <a:ea typeface="微軟正黑體" panose="020B0604030504040204" pitchFamily="34" charset="-120"/>
              </a:rPr>
              <a:t>建立了</a:t>
            </a:r>
            <a:r>
              <a:rPr lang="zh-TW" altLang="en-US" dirty="0" smtClean="0">
                <a:latin typeface="微軟正黑體" panose="020B0604030504040204" pitchFamily="34" charset="-120"/>
                <a:ea typeface="微軟正黑體" panose="020B0604030504040204" pitchFamily="34" charset="-120"/>
              </a:rPr>
              <a:t>一個</a:t>
            </a:r>
            <a:r>
              <a:rPr lang="en-US" altLang="zh-TW" dirty="0" smtClean="0">
                <a:latin typeface="微軟正黑體" panose="020B0604030504040204" pitchFamily="34" charset="-120"/>
                <a:ea typeface="微軟正黑體" panose="020B0604030504040204" pitchFamily="34" charset="-120"/>
              </a:rPr>
              <a:t>pool</a:t>
            </a:r>
            <a:r>
              <a:rPr lang="zh-TW" altLang="en-US" dirty="0" smtClean="0">
                <a:latin typeface="微軟正黑體" panose="020B0604030504040204" pitchFamily="34" charset="-120"/>
                <a:ea typeface="微軟正黑體" panose="020B0604030504040204" pitchFamily="34" charset="-120"/>
              </a:rPr>
              <a:t>中多頭合約數量與</a:t>
            </a:r>
            <a:r>
              <a:rPr lang="zh-TW" altLang="en-US" dirty="0">
                <a:latin typeface="微軟正黑體" panose="020B0604030504040204" pitchFamily="34" charset="-120"/>
                <a:ea typeface="微軟正黑體" panose="020B0604030504040204" pitchFamily="34" charset="-120"/>
              </a:rPr>
              <a:t>空頭意向者宣布交割的合約</a:t>
            </a:r>
            <a:r>
              <a:rPr lang="zh-TW" altLang="en-US" dirty="0" smtClean="0">
                <a:latin typeface="微軟正黑體" panose="020B0604030504040204" pitchFamily="34" charset="-120"/>
                <a:ea typeface="微軟正黑體" panose="020B0604030504040204" pitchFamily="34" charset="-120"/>
              </a:rPr>
              <a:t>數量</a:t>
            </a:r>
            <a:r>
              <a:rPr lang="zh-TW" altLang="en-US" dirty="0">
                <a:latin typeface="微軟正黑體" panose="020B0604030504040204" pitchFamily="34" charset="-120"/>
                <a:ea typeface="微軟正黑體" panose="020B0604030504040204" pitchFamily="34" charset="-120"/>
              </a:rPr>
              <a:t>相同</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marL="457200" indent="-457200">
              <a:buClr>
                <a:schemeClr val="tx1"/>
              </a:buClr>
              <a:buFont typeface="+mj-lt"/>
              <a:buAutoNum type="arabicPeriod"/>
            </a:pPr>
            <a:r>
              <a:rPr lang="zh-TW" altLang="en-US" dirty="0" smtClean="0">
                <a:latin typeface="微軟正黑體" panose="020B0604030504040204" pitchFamily="34" charset="-120"/>
                <a:ea typeface="微軟正黑體" panose="020B0604030504040204" pitchFamily="34" charset="-120"/>
              </a:rPr>
              <a:t>多頭部位根據</a:t>
            </a:r>
            <a:r>
              <a:rPr lang="zh-TW" altLang="en-US" dirty="0">
                <a:latin typeface="微軟正黑體" panose="020B0604030504040204" pitchFamily="34" charset="-120"/>
                <a:ea typeface="微軟正黑體" panose="020B0604030504040204" pitchFamily="34" charset="-120"/>
              </a:rPr>
              <a:t>規模與申報交割的</a:t>
            </a:r>
            <a:r>
              <a:rPr lang="zh-TW" altLang="en-US" dirty="0" smtClean="0">
                <a:latin typeface="微軟正黑體" panose="020B0604030504040204" pitchFamily="34" charset="-120"/>
                <a:ea typeface="微軟正黑體" panose="020B0604030504040204" pitchFamily="34" charset="-120"/>
              </a:rPr>
              <a:t>空頭部位進行匹配</a:t>
            </a:r>
            <a:r>
              <a:rPr lang="zh-TW" altLang="en-US" dirty="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如果</a:t>
            </a:r>
            <a:r>
              <a:rPr lang="zh-TW" altLang="en-US" dirty="0">
                <a:latin typeface="微軟正黑體" panose="020B0604030504040204" pitchFamily="34" charset="-120"/>
                <a:ea typeface="微軟正黑體" panose="020B0604030504040204" pitchFamily="34" charset="-120"/>
              </a:rPr>
              <a:t>兩</a:t>
            </a:r>
            <a:r>
              <a:rPr lang="zh-TW" altLang="en-US" dirty="0" smtClean="0">
                <a:latin typeface="微軟正黑體" panose="020B0604030504040204" pitchFamily="34" charset="-120"/>
                <a:ea typeface="微軟正黑體" panose="020B0604030504040204" pitchFamily="34" charset="-120"/>
              </a:rPr>
              <a:t>家結算</a:t>
            </a:r>
            <a:r>
              <a:rPr lang="zh-TW" altLang="en-US" dirty="0">
                <a:latin typeface="微軟正黑體" panose="020B0604030504040204" pitchFamily="34" charset="-120"/>
                <a:ea typeface="微軟正黑體" panose="020B0604030504040204" pitchFamily="34" charset="-120"/>
              </a:rPr>
              <a:t>會員公司申報交割的</a:t>
            </a:r>
            <a:r>
              <a:rPr lang="zh-TW" altLang="en-US" dirty="0" smtClean="0">
                <a:latin typeface="微軟正黑體" panose="020B0604030504040204" pitchFamily="34" charset="-120"/>
                <a:ea typeface="微軟正黑體" panose="020B0604030504040204" pitchFamily="34" charset="-120"/>
              </a:rPr>
              <a:t>空頭</a:t>
            </a:r>
            <a:r>
              <a:rPr lang="zh-TW" altLang="en-US" dirty="0">
                <a:latin typeface="微軟正黑體" panose="020B0604030504040204" pitchFamily="34" charset="-120"/>
                <a:ea typeface="微軟正黑體" panose="020B0604030504040204" pitchFamily="34" charset="-120"/>
              </a:rPr>
              <a:t>部位</a:t>
            </a:r>
            <a:r>
              <a:rPr lang="zh-TW" altLang="en-US" dirty="0" smtClean="0">
                <a:latin typeface="微軟正黑體" panose="020B0604030504040204" pitchFamily="34" charset="-120"/>
                <a:ea typeface="微軟正黑體" panose="020B0604030504040204" pitchFamily="34" charset="-120"/>
              </a:rPr>
              <a:t>總額</a:t>
            </a:r>
            <a:r>
              <a:rPr lang="zh-TW" altLang="en-US" dirty="0">
                <a:latin typeface="微軟正黑體" panose="020B0604030504040204" pitchFamily="34" charset="-120"/>
                <a:ea typeface="微軟正黑體" panose="020B0604030504040204" pitchFamily="34" charset="-120"/>
              </a:rPr>
              <a:t>等於另</a:t>
            </a:r>
            <a:r>
              <a:rPr lang="zh-TW" altLang="en-US" dirty="0" smtClean="0">
                <a:latin typeface="微軟正黑體" panose="020B0604030504040204" pitchFamily="34" charset="-120"/>
                <a:ea typeface="微軟正黑體" panose="020B0604030504040204" pitchFamily="34" charset="-120"/>
              </a:rPr>
              <a:t>一家結算</a:t>
            </a:r>
            <a:r>
              <a:rPr lang="zh-TW" altLang="en-US" dirty="0">
                <a:latin typeface="微軟正黑體" panose="020B0604030504040204" pitchFamily="34" charset="-120"/>
                <a:ea typeface="微軟正黑體" panose="020B0604030504040204" pitchFamily="34" charset="-120"/>
              </a:rPr>
              <a:t>會員公司符合交割資格的</a:t>
            </a:r>
            <a:r>
              <a:rPr lang="zh-TW" altLang="en-US" dirty="0" smtClean="0">
                <a:latin typeface="微軟正黑體" panose="020B0604030504040204" pitchFamily="34" charset="-120"/>
                <a:ea typeface="微軟正黑體" panose="020B0604030504040204" pitchFamily="34" charset="-120"/>
              </a:rPr>
              <a:t>多頭部位總額</a:t>
            </a:r>
            <a:r>
              <a:rPr lang="zh-TW" altLang="en-US" dirty="0">
                <a:latin typeface="微軟正黑體" panose="020B0604030504040204" pitchFamily="34" charset="-120"/>
                <a:ea typeface="微軟正黑體" panose="020B0604030504040204" pitchFamily="34" charset="-120"/>
              </a:rPr>
              <a:t>，則兩</a:t>
            </a:r>
            <a:r>
              <a:rPr lang="zh-TW" altLang="en-US" dirty="0" smtClean="0">
                <a:latin typeface="微軟正黑體" panose="020B0604030504040204" pitchFamily="34" charset="-120"/>
                <a:ea typeface="微軟正黑體" panose="020B0604030504040204" pitchFamily="34" charset="-120"/>
              </a:rPr>
              <a:t>家結算</a:t>
            </a:r>
            <a:r>
              <a:rPr lang="zh-TW" altLang="en-US" dirty="0">
                <a:latin typeface="微軟正黑體" panose="020B0604030504040204" pitchFamily="34" charset="-120"/>
                <a:ea typeface="微軟正黑體" panose="020B0604030504040204" pitchFamily="34" charset="-120"/>
              </a:rPr>
              <a:t>會員公司將自動匹配</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marL="457200" indent="-457200">
              <a:buClr>
                <a:schemeClr val="tx1"/>
              </a:buClr>
              <a:buFont typeface="+mj-lt"/>
              <a:buAutoNum type="arabicPeriod"/>
            </a:pPr>
            <a:r>
              <a:rPr lang="zh-TW" altLang="en-US" dirty="0">
                <a:latin typeface="微軟正黑體" panose="020B0604030504040204" pitchFamily="34" charset="-120"/>
                <a:ea typeface="微軟正黑體" panose="020B0604030504040204" pitchFamily="34" charset="-120"/>
              </a:rPr>
              <a:t>匹配是在隨機選擇的基礎上進行</a:t>
            </a:r>
            <a:r>
              <a:rPr lang="zh-TW" altLang="en-US" dirty="0" smtClean="0">
                <a:latin typeface="微軟正黑體" panose="020B0604030504040204" pitchFamily="34" charset="-120"/>
                <a:ea typeface="微軟正黑體" panose="020B0604030504040204" pitchFamily="34" charset="-120"/>
              </a:rPr>
              <a:t>的：</a:t>
            </a:r>
            <a:r>
              <a:rPr lang="en-US" altLang="zh-TW" dirty="0" smtClean="0">
                <a:latin typeface="微軟正黑體" panose="020B0604030504040204" pitchFamily="34" charset="-120"/>
                <a:ea typeface="微軟正黑體" panose="020B0604030504040204" pitchFamily="34" charset="-120"/>
              </a:rPr>
              <a:t>CME </a:t>
            </a:r>
            <a:r>
              <a:rPr lang="zh-TW" altLang="en-US" dirty="0" smtClean="0">
                <a:latin typeface="微軟正黑體" panose="020B0604030504040204" pitchFamily="34" charset="-120"/>
                <a:ea typeface="微軟正黑體" panose="020B0604030504040204" pitchFamily="34" charset="-120"/>
              </a:rPr>
              <a:t>結算所先</a:t>
            </a:r>
            <a:r>
              <a:rPr lang="zh-TW" altLang="en-US" dirty="0">
                <a:latin typeface="微軟正黑體" panose="020B0604030504040204" pitchFamily="34" charset="-120"/>
                <a:ea typeface="微軟正黑體" panose="020B0604030504040204" pitchFamily="34" charset="-120"/>
              </a:rPr>
              <a:t>隨機選擇</a:t>
            </a:r>
            <a:r>
              <a:rPr lang="zh-TW" altLang="en-US" dirty="0" smtClean="0">
                <a:latin typeface="微軟正黑體" panose="020B0604030504040204" pitchFamily="34" charset="-120"/>
                <a:ea typeface="微軟正黑體" panose="020B0604030504040204" pitchFamily="34" charset="-120"/>
              </a:rPr>
              <a:t>空頭部位，</a:t>
            </a:r>
            <a:r>
              <a:rPr lang="zh-TW" altLang="en-US" dirty="0">
                <a:latin typeface="微軟正黑體" panose="020B0604030504040204" pitchFamily="34" charset="-120"/>
                <a:ea typeface="微軟正黑體" panose="020B0604030504040204" pitchFamily="34" charset="-120"/>
              </a:rPr>
              <a:t>然後隨機選擇足夠數量的</a:t>
            </a:r>
            <a:r>
              <a:rPr lang="zh-TW" altLang="en-US" dirty="0" smtClean="0">
                <a:latin typeface="微軟正黑體" panose="020B0604030504040204" pitchFamily="34" charset="-120"/>
                <a:ea typeface="微軟正黑體" panose="020B0604030504040204" pitchFamily="34" charset="-120"/>
              </a:rPr>
              <a:t>多頭部位，</a:t>
            </a:r>
            <a:r>
              <a:rPr lang="zh-TW" altLang="en-US" dirty="0">
                <a:latin typeface="微軟正黑體" panose="020B0604030504040204" pitchFamily="34" charset="-120"/>
                <a:ea typeface="微軟正黑體" panose="020B0604030504040204" pitchFamily="34" charset="-120"/>
              </a:rPr>
              <a:t>以匹配</a:t>
            </a:r>
            <a:r>
              <a:rPr lang="zh-TW" altLang="en-US" dirty="0" smtClean="0">
                <a:latin typeface="微軟正黑體" panose="020B0604030504040204" pitchFamily="34" charset="-120"/>
                <a:ea typeface="微軟正黑體" panose="020B0604030504040204" pitchFamily="34" charset="-120"/>
              </a:rPr>
              <a:t>空頭</a:t>
            </a:r>
            <a:r>
              <a:rPr lang="zh-TW" altLang="en-US" dirty="0">
                <a:latin typeface="微軟正黑體" panose="020B0604030504040204" pitchFamily="34" charset="-120"/>
                <a:ea typeface="微軟正黑體" panose="020B0604030504040204" pitchFamily="34" charset="-120"/>
              </a:rPr>
              <a:t>部位</a:t>
            </a:r>
            <a:r>
              <a:rPr lang="zh-TW" altLang="en-US" dirty="0" smtClean="0">
                <a:latin typeface="微軟正黑體" panose="020B0604030504040204" pitchFamily="34" charset="-120"/>
                <a:ea typeface="微軟正黑體" panose="020B0604030504040204" pitchFamily="34" charset="-120"/>
              </a:rPr>
              <a:t>的</a:t>
            </a:r>
            <a:r>
              <a:rPr lang="zh-TW" altLang="en-US" dirty="0">
                <a:latin typeface="微軟正黑體" panose="020B0604030504040204" pitchFamily="34" charset="-120"/>
                <a:ea typeface="微軟正黑體" panose="020B0604030504040204" pitchFamily="34" charset="-120"/>
              </a:rPr>
              <a:t>合約</a:t>
            </a:r>
            <a:r>
              <a:rPr lang="zh-TW" altLang="en-US" dirty="0" smtClean="0">
                <a:latin typeface="微軟正黑體" panose="020B0604030504040204" pitchFamily="34" charset="-120"/>
                <a:ea typeface="微軟正黑體" panose="020B0604030504040204" pitchFamily="34" charset="-120"/>
              </a:rPr>
              <a:t>數量。它</a:t>
            </a:r>
            <a:r>
              <a:rPr lang="zh-TW" altLang="en-US" dirty="0">
                <a:latin typeface="微軟正黑體" panose="020B0604030504040204" pitchFamily="34" charset="-120"/>
                <a:ea typeface="微軟正黑體" panose="020B0604030504040204" pitchFamily="34" charset="-120"/>
              </a:rPr>
              <a:t>會重複此操作，直到所有</a:t>
            </a:r>
            <a:r>
              <a:rPr lang="zh-TW" altLang="en-US" dirty="0" smtClean="0">
                <a:latin typeface="微軟正黑體" panose="020B0604030504040204" pitchFamily="34" charset="-120"/>
                <a:ea typeface="微軟正黑體" panose="020B0604030504040204" pitchFamily="34" charset="-120"/>
              </a:rPr>
              <a:t>空頭部位被匹配完成。</a:t>
            </a:r>
            <a:endParaRPr lang="en-US" altLang="zh-TW" dirty="0" smtClean="0">
              <a:latin typeface="微軟正黑體" panose="020B0604030504040204" pitchFamily="34" charset="-120"/>
              <a:ea typeface="微軟正黑體" panose="020B0604030504040204" pitchFamily="34" charset="-120"/>
            </a:endParaRPr>
          </a:p>
          <a:p>
            <a:pPr marL="0" indent="0">
              <a:buClr>
                <a:schemeClr val="tx1"/>
              </a:buClr>
              <a:buNone/>
            </a:pPr>
            <a:r>
              <a:rPr lang="zh-TW" altLang="en-US" dirty="0" smtClean="0">
                <a:latin typeface="微軟正黑體" panose="020B0604030504040204" pitchFamily="34" charset="-120"/>
                <a:ea typeface="微軟正黑體" panose="020B0604030504040204" pitchFamily="34" charset="-120"/>
              </a:rPr>
              <a:t>在</a:t>
            </a:r>
            <a:r>
              <a:rPr lang="zh-TW" altLang="en-US" dirty="0">
                <a:latin typeface="微軟正黑體" panose="020B0604030504040204" pitchFamily="34" charset="-120"/>
                <a:ea typeface="微軟正黑體" panose="020B0604030504040204" pitchFamily="34" charset="-120"/>
              </a:rPr>
              <a:t>最後意向</a:t>
            </a:r>
            <a:r>
              <a:rPr lang="zh-TW" altLang="en-US" dirty="0" smtClean="0">
                <a:latin typeface="微軟正黑體" panose="020B0604030504040204" pitchFamily="34" charset="-120"/>
                <a:ea typeface="微軟正黑體" panose="020B0604030504040204" pitchFamily="34" charset="-120"/>
              </a:rPr>
              <a:t>日收盤</a:t>
            </a:r>
            <a:r>
              <a:rPr lang="zh-TW" altLang="en-US" dirty="0">
                <a:latin typeface="微軟正黑體" panose="020B0604030504040204" pitchFamily="34" charset="-120"/>
                <a:ea typeface="微軟正黑體" panose="020B0604030504040204" pitchFamily="34" charset="-120"/>
              </a:rPr>
              <a:t>時</a:t>
            </a:r>
            <a:r>
              <a:rPr lang="zh-TW" altLang="en-US" dirty="0" smtClean="0">
                <a:latin typeface="微軟正黑體" panose="020B0604030504040204" pitchFamily="34" charset="-120"/>
                <a:ea typeface="微軟正黑體" panose="020B0604030504040204" pitchFamily="34" charset="-120"/>
              </a:rPr>
              <a:t>未平倉的到期空頭期貨合約都</a:t>
            </a:r>
            <a:r>
              <a:rPr lang="zh-TW" altLang="en-US" dirty="0">
                <a:latin typeface="微軟正黑體" panose="020B0604030504040204" pitchFamily="34" charset="-120"/>
                <a:ea typeface="微軟正黑體" panose="020B0604030504040204" pitchFamily="34" charset="-120"/>
              </a:rPr>
              <a:t>必須進行</a:t>
            </a:r>
            <a:r>
              <a:rPr lang="zh-TW" altLang="en-US" dirty="0" smtClean="0">
                <a:latin typeface="微軟正黑體" panose="020B0604030504040204" pitchFamily="34" charset="-120"/>
                <a:ea typeface="微軟正黑體" panose="020B0604030504040204" pitchFamily="34" charset="-120"/>
              </a:rPr>
              <a:t>交割。也由於空頭</a:t>
            </a:r>
            <a:r>
              <a:rPr lang="zh-TW" altLang="en-US" dirty="0">
                <a:latin typeface="微軟正黑體" panose="020B0604030504040204" pitchFamily="34" charset="-120"/>
                <a:ea typeface="微軟正黑體" panose="020B0604030504040204" pitchFamily="34" charset="-120"/>
              </a:rPr>
              <a:t>持倉量始終等於多頭持倉量，因此所有剩餘的未平倉</a:t>
            </a:r>
            <a:r>
              <a:rPr lang="zh-TW" altLang="en-US" dirty="0" smtClean="0">
                <a:latin typeface="微軟正黑體" panose="020B0604030504040204" pitchFamily="34" charset="-120"/>
                <a:ea typeface="微軟正黑體" panose="020B0604030504040204" pitchFamily="34" charset="-120"/>
              </a:rPr>
              <a:t>多頭部位將</a:t>
            </a:r>
            <a:r>
              <a:rPr lang="zh-TW" altLang="en-US" dirty="0">
                <a:latin typeface="微軟正黑體" panose="020B0604030504040204" pitchFamily="34" charset="-120"/>
                <a:ea typeface="微軟正黑體" panose="020B0604030504040204" pitchFamily="34" charset="-120"/>
              </a:rPr>
              <a:t>自動進入合格</a:t>
            </a:r>
            <a:r>
              <a:rPr lang="zh-TW" altLang="en-US" dirty="0" smtClean="0">
                <a:latin typeface="微軟正黑體" panose="020B0604030504040204" pitchFamily="34" charset="-120"/>
                <a:ea typeface="微軟正黑體" panose="020B0604030504040204" pitchFamily="34" charset="-120"/>
              </a:rPr>
              <a:t>的 </a:t>
            </a:r>
            <a:r>
              <a:rPr lang="en-US" altLang="zh-TW" dirty="0" smtClean="0">
                <a:latin typeface="微軟正黑體" panose="020B0604030504040204" pitchFamily="34" charset="-120"/>
                <a:ea typeface="微軟正黑體" panose="020B0604030504040204" pitchFamily="34" charset="-120"/>
              </a:rPr>
              <a:t>pool </a:t>
            </a:r>
            <a:r>
              <a:rPr lang="zh-TW" altLang="en-US" dirty="0" smtClean="0">
                <a:latin typeface="微軟正黑體" panose="020B0604030504040204" pitchFamily="34" charset="-120"/>
                <a:ea typeface="微軟正黑體" panose="020B0604030504040204" pitchFamily="34" charset="-120"/>
              </a:rPr>
              <a:t>中。</a:t>
            </a:r>
            <a:endParaRPr lang="en-US" altLang="zh-TW" dirty="0" smtClean="0">
              <a:latin typeface="微軟正黑體" panose="020B0604030504040204" pitchFamily="34" charset="-120"/>
              <a:ea typeface="微軟正黑體" panose="020B0604030504040204" pitchFamily="34" charset="-120"/>
            </a:endParaRPr>
          </a:p>
          <a:p>
            <a:endParaRPr lang="en-US" altLang="zh-TW" dirty="0" smtClean="0"/>
          </a:p>
        </p:txBody>
      </p:sp>
    </p:spTree>
    <p:extLst>
      <p:ext uri="{BB962C8B-B14F-4D97-AF65-F5344CB8AC3E}">
        <p14:creationId xmlns:p14="http://schemas.microsoft.com/office/powerpoint/2010/main" val="4261829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200" dirty="0" smtClean="0">
                <a:ea typeface="微軟正黑體" panose="020B0604030504040204" pitchFamily="34" charset="-120"/>
              </a:rPr>
              <a:t>步驟 </a:t>
            </a:r>
            <a:r>
              <a:rPr lang="en-US" altLang="zh-TW" sz="3200" dirty="0" smtClean="0">
                <a:ea typeface="微軟正黑體" panose="020B0604030504040204" pitchFamily="34" charset="-120"/>
              </a:rPr>
              <a:t>1</a:t>
            </a:r>
            <a:r>
              <a:rPr lang="zh-TW" altLang="en-US" sz="3200" dirty="0" smtClean="0">
                <a:ea typeface="微軟正黑體" panose="020B0604030504040204" pitchFamily="34" charset="-120"/>
              </a:rPr>
              <a:t>：總共有 </a:t>
            </a:r>
            <a:r>
              <a:rPr lang="en-US" altLang="zh-TW" sz="3200" dirty="0" smtClean="0">
                <a:ea typeface="微軟正黑體" panose="020B0604030504040204" pitchFamily="34" charset="-120"/>
              </a:rPr>
              <a:t>3150</a:t>
            </a:r>
            <a:r>
              <a:rPr lang="zh-TW" altLang="en-US" sz="3200" dirty="0" smtClean="0">
                <a:ea typeface="微軟正黑體" panose="020B0604030504040204" pitchFamily="34" charset="-120"/>
              </a:rPr>
              <a:t> 份合約表明有意願交割</a:t>
            </a:r>
            <a:endParaRPr lang="en-US" altLang="zh-CN" sz="3200" dirty="0">
              <a:ea typeface="微軟正黑體" panose="020B0604030504040204" pitchFamily="34" charset="-120"/>
            </a:endParaRPr>
          </a:p>
        </p:txBody>
      </p:sp>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3"/>
          <a:stretch>
            <a:fillRect/>
          </a:stretch>
        </p:blipFill>
        <p:spPr>
          <a:xfrm>
            <a:off x="1992053" y="2385596"/>
            <a:ext cx="8268854" cy="2943636"/>
          </a:xfrm>
          <a:prstGeom prst="rect">
            <a:avLst/>
          </a:prstGeom>
        </p:spPr>
      </p:pic>
    </p:spTree>
    <p:extLst>
      <p:ext uri="{BB962C8B-B14F-4D97-AF65-F5344CB8AC3E}">
        <p14:creationId xmlns:p14="http://schemas.microsoft.com/office/powerpoint/2010/main" val="7976083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200" dirty="0">
                <a:ea typeface="微軟正黑體" panose="020B0604030504040204" pitchFamily="34" charset="-120"/>
              </a:rPr>
              <a:t>步驟 </a:t>
            </a:r>
            <a:r>
              <a:rPr lang="en-US" altLang="zh-TW" sz="3200" dirty="0">
                <a:ea typeface="微軟正黑體" panose="020B0604030504040204" pitchFamily="34" charset="-120"/>
              </a:rPr>
              <a:t>1</a:t>
            </a:r>
            <a:r>
              <a:rPr lang="zh-TW" altLang="en-US" sz="3200" dirty="0" smtClean="0">
                <a:ea typeface="微軟正黑體" panose="020B0604030504040204" pitchFamily="34" charset="-120"/>
              </a:rPr>
              <a:t>：依 </a:t>
            </a:r>
            <a:r>
              <a:rPr lang="en-US" altLang="zh-TW" sz="3200" dirty="0" smtClean="0">
                <a:ea typeface="微軟正黑體" panose="020B0604030504040204" pitchFamily="34" charset="-120"/>
              </a:rPr>
              <a:t>vintage date </a:t>
            </a:r>
            <a:r>
              <a:rPr lang="zh-TW" altLang="en-US" sz="3200" dirty="0" smtClean="0">
                <a:ea typeface="微軟正黑體" panose="020B0604030504040204" pitchFamily="34" charset="-120"/>
              </a:rPr>
              <a:t>排序</a:t>
            </a:r>
            <a:endParaRPr lang="zh-TW" altLang="en-US" sz="3200" dirty="0">
              <a:ea typeface="微軟正黑體" panose="020B0604030504040204" pitchFamily="34" charset="-120"/>
            </a:endParaRPr>
          </a:p>
        </p:txBody>
      </p:sp>
      <p:pic>
        <p:nvPicPr>
          <p:cNvPr id="5" name="圖片 4"/>
          <p:cNvPicPr>
            <a:picLocks noChangeAspect="1"/>
          </p:cNvPicPr>
          <p:nvPr/>
        </p:nvPicPr>
        <p:blipFill>
          <a:blip r:embed="rId2"/>
          <a:stretch>
            <a:fillRect/>
          </a:stretch>
        </p:blipFill>
        <p:spPr>
          <a:xfrm>
            <a:off x="1097280" y="2564491"/>
            <a:ext cx="10058400" cy="2976731"/>
          </a:xfrm>
          <a:prstGeom prst="rect">
            <a:avLst/>
          </a:prstGeom>
        </p:spPr>
      </p:pic>
      <p:sp>
        <p:nvSpPr>
          <p:cNvPr id="6" name="矩形 5"/>
          <p:cNvSpPr/>
          <p:nvPr/>
        </p:nvSpPr>
        <p:spPr>
          <a:xfrm>
            <a:off x="20320" y="3236727"/>
            <a:ext cx="952137" cy="646331"/>
          </a:xfrm>
          <a:prstGeom prst="rect">
            <a:avLst/>
          </a:prstGeom>
        </p:spPr>
        <p:txBody>
          <a:bodyPr wrap="square">
            <a:spAutoFit/>
          </a:bodyPr>
          <a:lstStyle/>
          <a:p>
            <a:pPr algn="r"/>
            <a:r>
              <a:rPr lang="en-US" altLang="zh-TW" dirty="0">
                <a:solidFill>
                  <a:srgbClr val="FFFF00"/>
                </a:solidFill>
              </a:rPr>
              <a:t>oldest vintage</a:t>
            </a:r>
            <a:endParaRPr lang="zh-TW" altLang="en-US" dirty="0">
              <a:solidFill>
                <a:srgbClr val="FFFF00"/>
              </a:solidFill>
            </a:endParaRPr>
          </a:p>
        </p:txBody>
      </p:sp>
      <p:cxnSp>
        <p:nvCxnSpPr>
          <p:cNvPr id="8" name="直線單箭頭接點 7"/>
          <p:cNvCxnSpPr/>
          <p:nvPr/>
        </p:nvCxnSpPr>
        <p:spPr>
          <a:xfrm flipV="1">
            <a:off x="943428" y="3236727"/>
            <a:ext cx="0" cy="2293407"/>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02013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TW" altLang="en-US" dirty="0"/>
          </a:p>
        </p:txBody>
      </p:sp>
      <p:pic>
        <p:nvPicPr>
          <p:cNvPr id="5" name="圖片 4"/>
          <p:cNvPicPr>
            <a:picLocks noChangeAspect="1"/>
          </p:cNvPicPr>
          <p:nvPr/>
        </p:nvPicPr>
        <p:blipFill>
          <a:blip r:embed="rId2"/>
          <a:stretch>
            <a:fillRect/>
          </a:stretch>
        </p:blipFill>
        <p:spPr>
          <a:xfrm>
            <a:off x="1097280" y="2682593"/>
            <a:ext cx="10058400" cy="2349642"/>
          </a:xfrm>
          <a:prstGeom prst="rect">
            <a:avLst/>
          </a:prstGeom>
        </p:spPr>
      </p:pic>
      <p:sp>
        <p:nvSpPr>
          <p:cNvPr id="6" name="文字方塊 5"/>
          <p:cNvSpPr txBox="1"/>
          <p:nvPr/>
        </p:nvSpPr>
        <p:spPr>
          <a:xfrm>
            <a:off x="7837714" y="3730170"/>
            <a:ext cx="899885" cy="95794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zh-TW" altLang="en-US" b="1" dirty="0" smtClean="0">
                <a:solidFill>
                  <a:schemeClr val="tx1"/>
                </a:solidFill>
                <a:latin typeface="微軟正黑體" panose="020B0604030504040204" pitchFamily="34" charset="-120"/>
                <a:ea typeface="微軟正黑體" panose="020B0604030504040204" pitchFamily="34" charset="-120"/>
              </a:rPr>
              <a:t>無條件捨去到整數位</a:t>
            </a:r>
            <a:endParaRPr lang="zh-TW" altLang="en-US" b="1" dirty="0">
              <a:solidFill>
                <a:schemeClr val="tx1"/>
              </a:solidFill>
              <a:latin typeface="微軟正黑體" panose="020B0604030504040204" pitchFamily="34" charset="-120"/>
              <a:ea typeface="微軟正黑體" panose="020B0604030504040204" pitchFamily="34" charset="-120"/>
            </a:endParaRPr>
          </a:p>
        </p:txBody>
      </p:sp>
      <p:sp>
        <p:nvSpPr>
          <p:cNvPr id="7" name="文字方塊 6"/>
          <p:cNvSpPr txBox="1"/>
          <p:nvPr/>
        </p:nvSpPr>
        <p:spPr>
          <a:xfrm>
            <a:off x="6126480" y="5081332"/>
            <a:ext cx="2513830" cy="369332"/>
          </a:xfrm>
          <a:prstGeom prst="rect">
            <a:avLst/>
          </a:prstGeom>
          <a:noFill/>
        </p:spPr>
        <p:txBody>
          <a:bodyPr wrap="none" rtlCol="0">
            <a:spAutoFit/>
          </a:bodyPr>
          <a:lstStyle/>
          <a:p>
            <a:r>
              <a:rPr lang="en-US" altLang="zh-TW" dirty="0" smtClean="0"/>
              <a:t>3150</a:t>
            </a:r>
            <a:r>
              <a:rPr lang="zh-TW" altLang="en-US" dirty="0" smtClean="0"/>
              <a:t> </a:t>
            </a:r>
            <a:r>
              <a:rPr lang="en-US" altLang="zh-TW" dirty="0" smtClean="0"/>
              <a:t>-</a:t>
            </a:r>
            <a:r>
              <a:rPr lang="zh-TW" altLang="en-US" dirty="0" smtClean="0"/>
              <a:t> </a:t>
            </a:r>
            <a:r>
              <a:rPr lang="en-US" altLang="zh-TW" dirty="0" smtClean="0"/>
              <a:t>1150</a:t>
            </a:r>
            <a:r>
              <a:rPr lang="zh-TW" altLang="en-US" dirty="0" smtClean="0"/>
              <a:t> </a:t>
            </a:r>
            <a:r>
              <a:rPr lang="en-US" altLang="zh-TW" dirty="0" smtClean="0"/>
              <a:t>-</a:t>
            </a:r>
            <a:r>
              <a:rPr lang="zh-TW" altLang="en-US" dirty="0" smtClean="0"/>
              <a:t> </a:t>
            </a:r>
            <a:r>
              <a:rPr lang="en-US" altLang="zh-TW" dirty="0" smtClean="0"/>
              <a:t>150</a:t>
            </a:r>
            <a:r>
              <a:rPr lang="zh-TW" altLang="en-US" dirty="0" smtClean="0"/>
              <a:t> </a:t>
            </a:r>
            <a:r>
              <a:rPr lang="en-US" altLang="zh-TW" dirty="0" smtClean="0"/>
              <a:t>=</a:t>
            </a:r>
            <a:r>
              <a:rPr lang="zh-TW" altLang="en-US" dirty="0" smtClean="0"/>
              <a:t> </a:t>
            </a:r>
            <a:r>
              <a:rPr lang="en-US" altLang="zh-TW" dirty="0" smtClean="0"/>
              <a:t>1850</a:t>
            </a:r>
            <a:endParaRPr lang="zh-TW" altLang="en-US" dirty="0"/>
          </a:p>
        </p:txBody>
      </p:sp>
      <p:sp>
        <p:nvSpPr>
          <p:cNvPr id="8" name="文字方塊 7"/>
          <p:cNvSpPr txBox="1"/>
          <p:nvPr/>
        </p:nvSpPr>
        <p:spPr>
          <a:xfrm>
            <a:off x="3114438" y="5846837"/>
            <a:ext cx="5525872" cy="369332"/>
          </a:xfrm>
          <a:prstGeom prst="rect">
            <a:avLst/>
          </a:prstGeom>
          <a:noFill/>
        </p:spPr>
        <p:txBody>
          <a:bodyPr wrap="none" rtlCol="0">
            <a:spAutoFit/>
          </a:bodyPr>
          <a:lstStyle/>
          <a:p>
            <a:r>
              <a:rPr lang="en-US" altLang="zh-TW" b="1" dirty="0" smtClean="0">
                <a:latin typeface="微軟正黑體" panose="020B0604030504040204" pitchFamily="34" charset="-120"/>
                <a:ea typeface="微軟正黑體" panose="020B0604030504040204" pitchFamily="34" charset="-120"/>
              </a:rPr>
              <a:t>1850</a:t>
            </a:r>
            <a:r>
              <a:rPr lang="zh-TW" altLang="en-US" b="1" dirty="0" smtClean="0">
                <a:latin typeface="微軟正黑體" panose="020B0604030504040204" pitchFamily="34" charset="-120"/>
                <a:ea typeface="微軟正黑體" panose="020B0604030504040204" pitchFamily="34" charset="-120"/>
              </a:rPr>
              <a:t> </a:t>
            </a:r>
            <a:r>
              <a:rPr lang="en-US" altLang="zh-TW" b="1" dirty="0" smtClean="0">
                <a:latin typeface="微軟正黑體" panose="020B0604030504040204" pitchFamily="34" charset="-120"/>
                <a:ea typeface="微軟正黑體" panose="020B0604030504040204" pitchFamily="34" charset="-120"/>
              </a:rPr>
              <a:t>–</a:t>
            </a:r>
            <a:r>
              <a:rPr lang="zh-TW" altLang="en-US" b="1" dirty="0" smtClean="0">
                <a:latin typeface="微軟正黑體" panose="020B0604030504040204" pitchFamily="34" charset="-120"/>
                <a:ea typeface="微軟正黑體" panose="020B0604030504040204" pitchFamily="34" charset="-120"/>
              </a:rPr>
              <a:t> </a:t>
            </a:r>
            <a:r>
              <a:rPr lang="en-US" altLang="zh-TW" b="1" dirty="0" smtClean="0">
                <a:latin typeface="微軟正黑體" panose="020B0604030504040204" pitchFamily="34" charset="-120"/>
                <a:ea typeface="微軟正黑體" panose="020B0604030504040204" pitchFamily="34" charset="-120"/>
              </a:rPr>
              <a:t>1849</a:t>
            </a:r>
            <a:r>
              <a:rPr lang="zh-TW" altLang="en-US" b="1" dirty="0" smtClean="0">
                <a:latin typeface="微軟正黑體" panose="020B0604030504040204" pitchFamily="34" charset="-120"/>
                <a:ea typeface="微軟正黑體" panose="020B0604030504040204" pitchFamily="34" charset="-120"/>
              </a:rPr>
              <a:t> </a:t>
            </a:r>
            <a:r>
              <a:rPr lang="en-US" altLang="zh-TW" b="1" dirty="0" smtClean="0">
                <a:latin typeface="微軟正黑體" panose="020B0604030504040204" pitchFamily="34" charset="-120"/>
                <a:ea typeface="微軟正黑體" panose="020B0604030504040204" pitchFamily="34" charset="-120"/>
              </a:rPr>
              <a:t>=</a:t>
            </a:r>
            <a:r>
              <a:rPr lang="zh-TW" altLang="en-US" b="1" dirty="0" smtClean="0">
                <a:latin typeface="微軟正黑體" panose="020B0604030504040204" pitchFamily="34" charset="-120"/>
                <a:ea typeface="微軟正黑體" panose="020B0604030504040204" pitchFamily="34" charset="-120"/>
              </a:rPr>
              <a:t> </a:t>
            </a:r>
            <a:r>
              <a:rPr lang="en-US" altLang="zh-TW" b="1" dirty="0" smtClean="0">
                <a:latin typeface="微軟正黑體" panose="020B0604030504040204" pitchFamily="34" charset="-120"/>
                <a:ea typeface="微軟正黑體" panose="020B0604030504040204" pitchFamily="34" charset="-120"/>
              </a:rPr>
              <a:t>1</a:t>
            </a:r>
            <a:r>
              <a:rPr lang="zh-TW" altLang="en-US" b="1" dirty="0" smtClean="0">
                <a:latin typeface="微軟正黑體" panose="020B0604030504040204" pitchFamily="34" charset="-120"/>
                <a:ea typeface="微軟正黑體" panose="020B0604030504040204" pitchFamily="34" charset="-120"/>
              </a:rPr>
              <a:t> </a:t>
            </a:r>
            <a:r>
              <a:rPr lang="en-US" altLang="zh-TW" b="1" dirty="0" smtClean="0">
                <a:latin typeface="微軟正黑體" panose="020B0604030504040204" pitchFamily="34" charset="-120"/>
                <a:ea typeface="微軟正黑體" panose="020B0604030504040204" pitchFamily="34" charset="-120"/>
                <a:sym typeface="Wingdings" panose="05000000000000000000" pitchFamily="2" charset="2"/>
              </a:rPr>
              <a:t></a:t>
            </a:r>
            <a:r>
              <a:rPr lang="zh-TW" altLang="en-US" b="1" dirty="0" smtClean="0">
                <a:latin typeface="微軟正黑體" panose="020B0604030504040204" pitchFamily="34" charset="-120"/>
                <a:ea typeface="微軟正黑體" panose="020B0604030504040204" pitchFamily="34" charset="-120"/>
                <a:sym typeface="Wingdings" panose="05000000000000000000" pitchFamily="2" charset="2"/>
              </a:rPr>
              <a:t> 隨機分配，假設在這裡分配給</a:t>
            </a:r>
            <a:r>
              <a:rPr lang="en-US" altLang="zh-TW" b="1" dirty="0" smtClean="0">
                <a:latin typeface="微軟正黑體" panose="020B0604030504040204" pitchFamily="34" charset="-120"/>
                <a:ea typeface="微軟正黑體" panose="020B0604030504040204" pitchFamily="34" charset="-120"/>
                <a:sym typeface="Wingdings" panose="05000000000000000000" pitchFamily="2" charset="2"/>
              </a:rPr>
              <a:t>M</a:t>
            </a:r>
          </a:p>
        </p:txBody>
      </p:sp>
      <p:sp>
        <p:nvSpPr>
          <p:cNvPr id="11" name="標題 1"/>
          <p:cNvSpPr>
            <a:spLocks noGrp="1"/>
          </p:cNvSpPr>
          <p:nvPr>
            <p:ph type="title"/>
          </p:nvPr>
        </p:nvSpPr>
        <p:spPr/>
        <p:txBody>
          <a:bodyPr>
            <a:normAutofit/>
          </a:bodyPr>
          <a:lstStyle/>
          <a:p>
            <a:r>
              <a:rPr lang="zh-TW" altLang="en-US" sz="3200" dirty="0">
                <a:ea typeface="微軟正黑體" panose="020B0604030504040204" pitchFamily="34" charset="-120"/>
              </a:rPr>
              <a:t>步驟 </a:t>
            </a:r>
            <a:r>
              <a:rPr lang="en-US" altLang="zh-TW" sz="3200" dirty="0">
                <a:ea typeface="微軟正黑體" panose="020B0604030504040204" pitchFamily="34" charset="-120"/>
              </a:rPr>
              <a:t>1</a:t>
            </a:r>
            <a:r>
              <a:rPr lang="zh-TW" altLang="en-US" sz="3200" dirty="0" smtClean="0">
                <a:ea typeface="微軟正黑體" panose="020B0604030504040204" pitchFamily="34" charset="-120"/>
              </a:rPr>
              <a:t>：同 </a:t>
            </a:r>
            <a:r>
              <a:rPr lang="en-US" altLang="zh-TW" sz="3200" dirty="0" smtClean="0">
                <a:ea typeface="微軟正黑體" panose="020B0604030504040204" pitchFamily="34" charset="-120"/>
              </a:rPr>
              <a:t>vintage date</a:t>
            </a:r>
            <a:r>
              <a:rPr lang="zh-TW" altLang="en-US" sz="3200" dirty="0" smtClean="0">
                <a:ea typeface="微軟正黑體" panose="020B0604030504040204" pitchFamily="34" charset="-120"/>
              </a:rPr>
              <a:t> 的合約依比例分配</a:t>
            </a:r>
            <a:endParaRPr lang="zh-TW" altLang="en-US" sz="3200" dirty="0">
              <a:ea typeface="微軟正黑體" panose="020B0604030504040204" pitchFamily="34" charset="-120"/>
            </a:endParaRPr>
          </a:p>
        </p:txBody>
      </p:sp>
    </p:spTree>
    <p:extLst>
      <p:ext uri="{BB962C8B-B14F-4D97-AF65-F5344CB8AC3E}">
        <p14:creationId xmlns:p14="http://schemas.microsoft.com/office/powerpoint/2010/main" val="23745671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stretch>
            <a:fillRect/>
          </a:stretch>
        </p:blipFill>
        <p:spPr>
          <a:xfrm>
            <a:off x="1867893" y="1942833"/>
            <a:ext cx="8516539" cy="3829584"/>
          </a:xfrm>
          <a:prstGeom prst="rect">
            <a:avLst/>
          </a:prstGeom>
        </p:spPr>
      </p:pic>
      <p:sp>
        <p:nvSpPr>
          <p:cNvPr id="9" name="標題 1"/>
          <p:cNvSpPr>
            <a:spLocks noGrp="1"/>
          </p:cNvSpPr>
          <p:nvPr>
            <p:ph type="title"/>
          </p:nvPr>
        </p:nvSpPr>
        <p:spPr/>
        <p:txBody>
          <a:bodyPr>
            <a:normAutofit/>
          </a:bodyPr>
          <a:lstStyle/>
          <a:p>
            <a:r>
              <a:rPr lang="zh-TW" altLang="en-US" sz="3200" dirty="0">
                <a:ea typeface="微軟正黑體" panose="020B0604030504040204" pitchFamily="34" charset="-120"/>
              </a:rPr>
              <a:t>步驟 </a:t>
            </a:r>
            <a:r>
              <a:rPr lang="en-US" altLang="zh-TW" sz="3200" dirty="0" smtClean="0">
                <a:ea typeface="微軟正黑體" panose="020B0604030504040204" pitchFamily="34" charset="-120"/>
              </a:rPr>
              <a:t>1</a:t>
            </a:r>
            <a:r>
              <a:rPr lang="zh-TW" altLang="en-US" sz="3200" dirty="0" smtClean="0">
                <a:ea typeface="微軟正黑體" panose="020B0604030504040204" pitchFamily="34" charset="-120"/>
              </a:rPr>
              <a:t> 完成之後的多頭部位分配狀況</a:t>
            </a:r>
            <a:endParaRPr lang="zh-TW" altLang="en-US" sz="3200" dirty="0">
              <a:ea typeface="微軟正黑體" panose="020B0604030504040204" pitchFamily="34" charset="-120"/>
            </a:endParaRPr>
          </a:p>
        </p:txBody>
      </p:sp>
    </p:spTree>
    <p:extLst>
      <p:ext uri="{BB962C8B-B14F-4D97-AF65-F5344CB8AC3E}">
        <p14:creationId xmlns:p14="http://schemas.microsoft.com/office/powerpoint/2010/main" val="39060934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200" dirty="0">
                <a:ea typeface="微軟正黑體" panose="020B0604030504040204" pitchFamily="34" charset="-120"/>
              </a:rPr>
              <a:t>步驟 </a:t>
            </a:r>
            <a:r>
              <a:rPr lang="en-US" altLang="zh-TW" sz="3200" dirty="0" smtClean="0">
                <a:ea typeface="微軟正黑體" panose="020B0604030504040204" pitchFamily="34" charset="-120"/>
              </a:rPr>
              <a:t>2</a:t>
            </a:r>
            <a:r>
              <a:rPr lang="zh-TW" altLang="en-US" sz="3200" dirty="0" smtClean="0">
                <a:ea typeface="微軟正黑體" panose="020B0604030504040204" pitchFamily="34" charset="-120"/>
              </a:rPr>
              <a:t>：以結算公司為單位匹配有相同數量合約的公司</a:t>
            </a:r>
            <a:endParaRPr lang="en-US" altLang="zh-CN" sz="3200" dirty="0">
              <a:ea typeface="微軟正黑體" panose="020B0604030504040204" pitchFamily="34" charset="-120"/>
            </a:endParaRPr>
          </a:p>
        </p:txBody>
      </p:sp>
      <p:sp>
        <p:nvSpPr>
          <p:cNvPr id="5" name="內容版面配置區 4"/>
          <p:cNvSpPr>
            <a:spLocks noGrp="1"/>
          </p:cNvSpPr>
          <p:nvPr>
            <p:ph sz="half" idx="1"/>
          </p:nvPr>
        </p:nvSpPr>
        <p:spPr>
          <a:xfrm>
            <a:off x="1097278" y="2786106"/>
            <a:ext cx="4937760" cy="3082987"/>
          </a:xfrm>
        </p:spPr>
        <p:txBody>
          <a:bodyPr/>
          <a:lstStyle/>
          <a:p>
            <a:pPr>
              <a:lnSpc>
                <a:spcPct val="100000"/>
              </a:lnSpc>
              <a:buClr>
                <a:schemeClr val="tx1"/>
              </a:buClr>
            </a:pPr>
            <a:r>
              <a:rPr lang="zh-TW" altLang="en-US" dirty="0" smtClean="0">
                <a:latin typeface="微軟正黑體" panose="020B0604030504040204" pitchFamily="34" charset="-120"/>
                <a:ea typeface="微軟正黑體" panose="020B0604030504040204" pitchFamily="34" charset="-120"/>
              </a:rPr>
              <a:t>合併各結算公司申報做出交割 </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 接受交割的合約</a:t>
            </a:r>
            <a:r>
              <a:rPr lang="zh-TW" altLang="en-US" dirty="0" smtClean="0">
                <a:latin typeface="微軟正黑體" panose="020B0604030504040204" pitchFamily="34" charset="-120"/>
                <a:ea typeface="微軟正黑體" panose="020B0604030504040204" pitchFamily="34" charset="-120"/>
              </a:rPr>
              <a:t>數（不區分 </a:t>
            </a:r>
            <a:r>
              <a:rPr lang="en-US" altLang="zh-TW" dirty="0" smtClean="0">
                <a:latin typeface="微軟正黑體" panose="020B0604030504040204" pitchFamily="34" charset="-120"/>
                <a:ea typeface="微軟正黑體" panose="020B0604030504040204" pitchFamily="34" charset="-120"/>
              </a:rPr>
              <a:t>origin</a:t>
            </a:r>
            <a:r>
              <a:rPr lang="zh-TW" altLang="en-US" dirty="0" smtClean="0">
                <a:latin typeface="微軟正黑體" panose="020B0604030504040204" pitchFamily="34" charset="-120"/>
                <a:ea typeface="微軟正黑體" panose="020B0604030504040204" pitchFamily="34" charset="-120"/>
              </a:rPr>
              <a:t> 和 </a:t>
            </a:r>
            <a:r>
              <a:rPr lang="en-US" altLang="zh-TW" dirty="0" smtClean="0">
                <a:latin typeface="微軟正黑體" panose="020B0604030504040204" pitchFamily="34" charset="-120"/>
                <a:ea typeface="微軟正黑體" panose="020B0604030504040204" pitchFamily="34" charset="-120"/>
              </a:rPr>
              <a:t>vintage</a:t>
            </a:r>
            <a:r>
              <a:rPr lang="zh-TW" altLang="en-US" dirty="0" smtClean="0">
                <a:latin typeface="微軟正黑體" panose="020B0604030504040204" pitchFamily="34" charset="-120"/>
                <a:ea typeface="微軟正黑體" panose="020B0604030504040204" pitchFamily="34" charset="-120"/>
              </a:rPr>
              <a:t>）匹配</a:t>
            </a:r>
            <a:r>
              <a:rPr lang="zh-TW" altLang="en-US" dirty="0">
                <a:latin typeface="微軟正黑體" panose="020B0604030504040204" pitchFamily="34" charset="-120"/>
                <a:ea typeface="微軟正黑體" panose="020B0604030504040204" pitchFamily="34" charset="-120"/>
              </a:rPr>
              <a:t>合約數</a:t>
            </a:r>
            <a:r>
              <a:rPr lang="zh-TW" altLang="en-US" dirty="0" smtClean="0">
                <a:latin typeface="微軟正黑體" panose="020B0604030504040204" pitchFamily="34" charset="-120"/>
                <a:ea typeface="微軟正黑體" panose="020B0604030504040204" pitchFamily="34" charset="-120"/>
              </a:rPr>
              <a:t>相同的公司</a:t>
            </a:r>
            <a:endParaRPr lang="en-US" altLang="zh-TW" dirty="0" smtClean="0">
              <a:latin typeface="微軟正黑體" panose="020B0604030504040204" pitchFamily="34" charset="-120"/>
              <a:ea typeface="微軟正黑體" panose="020B0604030504040204" pitchFamily="34" charset="-120"/>
            </a:endParaRPr>
          </a:p>
          <a:p>
            <a:pPr marL="578358" lvl="1" indent="-285750">
              <a:lnSpc>
                <a:spcPct val="100000"/>
              </a:lnSpc>
              <a:buClr>
                <a:schemeClr val="tx1"/>
              </a:buClr>
            </a:pPr>
            <a:r>
              <a:rPr lang="zh-TW" altLang="en-US" dirty="0">
                <a:latin typeface="微軟正黑體" panose="020B0604030504040204" pitchFamily="34" charset="-120"/>
                <a:ea typeface="微軟正黑體" panose="020B0604030504040204" pitchFamily="34" charset="-120"/>
              </a:rPr>
              <a:t>若有一樣</a:t>
            </a:r>
            <a:r>
              <a:rPr lang="zh-TW" altLang="en-US" dirty="0" smtClean="0">
                <a:latin typeface="微軟正黑體" panose="020B0604030504040204" pitchFamily="34" charset="-120"/>
                <a:ea typeface="微軟正黑體" panose="020B0604030504040204" pitchFamily="34" charset="-120"/>
              </a:rPr>
              <a:t>的 </a:t>
            </a:r>
            <a:r>
              <a:rPr lang="en-US" altLang="zh-TW" dirty="0" smtClean="0">
                <a:latin typeface="微軟正黑體" panose="020B0604030504040204" pitchFamily="34" charset="-120"/>
                <a:ea typeface="微軟正黑體" panose="020B0604030504040204" pitchFamily="34" charset="-120"/>
              </a:rPr>
              <a:t>(e.g. J &amp; M here both 1000)</a:t>
            </a:r>
            <a:r>
              <a:rPr lang="zh-TW" altLang="en-US" dirty="0" smtClean="0">
                <a:latin typeface="微軟正黑體" panose="020B0604030504040204" pitchFamily="34" charset="-120"/>
                <a:ea typeface="微軟正黑體" panose="020B0604030504040204" pitchFamily="34" charset="-120"/>
              </a:rPr>
              <a:t>，先選</a:t>
            </a:r>
            <a:r>
              <a:rPr lang="zh-TW" altLang="en-US" dirty="0" smtClean="0">
                <a:latin typeface="微軟正黑體" panose="020B0604030504040204" pitchFamily="34" charset="-120"/>
                <a:ea typeface="微軟正黑體" panose="020B0604030504040204" pitchFamily="34" charset="-120"/>
              </a:rPr>
              <a:t>有 </a:t>
            </a:r>
            <a:r>
              <a:rPr lang="en-US" altLang="zh-TW" dirty="0" smtClean="0">
                <a:latin typeface="微軟正黑體" panose="020B0604030504040204" pitchFamily="34" charset="-120"/>
                <a:ea typeface="微軟正黑體" panose="020B0604030504040204" pitchFamily="34" charset="-120"/>
              </a:rPr>
              <a:t>the </a:t>
            </a:r>
            <a:r>
              <a:rPr lang="en-US" altLang="zh-TW" dirty="0">
                <a:latin typeface="微軟正黑體" panose="020B0604030504040204" pitchFamily="34" charset="-120"/>
                <a:ea typeface="微軟正黑體" panose="020B0604030504040204" pitchFamily="34" charset="-120"/>
              </a:rPr>
              <a:t>long position with the oldest vintage </a:t>
            </a:r>
            <a:r>
              <a:rPr lang="en-US" altLang="zh-TW" dirty="0" smtClean="0">
                <a:latin typeface="微軟正黑體" panose="020B0604030504040204" pitchFamily="34" charset="-120"/>
                <a:ea typeface="微軟正黑體" panose="020B0604030504040204" pitchFamily="34" charset="-120"/>
              </a:rPr>
              <a:t>date</a:t>
            </a:r>
            <a:r>
              <a:rPr lang="zh-TW" altLang="en-US" dirty="0" smtClean="0">
                <a:latin typeface="微軟正黑體" panose="020B0604030504040204" pitchFamily="34" charset="-120"/>
                <a:ea typeface="微軟正黑體" panose="020B0604030504040204" pitchFamily="34" charset="-120"/>
              </a:rPr>
              <a:t> 的</a:t>
            </a:r>
            <a:r>
              <a:rPr lang="zh-TW" altLang="en-US" dirty="0" smtClean="0">
                <a:latin typeface="微軟正黑體" panose="020B0604030504040204" pitchFamily="34" charset="-120"/>
                <a:ea typeface="微軟正黑體" panose="020B0604030504040204" pitchFamily="34" charset="-120"/>
              </a:rPr>
              <a:t>結算公司</a:t>
            </a:r>
            <a:endParaRPr lang="en-US" altLang="zh-TW" dirty="0" smtClean="0">
              <a:latin typeface="微軟正黑體" panose="020B0604030504040204" pitchFamily="34" charset="-120"/>
              <a:ea typeface="微軟正黑體" panose="020B0604030504040204" pitchFamily="34" charset="-120"/>
            </a:endParaRPr>
          </a:p>
        </p:txBody>
      </p:sp>
      <p:pic>
        <p:nvPicPr>
          <p:cNvPr id="7" name="內容版面配置區 6"/>
          <p:cNvPicPr>
            <a:picLocks noGrp="1" noChangeAspect="1"/>
          </p:cNvPicPr>
          <p:nvPr>
            <p:ph sz="half" idx="2"/>
          </p:nvPr>
        </p:nvPicPr>
        <p:blipFill>
          <a:blip r:embed="rId2"/>
          <a:stretch>
            <a:fillRect/>
          </a:stretch>
        </p:blipFill>
        <p:spPr>
          <a:xfrm>
            <a:off x="6218238" y="2786107"/>
            <a:ext cx="4937125" cy="2143037"/>
          </a:xfrm>
          <a:prstGeom prst="rect">
            <a:avLst/>
          </a:prstGeom>
        </p:spPr>
      </p:pic>
    </p:spTree>
    <p:extLst>
      <p:ext uri="{BB962C8B-B14F-4D97-AF65-F5344CB8AC3E}">
        <p14:creationId xmlns:p14="http://schemas.microsoft.com/office/powerpoint/2010/main" val="20544483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200" dirty="0">
                <a:ea typeface="微軟正黑體" panose="020B0604030504040204" pitchFamily="34" charset="-120"/>
              </a:rPr>
              <a:t>步驟 </a:t>
            </a:r>
            <a:r>
              <a:rPr lang="en-US" altLang="zh-TW" sz="3200" dirty="0" smtClean="0">
                <a:ea typeface="微軟正黑體" panose="020B0604030504040204" pitchFamily="34" charset="-120"/>
              </a:rPr>
              <a:t>2</a:t>
            </a:r>
            <a:r>
              <a:rPr lang="zh-TW" altLang="en-US" sz="3200" dirty="0">
                <a:ea typeface="微軟正黑體" panose="020B0604030504040204" pitchFamily="34" charset="-120"/>
              </a:rPr>
              <a:t> </a:t>
            </a:r>
            <a:r>
              <a:rPr lang="zh-TW" altLang="en-US" sz="3200" dirty="0" smtClean="0">
                <a:ea typeface="微軟正黑體" panose="020B0604030504040204" pitchFamily="34" charset="-120"/>
              </a:rPr>
              <a:t>完成後剩下還沒被匹配的空頭和多頭部位</a:t>
            </a:r>
            <a:endParaRPr lang="en-US" altLang="zh-CN" sz="3200" dirty="0">
              <a:ea typeface="微軟正黑體" panose="020B0604030504040204" pitchFamily="34" charset="-120"/>
            </a:endParaRPr>
          </a:p>
        </p:txBody>
      </p:sp>
      <p:sp>
        <p:nvSpPr>
          <p:cNvPr id="8" name="文字版面配置區 7"/>
          <p:cNvSpPr>
            <a:spLocks noGrp="1"/>
          </p:cNvSpPr>
          <p:nvPr>
            <p:ph type="body" idx="1"/>
          </p:nvPr>
        </p:nvSpPr>
        <p:spPr/>
        <p:txBody>
          <a:bodyPr/>
          <a:lstStyle/>
          <a:p>
            <a:r>
              <a:rPr lang="en-US" altLang="zh-TW" dirty="0" smtClean="0"/>
              <a:t>Unmatched </a:t>
            </a:r>
            <a:r>
              <a:rPr lang="en-US" altLang="zh-TW" dirty="0"/>
              <a:t>short </a:t>
            </a:r>
            <a:r>
              <a:rPr lang="en-US" altLang="zh-TW" dirty="0" err="1" smtClean="0"/>
              <a:t>intentioners</a:t>
            </a:r>
            <a:endParaRPr lang="zh-TW" altLang="en-US" dirty="0"/>
          </a:p>
        </p:txBody>
      </p:sp>
      <p:sp>
        <p:nvSpPr>
          <p:cNvPr id="9" name="文字版面配置區 8"/>
          <p:cNvSpPr>
            <a:spLocks noGrp="1"/>
          </p:cNvSpPr>
          <p:nvPr>
            <p:ph type="body" sz="quarter" idx="3"/>
          </p:nvPr>
        </p:nvSpPr>
        <p:spPr/>
        <p:txBody>
          <a:bodyPr/>
          <a:lstStyle/>
          <a:p>
            <a:r>
              <a:rPr lang="en-US" altLang="zh-TW" dirty="0"/>
              <a:t> The eligible long position </a:t>
            </a:r>
            <a:r>
              <a:rPr lang="en-US" altLang="zh-TW" dirty="0" smtClean="0"/>
              <a:t>pool</a:t>
            </a:r>
            <a:endParaRPr lang="zh-TW" altLang="en-US" dirty="0"/>
          </a:p>
        </p:txBody>
      </p:sp>
      <p:pic>
        <p:nvPicPr>
          <p:cNvPr id="13" name="內容版面配置區 12"/>
          <p:cNvPicPr>
            <a:picLocks noGrp="1" noChangeAspect="1"/>
          </p:cNvPicPr>
          <p:nvPr>
            <p:ph sz="quarter" idx="4"/>
          </p:nvPr>
        </p:nvPicPr>
        <p:blipFill>
          <a:blip r:embed="rId2"/>
          <a:stretch>
            <a:fillRect/>
          </a:stretch>
        </p:blipFill>
        <p:spPr>
          <a:xfrm>
            <a:off x="6218238" y="3393884"/>
            <a:ext cx="4937125" cy="1756158"/>
          </a:xfrm>
          <a:prstGeom prst="rect">
            <a:avLst/>
          </a:prstGeom>
        </p:spPr>
      </p:pic>
      <p:pic>
        <p:nvPicPr>
          <p:cNvPr id="12" name="內容版面配置區 5"/>
          <p:cNvPicPr>
            <a:picLocks noGrp="1" noChangeAspect="1"/>
          </p:cNvPicPr>
          <p:nvPr>
            <p:ph sz="half" idx="2"/>
          </p:nvPr>
        </p:nvPicPr>
        <p:blipFill>
          <a:blip r:embed="rId3"/>
          <a:stretch>
            <a:fillRect/>
          </a:stretch>
        </p:blipFill>
        <p:spPr>
          <a:xfrm>
            <a:off x="1187768" y="3664657"/>
            <a:ext cx="4938712" cy="1214612"/>
          </a:xfrm>
          <a:prstGeom prst="rect">
            <a:avLst/>
          </a:prstGeom>
        </p:spPr>
      </p:pic>
    </p:spTree>
    <p:extLst>
      <p:ext uri="{BB962C8B-B14F-4D97-AF65-F5344CB8AC3E}">
        <p14:creationId xmlns:p14="http://schemas.microsoft.com/office/powerpoint/2010/main" val="539541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200" dirty="0">
                <a:ea typeface="微軟正黑體" panose="020B0604030504040204" pitchFamily="34" charset="-120"/>
              </a:rPr>
              <a:t>步驟 </a:t>
            </a:r>
            <a:r>
              <a:rPr lang="en-US" altLang="zh-TW" sz="3200" dirty="0" smtClean="0">
                <a:ea typeface="微軟正黑體" panose="020B0604030504040204" pitchFamily="34" charset="-120"/>
              </a:rPr>
              <a:t>3</a:t>
            </a:r>
            <a:r>
              <a:rPr lang="zh-TW" altLang="en-US" sz="3200" dirty="0" smtClean="0">
                <a:ea typeface="微軟正黑體" panose="020B0604030504040204" pitchFamily="34" charset="-120"/>
              </a:rPr>
              <a:t>：</a:t>
            </a:r>
            <a:endParaRPr lang="en-US" altLang="zh-CN" sz="3200" dirty="0">
              <a:ea typeface="微軟正黑體" panose="020B0604030504040204" pitchFamily="34" charset="-120"/>
            </a:endParaRPr>
          </a:p>
        </p:txBody>
      </p:sp>
      <p:sp>
        <p:nvSpPr>
          <p:cNvPr id="5" name="內容版面配置區 4"/>
          <p:cNvSpPr>
            <a:spLocks noGrp="1"/>
          </p:cNvSpPr>
          <p:nvPr>
            <p:ph sz="half" idx="1"/>
          </p:nvPr>
        </p:nvSpPr>
        <p:spPr>
          <a:xfrm>
            <a:off x="1097278" y="1845736"/>
            <a:ext cx="4937760" cy="4023358"/>
          </a:xfrm>
        </p:spPr>
        <p:txBody>
          <a:bodyPr>
            <a:normAutofit/>
          </a:bodyPr>
          <a:lstStyle/>
          <a:p>
            <a:pPr marL="457200" indent="-457200">
              <a:lnSpc>
                <a:spcPct val="100000"/>
              </a:lnSpc>
              <a:buClr>
                <a:schemeClr val="tx1"/>
              </a:buClr>
              <a:buFont typeface="+mj-lt"/>
              <a:buAutoNum type="arabicPeriod"/>
            </a:pPr>
            <a:r>
              <a:rPr lang="zh-TW" altLang="en-US" sz="1800" dirty="0" smtClean="0">
                <a:latin typeface="微軟正黑體" panose="020B0604030504040204" pitchFamily="34" charset="-120"/>
                <a:ea typeface="微軟正黑體" panose="020B0604030504040204" pitchFamily="34" charset="-120"/>
              </a:rPr>
              <a:t>假設</a:t>
            </a:r>
            <a:r>
              <a:rPr lang="zh-TW" altLang="en-US" sz="1800" dirty="0" smtClean="0">
                <a:latin typeface="微軟正黑體" panose="020B0604030504040204" pitchFamily="34" charset="-120"/>
                <a:ea typeface="微軟正黑體" panose="020B0604030504040204" pitchFamily="34" charset="-120"/>
              </a:rPr>
              <a:t>從 </a:t>
            </a:r>
            <a:r>
              <a:rPr lang="en-US" altLang="zh-TW" sz="1800" dirty="0" smtClean="0">
                <a:latin typeface="微軟正黑體" panose="020B0604030504040204" pitchFamily="34" charset="-120"/>
                <a:ea typeface="微軟正黑體" panose="020B0604030504040204" pitchFamily="34" charset="-120"/>
              </a:rPr>
              <a:t>unmatched </a:t>
            </a:r>
            <a:r>
              <a:rPr lang="en-US" altLang="zh-TW" sz="1800" dirty="0" smtClean="0">
                <a:latin typeface="微軟正黑體" panose="020B0604030504040204" pitchFamily="34" charset="-120"/>
                <a:ea typeface="微軟正黑體" panose="020B0604030504040204" pitchFamily="34" charset="-120"/>
              </a:rPr>
              <a:t>short </a:t>
            </a:r>
            <a:r>
              <a:rPr lang="en-US" altLang="zh-TW" sz="1800" dirty="0" err="1" smtClean="0">
                <a:latin typeface="微軟正黑體" panose="020B0604030504040204" pitchFamily="34" charset="-120"/>
                <a:ea typeface="微軟正黑體" panose="020B0604030504040204" pitchFamily="34" charset="-120"/>
              </a:rPr>
              <a:t>intentioners</a:t>
            </a:r>
            <a:r>
              <a:rPr lang="zh-TW" altLang="en-US" sz="1800" dirty="0" smtClean="0">
                <a:latin typeface="微軟正黑體" panose="020B0604030504040204" pitchFamily="34" charset="-120"/>
                <a:ea typeface="微軟正黑體" panose="020B0604030504040204" pitchFamily="34" charset="-120"/>
              </a:rPr>
              <a:t> 隨機</a:t>
            </a:r>
            <a:r>
              <a:rPr lang="zh-TW" altLang="en-US" sz="1800" dirty="0" smtClean="0">
                <a:latin typeface="微軟正黑體" panose="020B0604030504040204" pitchFamily="34" charset="-120"/>
                <a:ea typeface="微軟正黑體" panose="020B0604030504040204" pitchFamily="34" charset="-120"/>
              </a:rPr>
              <a:t>選</a:t>
            </a:r>
            <a:r>
              <a:rPr lang="zh-TW" altLang="en-US" sz="1800" dirty="0" smtClean="0">
                <a:latin typeface="微軟正黑體" panose="020B0604030504040204" pitchFamily="34" charset="-120"/>
                <a:ea typeface="微軟正黑體" panose="020B0604030504040204" pitchFamily="34" charset="-120"/>
              </a:rPr>
              <a:t>到 </a:t>
            </a:r>
            <a:r>
              <a:rPr lang="en-US" altLang="zh-TW" sz="1800" dirty="0" smtClean="0">
                <a:latin typeface="微軟正黑體" panose="020B0604030504040204" pitchFamily="34" charset="-120"/>
                <a:ea typeface="微軟正黑體" panose="020B0604030504040204" pitchFamily="34" charset="-120"/>
              </a:rPr>
              <a:t>G</a:t>
            </a:r>
            <a:r>
              <a:rPr lang="zh-TW" altLang="en-US" sz="1800" dirty="0" smtClean="0">
                <a:latin typeface="微軟正黑體" panose="020B0604030504040204" pitchFamily="34" charset="-120"/>
                <a:ea typeface="微軟正黑體" panose="020B0604030504040204" pitchFamily="34" charset="-120"/>
              </a:rPr>
              <a:t>，</a:t>
            </a:r>
            <a:r>
              <a:rPr lang="zh-TW" altLang="en-US" sz="1800" dirty="0" smtClean="0">
                <a:latin typeface="微軟正黑體" panose="020B0604030504040204" pitchFamily="34" charset="-120"/>
                <a:ea typeface="微軟正黑體" panose="020B0604030504040204" pitchFamily="34" charset="-120"/>
              </a:rPr>
              <a:t>從 </a:t>
            </a:r>
            <a:r>
              <a:rPr lang="en-US" altLang="zh-TW" sz="1800" dirty="0" smtClean="0">
                <a:latin typeface="微軟正黑體" panose="020B0604030504040204" pitchFamily="34" charset="-120"/>
                <a:ea typeface="微軟正黑體" panose="020B0604030504040204" pitchFamily="34" charset="-120"/>
              </a:rPr>
              <a:t>eligible </a:t>
            </a:r>
            <a:r>
              <a:rPr lang="en-US" altLang="zh-TW" sz="1800" dirty="0" smtClean="0">
                <a:latin typeface="微軟正黑體" panose="020B0604030504040204" pitchFamily="34" charset="-120"/>
                <a:ea typeface="微軟正黑體" panose="020B0604030504040204" pitchFamily="34" charset="-120"/>
              </a:rPr>
              <a:t>long position </a:t>
            </a:r>
            <a:r>
              <a:rPr lang="en-US" altLang="zh-TW" sz="1800" dirty="0" smtClean="0">
                <a:latin typeface="微軟正黑體" panose="020B0604030504040204" pitchFamily="34" charset="-120"/>
                <a:ea typeface="微軟正黑體" panose="020B0604030504040204" pitchFamily="34" charset="-120"/>
              </a:rPr>
              <a:t>pool</a:t>
            </a:r>
            <a:r>
              <a:rPr lang="zh-TW" altLang="en-US" sz="1800" dirty="0" smtClean="0">
                <a:latin typeface="微軟正黑體" panose="020B0604030504040204" pitchFamily="34" charset="-120"/>
                <a:ea typeface="微軟正黑體" panose="020B0604030504040204" pitchFamily="34" charset="-120"/>
              </a:rPr>
              <a:t> 隨機</a:t>
            </a:r>
            <a:r>
              <a:rPr lang="zh-TW" altLang="en-US" sz="1800" dirty="0" smtClean="0">
                <a:latin typeface="微軟正黑體" panose="020B0604030504040204" pitchFamily="34" charset="-120"/>
                <a:ea typeface="微軟正黑體" panose="020B0604030504040204" pitchFamily="34" charset="-120"/>
              </a:rPr>
              <a:t>選</a:t>
            </a:r>
            <a:r>
              <a:rPr lang="zh-TW" altLang="en-US" sz="1800" dirty="0" smtClean="0">
                <a:latin typeface="微軟正黑體" panose="020B0604030504040204" pitchFamily="34" charset="-120"/>
                <a:ea typeface="微軟正黑體" panose="020B0604030504040204" pitchFamily="34" charset="-120"/>
              </a:rPr>
              <a:t>到 </a:t>
            </a:r>
            <a:r>
              <a:rPr lang="en-US" altLang="zh-TW" sz="1800" dirty="0" smtClean="0">
                <a:latin typeface="微軟正黑體" panose="020B0604030504040204" pitchFamily="34" charset="-120"/>
                <a:ea typeface="微軟正黑體" panose="020B0604030504040204" pitchFamily="34" charset="-120"/>
              </a:rPr>
              <a:t>M</a:t>
            </a:r>
            <a:r>
              <a:rPr lang="zh-TW" altLang="en-US" sz="1800" dirty="0" smtClean="0">
                <a:latin typeface="微軟正黑體" panose="020B0604030504040204" pitchFamily="34" charset="-120"/>
                <a:ea typeface="微軟正黑體" panose="020B0604030504040204" pitchFamily="34" charset="-120"/>
              </a:rPr>
              <a:t>。</a:t>
            </a:r>
            <a:endParaRPr lang="en-US" altLang="zh-TW" sz="1800" dirty="0" smtClean="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sz="half" idx="2"/>
          </p:nvPr>
        </p:nvSpPr>
        <p:spPr/>
        <p:txBody>
          <a:bodyPr>
            <a:normAutofit/>
          </a:bodyPr>
          <a:lstStyle/>
          <a:p>
            <a:pPr marL="457200" indent="-457200">
              <a:buClr>
                <a:schemeClr val="tx1"/>
              </a:buClr>
              <a:buFont typeface="+mj-lt"/>
              <a:buAutoNum type="arabicPeriod" startAt="2"/>
            </a:pPr>
            <a:r>
              <a:rPr lang="zh-TW" altLang="en-US" sz="1800" dirty="0" smtClean="0">
                <a:latin typeface="微軟正黑體" panose="020B0604030504040204" pitchFamily="34" charset="-120"/>
                <a:ea typeface="微軟正黑體" panose="020B0604030504040204" pitchFamily="34" charset="-120"/>
              </a:rPr>
              <a:t>假設</a:t>
            </a:r>
            <a:r>
              <a:rPr lang="zh-TW" altLang="en-US" sz="1800" dirty="0" smtClean="0">
                <a:latin typeface="微軟正黑體" panose="020B0604030504040204" pitchFamily="34" charset="-120"/>
                <a:ea typeface="微軟正黑體" panose="020B0604030504040204" pitchFamily="34" charset="-120"/>
              </a:rPr>
              <a:t>從 </a:t>
            </a:r>
            <a:r>
              <a:rPr lang="en-US" altLang="zh-TW" sz="1800" dirty="0" smtClean="0">
                <a:latin typeface="微軟正黑體" panose="020B0604030504040204" pitchFamily="34" charset="-120"/>
                <a:ea typeface="微軟正黑體" panose="020B0604030504040204" pitchFamily="34" charset="-120"/>
              </a:rPr>
              <a:t>unmatched </a:t>
            </a:r>
            <a:r>
              <a:rPr lang="en-US" altLang="zh-TW" sz="1800" dirty="0">
                <a:latin typeface="微軟正黑體" panose="020B0604030504040204" pitchFamily="34" charset="-120"/>
                <a:ea typeface="微軟正黑體" panose="020B0604030504040204" pitchFamily="34" charset="-120"/>
              </a:rPr>
              <a:t>short </a:t>
            </a:r>
            <a:r>
              <a:rPr lang="en-US" altLang="zh-TW" sz="1800" dirty="0" err="1" smtClean="0">
                <a:latin typeface="微軟正黑體" panose="020B0604030504040204" pitchFamily="34" charset="-120"/>
                <a:ea typeface="微軟正黑體" panose="020B0604030504040204" pitchFamily="34" charset="-120"/>
              </a:rPr>
              <a:t>intentioners</a:t>
            </a:r>
            <a:r>
              <a:rPr lang="zh-TW" altLang="en-US" sz="1800" dirty="0" smtClean="0">
                <a:latin typeface="微軟正黑體" panose="020B0604030504040204" pitchFamily="34" charset="-120"/>
                <a:ea typeface="微軟正黑體" panose="020B0604030504040204" pitchFamily="34" charset="-120"/>
              </a:rPr>
              <a:t> 隨機</a:t>
            </a:r>
            <a:r>
              <a:rPr lang="zh-TW" altLang="en-US" sz="1800" dirty="0">
                <a:latin typeface="微軟正黑體" panose="020B0604030504040204" pitchFamily="34" charset="-120"/>
                <a:ea typeface="微軟正黑體" panose="020B0604030504040204" pitchFamily="34" charset="-120"/>
              </a:rPr>
              <a:t>選</a:t>
            </a:r>
            <a:r>
              <a:rPr lang="zh-TW" altLang="en-US" sz="1800" dirty="0" smtClean="0">
                <a:latin typeface="微軟正黑體" panose="020B0604030504040204" pitchFamily="34" charset="-120"/>
                <a:ea typeface="微軟正黑體" panose="020B0604030504040204" pitchFamily="34" charset="-120"/>
              </a:rPr>
              <a:t>到 </a:t>
            </a:r>
            <a:r>
              <a:rPr lang="en-US" altLang="zh-TW" sz="1800" dirty="0" smtClean="0">
                <a:latin typeface="微軟正黑體" panose="020B0604030504040204" pitchFamily="34" charset="-120"/>
                <a:ea typeface="微軟正黑體" panose="020B0604030504040204" pitchFamily="34" charset="-120"/>
              </a:rPr>
              <a:t>F</a:t>
            </a:r>
            <a:r>
              <a:rPr lang="zh-TW" altLang="en-US" sz="1800" dirty="0" smtClean="0">
                <a:latin typeface="微軟正黑體" panose="020B0604030504040204" pitchFamily="34" charset="-120"/>
                <a:ea typeface="微軟正黑體" panose="020B0604030504040204" pitchFamily="34" charset="-120"/>
              </a:rPr>
              <a:t>，</a:t>
            </a:r>
            <a:r>
              <a:rPr lang="zh-TW" altLang="en-US" sz="1800" dirty="0" smtClean="0">
                <a:latin typeface="微軟正黑體" panose="020B0604030504040204" pitchFamily="34" charset="-120"/>
                <a:ea typeface="微軟正黑體" panose="020B0604030504040204" pitchFamily="34" charset="-120"/>
              </a:rPr>
              <a:t>從 </a:t>
            </a:r>
            <a:r>
              <a:rPr lang="en-US" altLang="zh-TW" sz="1800" dirty="0" smtClean="0">
                <a:latin typeface="微軟正黑體" panose="020B0604030504040204" pitchFamily="34" charset="-120"/>
                <a:ea typeface="微軟正黑體" panose="020B0604030504040204" pitchFamily="34" charset="-120"/>
              </a:rPr>
              <a:t>eligible </a:t>
            </a:r>
            <a:r>
              <a:rPr lang="en-US" altLang="zh-TW" sz="1800" dirty="0">
                <a:latin typeface="微軟正黑體" panose="020B0604030504040204" pitchFamily="34" charset="-120"/>
                <a:ea typeface="微軟正黑體" panose="020B0604030504040204" pitchFamily="34" charset="-120"/>
              </a:rPr>
              <a:t>long position </a:t>
            </a:r>
            <a:r>
              <a:rPr lang="en-US" altLang="zh-TW" sz="1800" dirty="0" smtClean="0">
                <a:latin typeface="微軟正黑體" panose="020B0604030504040204" pitchFamily="34" charset="-120"/>
                <a:ea typeface="微軟正黑體" panose="020B0604030504040204" pitchFamily="34" charset="-120"/>
              </a:rPr>
              <a:t>pool</a:t>
            </a:r>
            <a:r>
              <a:rPr lang="zh-TW" altLang="en-US" sz="1800" dirty="0" smtClean="0">
                <a:latin typeface="微軟正黑體" panose="020B0604030504040204" pitchFamily="34" charset="-120"/>
                <a:ea typeface="微軟正黑體" panose="020B0604030504040204" pitchFamily="34" charset="-120"/>
              </a:rPr>
              <a:t> 隨機</a:t>
            </a:r>
            <a:r>
              <a:rPr lang="zh-TW" altLang="en-US" sz="1800" dirty="0">
                <a:latin typeface="微軟正黑體" panose="020B0604030504040204" pitchFamily="34" charset="-120"/>
                <a:ea typeface="微軟正黑體" panose="020B0604030504040204" pitchFamily="34" charset="-120"/>
              </a:rPr>
              <a:t>選</a:t>
            </a:r>
            <a:r>
              <a:rPr lang="zh-TW" altLang="en-US" sz="1800" dirty="0" smtClean="0">
                <a:latin typeface="微軟正黑體" panose="020B0604030504040204" pitchFamily="34" charset="-120"/>
                <a:ea typeface="微軟正黑體" panose="020B0604030504040204" pitchFamily="34" charset="-120"/>
              </a:rPr>
              <a:t>到 </a:t>
            </a:r>
            <a:r>
              <a:rPr lang="en-US" altLang="zh-TW" sz="1800" dirty="0" smtClean="0">
                <a:latin typeface="微軟正黑體" panose="020B0604030504040204" pitchFamily="34" charset="-120"/>
                <a:ea typeface="微軟正黑體" panose="020B0604030504040204" pitchFamily="34" charset="-120"/>
              </a:rPr>
              <a:t>G</a:t>
            </a:r>
            <a:r>
              <a:rPr lang="zh-TW" altLang="en-US" sz="1800" dirty="0" smtClean="0">
                <a:latin typeface="微軟正黑體" panose="020B0604030504040204" pitchFamily="34" charset="-120"/>
                <a:ea typeface="微軟正黑體" panose="020B0604030504040204" pitchFamily="34" charset="-120"/>
              </a:rPr>
              <a:t>。</a:t>
            </a:r>
            <a:endParaRPr lang="en-US" altLang="zh-TW" sz="1800" dirty="0" smtClean="0">
              <a:latin typeface="微軟正黑體" panose="020B0604030504040204" pitchFamily="34" charset="-120"/>
              <a:ea typeface="微軟正黑體" panose="020B0604030504040204" pitchFamily="34" charset="-120"/>
            </a:endParaRPr>
          </a:p>
          <a:p>
            <a:pPr marL="457200" indent="-457200">
              <a:buClr>
                <a:schemeClr val="tx1"/>
              </a:buClr>
              <a:buFont typeface="+mj-lt"/>
              <a:buAutoNum type="arabicPeriod" startAt="2"/>
            </a:pPr>
            <a:r>
              <a:rPr lang="zh-TW" altLang="en-US" sz="1800" dirty="0" smtClean="0">
                <a:latin typeface="微軟正黑體" panose="020B0604030504040204" pitchFamily="34" charset="-120"/>
                <a:ea typeface="微軟正黑體" panose="020B0604030504040204" pitchFamily="34" charset="-120"/>
              </a:rPr>
              <a:t>從 </a:t>
            </a:r>
            <a:r>
              <a:rPr lang="en-US" altLang="zh-TW" sz="1800" dirty="0" smtClean="0">
                <a:latin typeface="微軟正黑體" panose="020B0604030504040204" pitchFamily="34" charset="-120"/>
                <a:ea typeface="微軟正黑體" panose="020B0604030504040204" pitchFamily="34" charset="-120"/>
              </a:rPr>
              <a:t>eligible </a:t>
            </a:r>
            <a:r>
              <a:rPr lang="en-US" altLang="zh-TW" sz="1800" dirty="0">
                <a:latin typeface="微軟正黑體" panose="020B0604030504040204" pitchFamily="34" charset="-120"/>
                <a:ea typeface="微軟正黑體" panose="020B0604030504040204" pitchFamily="34" charset="-120"/>
              </a:rPr>
              <a:t>long position </a:t>
            </a:r>
            <a:r>
              <a:rPr lang="en-US" altLang="zh-TW" sz="1800" dirty="0" smtClean="0">
                <a:latin typeface="微軟正黑體" panose="020B0604030504040204" pitchFamily="34" charset="-120"/>
                <a:ea typeface="微軟正黑體" panose="020B0604030504040204" pitchFamily="34" charset="-120"/>
              </a:rPr>
              <a:t>pool</a:t>
            </a:r>
            <a:r>
              <a:rPr lang="zh-TW" altLang="en-US" sz="1800" dirty="0" smtClean="0">
                <a:latin typeface="微軟正黑體" panose="020B0604030504040204" pitchFamily="34" charset="-120"/>
                <a:ea typeface="微軟正黑體" panose="020B0604030504040204" pitchFamily="34" charset="-120"/>
              </a:rPr>
              <a:t> 隨機</a:t>
            </a:r>
            <a:r>
              <a:rPr lang="zh-TW" altLang="en-US" sz="1800" dirty="0">
                <a:latin typeface="微軟正黑體" panose="020B0604030504040204" pitchFamily="34" charset="-120"/>
                <a:ea typeface="微軟正黑體" panose="020B0604030504040204" pitchFamily="34" charset="-120"/>
              </a:rPr>
              <a:t>選</a:t>
            </a:r>
            <a:r>
              <a:rPr lang="zh-TW" altLang="en-US" sz="1800" dirty="0" smtClean="0">
                <a:latin typeface="微軟正黑體" panose="020B0604030504040204" pitchFamily="34" charset="-120"/>
                <a:ea typeface="微軟正黑體" panose="020B0604030504040204" pitchFamily="34" charset="-120"/>
              </a:rPr>
              <a:t>到 </a:t>
            </a:r>
            <a:r>
              <a:rPr lang="en-US" altLang="zh-TW" sz="1800" dirty="0" smtClean="0">
                <a:latin typeface="微軟正黑體" panose="020B0604030504040204" pitchFamily="34" charset="-120"/>
                <a:ea typeface="微軟正黑體" panose="020B0604030504040204" pitchFamily="34" charset="-120"/>
              </a:rPr>
              <a:t>M</a:t>
            </a:r>
            <a:r>
              <a:rPr lang="zh-TW" altLang="en-US" sz="1800" dirty="0" smtClean="0">
                <a:latin typeface="微軟正黑體" panose="020B0604030504040204" pitchFamily="34" charset="-120"/>
                <a:ea typeface="微軟正黑體" panose="020B0604030504040204" pitchFamily="34" charset="-120"/>
              </a:rPr>
              <a:t>。</a:t>
            </a:r>
            <a:endParaRPr lang="en-US" altLang="zh-TW" sz="1800" dirty="0">
              <a:latin typeface="微軟正黑體" panose="020B0604030504040204" pitchFamily="34" charset="-120"/>
              <a:ea typeface="微軟正黑體" panose="020B0604030504040204" pitchFamily="34" charset="-120"/>
            </a:endParaRPr>
          </a:p>
        </p:txBody>
      </p:sp>
      <p:pic>
        <p:nvPicPr>
          <p:cNvPr id="4" name="圖片 3"/>
          <p:cNvPicPr>
            <a:picLocks noChangeAspect="1"/>
          </p:cNvPicPr>
          <p:nvPr/>
        </p:nvPicPr>
        <p:blipFill>
          <a:blip r:embed="rId2"/>
          <a:stretch>
            <a:fillRect/>
          </a:stretch>
        </p:blipFill>
        <p:spPr>
          <a:xfrm>
            <a:off x="1097278" y="3325564"/>
            <a:ext cx="4937760" cy="1736999"/>
          </a:xfrm>
          <a:prstGeom prst="rect">
            <a:avLst/>
          </a:prstGeom>
        </p:spPr>
      </p:pic>
      <p:sp>
        <p:nvSpPr>
          <p:cNvPr id="6" name="文字方塊 5"/>
          <p:cNvSpPr txBox="1"/>
          <p:nvPr/>
        </p:nvSpPr>
        <p:spPr>
          <a:xfrm>
            <a:off x="4223657" y="4470400"/>
            <a:ext cx="1180131" cy="369332"/>
          </a:xfrm>
          <a:prstGeom prst="rect">
            <a:avLst/>
          </a:prstGeom>
          <a:noFill/>
        </p:spPr>
        <p:txBody>
          <a:bodyPr wrap="none" rtlCol="0">
            <a:spAutoFit/>
          </a:bodyPr>
          <a:lstStyle/>
          <a:p>
            <a:r>
              <a:rPr lang="en-US" altLang="zh-TW" dirty="0" smtClean="0">
                <a:solidFill>
                  <a:srgbClr val="FF0000"/>
                </a:solidFill>
              </a:rPr>
              <a:t>1036</a:t>
            </a:r>
            <a:r>
              <a:rPr lang="zh-TW" altLang="en-US" dirty="0" smtClean="0">
                <a:solidFill>
                  <a:srgbClr val="FF0000"/>
                </a:solidFill>
              </a:rPr>
              <a:t> </a:t>
            </a:r>
            <a:r>
              <a:rPr lang="en-US" altLang="zh-TW" dirty="0" smtClean="0">
                <a:solidFill>
                  <a:srgbClr val="FF0000"/>
                </a:solidFill>
              </a:rPr>
              <a:t>-</a:t>
            </a:r>
            <a:r>
              <a:rPr lang="zh-TW" altLang="en-US" dirty="0" smtClean="0">
                <a:solidFill>
                  <a:srgbClr val="FF0000"/>
                </a:solidFill>
              </a:rPr>
              <a:t> </a:t>
            </a:r>
            <a:r>
              <a:rPr lang="en-US" altLang="zh-TW" dirty="0" smtClean="0">
                <a:solidFill>
                  <a:srgbClr val="FF0000"/>
                </a:solidFill>
              </a:rPr>
              <a:t>100</a:t>
            </a:r>
            <a:endParaRPr lang="zh-TW" altLang="en-US" dirty="0">
              <a:solidFill>
                <a:srgbClr val="FF0000"/>
              </a:solidFill>
            </a:endParaRPr>
          </a:p>
        </p:txBody>
      </p:sp>
      <p:pic>
        <p:nvPicPr>
          <p:cNvPr id="8" name="圖片 7"/>
          <p:cNvPicPr>
            <a:picLocks noChangeAspect="1"/>
          </p:cNvPicPr>
          <p:nvPr/>
        </p:nvPicPr>
        <p:blipFill>
          <a:blip r:embed="rId3"/>
          <a:stretch>
            <a:fillRect/>
          </a:stretch>
        </p:blipFill>
        <p:spPr>
          <a:xfrm>
            <a:off x="6429179" y="3531164"/>
            <a:ext cx="4909383" cy="1123902"/>
          </a:xfrm>
          <a:prstGeom prst="rect">
            <a:avLst/>
          </a:prstGeom>
        </p:spPr>
      </p:pic>
      <p:sp>
        <p:nvSpPr>
          <p:cNvPr id="9" name="文字方塊 8"/>
          <p:cNvSpPr txBox="1"/>
          <p:nvPr/>
        </p:nvSpPr>
        <p:spPr>
          <a:xfrm>
            <a:off x="7740066" y="4115669"/>
            <a:ext cx="1893467" cy="369332"/>
          </a:xfrm>
          <a:prstGeom prst="rect">
            <a:avLst/>
          </a:prstGeom>
          <a:noFill/>
        </p:spPr>
        <p:txBody>
          <a:bodyPr wrap="none" rtlCol="0">
            <a:spAutoFit/>
          </a:bodyPr>
          <a:lstStyle/>
          <a:p>
            <a:r>
              <a:rPr lang="en-US" altLang="zh-TW" dirty="0" smtClean="0">
                <a:solidFill>
                  <a:srgbClr val="FF0000"/>
                </a:solidFill>
              </a:rPr>
              <a:t>1036</a:t>
            </a:r>
            <a:r>
              <a:rPr lang="zh-TW" altLang="en-US" dirty="0" smtClean="0">
                <a:solidFill>
                  <a:srgbClr val="FF0000"/>
                </a:solidFill>
              </a:rPr>
              <a:t> </a:t>
            </a:r>
            <a:r>
              <a:rPr lang="en-US" altLang="zh-TW" dirty="0" smtClean="0">
                <a:solidFill>
                  <a:srgbClr val="FF0000"/>
                </a:solidFill>
              </a:rPr>
              <a:t>–</a:t>
            </a:r>
            <a:r>
              <a:rPr lang="zh-TW" altLang="en-US" dirty="0" smtClean="0">
                <a:solidFill>
                  <a:srgbClr val="FF0000"/>
                </a:solidFill>
              </a:rPr>
              <a:t> </a:t>
            </a:r>
            <a:r>
              <a:rPr lang="en-US" altLang="zh-TW" dirty="0" smtClean="0">
                <a:solidFill>
                  <a:srgbClr val="FF0000"/>
                </a:solidFill>
              </a:rPr>
              <a:t>(900 - 203)</a:t>
            </a:r>
            <a:endParaRPr lang="zh-TW" altLang="en-US" dirty="0">
              <a:solidFill>
                <a:srgbClr val="FF0000"/>
              </a:solidFill>
            </a:endParaRPr>
          </a:p>
        </p:txBody>
      </p:sp>
    </p:spTree>
    <p:extLst>
      <p:ext uri="{BB962C8B-B14F-4D97-AF65-F5344CB8AC3E}">
        <p14:creationId xmlns:p14="http://schemas.microsoft.com/office/powerpoint/2010/main" val="37898532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286544" y="2490707"/>
            <a:ext cx="5800075" cy="3096995"/>
          </a:xfrm>
          <a:prstGeom prst="rect">
            <a:avLst/>
          </a:prstGeom>
        </p:spPr>
      </p:pic>
      <p:pic>
        <p:nvPicPr>
          <p:cNvPr id="6" name="圖片 5"/>
          <p:cNvPicPr>
            <a:picLocks noChangeAspect="1"/>
          </p:cNvPicPr>
          <p:nvPr/>
        </p:nvPicPr>
        <p:blipFill>
          <a:blip r:embed="rId4"/>
          <a:stretch>
            <a:fillRect/>
          </a:stretch>
        </p:blipFill>
        <p:spPr>
          <a:xfrm>
            <a:off x="6125030" y="2511216"/>
            <a:ext cx="5838486" cy="3076486"/>
          </a:xfrm>
          <a:prstGeom prst="rect">
            <a:avLst/>
          </a:prstGeom>
        </p:spPr>
      </p:pic>
      <p:sp>
        <p:nvSpPr>
          <p:cNvPr id="7" name="標題 6"/>
          <p:cNvSpPr>
            <a:spLocks noGrp="1"/>
          </p:cNvSpPr>
          <p:nvPr>
            <p:ph type="title"/>
          </p:nvPr>
        </p:nvSpPr>
        <p:spPr/>
        <p:txBody>
          <a:bodyPr/>
          <a:lstStyle/>
          <a:p>
            <a:r>
              <a:rPr lang="zh-TW" altLang="en-US" dirty="0" smtClean="0">
                <a:latin typeface="微軟正黑體" panose="020B0604030504040204" pitchFamily="34" charset="-120"/>
                <a:ea typeface="微軟正黑體" panose="020B0604030504040204" pitchFamily="34" charset="-120"/>
              </a:rPr>
              <a:t>最終匹配結果</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169003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Invoicing for Treasury futures deliveries</a:t>
            </a:r>
            <a:endParaRPr lang="zh-TW" altLang="en-US" dirty="0"/>
          </a:p>
        </p:txBody>
      </p:sp>
      <mc:AlternateContent xmlns:mc="http://schemas.openxmlformats.org/markup-compatibility/2006">
        <mc:Choice xmlns:a14="http://schemas.microsoft.com/office/drawing/2010/main" Requires="a14">
          <p:sp>
            <p:nvSpPr>
              <p:cNvPr id="4" name="文字方塊 3"/>
              <p:cNvSpPr txBox="1"/>
              <p:nvPr/>
            </p:nvSpPr>
            <p:spPr>
              <a:xfrm>
                <a:off x="648217" y="2313354"/>
                <a:ext cx="10956526" cy="3385542"/>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000" b="1" i="1" smtClean="0">
                          <a:latin typeface="Cambria Math" panose="02040503050406030204" pitchFamily="18" charset="0"/>
                        </a:rPr>
                        <m:t>𝐢𝐧𝐯𝐨𝐢𝐜𝐞</m:t>
                      </m:r>
                      <m:r>
                        <a:rPr lang="en-US" altLang="zh-TW" sz="2000" b="1" smtClean="0">
                          <a:latin typeface="Cambria Math" panose="02040503050406030204" pitchFamily="18" charset="0"/>
                        </a:rPr>
                        <m:t> </m:t>
                      </m:r>
                      <m:r>
                        <a:rPr lang="en-US" altLang="zh-TW" sz="2000" b="1" i="1" smtClean="0">
                          <a:latin typeface="Cambria Math" panose="02040503050406030204" pitchFamily="18" charset="0"/>
                        </a:rPr>
                        <m:t>𝐚𝐦𝐨𝐮𝐧𝐭</m:t>
                      </m:r>
                      <m:r>
                        <a:rPr lang="en-US" altLang="zh-TW" sz="2000" b="1" smtClean="0">
                          <a:latin typeface="Cambria Math" panose="02040503050406030204" pitchFamily="18" charset="0"/>
                        </a:rPr>
                        <m:t> </m:t>
                      </m:r>
                      <m:r>
                        <a:rPr lang="en-US" altLang="zh-TW" sz="2000" smtClean="0">
                          <a:latin typeface="Cambria Math" panose="02040503050406030204" pitchFamily="18" charset="0"/>
                        </a:rPr>
                        <m:t>= </m:t>
                      </m:r>
                      <m:r>
                        <m:rPr>
                          <m:sty m:val="p"/>
                        </m:rPr>
                        <a:rPr lang="en-US" altLang="zh-TW" sz="2000" smtClean="0">
                          <a:solidFill>
                            <a:schemeClr val="tx2"/>
                          </a:solidFill>
                          <a:latin typeface="Cambria Math" panose="02040503050406030204" pitchFamily="18" charset="0"/>
                        </a:rPr>
                        <m:t>converted</m:t>
                      </m:r>
                      <m:r>
                        <a:rPr lang="en-US" altLang="zh-TW" sz="2000" smtClean="0">
                          <a:solidFill>
                            <a:schemeClr val="tx2"/>
                          </a:solidFill>
                          <a:latin typeface="Cambria Math" panose="02040503050406030204" pitchFamily="18" charset="0"/>
                        </a:rPr>
                        <m:t> </m:t>
                      </m:r>
                      <m:r>
                        <m:rPr>
                          <m:sty m:val="p"/>
                        </m:rPr>
                        <a:rPr lang="en-US" altLang="zh-TW" sz="2000" smtClean="0">
                          <a:solidFill>
                            <a:schemeClr val="tx2"/>
                          </a:solidFill>
                          <a:latin typeface="Cambria Math" panose="02040503050406030204" pitchFamily="18" charset="0"/>
                        </a:rPr>
                        <m:t>futures</m:t>
                      </m:r>
                      <m:r>
                        <a:rPr lang="en-US" altLang="zh-TW" sz="2000" smtClean="0">
                          <a:solidFill>
                            <a:schemeClr val="tx2"/>
                          </a:solidFill>
                          <a:latin typeface="Cambria Math" panose="02040503050406030204" pitchFamily="18" charset="0"/>
                        </a:rPr>
                        <m:t> </m:t>
                      </m:r>
                      <m:r>
                        <m:rPr>
                          <m:sty m:val="p"/>
                        </m:rPr>
                        <a:rPr lang="en-US" altLang="zh-TW" sz="2000" smtClean="0">
                          <a:solidFill>
                            <a:schemeClr val="tx2"/>
                          </a:solidFill>
                          <a:latin typeface="Cambria Math" panose="02040503050406030204" pitchFamily="18" charset="0"/>
                        </a:rPr>
                        <m:t>price</m:t>
                      </m:r>
                      <m:r>
                        <a:rPr lang="en-US" altLang="zh-TW" sz="2000" smtClean="0">
                          <a:latin typeface="Cambria Math" panose="02040503050406030204" pitchFamily="18" charset="0"/>
                        </a:rPr>
                        <m:t> + </m:t>
                      </m:r>
                      <m:r>
                        <m:rPr>
                          <m:sty m:val="p"/>
                        </m:rPr>
                        <a:rPr lang="en-US" altLang="zh-TW" sz="2000" smtClean="0">
                          <a:solidFill>
                            <a:srgbClr val="FFFF00"/>
                          </a:solidFill>
                          <a:latin typeface="Cambria Math" panose="02040503050406030204" pitchFamily="18" charset="0"/>
                        </a:rPr>
                        <m:t>accrued</m:t>
                      </m:r>
                      <m:r>
                        <a:rPr lang="en-US" altLang="zh-TW" sz="2000" smtClean="0">
                          <a:solidFill>
                            <a:srgbClr val="FFFF00"/>
                          </a:solidFill>
                          <a:latin typeface="Cambria Math" panose="02040503050406030204" pitchFamily="18" charset="0"/>
                        </a:rPr>
                        <m:t> </m:t>
                      </m:r>
                      <m:r>
                        <m:rPr>
                          <m:sty m:val="p"/>
                        </m:rPr>
                        <a:rPr lang="en-US" altLang="zh-TW" sz="2000" smtClean="0">
                          <a:solidFill>
                            <a:srgbClr val="FFFF00"/>
                          </a:solidFill>
                          <a:latin typeface="Cambria Math" panose="02040503050406030204" pitchFamily="18" charset="0"/>
                        </a:rPr>
                        <m:t>interest</m:t>
                      </m:r>
                    </m:oMath>
                  </m:oMathPara>
                </a14:m>
                <a:endParaRPr lang="en-US" altLang="zh-TW" sz="2000" dirty="0" smtClean="0">
                  <a:solidFill>
                    <a:srgbClr val="FFFF00"/>
                  </a:solidFill>
                  <a:latin typeface="Cambria Math" panose="02040503050406030204" pitchFamily="18" charset="0"/>
                </a:endParaRPr>
              </a:p>
              <a:p>
                <a:pPr algn="ctr"/>
                <a:endParaRPr lang="en-US" altLang="zh-TW" sz="2000" dirty="0" smtClean="0">
                  <a:solidFill>
                    <a:srgbClr val="FFFF00"/>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m:rPr>
                          <m:sty m:val="p"/>
                        </m:rPr>
                        <a:rPr lang="en-US" altLang="zh-TW" sz="2000" smtClean="0">
                          <a:solidFill>
                            <a:schemeClr val="tx2"/>
                          </a:solidFill>
                          <a:latin typeface="Cambria Math" panose="02040503050406030204" pitchFamily="18" charset="0"/>
                        </a:rPr>
                        <m:t>converted</m:t>
                      </m:r>
                      <m:r>
                        <a:rPr lang="en-US" altLang="zh-TW" sz="2000" smtClean="0">
                          <a:solidFill>
                            <a:schemeClr val="tx2"/>
                          </a:solidFill>
                          <a:latin typeface="Cambria Math" panose="02040503050406030204" pitchFamily="18" charset="0"/>
                        </a:rPr>
                        <m:t> </m:t>
                      </m:r>
                      <m:r>
                        <m:rPr>
                          <m:sty m:val="p"/>
                        </m:rPr>
                        <a:rPr lang="en-US" altLang="zh-TW" sz="2000" smtClean="0">
                          <a:solidFill>
                            <a:schemeClr val="tx2"/>
                          </a:solidFill>
                          <a:latin typeface="Cambria Math" panose="02040503050406030204" pitchFamily="18" charset="0"/>
                        </a:rPr>
                        <m:t>futures</m:t>
                      </m:r>
                      <m:r>
                        <a:rPr lang="en-US" altLang="zh-TW" sz="2000" smtClean="0">
                          <a:solidFill>
                            <a:schemeClr val="tx2"/>
                          </a:solidFill>
                          <a:latin typeface="Cambria Math" panose="02040503050406030204" pitchFamily="18" charset="0"/>
                        </a:rPr>
                        <m:t> </m:t>
                      </m:r>
                      <m:r>
                        <m:rPr>
                          <m:sty m:val="p"/>
                        </m:rPr>
                        <a:rPr lang="en-US" altLang="zh-TW" sz="2000" smtClean="0">
                          <a:solidFill>
                            <a:schemeClr val="tx2"/>
                          </a:solidFill>
                          <a:latin typeface="Cambria Math" panose="02040503050406030204" pitchFamily="18" charset="0"/>
                        </a:rPr>
                        <m:t>price</m:t>
                      </m:r>
                      <m:r>
                        <a:rPr lang="en-US" altLang="zh-TW" sz="2000" smtClean="0">
                          <a:solidFill>
                            <a:schemeClr val="tx2"/>
                          </a:solidFill>
                          <a:latin typeface="Cambria Math" panose="02040503050406030204" pitchFamily="18" charset="0"/>
                        </a:rPr>
                        <m:t> =</m:t>
                      </m:r>
                      <m:r>
                        <m:rPr>
                          <m:sty m:val="p"/>
                        </m:rPr>
                        <a:rPr lang="en-US" altLang="zh-TW" sz="2000">
                          <a:latin typeface="Cambria Math" panose="02040503050406030204" pitchFamily="18" charset="0"/>
                        </a:rPr>
                        <m:t>contract</m:t>
                      </m:r>
                      <m:r>
                        <a:rPr lang="en-US" altLang="zh-TW" sz="2000">
                          <a:latin typeface="Cambria Math" panose="02040503050406030204" pitchFamily="18" charset="0"/>
                        </a:rPr>
                        <m:t> </m:t>
                      </m:r>
                      <m:r>
                        <m:rPr>
                          <m:sty m:val="p"/>
                        </m:rPr>
                        <a:rPr lang="en-US" altLang="zh-TW" sz="2000">
                          <a:latin typeface="Cambria Math" panose="02040503050406030204" pitchFamily="18" charset="0"/>
                        </a:rPr>
                        <m:t>scale</m:t>
                      </m:r>
                      <m:r>
                        <a:rPr lang="en-US" altLang="zh-TW" sz="2000">
                          <a:latin typeface="Cambria Math" panose="02040503050406030204" pitchFamily="18" charset="0"/>
                        </a:rPr>
                        <m:t> </m:t>
                      </m:r>
                      <m:r>
                        <m:rPr>
                          <m:sty m:val="p"/>
                        </m:rPr>
                        <a:rPr lang="en-US" altLang="zh-TW" sz="2000">
                          <a:latin typeface="Cambria Math" panose="02040503050406030204" pitchFamily="18" charset="0"/>
                        </a:rPr>
                        <m:t>factor</m:t>
                      </m:r>
                      <m:r>
                        <a:rPr lang="en-US" altLang="zh-TW" sz="2000">
                          <a:latin typeface="Cambria Math" panose="02040503050406030204" pitchFamily="18" charset="0"/>
                        </a:rPr>
                        <m:t> </m:t>
                      </m:r>
                      <m:r>
                        <a:rPr lang="en-US" altLang="zh-TW" sz="2000" i="1" smtClean="0">
                          <a:latin typeface="Cambria Math" panose="02040503050406030204" pitchFamily="18" charset="0"/>
                          <a:ea typeface="Cambria Math" panose="02040503050406030204" pitchFamily="18" charset="0"/>
                        </a:rPr>
                        <m:t>×</m:t>
                      </m:r>
                      <m:r>
                        <a:rPr lang="en-US" altLang="zh-TW" sz="2000">
                          <a:latin typeface="Cambria Math" panose="02040503050406030204" pitchFamily="18" charset="0"/>
                        </a:rPr>
                        <m:t> </m:t>
                      </m:r>
                      <m:r>
                        <m:rPr>
                          <m:sty m:val="p"/>
                        </m:rPr>
                        <a:rPr lang="en-US" altLang="zh-TW" sz="2000">
                          <a:latin typeface="Cambria Math" panose="02040503050406030204" pitchFamily="18" charset="0"/>
                        </a:rPr>
                        <m:t>futures</m:t>
                      </m:r>
                      <m:r>
                        <a:rPr lang="en-US" altLang="zh-TW" sz="2000">
                          <a:latin typeface="Cambria Math" panose="02040503050406030204" pitchFamily="18" charset="0"/>
                        </a:rPr>
                        <m:t> </m:t>
                      </m:r>
                      <m:r>
                        <m:rPr>
                          <m:sty m:val="p"/>
                        </m:rPr>
                        <a:rPr lang="en-US" altLang="zh-TW" sz="2000">
                          <a:latin typeface="Cambria Math" panose="02040503050406030204" pitchFamily="18" charset="0"/>
                        </a:rPr>
                        <m:t>settlement</m:t>
                      </m:r>
                      <m:r>
                        <a:rPr lang="en-US" altLang="zh-TW" sz="2000">
                          <a:latin typeface="Cambria Math" panose="02040503050406030204" pitchFamily="18" charset="0"/>
                        </a:rPr>
                        <m:t> </m:t>
                      </m:r>
                      <m:r>
                        <m:rPr>
                          <m:sty m:val="p"/>
                        </m:rPr>
                        <a:rPr lang="en-US" altLang="zh-TW" sz="2000">
                          <a:latin typeface="Cambria Math" panose="02040503050406030204" pitchFamily="18" charset="0"/>
                        </a:rPr>
                        <m:t>price</m:t>
                      </m:r>
                      <m:r>
                        <a:rPr lang="en-US" altLang="zh-TW" sz="2000">
                          <a:latin typeface="Cambria Math" panose="02040503050406030204" pitchFamily="18" charset="0"/>
                        </a:rPr>
                        <m:t> </m:t>
                      </m:r>
                      <m:r>
                        <a:rPr lang="en-US" altLang="zh-TW" sz="2000" i="1" smtClean="0">
                          <a:latin typeface="Cambria Math" panose="02040503050406030204" pitchFamily="18" charset="0"/>
                          <a:ea typeface="Cambria Math" panose="02040503050406030204" pitchFamily="18" charset="0"/>
                        </a:rPr>
                        <m:t>×</m:t>
                      </m:r>
                      <m:r>
                        <a:rPr lang="en-US" altLang="zh-TW" sz="2000">
                          <a:latin typeface="Cambria Math" panose="02040503050406030204" pitchFamily="18" charset="0"/>
                        </a:rPr>
                        <m:t> </m:t>
                      </m:r>
                      <m:r>
                        <m:rPr>
                          <m:sty m:val="p"/>
                        </m:rPr>
                        <a:rPr lang="en-US" altLang="zh-TW" sz="2000">
                          <a:latin typeface="Cambria Math" panose="02040503050406030204" pitchFamily="18" charset="0"/>
                        </a:rPr>
                        <m:t>conversion</m:t>
                      </m:r>
                      <m:r>
                        <a:rPr lang="en-US" altLang="zh-TW" sz="2000">
                          <a:latin typeface="Cambria Math" panose="02040503050406030204" pitchFamily="18" charset="0"/>
                        </a:rPr>
                        <m:t> </m:t>
                      </m:r>
                      <m:r>
                        <m:rPr>
                          <m:sty m:val="p"/>
                        </m:rPr>
                        <a:rPr lang="en-US" altLang="zh-TW" sz="2000">
                          <a:latin typeface="Cambria Math" panose="02040503050406030204" pitchFamily="18" charset="0"/>
                        </a:rPr>
                        <m:t>factor</m:t>
                      </m:r>
                    </m:oMath>
                  </m:oMathPara>
                </a14:m>
                <a:endParaRPr lang="en-US" altLang="zh-TW" sz="2000" dirty="0" smtClean="0">
                  <a:latin typeface="Cambria Math" panose="02040503050406030204" pitchFamily="18" charset="0"/>
                </a:endParaRPr>
              </a:p>
              <a:p>
                <a:pPr algn="ctr"/>
                <a:endParaRPr lang="en-US" altLang="zh-TW" sz="2000" dirty="0" smtClean="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m:rPr>
                          <m:sty m:val="p"/>
                        </m:rPr>
                        <a:rPr lang="en-US" altLang="zh-TW" sz="2000" i="1">
                          <a:solidFill>
                            <a:srgbClr val="FFFF00"/>
                          </a:solidFill>
                          <a:latin typeface="Cambria Math" panose="02040503050406030204" pitchFamily="18" charset="0"/>
                        </a:rPr>
                        <m:t>accrued</m:t>
                      </m:r>
                      <m:r>
                        <a:rPr lang="en-US" altLang="zh-TW" sz="2000" i="1">
                          <a:solidFill>
                            <a:srgbClr val="FFFF00"/>
                          </a:solidFill>
                          <a:latin typeface="Cambria Math" panose="02040503050406030204" pitchFamily="18" charset="0"/>
                        </a:rPr>
                        <m:t> </m:t>
                      </m:r>
                      <m:r>
                        <m:rPr>
                          <m:sty m:val="p"/>
                        </m:rPr>
                        <a:rPr lang="en-US" altLang="zh-TW" sz="2000" i="1">
                          <a:solidFill>
                            <a:srgbClr val="FFFF00"/>
                          </a:solidFill>
                          <a:latin typeface="Cambria Math" panose="02040503050406030204" pitchFamily="18" charset="0"/>
                        </a:rPr>
                        <m:t>interest</m:t>
                      </m:r>
                      <m:r>
                        <a:rPr lang="en-US" altLang="zh-TW" sz="2000" i="1">
                          <a:solidFill>
                            <a:srgbClr val="FFFF00"/>
                          </a:solidFill>
                          <a:latin typeface="Cambria Math" panose="02040503050406030204" pitchFamily="18" charset="0"/>
                        </a:rPr>
                        <m:t> </m:t>
                      </m:r>
                      <m:r>
                        <m:rPr>
                          <m:sty m:val="p"/>
                        </m:rPr>
                        <a:rPr lang="en-US" altLang="zh-TW" sz="2000" i="1">
                          <a:solidFill>
                            <a:srgbClr val="FFFF00"/>
                          </a:solidFill>
                          <a:latin typeface="Cambria Math" panose="02040503050406030204" pitchFamily="18" charset="0"/>
                        </a:rPr>
                        <m:t>per</m:t>
                      </m:r>
                      <m:r>
                        <a:rPr lang="en-US" altLang="zh-TW" sz="2000" i="1">
                          <a:solidFill>
                            <a:srgbClr val="FFFF00"/>
                          </a:solidFill>
                          <a:latin typeface="Cambria Math" panose="02040503050406030204" pitchFamily="18" charset="0"/>
                        </a:rPr>
                        <m:t> $1,000 </m:t>
                      </m:r>
                      <m:r>
                        <m:rPr>
                          <m:sty m:val="p"/>
                        </m:rPr>
                        <a:rPr lang="en-US" altLang="zh-TW" sz="2000" i="1">
                          <a:solidFill>
                            <a:srgbClr val="FFFF00"/>
                          </a:solidFill>
                          <a:latin typeface="Cambria Math" panose="02040503050406030204" pitchFamily="18" charset="0"/>
                        </a:rPr>
                        <m:t>face</m:t>
                      </m:r>
                      <m:r>
                        <a:rPr lang="en-US" altLang="zh-TW" sz="2000" i="1">
                          <a:solidFill>
                            <a:srgbClr val="FFFF00"/>
                          </a:solidFill>
                          <a:latin typeface="Cambria Math" panose="02040503050406030204" pitchFamily="18" charset="0"/>
                        </a:rPr>
                        <m:t> </m:t>
                      </m:r>
                      <m:r>
                        <m:rPr>
                          <m:sty m:val="p"/>
                        </m:rPr>
                        <a:rPr lang="en-US" altLang="zh-TW" sz="2000" i="1">
                          <a:solidFill>
                            <a:srgbClr val="FFFF00"/>
                          </a:solidFill>
                          <a:latin typeface="Cambria Math" panose="02040503050406030204" pitchFamily="18" charset="0"/>
                        </a:rPr>
                        <m:t>value</m:t>
                      </m:r>
                      <m:r>
                        <a:rPr lang="en-US" altLang="zh-TW" sz="2000" i="1">
                          <a:latin typeface="Cambria Math" panose="02040503050406030204" pitchFamily="18" charset="0"/>
                        </a:rPr>
                        <m:t> =</m:t>
                      </m:r>
                    </m:oMath>
                  </m:oMathPara>
                </a14:m>
                <a:endParaRPr lang="en-US" altLang="zh-TW" sz="2000"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m:rPr>
                          <m:sty m:val="p"/>
                        </m:rPr>
                        <a:rPr lang="en-US" altLang="zh-TW" sz="2000" i="1" smtClean="0">
                          <a:solidFill>
                            <a:schemeClr val="accent6">
                              <a:lumMod val="60000"/>
                              <a:lumOff val="40000"/>
                            </a:schemeClr>
                          </a:solidFill>
                          <a:latin typeface="Cambria Math" panose="02040503050406030204" pitchFamily="18" charset="0"/>
                        </a:rPr>
                        <m:t>daily</m:t>
                      </m:r>
                      <m:r>
                        <a:rPr lang="en-US" altLang="zh-TW" sz="2000" i="1" smtClean="0">
                          <a:solidFill>
                            <a:schemeClr val="accent6">
                              <a:lumMod val="60000"/>
                              <a:lumOff val="40000"/>
                            </a:schemeClr>
                          </a:solidFill>
                          <a:latin typeface="Cambria Math" panose="02040503050406030204" pitchFamily="18" charset="0"/>
                        </a:rPr>
                        <m:t> </m:t>
                      </m:r>
                      <m:r>
                        <m:rPr>
                          <m:sty m:val="p"/>
                        </m:rPr>
                        <a:rPr lang="en-US" altLang="zh-TW" sz="2000" i="0">
                          <a:solidFill>
                            <a:schemeClr val="accent6">
                              <a:lumMod val="60000"/>
                              <a:lumOff val="40000"/>
                            </a:schemeClr>
                          </a:solidFill>
                          <a:latin typeface="Cambria Math" panose="02040503050406030204" pitchFamily="18" charset="0"/>
                        </a:rPr>
                        <m:t>interest</m:t>
                      </m:r>
                      <m:r>
                        <a:rPr lang="en-US" altLang="zh-TW" sz="2000" i="0">
                          <a:solidFill>
                            <a:schemeClr val="accent6">
                              <a:lumMod val="60000"/>
                              <a:lumOff val="40000"/>
                            </a:schemeClr>
                          </a:solidFill>
                          <a:latin typeface="Cambria Math" panose="02040503050406030204" pitchFamily="18" charset="0"/>
                        </a:rPr>
                        <m:t> </m:t>
                      </m:r>
                      <m:r>
                        <m:rPr>
                          <m:sty m:val="p"/>
                        </m:rPr>
                        <a:rPr lang="en-US" altLang="zh-TW" sz="2000" i="0">
                          <a:solidFill>
                            <a:schemeClr val="accent6">
                              <a:lumMod val="60000"/>
                              <a:lumOff val="40000"/>
                            </a:schemeClr>
                          </a:solidFill>
                          <a:latin typeface="Cambria Math" panose="02040503050406030204" pitchFamily="18" charset="0"/>
                        </a:rPr>
                        <m:t>per</m:t>
                      </m:r>
                      <m:r>
                        <a:rPr lang="en-US" altLang="zh-TW" sz="2000" i="0">
                          <a:solidFill>
                            <a:schemeClr val="accent6">
                              <a:lumMod val="60000"/>
                              <a:lumOff val="40000"/>
                            </a:schemeClr>
                          </a:solidFill>
                          <a:latin typeface="Cambria Math" panose="02040503050406030204" pitchFamily="18" charset="0"/>
                        </a:rPr>
                        <m:t> $1,000 </m:t>
                      </m:r>
                      <m:r>
                        <m:rPr>
                          <m:sty m:val="p"/>
                        </m:rPr>
                        <a:rPr lang="en-US" altLang="zh-TW" sz="2000" i="0">
                          <a:solidFill>
                            <a:schemeClr val="accent6">
                              <a:lumMod val="60000"/>
                              <a:lumOff val="40000"/>
                            </a:schemeClr>
                          </a:solidFill>
                          <a:latin typeface="Cambria Math" panose="02040503050406030204" pitchFamily="18" charset="0"/>
                        </a:rPr>
                        <m:t>face</m:t>
                      </m:r>
                      <m:r>
                        <a:rPr lang="en-US" altLang="zh-TW" sz="2000" i="0">
                          <a:solidFill>
                            <a:schemeClr val="accent6">
                              <a:lumMod val="60000"/>
                              <a:lumOff val="40000"/>
                            </a:schemeClr>
                          </a:solidFill>
                          <a:latin typeface="Cambria Math" panose="02040503050406030204" pitchFamily="18" charset="0"/>
                        </a:rPr>
                        <m:t> </m:t>
                      </m:r>
                      <m:r>
                        <m:rPr>
                          <m:sty m:val="p"/>
                        </m:rPr>
                        <a:rPr lang="en-US" altLang="zh-TW" sz="2000" i="0">
                          <a:solidFill>
                            <a:schemeClr val="accent6">
                              <a:lumMod val="60000"/>
                              <a:lumOff val="40000"/>
                            </a:schemeClr>
                          </a:solidFill>
                          <a:latin typeface="Cambria Math" panose="02040503050406030204" pitchFamily="18" charset="0"/>
                        </a:rPr>
                        <m:t>value</m:t>
                      </m:r>
                      <m:r>
                        <a:rPr lang="en-US" altLang="zh-TW" sz="2000" i="0">
                          <a:solidFill>
                            <a:schemeClr val="accent6">
                              <a:lumMod val="60000"/>
                              <a:lumOff val="40000"/>
                            </a:schemeClr>
                          </a:solidFill>
                          <a:latin typeface="Cambria Math" panose="02040503050406030204" pitchFamily="18" charset="0"/>
                        </a:rPr>
                        <m:t> × </m:t>
                      </m:r>
                      <m:r>
                        <m:rPr>
                          <m:sty m:val="p"/>
                        </m:rPr>
                        <a:rPr lang="en-US" altLang="zh-TW" sz="2000" i="0">
                          <a:latin typeface="Cambria Math" panose="02040503050406030204" pitchFamily="18" charset="0"/>
                        </a:rPr>
                        <m:t>days</m:t>
                      </m:r>
                      <m:r>
                        <a:rPr lang="en-US" altLang="zh-TW" sz="2000" i="0">
                          <a:latin typeface="Cambria Math" panose="02040503050406030204" pitchFamily="18" charset="0"/>
                        </a:rPr>
                        <m:t> </m:t>
                      </m:r>
                      <m:r>
                        <m:rPr>
                          <m:sty m:val="p"/>
                        </m:rPr>
                        <a:rPr lang="en-US" altLang="zh-TW" sz="2000" i="0">
                          <a:latin typeface="Cambria Math" panose="02040503050406030204" pitchFamily="18" charset="0"/>
                        </a:rPr>
                        <m:t>between</m:t>
                      </m:r>
                      <m:r>
                        <a:rPr lang="en-US" altLang="zh-TW" sz="2000" i="0">
                          <a:latin typeface="Cambria Math" panose="02040503050406030204" pitchFamily="18" charset="0"/>
                        </a:rPr>
                        <m:t> </m:t>
                      </m:r>
                      <m:r>
                        <m:rPr>
                          <m:sty m:val="p"/>
                        </m:rPr>
                        <a:rPr lang="en-US" altLang="zh-TW" sz="2000" i="0">
                          <a:latin typeface="Cambria Math" panose="02040503050406030204" pitchFamily="18" charset="0"/>
                        </a:rPr>
                        <m:t>last</m:t>
                      </m:r>
                      <m:r>
                        <a:rPr lang="en-US" altLang="zh-TW" sz="2000" i="0">
                          <a:latin typeface="Cambria Math" panose="02040503050406030204" pitchFamily="18" charset="0"/>
                        </a:rPr>
                        <m:t> </m:t>
                      </m:r>
                      <m:r>
                        <m:rPr>
                          <m:sty m:val="p"/>
                        </m:rPr>
                        <a:rPr lang="en-US" altLang="zh-TW" sz="2000" i="0">
                          <a:latin typeface="Cambria Math" panose="02040503050406030204" pitchFamily="18" charset="0"/>
                        </a:rPr>
                        <m:t>coupon</m:t>
                      </m:r>
                      <m:r>
                        <a:rPr lang="en-US" altLang="zh-TW" sz="2000" i="0">
                          <a:latin typeface="Cambria Math" panose="02040503050406030204" pitchFamily="18" charset="0"/>
                        </a:rPr>
                        <m:t> </m:t>
                      </m:r>
                      <m:r>
                        <m:rPr>
                          <m:sty m:val="p"/>
                        </m:rPr>
                        <a:rPr lang="en-US" altLang="zh-TW" sz="2000" i="0">
                          <a:latin typeface="Cambria Math" panose="02040503050406030204" pitchFamily="18" charset="0"/>
                        </a:rPr>
                        <m:t>payment</m:t>
                      </m:r>
                      <m:r>
                        <a:rPr lang="en-US" altLang="zh-TW" sz="2000" i="0">
                          <a:latin typeface="Cambria Math" panose="02040503050406030204" pitchFamily="18" charset="0"/>
                        </a:rPr>
                        <m:t> </m:t>
                      </m:r>
                      <m:r>
                        <m:rPr>
                          <m:sty m:val="p"/>
                        </m:rPr>
                        <a:rPr lang="en-US" altLang="zh-TW" sz="2000" i="0">
                          <a:latin typeface="Cambria Math" panose="02040503050406030204" pitchFamily="18" charset="0"/>
                        </a:rPr>
                        <m:t>and</m:t>
                      </m:r>
                      <m:r>
                        <a:rPr lang="en-US" altLang="zh-TW" sz="2000" i="0">
                          <a:latin typeface="Cambria Math" panose="02040503050406030204" pitchFamily="18" charset="0"/>
                        </a:rPr>
                        <m:t> </m:t>
                      </m:r>
                      <m:r>
                        <m:rPr>
                          <m:sty m:val="p"/>
                        </m:rPr>
                        <a:rPr lang="en-US" altLang="zh-TW" sz="2000" i="0">
                          <a:latin typeface="Cambria Math" panose="02040503050406030204" pitchFamily="18" charset="0"/>
                        </a:rPr>
                        <m:t>delivery</m:t>
                      </m:r>
                      <m:r>
                        <a:rPr lang="en-US" altLang="zh-TW" sz="2000" i="0">
                          <a:latin typeface="Cambria Math" panose="02040503050406030204" pitchFamily="18" charset="0"/>
                        </a:rPr>
                        <m:t> </m:t>
                      </m:r>
                      <m:r>
                        <m:rPr>
                          <m:sty m:val="p"/>
                        </m:rPr>
                        <a:rPr lang="en-US" altLang="zh-TW" sz="2000" i="0">
                          <a:latin typeface="Cambria Math" panose="02040503050406030204" pitchFamily="18" charset="0"/>
                        </a:rPr>
                        <m:t>day</m:t>
                      </m:r>
                      <m:r>
                        <a:rPr lang="zh-TW" altLang="en-US" sz="2000" i="1">
                          <a:latin typeface="Cambria Math" panose="02040503050406030204" pitchFamily="18" charset="0"/>
                        </a:rPr>
                        <m:t> </m:t>
                      </m:r>
                    </m:oMath>
                  </m:oMathPara>
                </a14:m>
                <a:endParaRPr lang="en-US" altLang="zh-TW" sz="2000" i="1" dirty="0" smtClean="0">
                  <a:latin typeface="Cambria Math" panose="02040503050406030204" pitchFamily="18" charset="0"/>
                </a:endParaRPr>
              </a:p>
              <a:p>
                <a:pPr algn="ctr"/>
                <a:endParaRPr lang="en-US" altLang="zh-TW" sz="2000" dirty="0" smtClean="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m:rPr>
                          <m:sty m:val="p"/>
                        </m:rPr>
                        <a:rPr lang="en-US" altLang="zh-TW" sz="2000" smtClean="0">
                          <a:solidFill>
                            <a:srgbClr val="C4BCC6"/>
                          </a:solidFill>
                          <a:latin typeface="Cambria Math" panose="02040503050406030204" pitchFamily="18" charset="0"/>
                        </a:rPr>
                        <m:t>daily</m:t>
                      </m:r>
                      <m:r>
                        <a:rPr lang="zh-TW" altLang="en-US" sz="2000" i="1" smtClean="0">
                          <a:solidFill>
                            <a:srgbClr val="C4BCC6"/>
                          </a:solidFill>
                          <a:latin typeface="Cambria Math" panose="02040503050406030204" pitchFamily="18" charset="0"/>
                        </a:rPr>
                        <m:t> </m:t>
                      </m:r>
                      <m:r>
                        <m:rPr>
                          <m:sty m:val="p"/>
                        </m:rPr>
                        <a:rPr lang="en-US" altLang="zh-TW" sz="2000">
                          <a:solidFill>
                            <a:srgbClr val="C4BCC6"/>
                          </a:solidFill>
                          <a:latin typeface="Cambria Math" panose="02040503050406030204" pitchFamily="18" charset="0"/>
                        </a:rPr>
                        <m:t>interest</m:t>
                      </m:r>
                      <m:r>
                        <a:rPr lang="en-US" altLang="zh-TW" sz="2000">
                          <a:solidFill>
                            <a:srgbClr val="C4BCC6"/>
                          </a:solidFill>
                          <a:latin typeface="Cambria Math" panose="02040503050406030204" pitchFamily="18" charset="0"/>
                        </a:rPr>
                        <m:t> </m:t>
                      </m:r>
                      <m:r>
                        <m:rPr>
                          <m:sty m:val="p"/>
                        </m:rPr>
                        <a:rPr lang="en-US" altLang="zh-TW" sz="2000">
                          <a:solidFill>
                            <a:srgbClr val="C4BCC6"/>
                          </a:solidFill>
                          <a:latin typeface="Cambria Math" panose="02040503050406030204" pitchFamily="18" charset="0"/>
                        </a:rPr>
                        <m:t>per</m:t>
                      </m:r>
                      <m:r>
                        <a:rPr lang="en-US" altLang="zh-TW" sz="2000">
                          <a:solidFill>
                            <a:srgbClr val="C4BCC6"/>
                          </a:solidFill>
                          <a:latin typeface="Cambria Math" panose="02040503050406030204" pitchFamily="18" charset="0"/>
                        </a:rPr>
                        <m:t> $1,000 </m:t>
                      </m:r>
                      <m:r>
                        <m:rPr>
                          <m:sty m:val="p"/>
                        </m:rPr>
                        <a:rPr lang="en-US" altLang="zh-TW" sz="2000">
                          <a:solidFill>
                            <a:srgbClr val="C4BCC6"/>
                          </a:solidFill>
                          <a:latin typeface="Cambria Math" panose="02040503050406030204" pitchFamily="18" charset="0"/>
                        </a:rPr>
                        <m:t>face</m:t>
                      </m:r>
                      <m:r>
                        <a:rPr lang="en-US" altLang="zh-TW" sz="2000">
                          <a:solidFill>
                            <a:srgbClr val="C4BCC6"/>
                          </a:solidFill>
                          <a:latin typeface="Cambria Math" panose="02040503050406030204" pitchFamily="18" charset="0"/>
                        </a:rPr>
                        <m:t> </m:t>
                      </m:r>
                      <m:r>
                        <m:rPr>
                          <m:sty m:val="p"/>
                        </m:rPr>
                        <a:rPr lang="en-US" altLang="zh-TW" sz="2000">
                          <a:solidFill>
                            <a:srgbClr val="C4BCC6"/>
                          </a:solidFill>
                          <a:latin typeface="Cambria Math" panose="02040503050406030204" pitchFamily="18" charset="0"/>
                        </a:rPr>
                        <m:t>value</m:t>
                      </m:r>
                      <m:r>
                        <a:rPr lang="en-US" altLang="zh-TW" sz="2000">
                          <a:solidFill>
                            <a:srgbClr val="C4BCC6"/>
                          </a:solidFill>
                          <a:latin typeface="Cambria Math" panose="02040503050406030204" pitchFamily="18" charset="0"/>
                        </a:rPr>
                        <m:t> =</m:t>
                      </m:r>
                    </m:oMath>
                  </m:oMathPara>
                </a14:m>
                <a:endParaRPr lang="en-US" altLang="zh-TW" sz="2000" dirty="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m:rPr>
                          <m:sty m:val="p"/>
                        </m:rPr>
                        <a:rPr lang="en-US" altLang="zh-TW" sz="2000" i="0" smtClean="0">
                          <a:solidFill>
                            <a:schemeClr val="accent5">
                              <a:lumMod val="60000"/>
                              <a:lumOff val="40000"/>
                            </a:schemeClr>
                          </a:solidFill>
                          <a:latin typeface="Cambria Math" panose="02040503050406030204" pitchFamily="18" charset="0"/>
                        </a:rPr>
                        <m:t>semiannual</m:t>
                      </m:r>
                      <m:r>
                        <a:rPr lang="en-US" altLang="zh-TW" sz="2000" i="0" smtClean="0">
                          <a:solidFill>
                            <a:schemeClr val="accent5">
                              <a:lumMod val="60000"/>
                              <a:lumOff val="40000"/>
                            </a:schemeClr>
                          </a:solidFill>
                          <a:latin typeface="Cambria Math" panose="02040503050406030204" pitchFamily="18" charset="0"/>
                        </a:rPr>
                        <m:t> </m:t>
                      </m:r>
                      <m:r>
                        <m:rPr>
                          <m:sty m:val="p"/>
                        </m:rPr>
                        <a:rPr lang="en-US" altLang="zh-TW" sz="2000" i="0" smtClean="0">
                          <a:solidFill>
                            <a:schemeClr val="accent5">
                              <a:lumMod val="60000"/>
                              <a:lumOff val="40000"/>
                            </a:schemeClr>
                          </a:solidFill>
                          <a:latin typeface="Cambria Math" panose="02040503050406030204" pitchFamily="18" charset="0"/>
                        </a:rPr>
                        <m:t>coupon</m:t>
                      </m:r>
                      <m:r>
                        <a:rPr lang="en-US" altLang="zh-TW" sz="2000" i="0" smtClean="0">
                          <a:solidFill>
                            <a:schemeClr val="accent5">
                              <a:lumMod val="60000"/>
                              <a:lumOff val="40000"/>
                            </a:schemeClr>
                          </a:solidFill>
                          <a:latin typeface="Cambria Math" panose="02040503050406030204" pitchFamily="18" charset="0"/>
                        </a:rPr>
                        <m:t> </m:t>
                      </m:r>
                      <m:r>
                        <m:rPr>
                          <m:sty m:val="p"/>
                        </m:rPr>
                        <a:rPr lang="en-US" altLang="zh-TW" sz="2000" i="0" smtClean="0">
                          <a:solidFill>
                            <a:schemeClr val="accent5">
                              <a:lumMod val="60000"/>
                              <a:lumOff val="40000"/>
                            </a:schemeClr>
                          </a:solidFill>
                          <a:latin typeface="Cambria Math" panose="02040503050406030204" pitchFamily="18" charset="0"/>
                        </a:rPr>
                        <m:t>amount</m:t>
                      </m:r>
                      <m:r>
                        <a:rPr lang="en-US" altLang="zh-TW" sz="2000" b="0" i="0" smtClean="0">
                          <a:solidFill>
                            <a:schemeClr val="accent5">
                              <a:lumMod val="60000"/>
                              <a:lumOff val="40000"/>
                            </a:schemeClr>
                          </a:solidFill>
                          <a:latin typeface="Cambria Math" panose="02040503050406030204" pitchFamily="18" charset="0"/>
                        </a:rPr>
                        <m:t> </m:t>
                      </m:r>
                      <m:r>
                        <a:rPr lang="en-US" altLang="zh-TW" sz="2000" b="0" i="0" smtClean="0">
                          <a:latin typeface="Cambria Math" panose="02040503050406030204" pitchFamily="18" charset="0"/>
                        </a:rPr>
                        <m:t>/ </m:t>
                      </m:r>
                      <m:r>
                        <m:rPr>
                          <m:sty m:val="p"/>
                        </m:rPr>
                        <a:rPr lang="en-US" altLang="zh-TW" sz="2000" b="0" i="0" smtClean="0">
                          <a:latin typeface="Cambria Math" panose="02040503050406030204" pitchFamily="18" charset="0"/>
                        </a:rPr>
                        <m:t>days</m:t>
                      </m:r>
                      <m:r>
                        <a:rPr lang="en-US" altLang="zh-TW" sz="2000" b="0" i="0" smtClean="0">
                          <a:latin typeface="Cambria Math" panose="02040503050406030204" pitchFamily="18" charset="0"/>
                        </a:rPr>
                        <m:t> </m:t>
                      </m:r>
                      <m:r>
                        <m:rPr>
                          <m:sty m:val="p"/>
                        </m:rPr>
                        <a:rPr lang="en-US" altLang="zh-TW" sz="2000" i="0">
                          <a:latin typeface="Cambria Math" panose="02040503050406030204" pitchFamily="18" charset="0"/>
                        </a:rPr>
                        <m:t>in</m:t>
                      </m:r>
                      <m:r>
                        <a:rPr lang="en-US" altLang="zh-TW" sz="2000" i="0">
                          <a:latin typeface="Cambria Math" panose="02040503050406030204" pitchFamily="18" charset="0"/>
                        </a:rPr>
                        <m:t> </m:t>
                      </m:r>
                      <m:r>
                        <m:rPr>
                          <m:sty m:val="p"/>
                        </m:rPr>
                        <a:rPr lang="en-US" altLang="zh-TW" sz="2000" i="0">
                          <a:latin typeface="Cambria Math" panose="02040503050406030204" pitchFamily="18" charset="0"/>
                        </a:rPr>
                        <m:t>half</m:t>
                      </m:r>
                      <m:r>
                        <a:rPr lang="en-US" altLang="zh-TW" sz="2000" i="1">
                          <a:latin typeface="Cambria Math" panose="02040503050406030204" pitchFamily="18" charset="0"/>
                        </a:rPr>
                        <m:t>-</m:t>
                      </m:r>
                      <m:r>
                        <m:rPr>
                          <m:sty m:val="p"/>
                        </m:rPr>
                        <a:rPr lang="en-US" altLang="zh-TW" sz="2000" i="0">
                          <a:latin typeface="Cambria Math" panose="02040503050406030204" pitchFamily="18" charset="0"/>
                        </a:rPr>
                        <m:t>year</m:t>
                      </m:r>
                      <m:r>
                        <a:rPr lang="en-US" altLang="zh-TW" sz="2000" i="0">
                          <a:latin typeface="Cambria Math" panose="02040503050406030204" pitchFamily="18" charset="0"/>
                        </a:rPr>
                        <m:t> </m:t>
                      </m:r>
                      <m:r>
                        <m:rPr>
                          <m:sty m:val="p"/>
                        </m:rPr>
                        <a:rPr lang="en-US" altLang="zh-TW" sz="2000" i="0">
                          <a:latin typeface="Cambria Math" panose="02040503050406030204" pitchFamily="18" charset="0"/>
                        </a:rPr>
                        <m:t>from</m:t>
                      </m:r>
                      <m:r>
                        <a:rPr lang="en-US" altLang="zh-TW" sz="2000" i="0">
                          <a:latin typeface="Cambria Math" panose="02040503050406030204" pitchFamily="18" charset="0"/>
                        </a:rPr>
                        <m:t> </m:t>
                      </m:r>
                      <m:r>
                        <m:rPr>
                          <m:sty m:val="p"/>
                        </m:rPr>
                        <a:rPr lang="en-US" altLang="zh-TW" sz="2000" i="0">
                          <a:latin typeface="Cambria Math" panose="02040503050406030204" pitchFamily="18" charset="0"/>
                        </a:rPr>
                        <m:t>last</m:t>
                      </m:r>
                      <m:r>
                        <a:rPr lang="en-US" altLang="zh-TW" sz="2000" i="0">
                          <a:latin typeface="Cambria Math" panose="02040503050406030204" pitchFamily="18" charset="0"/>
                        </a:rPr>
                        <m:t> </m:t>
                      </m:r>
                      <m:r>
                        <m:rPr>
                          <m:sty m:val="p"/>
                        </m:rPr>
                        <a:rPr lang="en-US" altLang="zh-TW" sz="2000" i="0">
                          <a:latin typeface="Cambria Math" panose="02040503050406030204" pitchFamily="18" charset="0"/>
                        </a:rPr>
                        <m:t>coupon</m:t>
                      </m:r>
                      <m:r>
                        <a:rPr lang="en-US" altLang="zh-TW" sz="2000" i="0">
                          <a:latin typeface="Cambria Math" panose="02040503050406030204" pitchFamily="18" charset="0"/>
                        </a:rPr>
                        <m:t> </m:t>
                      </m:r>
                      <m:r>
                        <m:rPr>
                          <m:sty m:val="p"/>
                        </m:rPr>
                        <a:rPr lang="en-US" altLang="zh-TW" sz="2000" i="0">
                          <a:latin typeface="Cambria Math" panose="02040503050406030204" pitchFamily="18" charset="0"/>
                        </a:rPr>
                        <m:t>payment</m:t>
                      </m:r>
                      <m:r>
                        <a:rPr lang="en-US" altLang="zh-TW" sz="2000" i="0">
                          <a:latin typeface="Cambria Math" panose="02040503050406030204" pitchFamily="18" charset="0"/>
                        </a:rPr>
                        <m:t> </m:t>
                      </m:r>
                      <m:r>
                        <m:rPr>
                          <m:sty m:val="p"/>
                        </m:rPr>
                        <a:rPr lang="en-US" altLang="zh-TW" sz="2000" i="0">
                          <a:latin typeface="Cambria Math" panose="02040503050406030204" pitchFamily="18" charset="0"/>
                        </a:rPr>
                        <m:t>to</m:t>
                      </m:r>
                      <m:r>
                        <a:rPr lang="en-US" altLang="zh-TW" sz="2000" i="0">
                          <a:latin typeface="Cambria Math" panose="02040503050406030204" pitchFamily="18" charset="0"/>
                        </a:rPr>
                        <m:t> </m:t>
                      </m:r>
                      <m:r>
                        <m:rPr>
                          <m:sty m:val="p"/>
                        </m:rPr>
                        <a:rPr lang="en-US" altLang="zh-TW" sz="2000" i="0">
                          <a:latin typeface="Cambria Math" panose="02040503050406030204" pitchFamily="18" charset="0"/>
                        </a:rPr>
                        <m:t>next</m:t>
                      </m:r>
                      <m:r>
                        <a:rPr lang="en-US" altLang="zh-TW" sz="2000" i="0">
                          <a:latin typeface="Cambria Math" panose="02040503050406030204" pitchFamily="18" charset="0"/>
                        </a:rPr>
                        <m:t> </m:t>
                      </m:r>
                      <m:r>
                        <m:rPr>
                          <m:sty m:val="p"/>
                        </m:rPr>
                        <a:rPr lang="en-US" altLang="zh-TW" sz="2000" i="0">
                          <a:latin typeface="Cambria Math" panose="02040503050406030204" pitchFamily="18" charset="0"/>
                        </a:rPr>
                        <m:t>coupon</m:t>
                      </m:r>
                      <m:r>
                        <a:rPr lang="en-US" altLang="zh-TW" sz="2000" i="0">
                          <a:latin typeface="Cambria Math" panose="02040503050406030204" pitchFamily="18" charset="0"/>
                        </a:rPr>
                        <m:t> </m:t>
                      </m:r>
                      <m:r>
                        <m:rPr>
                          <m:sty m:val="p"/>
                        </m:rPr>
                        <a:rPr lang="en-US" altLang="zh-TW" sz="2000" i="0">
                          <a:latin typeface="Cambria Math" panose="02040503050406030204" pitchFamily="18" charset="0"/>
                        </a:rPr>
                        <m:t>payment</m:t>
                      </m:r>
                    </m:oMath>
                  </m:oMathPara>
                </a14:m>
                <a:endParaRPr lang="en-US" altLang="zh-TW" sz="2000" i="0" dirty="0" smtClean="0">
                  <a:solidFill>
                    <a:schemeClr val="accent5">
                      <a:lumMod val="60000"/>
                      <a:lumOff val="40000"/>
                    </a:schemeClr>
                  </a:solidFill>
                  <a:latin typeface="Cambria Math" panose="02040503050406030204" pitchFamily="18" charset="0"/>
                </a:endParaRPr>
              </a:p>
              <a:p>
                <a:pPr algn="ctr"/>
                <a:endParaRPr lang="en-US" altLang="zh-TW" sz="2000" i="0" dirty="0" smtClean="0">
                  <a:solidFill>
                    <a:schemeClr val="accent5">
                      <a:lumMod val="60000"/>
                      <a:lumOff val="40000"/>
                    </a:schemeClr>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m:rPr>
                          <m:sty m:val="p"/>
                        </m:rPr>
                        <a:rPr lang="en-US" altLang="zh-TW" sz="2000" i="0" smtClean="0">
                          <a:solidFill>
                            <a:schemeClr val="accent5">
                              <a:lumMod val="60000"/>
                              <a:lumOff val="40000"/>
                            </a:schemeClr>
                          </a:solidFill>
                          <a:latin typeface="Cambria Math" panose="02040503050406030204" pitchFamily="18" charset="0"/>
                        </a:rPr>
                        <m:t>semiannual</m:t>
                      </m:r>
                      <m:r>
                        <a:rPr lang="en-US" altLang="zh-TW" sz="2000" i="0" smtClean="0">
                          <a:solidFill>
                            <a:schemeClr val="accent5">
                              <a:lumMod val="60000"/>
                              <a:lumOff val="40000"/>
                            </a:schemeClr>
                          </a:solidFill>
                          <a:latin typeface="Cambria Math" panose="02040503050406030204" pitchFamily="18" charset="0"/>
                        </a:rPr>
                        <m:t> </m:t>
                      </m:r>
                      <m:r>
                        <m:rPr>
                          <m:sty m:val="p"/>
                        </m:rPr>
                        <a:rPr lang="en-US" altLang="zh-TW" sz="2000" i="0" smtClean="0">
                          <a:solidFill>
                            <a:schemeClr val="accent5">
                              <a:lumMod val="60000"/>
                              <a:lumOff val="40000"/>
                            </a:schemeClr>
                          </a:solidFill>
                          <a:latin typeface="Cambria Math" panose="02040503050406030204" pitchFamily="18" charset="0"/>
                        </a:rPr>
                        <m:t>coupon</m:t>
                      </m:r>
                      <m:r>
                        <a:rPr lang="en-US" altLang="zh-TW" sz="2000" i="0" smtClean="0">
                          <a:solidFill>
                            <a:schemeClr val="accent5">
                              <a:lumMod val="60000"/>
                              <a:lumOff val="40000"/>
                            </a:schemeClr>
                          </a:solidFill>
                          <a:latin typeface="Cambria Math" panose="02040503050406030204" pitchFamily="18" charset="0"/>
                        </a:rPr>
                        <m:t> </m:t>
                      </m:r>
                      <m:r>
                        <m:rPr>
                          <m:sty m:val="p"/>
                        </m:rPr>
                        <a:rPr lang="en-US" altLang="zh-TW" sz="2000" i="0" smtClean="0">
                          <a:solidFill>
                            <a:schemeClr val="accent5">
                              <a:lumMod val="60000"/>
                              <a:lumOff val="40000"/>
                            </a:schemeClr>
                          </a:solidFill>
                          <a:latin typeface="Cambria Math" panose="02040503050406030204" pitchFamily="18" charset="0"/>
                        </a:rPr>
                        <m:t>amount</m:t>
                      </m:r>
                      <m:r>
                        <a:rPr lang="en-US" altLang="zh-TW" sz="2000" i="0" smtClean="0">
                          <a:solidFill>
                            <a:schemeClr val="accent5">
                              <a:lumMod val="60000"/>
                              <a:lumOff val="40000"/>
                            </a:schemeClr>
                          </a:solidFill>
                          <a:latin typeface="Cambria Math" panose="02040503050406030204" pitchFamily="18" charset="0"/>
                        </a:rPr>
                        <m:t> = (</m:t>
                      </m:r>
                      <m:r>
                        <m:rPr>
                          <m:sty m:val="p"/>
                        </m:rPr>
                        <a:rPr lang="en-US" altLang="zh-TW" sz="2000" i="0">
                          <a:latin typeface="Cambria Math" panose="02040503050406030204" pitchFamily="18" charset="0"/>
                        </a:rPr>
                        <m:t>coupon</m:t>
                      </m:r>
                      <m:r>
                        <a:rPr lang="en-US" altLang="zh-TW" sz="2000" i="0">
                          <a:latin typeface="Cambria Math" panose="02040503050406030204" pitchFamily="18" charset="0"/>
                        </a:rPr>
                        <m:t> </m:t>
                      </m:r>
                      <m:r>
                        <m:rPr>
                          <m:sty m:val="p"/>
                        </m:rPr>
                        <a:rPr lang="en-US" altLang="zh-TW" sz="2000" i="0">
                          <a:latin typeface="Cambria Math" panose="02040503050406030204" pitchFamily="18" charset="0"/>
                        </a:rPr>
                        <m:t>rate</m:t>
                      </m:r>
                      <m:r>
                        <a:rPr lang="en-US" altLang="zh-TW" sz="2000" i="0">
                          <a:latin typeface="Cambria Math" panose="02040503050406030204" pitchFamily="18" charset="0"/>
                        </a:rPr>
                        <m:t> × $1,000) / 2</m:t>
                      </m:r>
                    </m:oMath>
                  </m:oMathPara>
                </a14:m>
                <a:endParaRPr lang="en-US" altLang="zh-TW" sz="2000" dirty="0" smtClean="0"/>
              </a:p>
            </p:txBody>
          </p:sp>
        </mc:Choice>
        <mc:Fallback>
          <p:sp>
            <p:nvSpPr>
              <p:cNvPr id="4" name="文字方塊 3"/>
              <p:cNvSpPr txBox="1">
                <a:spLocks noRot="1" noChangeAspect="1" noMove="1" noResize="1" noEditPoints="1" noAdjustHandles="1" noChangeArrowheads="1" noChangeShapeType="1" noTextEdit="1"/>
              </p:cNvSpPr>
              <p:nvPr/>
            </p:nvSpPr>
            <p:spPr>
              <a:xfrm>
                <a:off x="648217" y="2313354"/>
                <a:ext cx="10956526" cy="3385542"/>
              </a:xfrm>
              <a:prstGeom prst="rect">
                <a:avLst/>
              </a:prstGeom>
              <a:blipFill>
                <a:blip r:embed="rId3"/>
                <a:stretch>
                  <a:fillRect b="-2158"/>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5513134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latin typeface="微軟正黑體" panose="020B0604030504040204" pitchFamily="34" charset="-120"/>
                <a:ea typeface="微軟正黑體" panose="020B0604030504040204" pitchFamily="34" charset="-120"/>
              </a:rPr>
              <a:t>可交割 </a:t>
            </a:r>
            <a:r>
              <a:rPr lang="en-US" altLang="zh-TW" b="1" dirty="0" smtClean="0">
                <a:latin typeface="微軟正黑體" panose="020B0604030504040204" pitchFamily="34" charset="-120"/>
                <a:ea typeface="微軟正黑體" panose="020B0604030504040204" pitchFamily="34" charset="-120"/>
              </a:rPr>
              <a:t>(Deliverable)</a:t>
            </a:r>
            <a:endParaRPr lang="zh-TW" altLang="en-US" b="1" dirty="0">
              <a:latin typeface="微軟正黑體" panose="020B0604030504040204" pitchFamily="34" charset="-120"/>
              <a:ea typeface="微軟正黑體" panose="020B0604030504040204" pitchFamily="34" charset="-120"/>
            </a:endParaRPr>
          </a:p>
        </p:txBody>
      </p:sp>
      <p:sp>
        <p:nvSpPr>
          <p:cNvPr id="3" name="文字方塊 2"/>
          <p:cNvSpPr txBox="1"/>
          <p:nvPr/>
        </p:nvSpPr>
        <p:spPr>
          <a:xfrm>
            <a:off x="1096322" y="1931952"/>
            <a:ext cx="2945331" cy="3539430"/>
          </a:xfrm>
          <a:prstGeom prst="rect">
            <a:avLst/>
          </a:prstGeom>
          <a:noFill/>
        </p:spPr>
        <p:txBody>
          <a:bodyPr wrap="square" rtlCol="0">
            <a:spAutoFit/>
          </a:bodyPr>
          <a:lstStyle/>
          <a:p>
            <a:r>
              <a:rPr lang="zh-TW" altLang="en-US" sz="1600" dirty="0" smtClean="0">
                <a:latin typeface="微軟正黑體" panose="020B0604030504040204" pitchFamily="34" charset="-120"/>
                <a:ea typeface="微軟正黑體" panose="020B0604030504040204" pitchFamily="34" charset="-120"/>
              </a:rPr>
              <a:t>可</a:t>
            </a:r>
            <a:r>
              <a:rPr lang="zh-TW" altLang="en-US" sz="1600" dirty="0">
                <a:latin typeface="微軟正黑體" panose="020B0604030504040204" pitchFamily="34" charset="-120"/>
                <a:ea typeface="微軟正黑體" panose="020B0604030504040204" pitchFamily="34" charset="-120"/>
              </a:rPr>
              <a:t>交割等級：</a:t>
            </a:r>
            <a:r>
              <a:rPr lang="zh-TW" altLang="en-US" sz="1600" dirty="0" smtClean="0">
                <a:latin typeface="微軟正黑體" panose="020B0604030504040204" pitchFamily="34" charset="-120"/>
                <a:ea typeface="微軟正黑體" panose="020B0604030504040204" pitchFamily="34" charset="-120"/>
              </a:rPr>
              <a:t>允許空方在契約到期時交割給多方的證券，所有</a:t>
            </a:r>
            <a:r>
              <a:rPr lang="zh-TW" altLang="en-US" sz="1600" dirty="0">
                <a:latin typeface="微軟正黑體" panose="020B0604030504040204" pitchFamily="34" charset="-120"/>
                <a:ea typeface="微軟正黑體" panose="020B0604030504040204" pitchFamily="34" charset="-120"/>
              </a:rPr>
              <a:t>此類可交割等級證券都是美國財政部發行的固定本金票據或債券，支付固定的半年票面利息</a:t>
            </a:r>
            <a:r>
              <a:rPr lang="zh-TW" altLang="en-US" sz="1600" dirty="0" smtClean="0">
                <a:latin typeface="微軟正黑體" panose="020B0604030504040204" pitchFamily="34" charset="-120"/>
                <a:ea typeface="微軟正黑體" panose="020B0604030504040204" pitchFamily="34" charset="-120"/>
              </a:rPr>
              <a:t>。因此可交割等級債券不包括美國抗通膨債券（</a:t>
            </a:r>
            <a:r>
              <a:rPr lang="en-US" altLang="zh-TW" sz="1600" dirty="0" smtClean="0">
                <a:latin typeface="微軟正黑體" panose="020B0604030504040204" pitchFamily="34" charset="-120"/>
                <a:ea typeface="微軟正黑體" panose="020B0604030504040204" pitchFamily="34" charset="-120"/>
              </a:rPr>
              <a:t>TIPS</a:t>
            </a:r>
            <a:r>
              <a:rPr lang="zh-TW" altLang="en-US" sz="1600" dirty="0" smtClean="0">
                <a:latin typeface="微軟正黑體" panose="020B0604030504040204" pitchFamily="34" charset="-120"/>
                <a:ea typeface="微軟正黑體" panose="020B0604030504040204" pitchFamily="34" charset="-120"/>
              </a:rPr>
              <a:t>）， </a:t>
            </a:r>
            <a:r>
              <a:rPr lang="zh-TW" altLang="en-US" sz="1600" dirty="0">
                <a:latin typeface="微軟正黑體" panose="020B0604030504040204" pitchFamily="34" charset="-120"/>
                <a:ea typeface="微軟正黑體" panose="020B0604030504040204" pitchFamily="34" charset="-120"/>
              </a:rPr>
              <a:t>也</a:t>
            </a:r>
            <a:r>
              <a:rPr lang="zh-TW" altLang="en-US" sz="1600" dirty="0" smtClean="0">
                <a:latin typeface="微軟正黑體" panose="020B0604030504040204" pitchFamily="34" charset="-120"/>
                <a:ea typeface="微軟正黑體" panose="020B0604030504040204" pitchFamily="34" charset="-120"/>
              </a:rPr>
              <a:t>不包括浮動利率</a:t>
            </a:r>
            <a:r>
              <a:rPr lang="zh-TW" altLang="en-US" sz="1600" dirty="0">
                <a:latin typeface="微軟正黑體" panose="020B0604030504040204" pitchFamily="34" charset="-120"/>
                <a:ea typeface="微軟正黑體" panose="020B0604030504040204" pitchFamily="34" charset="-120"/>
              </a:rPr>
              <a:t>債券</a:t>
            </a:r>
            <a:r>
              <a:rPr lang="zh-TW" altLang="en-US" sz="1600" dirty="0" smtClean="0">
                <a:latin typeface="微軟正黑體" panose="020B0604030504040204" pitchFamily="34" charset="-120"/>
                <a:ea typeface="微軟正黑體" panose="020B0604030504040204" pitchFamily="34" charset="-120"/>
              </a:rPr>
              <a:t>。</a:t>
            </a:r>
            <a:endParaRPr lang="en-US" altLang="zh-TW" sz="1600" dirty="0" smtClean="0">
              <a:latin typeface="微軟正黑體" panose="020B0604030504040204" pitchFamily="34" charset="-120"/>
              <a:ea typeface="微軟正黑體" panose="020B0604030504040204" pitchFamily="34" charset="-120"/>
            </a:endParaRPr>
          </a:p>
          <a:p>
            <a:endParaRPr lang="en-US" altLang="zh-TW" sz="1600" dirty="0">
              <a:latin typeface="微軟正黑體" panose="020B0604030504040204" pitchFamily="34" charset="-120"/>
              <a:ea typeface="微軟正黑體" panose="020B0604030504040204" pitchFamily="34" charset="-120"/>
            </a:endParaRPr>
          </a:p>
          <a:p>
            <a:r>
              <a:rPr lang="zh-TW" altLang="en-US" sz="1600" dirty="0" smtClean="0">
                <a:latin typeface="微軟正黑體" panose="020B0604030504040204" pitchFamily="34" charset="-120"/>
                <a:ea typeface="微軟正黑體" panose="020B0604030504040204" pitchFamily="34" charset="-120"/>
              </a:rPr>
              <a:t>所有</a:t>
            </a:r>
            <a:r>
              <a:rPr lang="zh-TW" altLang="en-US" sz="1600" dirty="0">
                <a:latin typeface="微軟正黑體" panose="020B0604030504040204" pitchFamily="34" charset="-120"/>
                <a:ea typeface="微軟正黑體" panose="020B0604030504040204" pitchFamily="34" charset="-120"/>
              </a:rPr>
              <a:t>符合</a:t>
            </a:r>
            <a:r>
              <a:rPr lang="zh-TW" altLang="en-US" sz="1600" dirty="0" smtClean="0">
                <a:latin typeface="微軟正黑體" panose="020B0604030504040204" pitchFamily="34" charset="-120"/>
                <a:ea typeface="微軟正黑體" panose="020B0604030504040204" pitchFamily="34" charset="-120"/>
              </a:rPr>
              <a:t>交割條件</a:t>
            </a:r>
            <a:r>
              <a:rPr lang="zh-TW" altLang="en-US" sz="1600" dirty="0">
                <a:latin typeface="微軟正黑體" panose="020B0604030504040204" pitchFamily="34" charset="-120"/>
                <a:ea typeface="微軟正黑體" panose="020B0604030504040204" pitchFamily="34" charset="-120"/>
              </a:rPr>
              <a:t>的證券都是美國財政部</a:t>
            </a:r>
            <a:r>
              <a:rPr lang="zh-TW" altLang="en-US" sz="1600" dirty="0" smtClean="0">
                <a:latin typeface="微軟正黑體" panose="020B0604030504040204" pitchFamily="34" charset="-120"/>
                <a:ea typeface="微軟正黑體" panose="020B0604030504040204" pitchFamily="34" charset="-120"/>
              </a:rPr>
              <a:t>的</a:t>
            </a:r>
            <a:r>
              <a:rPr lang="zh-TW" altLang="en-US" sz="1600" dirty="0">
                <a:latin typeface="微軟正黑體" panose="020B0604030504040204" pitchFamily="34" charset="-120"/>
                <a:ea typeface="微軟正黑體" panose="020B0604030504040204" pitchFamily="34" charset="-120"/>
              </a:rPr>
              <a:t>債務</a:t>
            </a:r>
            <a:r>
              <a:rPr lang="zh-TW" altLang="en-US" sz="1600" dirty="0" smtClean="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並得到其充分的信任和信用</a:t>
            </a:r>
            <a:r>
              <a:rPr lang="zh-TW" altLang="en-US" sz="1600" dirty="0" smtClean="0">
                <a:latin typeface="微軟正黑體" panose="020B0604030504040204" pitchFamily="34" charset="-120"/>
                <a:ea typeface="微軟正黑體" panose="020B0604030504040204" pitchFamily="34" charset="-120"/>
              </a:rPr>
              <a:t>支持； </a:t>
            </a:r>
            <a:r>
              <a:rPr lang="zh-TW" altLang="en-US" sz="1600" dirty="0">
                <a:latin typeface="微軟正黑體" panose="020B0604030504040204" pitchFamily="34" charset="-120"/>
                <a:ea typeface="微軟正黑體" panose="020B0604030504040204" pitchFamily="34" charset="-120"/>
              </a:rPr>
              <a:t>同樣的保證不適用於國債</a:t>
            </a:r>
            <a:r>
              <a:rPr lang="zh-TW" altLang="en-US" sz="1600" dirty="0" smtClean="0">
                <a:latin typeface="微軟正黑體" panose="020B0604030504040204" pitchFamily="34" charset="-120"/>
                <a:ea typeface="微軟正黑體" panose="020B0604030504040204" pitchFamily="34" charset="-120"/>
              </a:rPr>
              <a:t>期貨，因為其並非美國</a:t>
            </a:r>
            <a:r>
              <a:rPr lang="zh-TW" altLang="en-US" sz="1600" dirty="0">
                <a:latin typeface="微軟正黑體" panose="020B0604030504040204" pitchFamily="34" charset="-120"/>
                <a:ea typeface="微軟正黑體" panose="020B0604030504040204" pitchFamily="34" charset="-120"/>
              </a:rPr>
              <a:t>財政部</a:t>
            </a:r>
            <a:r>
              <a:rPr lang="zh-TW" altLang="en-US" sz="1600" dirty="0" smtClean="0">
                <a:latin typeface="微軟正黑體" panose="020B0604030504040204" pitchFamily="34" charset="-120"/>
                <a:ea typeface="微軟正黑體" panose="020B0604030504040204" pitchFamily="34" charset="-120"/>
              </a:rPr>
              <a:t>的</a:t>
            </a:r>
            <a:r>
              <a:rPr lang="zh-TW" altLang="en-US" sz="1600" dirty="0">
                <a:latin typeface="微軟正黑體" panose="020B0604030504040204" pitchFamily="34" charset="-120"/>
                <a:ea typeface="微軟正黑體" panose="020B0604030504040204" pitchFamily="34" charset="-120"/>
              </a:rPr>
              <a:t>債務</a:t>
            </a:r>
            <a:r>
              <a:rPr lang="zh-TW" altLang="en-US" sz="1600" dirty="0" smtClean="0">
                <a:latin typeface="微軟正黑體" panose="020B0604030504040204" pitchFamily="34" charset="-120"/>
                <a:ea typeface="微軟正黑體" panose="020B0604030504040204" pitchFamily="34" charset="-120"/>
              </a:rPr>
              <a:t>。</a:t>
            </a:r>
            <a:endParaRPr lang="zh-TW" altLang="en-US" sz="1600" dirty="0">
              <a:latin typeface="微軟正黑體" panose="020B0604030504040204" pitchFamily="34" charset="-120"/>
              <a:ea typeface="微軟正黑體" panose="020B0604030504040204" pitchFamily="34" charset="-120"/>
            </a:endParaRPr>
          </a:p>
        </p:txBody>
      </p:sp>
      <p:graphicFrame>
        <p:nvGraphicFramePr>
          <p:cNvPr id="7" name="表格 6"/>
          <p:cNvGraphicFramePr>
            <a:graphicFrameLocks noGrp="1"/>
          </p:cNvGraphicFramePr>
          <p:nvPr>
            <p:extLst>
              <p:ext uri="{D42A27DB-BD31-4B8C-83A1-F6EECF244321}">
                <p14:modId xmlns:p14="http://schemas.microsoft.com/office/powerpoint/2010/main" val="2183254664"/>
              </p:ext>
            </p:extLst>
          </p:nvPr>
        </p:nvGraphicFramePr>
        <p:xfrm>
          <a:off x="4142585" y="1882704"/>
          <a:ext cx="7404646" cy="4385261"/>
        </p:xfrm>
        <a:graphic>
          <a:graphicData uri="http://schemas.openxmlformats.org/drawingml/2006/table">
            <a:tbl>
              <a:tblPr firstRow="1" bandRow="1">
                <a:tableStyleId>{B301B821-A1FF-4177-AEE7-76D212191A09}</a:tableStyleId>
              </a:tblPr>
              <a:tblGrid>
                <a:gridCol w="1871353">
                  <a:extLst>
                    <a:ext uri="{9D8B030D-6E8A-4147-A177-3AD203B41FA5}">
                      <a16:colId xmlns:a16="http://schemas.microsoft.com/office/drawing/2014/main" val="1376816972"/>
                    </a:ext>
                  </a:extLst>
                </a:gridCol>
                <a:gridCol w="4858604">
                  <a:extLst>
                    <a:ext uri="{9D8B030D-6E8A-4147-A177-3AD203B41FA5}">
                      <a16:colId xmlns:a16="http://schemas.microsoft.com/office/drawing/2014/main" val="2668053521"/>
                    </a:ext>
                  </a:extLst>
                </a:gridCol>
                <a:gridCol w="674689">
                  <a:extLst>
                    <a:ext uri="{9D8B030D-6E8A-4147-A177-3AD203B41FA5}">
                      <a16:colId xmlns:a16="http://schemas.microsoft.com/office/drawing/2014/main" val="2125264429"/>
                    </a:ext>
                  </a:extLst>
                </a:gridCol>
              </a:tblGrid>
              <a:tr h="622625">
                <a:tc>
                  <a:txBody>
                    <a:bodyPr/>
                    <a:lstStyle/>
                    <a:p>
                      <a:pPr algn="l"/>
                      <a:r>
                        <a:rPr lang="zh-TW" altLang="en-US" sz="1200" dirty="0" smtClean="0"/>
                        <a:t>期貨產品 </a:t>
                      </a:r>
                      <a:r>
                        <a:rPr lang="en-US" altLang="zh-TW" sz="1200" dirty="0" smtClean="0"/>
                        <a:t>(</a:t>
                      </a:r>
                      <a:r>
                        <a:rPr lang="en-US" altLang="zh-TW" sz="1200" dirty="0" err="1" smtClean="0"/>
                        <a:t>Globex</a:t>
                      </a:r>
                      <a:r>
                        <a:rPr lang="en-US" altLang="zh-TW" sz="1200" dirty="0" smtClean="0"/>
                        <a:t>/</a:t>
                      </a:r>
                      <a:r>
                        <a:rPr lang="en-US" altLang="zh-TW" sz="1200" dirty="0" err="1" smtClean="0"/>
                        <a:t>ClearPort</a:t>
                      </a:r>
                      <a:r>
                        <a:rPr lang="en-US" altLang="zh-TW" sz="1200" dirty="0" smtClean="0"/>
                        <a:t>)</a:t>
                      </a:r>
                      <a:endParaRPr lang="zh-TW" altLang="en-US" sz="1200" b="0" dirty="0">
                        <a:latin typeface="微軟正黑體" panose="020B0604030504040204" pitchFamily="34" charset="-120"/>
                        <a:ea typeface="微軟正黑體" panose="020B0604030504040204" pitchFamily="34" charset="-120"/>
                      </a:endParaRPr>
                    </a:p>
                  </a:txBody>
                  <a:tcPr/>
                </a:tc>
                <a:tc>
                  <a:txBody>
                    <a:bodyPr/>
                    <a:lstStyle/>
                    <a:p>
                      <a:pPr algn="l"/>
                      <a:r>
                        <a:rPr lang="zh-TW" altLang="en-US" sz="1200" dirty="0" smtClean="0"/>
                        <a:t>可交割等級</a:t>
                      </a:r>
                      <a:endParaRPr lang="zh-TW" altLang="en-US" sz="1200" b="0" dirty="0">
                        <a:latin typeface="微軟正黑體" panose="020B0604030504040204" pitchFamily="34" charset="-120"/>
                        <a:ea typeface="微軟正黑體" panose="020B0604030504040204" pitchFamily="34" charset="-120"/>
                      </a:endParaRPr>
                    </a:p>
                  </a:txBody>
                  <a:tcPr/>
                </a:tc>
                <a:tc>
                  <a:txBody>
                    <a:bodyPr/>
                    <a:lstStyle/>
                    <a:p>
                      <a:pPr algn="l"/>
                      <a:r>
                        <a:rPr lang="en-US" altLang="zh-TW" sz="1200" b="1" dirty="0" smtClean="0">
                          <a:latin typeface="微軟正黑體" panose="020B0604030504040204" pitchFamily="34" charset="-120"/>
                          <a:ea typeface="微軟正黑體" panose="020B0604030504040204" pitchFamily="34" charset="-120"/>
                        </a:rPr>
                        <a:t>CBOT </a:t>
                      </a:r>
                      <a:r>
                        <a:rPr lang="zh-TW" altLang="en-US" sz="1200" b="1" dirty="0" smtClean="0">
                          <a:latin typeface="微軟正黑體" panose="020B0604030504040204" pitchFamily="34" charset="-120"/>
                          <a:ea typeface="微軟正黑體" panose="020B0604030504040204" pitchFamily="34" charset="-120"/>
                        </a:rPr>
                        <a:t>規則手冊章節</a:t>
                      </a:r>
                      <a:endParaRPr lang="zh-TW" altLang="en-US" sz="1200" b="1"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3722605469"/>
                  </a:ext>
                </a:extLst>
              </a:tr>
              <a:tr h="444732">
                <a:tc>
                  <a:txBody>
                    <a:bodyPr/>
                    <a:lstStyle/>
                    <a:p>
                      <a:pPr algn="l"/>
                      <a:r>
                        <a:rPr lang="en-US" altLang="zh-TW" sz="1200" dirty="0" smtClean="0"/>
                        <a:t>2-YEAR T-NOTE </a:t>
                      </a:r>
                      <a:r>
                        <a:rPr lang="zh-TW" altLang="en-US" sz="1200" dirty="0" smtClean="0"/>
                        <a:t>期貨 </a:t>
                      </a:r>
                      <a:r>
                        <a:rPr lang="en-US" altLang="zh-TW" sz="1200" dirty="0" smtClean="0"/>
                        <a:t>(ZT/26)</a:t>
                      </a:r>
                      <a:endParaRPr lang="zh-TW" altLang="en-US" sz="1200" b="0" dirty="0">
                        <a:latin typeface="微軟正黑體" panose="020B0604030504040204" pitchFamily="34" charset="-120"/>
                        <a:ea typeface="微軟正黑體" panose="020B0604030504040204" pitchFamily="34" charset="-120"/>
                      </a:endParaRPr>
                    </a:p>
                  </a:txBody>
                  <a:tcPr/>
                </a:tc>
                <a:tc>
                  <a:txBody>
                    <a:bodyPr/>
                    <a:lstStyle/>
                    <a:p>
                      <a:pPr algn="l"/>
                      <a:r>
                        <a:rPr lang="zh-TW" altLang="en-US" sz="1200" dirty="0" smtClean="0"/>
                        <a:t>原始到期期限不超過 </a:t>
                      </a:r>
                      <a:r>
                        <a:rPr lang="en-US" altLang="zh-TW" sz="1200" dirty="0" smtClean="0"/>
                        <a:t>5 </a:t>
                      </a:r>
                      <a:r>
                        <a:rPr lang="zh-TW" altLang="en-US" sz="1200" dirty="0" smtClean="0"/>
                        <a:t>年 </a:t>
                      </a:r>
                      <a:r>
                        <a:rPr lang="en-US" altLang="zh-TW" sz="1200" dirty="0" smtClean="0"/>
                        <a:t>3 </a:t>
                      </a:r>
                      <a:r>
                        <a:rPr lang="zh-TW" altLang="en-US" sz="1200" dirty="0" smtClean="0"/>
                        <a:t>個月；剩餘到期期限從交割月份第 </a:t>
                      </a:r>
                      <a:r>
                        <a:rPr lang="en-US" altLang="zh-TW" sz="1200" dirty="0" smtClean="0"/>
                        <a:t>1 </a:t>
                      </a:r>
                      <a:r>
                        <a:rPr lang="zh-TW" altLang="en-US" sz="1200" dirty="0" smtClean="0"/>
                        <a:t>天起不低於 </a:t>
                      </a:r>
                      <a:r>
                        <a:rPr lang="en-US" altLang="zh-TW" sz="1200" dirty="0" smtClean="0"/>
                        <a:t>1 </a:t>
                      </a:r>
                      <a:r>
                        <a:rPr lang="zh-TW" altLang="en-US" sz="1200" dirty="0" smtClean="0"/>
                        <a:t>年 </a:t>
                      </a:r>
                      <a:r>
                        <a:rPr lang="en-US" altLang="zh-TW" sz="1200" dirty="0" smtClean="0"/>
                        <a:t>9 </a:t>
                      </a:r>
                      <a:r>
                        <a:rPr lang="zh-TW" altLang="en-US" sz="1200" dirty="0" smtClean="0"/>
                        <a:t>個月但</a:t>
                      </a:r>
                      <a:r>
                        <a:rPr lang="zh-TW" altLang="en-US" sz="1200" dirty="0" smtClean="0"/>
                        <a:t>從交割月份最後 </a:t>
                      </a:r>
                      <a:r>
                        <a:rPr lang="en-US" altLang="zh-TW" sz="1200" dirty="0" smtClean="0"/>
                        <a:t>1 </a:t>
                      </a:r>
                      <a:r>
                        <a:rPr lang="zh-TW" altLang="en-US" sz="1200" dirty="0" smtClean="0"/>
                        <a:t>天</a:t>
                      </a:r>
                      <a:r>
                        <a:rPr lang="zh-TW" altLang="en-US" sz="1200" dirty="0" smtClean="0"/>
                        <a:t>不超過 </a:t>
                      </a:r>
                      <a:r>
                        <a:rPr lang="en-US" altLang="zh-TW" sz="1200" dirty="0" smtClean="0"/>
                        <a:t>2 </a:t>
                      </a:r>
                      <a:r>
                        <a:rPr lang="zh-TW" altLang="en-US" sz="1200" dirty="0" smtClean="0"/>
                        <a:t>年的美國國債</a:t>
                      </a:r>
                      <a:endParaRPr lang="zh-TW" altLang="en-US" sz="1200" b="0" dirty="0" smtClean="0">
                        <a:latin typeface="微軟正黑體" panose="020B0604030504040204" pitchFamily="34" charset="-120"/>
                        <a:ea typeface="微軟正黑體" panose="020B0604030504040204" pitchFamily="34" charset="-120"/>
                      </a:endParaRPr>
                    </a:p>
                  </a:txBody>
                  <a:tcPr/>
                </a:tc>
                <a:tc>
                  <a:txBody>
                    <a:bodyPr/>
                    <a:lstStyle/>
                    <a:p>
                      <a:pPr algn="l"/>
                      <a:r>
                        <a:rPr lang="en-US" altLang="zh-TW" sz="1200" b="0" dirty="0" smtClean="0">
                          <a:latin typeface="微軟正黑體" panose="020B0604030504040204" pitchFamily="34" charset="-120"/>
                          <a:ea typeface="微軟正黑體" panose="020B0604030504040204" pitchFamily="34" charset="-120"/>
                          <a:hlinkClick r:id="rId3"/>
                        </a:rPr>
                        <a:t>21</a:t>
                      </a:r>
                      <a:endParaRPr lang="zh-TW" altLang="en-US" sz="1200" b="0" dirty="0" smtClean="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543689298"/>
                  </a:ext>
                </a:extLst>
              </a:tr>
              <a:tr h="444732">
                <a:tc>
                  <a:txBody>
                    <a:bodyPr/>
                    <a:lstStyle/>
                    <a:p>
                      <a:pPr algn="l"/>
                      <a:r>
                        <a:rPr lang="en-US" altLang="zh-TW" sz="1200" dirty="0" smtClean="0"/>
                        <a:t>3-YEAR T-NOTE </a:t>
                      </a:r>
                      <a:r>
                        <a:rPr lang="zh-TW" altLang="en-US" sz="1200" dirty="0" smtClean="0"/>
                        <a:t>期貨 </a:t>
                      </a:r>
                      <a:r>
                        <a:rPr lang="en-US" altLang="zh-TW" sz="1200" dirty="0" smtClean="0"/>
                        <a:t>(Z3N/3YR)</a:t>
                      </a:r>
                      <a:endParaRPr lang="zh-TW" altLang="en-US" sz="1200" b="0" dirty="0">
                        <a:latin typeface="微軟正黑體" panose="020B0604030504040204" pitchFamily="34" charset="-120"/>
                        <a:ea typeface="微軟正黑體" panose="020B0604030504040204" pitchFamily="34" charset="-120"/>
                      </a:endParaRPr>
                    </a:p>
                  </a:txBody>
                  <a:tcPr/>
                </a:tc>
                <a:tc>
                  <a:txBody>
                    <a:bodyPr/>
                    <a:lstStyle/>
                    <a:p>
                      <a:pPr algn="l"/>
                      <a:r>
                        <a:rPr lang="zh-TW" altLang="en-US" sz="1200" dirty="0" smtClean="0"/>
                        <a:t>原始到期期限不超過 </a:t>
                      </a:r>
                      <a:r>
                        <a:rPr lang="en-US" altLang="zh-TW" sz="1200" dirty="0" smtClean="0"/>
                        <a:t>7</a:t>
                      </a:r>
                      <a:r>
                        <a:rPr lang="zh-TW" altLang="en-US" sz="1200" baseline="0" dirty="0" smtClean="0"/>
                        <a:t> 年</a:t>
                      </a:r>
                      <a:r>
                        <a:rPr lang="zh-TW" altLang="en-US" sz="1200" dirty="0" smtClean="0"/>
                        <a:t>；剩餘到期期限從交割月份第 </a:t>
                      </a:r>
                      <a:r>
                        <a:rPr lang="en-US" altLang="zh-TW" sz="1200" dirty="0" smtClean="0"/>
                        <a:t>1 </a:t>
                      </a:r>
                      <a:r>
                        <a:rPr lang="zh-TW" altLang="en-US" sz="1200" dirty="0" smtClean="0"/>
                        <a:t>天起不低於 </a:t>
                      </a:r>
                      <a:r>
                        <a:rPr lang="en-US" altLang="zh-TW" sz="1200" dirty="0" smtClean="0"/>
                        <a:t>2 </a:t>
                      </a:r>
                      <a:r>
                        <a:rPr lang="zh-TW" altLang="en-US" sz="1200" dirty="0" smtClean="0"/>
                        <a:t>年 </a:t>
                      </a:r>
                      <a:r>
                        <a:rPr lang="en-US" altLang="zh-TW" sz="1200" dirty="0" smtClean="0"/>
                        <a:t>9</a:t>
                      </a:r>
                      <a:r>
                        <a:rPr lang="zh-TW" altLang="en-US" sz="1200" dirty="0" smtClean="0"/>
                        <a:t> 個月但</a:t>
                      </a:r>
                      <a:r>
                        <a:rPr lang="zh-TW" altLang="en-US" sz="1200" dirty="0" smtClean="0"/>
                        <a:t>從交割月份最後 </a:t>
                      </a:r>
                      <a:r>
                        <a:rPr lang="en-US" altLang="zh-TW" sz="1200" dirty="0" smtClean="0"/>
                        <a:t>1 </a:t>
                      </a:r>
                      <a:r>
                        <a:rPr lang="zh-TW" altLang="en-US" sz="1200" dirty="0" smtClean="0"/>
                        <a:t>天</a:t>
                      </a:r>
                      <a:r>
                        <a:rPr lang="zh-TW" altLang="en-US" sz="1200" dirty="0" smtClean="0"/>
                        <a:t>不超過 </a:t>
                      </a:r>
                      <a:r>
                        <a:rPr lang="en-US" altLang="zh-TW" sz="1200" dirty="0" smtClean="0"/>
                        <a:t>3 </a:t>
                      </a:r>
                      <a:r>
                        <a:rPr lang="zh-TW" altLang="en-US" sz="1200" dirty="0" smtClean="0"/>
                        <a:t>年的美國國債</a:t>
                      </a:r>
                      <a:endParaRPr lang="zh-TW" altLang="en-US" sz="1200" b="0" dirty="0" smtClean="0">
                        <a:latin typeface="微軟正黑體" panose="020B0604030504040204" pitchFamily="34" charset="-120"/>
                        <a:ea typeface="微軟正黑體" panose="020B0604030504040204" pitchFamily="34" charset="-120"/>
                      </a:endParaRPr>
                    </a:p>
                  </a:txBody>
                  <a:tcPr/>
                </a:tc>
                <a:tc>
                  <a:txBody>
                    <a:bodyPr/>
                    <a:lstStyle/>
                    <a:p>
                      <a:pPr algn="l"/>
                      <a:r>
                        <a:rPr lang="en-US" altLang="zh-TW" sz="1200" b="0" dirty="0" smtClean="0">
                          <a:latin typeface="微軟正黑體" panose="020B0604030504040204" pitchFamily="34" charset="-120"/>
                          <a:ea typeface="微軟正黑體" panose="020B0604030504040204" pitchFamily="34" charset="-120"/>
                          <a:hlinkClick r:id="rId4"/>
                        </a:rPr>
                        <a:t>39</a:t>
                      </a:r>
                      <a:endParaRPr lang="zh-TW" altLang="en-US" sz="1200" b="0" dirty="0" smtClean="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4029290043"/>
                  </a:ext>
                </a:extLst>
              </a:tr>
              <a:tr h="444732">
                <a:tc>
                  <a:txBody>
                    <a:bodyPr/>
                    <a:lstStyle/>
                    <a:p>
                      <a:pPr algn="l"/>
                      <a:r>
                        <a:rPr lang="en-US" altLang="zh-TW" sz="1200" dirty="0" smtClean="0"/>
                        <a:t>5-YEAR T-NOTE </a:t>
                      </a:r>
                      <a:r>
                        <a:rPr lang="zh-TW" altLang="en-US" sz="1200" dirty="0" smtClean="0"/>
                        <a:t>期貨 </a:t>
                      </a:r>
                      <a:r>
                        <a:rPr lang="en-US" altLang="zh-TW" sz="1200" dirty="0" smtClean="0"/>
                        <a:t>(ZF/25)</a:t>
                      </a:r>
                      <a:endParaRPr lang="zh-TW" altLang="en-US" sz="1200" b="0" dirty="0">
                        <a:latin typeface="微軟正黑體" panose="020B0604030504040204" pitchFamily="34" charset="-120"/>
                        <a:ea typeface="微軟正黑體" panose="020B0604030504040204" pitchFamily="34" charset="-120"/>
                      </a:endParaRPr>
                    </a:p>
                  </a:txBody>
                  <a:tcPr/>
                </a:tc>
                <a:tc>
                  <a:txBody>
                    <a:bodyPr/>
                    <a:lstStyle/>
                    <a:p>
                      <a:pPr algn="l"/>
                      <a:r>
                        <a:rPr lang="zh-TW" altLang="en-US" sz="1200" dirty="0" smtClean="0"/>
                        <a:t>原始到期期限不超過 </a:t>
                      </a:r>
                      <a:r>
                        <a:rPr lang="en-US" altLang="zh-TW" sz="1200" dirty="0" smtClean="0"/>
                        <a:t>5 </a:t>
                      </a:r>
                      <a:r>
                        <a:rPr lang="zh-TW" altLang="en-US" sz="1200" dirty="0" smtClean="0"/>
                        <a:t>年 </a:t>
                      </a:r>
                      <a:r>
                        <a:rPr lang="en-US" altLang="zh-TW" sz="1200" dirty="0" smtClean="0"/>
                        <a:t>3 </a:t>
                      </a:r>
                      <a:r>
                        <a:rPr lang="zh-TW" altLang="en-US" sz="1200" dirty="0" smtClean="0"/>
                        <a:t>個月；剩餘到期期限從交割月份第 </a:t>
                      </a:r>
                      <a:r>
                        <a:rPr lang="en-US" altLang="zh-TW" sz="1200" dirty="0" smtClean="0"/>
                        <a:t>1 </a:t>
                      </a:r>
                      <a:r>
                        <a:rPr lang="zh-TW" altLang="en-US" sz="1200" dirty="0" smtClean="0"/>
                        <a:t>天起不低於 </a:t>
                      </a:r>
                      <a:r>
                        <a:rPr lang="en-US" altLang="zh-TW" sz="1200" dirty="0" smtClean="0"/>
                        <a:t>4</a:t>
                      </a:r>
                      <a:r>
                        <a:rPr lang="zh-TW" altLang="en-US" sz="1200" dirty="0" smtClean="0"/>
                        <a:t> 年 </a:t>
                      </a:r>
                      <a:r>
                        <a:rPr lang="en-US" altLang="zh-TW" sz="1200" dirty="0" smtClean="0"/>
                        <a:t>2</a:t>
                      </a:r>
                      <a:r>
                        <a:rPr lang="zh-TW" altLang="en-US" sz="1200" dirty="0" smtClean="0"/>
                        <a:t> 個月</a:t>
                      </a:r>
                      <a:endParaRPr lang="zh-TW" altLang="en-US" sz="1200" b="0" dirty="0" smtClean="0">
                        <a:latin typeface="微軟正黑體" panose="020B0604030504040204" pitchFamily="34" charset="-120"/>
                        <a:ea typeface="微軟正黑體" panose="020B0604030504040204" pitchFamily="34" charset="-120"/>
                      </a:endParaRPr>
                    </a:p>
                  </a:txBody>
                  <a:tcPr/>
                </a:tc>
                <a:tc>
                  <a:txBody>
                    <a:bodyPr/>
                    <a:lstStyle/>
                    <a:p>
                      <a:pPr algn="l"/>
                      <a:r>
                        <a:rPr lang="en-US" altLang="zh-TW" sz="1200" b="0" dirty="0" smtClean="0">
                          <a:latin typeface="微軟正黑體" panose="020B0604030504040204" pitchFamily="34" charset="-120"/>
                          <a:ea typeface="微軟正黑體" panose="020B0604030504040204" pitchFamily="34" charset="-120"/>
                          <a:hlinkClick r:id="rId5"/>
                        </a:rPr>
                        <a:t>20</a:t>
                      </a:r>
                      <a:endParaRPr lang="zh-TW" altLang="en-US" sz="1200" b="0" dirty="0" smtClean="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993664258"/>
                  </a:ext>
                </a:extLst>
              </a:tr>
              <a:tr h="444732">
                <a:tc>
                  <a:txBody>
                    <a:bodyPr/>
                    <a:lstStyle/>
                    <a:p>
                      <a:pPr algn="l"/>
                      <a:r>
                        <a:rPr lang="en-US" altLang="zh-TW" sz="1200" dirty="0" smtClean="0"/>
                        <a:t>10-YEAR T-NOTE </a:t>
                      </a:r>
                      <a:r>
                        <a:rPr lang="zh-TW" altLang="en-US" sz="1200" dirty="0" smtClean="0"/>
                        <a:t>期貨 </a:t>
                      </a:r>
                      <a:r>
                        <a:rPr lang="en-US" altLang="zh-TW" sz="1200" dirty="0" smtClean="0"/>
                        <a:t>(ZN/21)</a:t>
                      </a:r>
                      <a:endParaRPr lang="zh-TW" altLang="en-US" sz="1200" b="0" dirty="0">
                        <a:latin typeface="微軟正黑體" panose="020B0604030504040204" pitchFamily="34" charset="-120"/>
                        <a:ea typeface="微軟正黑體" panose="020B0604030504040204" pitchFamily="34" charset="-120"/>
                      </a:endParaRPr>
                    </a:p>
                  </a:txBody>
                  <a:tcPr/>
                </a:tc>
                <a:tc>
                  <a:txBody>
                    <a:bodyPr/>
                    <a:lstStyle/>
                    <a:p>
                      <a:pPr algn="l"/>
                      <a:r>
                        <a:rPr lang="zh-TW" altLang="en-US" sz="1200" dirty="0" smtClean="0"/>
                        <a:t>原始到期期限不超過 </a:t>
                      </a:r>
                      <a:r>
                        <a:rPr lang="en-US" altLang="zh-TW" sz="1200" dirty="0" smtClean="0"/>
                        <a:t>10 </a:t>
                      </a:r>
                      <a:r>
                        <a:rPr lang="zh-TW" altLang="en-US" sz="1200" dirty="0" smtClean="0"/>
                        <a:t>年；剩餘到期期限從交割月份第 </a:t>
                      </a:r>
                      <a:r>
                        <a:rPr lang="en-US" altLang="zh-TW" sz="1200" dirty="0" smtClean="0"/>
                        <a:t>1 </a:t>
                      </a:r>
                      <a:r>
                        <a:rPr lang="zh-TW" altLang="en-US" sz="1200" dirty="0" smtClean="0"/>
                        <a:t>天起至少為 </a:t>
                      </a:r>
                      <a:r>
                        <a:rPr lang="en-US" altLang="zh-TW" sz="1200" dirty="0" smtClean="0"/>
                        <a:t>6</a:t>
                      </a:r>
                      <a:r>
                        <a:rPr lang="en-US" altLang="zh-TW" sz="1200" dirty="0" smtClean="0"/>
                        <a:t> </a:t>
                      </a:r>
                      <a:r>
                        <a:rPr lang="zh-TW" altLang="en-US" sz="1200" dirty="0" smtClean="0"/>
                        <a:t>年 </a:t>
                      </a:r>
                      <a:r>
                        <a:rPr lang="en-US" altLang="zh-TW" sz="1200" dirty="0" smtClean="0"/>
                        <a:t>6 </a:t>
                      </a:r>
                      <a:r>
                        <a:rPr lang="zh-TW" altLang="en-US" sz="1200" dirty="0" smtClean="0"/>
                        <a:t>個月</a:t>
                      </a:r>
                      <a:r>
                        <a:rPr lang="zh-TW" altLang="en-US" sz="1200" dirty="0" smtClean="0"/>
                        <a:t>，但不超過 </a:t>
                      </a:r>
                      <a:r>
                        <a:rPr lang="en-US" altLang="zh-TW" sz="1200" dirty="0" smtClean="0"/>
                        <a:t>7 </a:t>
                      </a:r>
                      <a:r>
                        <a:rPr lang="zh-TW" altLang="en-US" sz="1200" dirty="0" smtClean="0"/>
                        <a:t>年 </a:t>
                      </a:r>
                      <a:r>
                        <a:rPr lang="en-US" altLang="zh-TW" sz="1200" dirty="0" smtClean="0"/>
                        <a:t>9 </a:t>
                      </a:r>
                      <a:r>
                        <a:rPr lang="zh-TW" altLang="en-US" sz="1200" dirty="0" smtClean="0"/>
                        <a:t>個月的美國中期國債</a:t>
                      </a:r>
                      <a:endParaRPr lang="zh-TW" altLang="en-US" sz="1200" b="0" dirty="0" smtClean="0">
                        <a:latin typeface="微軟正黑體" panose="020B0604030504040204" pitchFamily="34" charset="-120"/>
                        <a:ea typeface="微軟正黑體" panose="020B0604030504040204" pitchFamily="34" charset="-120"/>
                      </a:endParaRPr>
                    </a:p>
                  </a:txBody>
                  <a:tcPr/>
                </a:tc>
                <a:tc>
                  <a:txBody>
                    <a:bodyPr/>
                    <a:lstStyle/>
                    <a:p>
                      <a:pPr algn="l"/>
                      <a:r>
                        <a:rPr lang="en-US" altLang="zh-TW" sz="1200" b="0" dirty="0" smtClean="0">
                          <a:latin typeface="微軟正黑體" panose="020B0604030504040204" pitchFamily="34" charset="-120"/>
                          <a:ea typeface="微軟正黑體" panose="020B0604030504040204" pitchFamily="34" charset="-120"/>
                          <a:hlinkClick r:id="rId6"/>
                        </a:rPr>
                        <a:t>19</a:t>
                      </a:r>
                      <a:endParaRPr lang="zh-TW" altLang="en-US" sz="1200" b="0" dirty="0" smtClean="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1279877465"/>
                  </a:ext>
                </a:extLst>
              </a:tr>
              <a:tr h="444732">
                <a:tc>
                  <a:txBody>
                    <a:bodyPr/>
                    <a:lstStyle/>
                    <a:p>
                      <a:pPr algn="l"/>
                      <a:r>
                        <a:rPr lang="en-US" altLang="zh-TW" sz="1200" dirty="0" smtClean="0"/>
                        <a:t>ULTRA 10-YEAR T-NOTE </a:t>
                      </a:r>
                      <a:r>
                        <a:rPr lang="zh-TW" altLang="en-US" sz="1200" dirty="0" smtClean="0"/>
                        <a:t>期貨 </a:t>
                      </a:r>
                      <a:r>
                        <a:rPr lang="en-US" altLang="zh-TW" sz="1200" dirty="0" smtClean="0"/>
                        <a:t>(TN/TN)</a:t>
                      </a:r>
                      <a:endParaRPr lang="zh-TW" altLang="en-US" sz="1200" b="0" dirty="0">
                        <a:latin typeface="微軟正黑體" panose="020B0604030504040204" pitchFamily="34" charset="-120"/>
                        <a:ea typeface="微軟正黑體" panose="020B0604030504040204" pitchFamily="34" charset="-120"/>
                      </a:endParaRPr>
                    </a:p>
                  </a:txBody>
                  <a:tcPr/>
                </a:tc>
                <a:tc>
                  <a:txBody>
                    <a:bodyPr/>
                    <a:lstStyle/>
                    <a:p>
                      <a:pPr algn="l"/>
                      <a:r>
                        <a:rPr lang="zh-TW" altLang="en-US" sz="1200" dirty="0" smtClean="0"/>
                        <a:t>原始到期期限不超過 </a:t>
                      </a:r>
                      <a:r>
                        <a:rPr lang="en-US" altLang="zh-TW" sz="1200" dirty="0" smtClean="0"/>
                        <a:t>10 </a:t>
                      </a:r>
                      <a:r>
                        <a:rPr lang="zh-TW" altLang="en-US" sz="1200" dirty="0" smtClean="0"/>
                        <a:t>年；</a:t>
                      </a:r>
                      <a:r>
                        <a:rPr lang="zh-TW" altLang="en-US" sz="1200" dirty="0" smtClean="0"/>
                        <a:t>剩餘到期期限從交割月份第 </a:t>
                      </a:r>
                      <a:r>
                        <a:rPr lang="en-US" altLang="zh-TW" sz="1200" dirty="0" smtClean="0"/>
                        <a:t>1 </a:t>
                      </a:r>
                      <a:r>
                        <a:rPr lang="zh-TW" altLang="en-US" sz="1200" dirty="0" smtClean="0"/>
                        <a:t>天起至少為 </a:t>
                      </a:r>
                      <a:r>
                        <a:rPr lang="en-US" altLang="zh-TW" sz="1200" dirty="0" smtClean="0"/>
                        <a:t>9</a:t>
                      </a:r>
                      <a:r>
                        <a:rPr lang="en-US" altLang="zh-TW" sz="1200" dirty="0" smtClean="0"/>
                        <a:t> </a:t>
                      </a:r>
                      <a:r>
                        <a:rPr lang="zh-TW" altLang="en-US" sz="1200" dirty="0" smtClean="0"/>
                        <a:t>年 </a:t>
                      </a:r>
                      <a:r>
                        <a:rPr lang="en-US" altLang="zh-TW" sz="1200" dirty="0" smtClean="0"/>
                        <a:t>5 </a:t>
                      </a:r>
                      <a:r>
                        <a:rPr lang="zh-TW" altLang="en-US" sz="1200" dirty="0" smtClean="0"/>
                        <a:t>個月</a:t>
                      </a:r>
                      <a:r>
                        <a:rPr lang="zh-TW" altLang="en-US" sz="1200" dirty="0" smtClean="0"/>
                        <a:t>的美國中期國債</a:t>
                      </a:r>
                      <a:endParaRPr lang="zh-TW" altLang="en-US" sz="1200" b="0" dirty="0" smtClean="0">
                        <a:latin typeface="微軟正黑體" panose="020B0604030504040204" pitchFamily="34" charset="-120"/>
                        <a:ea typeface="微軟正黑體" panose="020B0604030504040204" pitchFamily="34" charset="-120"/>
                      </a:endParaRPr>
                    </a:p>
                  </a:txBody>
                  <a:tcPr/>
                </a:tc>
                <a:tc>
                  <a:txBody>
                    <a:bodyPr/>
                    <a:lstStyle/>
                    <a:p>
                      <a:pPr algn="l"/>
                      <a:r>
                        <a:rPr lang="en-US" altLang="zh-TW" sz="1200" b="0" dirty="0" smtClean="0">
                          <a:latin typeface="微軟正黑體" panose="020B0604030504040204" pitchFamily="34" charset="-120"/>
                          <a:ea typeface="微軟正黑體" panose="020B0604030504040204" pitchFamily="34" charset="-120"/>
                          <a:hlinkClick r:id="rId7"/>
                        </a:rPr>
                        <a:t>26</a:t>
                      </a:r>
                      <a:endParaRPr lang="zh-TW" altLang="en-US" sz="1200" b="0" dirty="0" smtClean="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3388991115"/>
                  </a:ext>
                </a:extLst>
              </a:tr>
              <a:tr h="444732">
                <a:tc>
                  <a:txBody>
                    <a:bodyPr/>
                    <a:lstStyle/>
                    <a:p>
                      <a:pPr algn="l"/>
                      <a:r>
                        <a:rPr lang="en-US" altLang="zh-TW" sz="1200" dirty="0" smtClean="0"/>
                        <a:t>20-YEAR T-NOTE </a:t>
                      </a:r>
                      <a:r>
                        <a:rPr lang="zh-TW" altLang="en-US" sz="1200" dirty="0" smtClean="0"/>
                        <a:t>期貨 </a:t>
                      </a:r>
                      <a:r>
                        <a:rPr lang="en-US" altLang="zh-TW" sz="1200" dirty="0" smtClean="0"/>
                        <a:t>(TWE/TWE)</a:t>
                      </a:r>
                      <a:endParaRPr lang="zh-TW" altLang="en-US" sz="1200" b="0" dirty="0">
                        <a:latin typeface="微軟正黑體" panose="020B0604030504040204" pitchFamily="34" charset="-120"/>
                        <a:ea typeface="微軟正黑體" panose="020B0604030504040204" pitchFamily="34" charset="-120"/>
                      </a:endParaRPr>
                    </a:p>
                  </a:txBody>
                  <a:tcPr/>
                </a:tc>
                <a:tc>
                  <a:txBody>
                    <a:bodyPr/>
                    <a:lstStyle/>
                    <a:p>
                      <a:pPr algn="l"/>
                      <a:r>
                        <a:rPr lang="zh-TW" altLang="en-US" sz="1200" dirty="0" smtClean="0"/>
                        <a:t>原始到期期限從交割月份第 </a:t>
                      </a:r>
                      <a:r>
                        <a:rPr lang="en-US" altLang="zh-TW" sz="1200" dirty="0" smtClean="0"/>
                        <a:t>1 </a:t>
                      </a:r>
                      <a:r>
                        <a:rPr lang="zh-TW" altLang="en-US" sz="1200" dirty="0" smtClean="0"/>
                        <a:t>天起至少為 </a:t>
                      </a:r>
                      <a:r>
                        <a:rPr lang="en-US" altLang="zh-TW" sz="1200" dirty="0" smtClean="0"/>
                        <a:t>19</a:t>
                      </a:r>
                      <a:r>
                        <a:rPr lang="zh-TW" altLang="en-US" sz="1200" dirty="0" smtClean="0"/>
                        <a:t> 年 </a:t>
                      </a:r>
                      <a:r>
                        <a:rPr lang="en-US" altLang="zh-TW" sz="1200" dirty="0" smtClean="0"/>
                        <a:t>2</a:t>
                      </a:r>
                      <a:r>
                        <a:rPr lang="zh-TW" altLang="en-US" sz="1200" dirty="0" smtClean="0"/>
                        <a:t> 個月，但不超過 </a:t>
                      </a:r>
                      <a:r>
                        <a:rPr lang="en-US" altLang="zh-TW" sz="1200" dirty="0" smtClean="0"/>
                        <a:t>19 </a:t>
                      </a:r>
                      <a:r>
                        <a:rPr lang="zh-TW" altLang="en-US" sz="1200" dirty="0" smtClean="0"/>
                        <a:t>年 </a:t>
                      </a:r>
                      <a:r>
                        <a:rPr lang="en-US" altLang="zh-TW" sz="1200" dirty="0" smtClean="0"/>
                        <a:t>11</a:t>
                      </a:r>
                      <a:r>
                        <a:rPr lang="zh-TW" altLang="en-US" sz="1200" dirty="0" smtClean="0"/>
                        <a:t> 個月的美國長期國債</a:t>
                      </a:r>
                      <a:endParaRPr lang="zh-TW" altLang="en-US" sz="1200" b="0" dirty="0" smtClean="0">
                        <a:latin typeface="微軟正黑體" panose="020B0604030504040204" pitchFamily="34" charset="-120"/>
                        <a:ea typeface="微軟正黑體" panose="020B0604030504040204" pitchFamily="34" charset="-120"/>
                      </a:endParaRPr>
                    </a:p>
                  </a:txBody>
                  <a:tcPr/>
                </a:tc>
                <a:tc>
                  <a:txBody>
                    <a:bodyPr/>
                    <a:lstStyle/>
                    <a:p>
                      <a:pPr algn="l"/>
                      <a:r>
                        <a:rPr lang="en-US" altLang="zh-TW" sz="1200" b="0" dirty="0" smtClean="0">
                          <a:latin typeface="微軟正黑體" panose="020B0604030504040204" pitchFamily="34" charset="-120"/>
                          <a:ea typeface="微軟正黑體" panose="020B0604030504040204" pitchFamily="34" charset="-120"/>
                          <a:hlinkClick r:id="rId8"/>
                        </a:rPr>
                        <a:t>25</a:t>
                      </a:r>
                      <a:endParaRPr lang="zh-TW" altLang="en-US" sz="1200" b="0" dirty="0" smtClean="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1949849324"/>
                  </a:ext>
                </a:extLst>
              </a:tr>
              <a:tr h="5066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smtClean="0">
                          <a:effectLst/>
                        </a:rPr>
                        <a:t>U.S. TREASURY BOND </a:t>
                      </a:r>
                      <a:r>
                        <a:rPr lang="zh-TW" altLang="en-US" sz="1200" kern="1200" dirty="0" smtClean="0">
                          <a:effectLst/>
                        </a:rPr>
                        <a:t>期貨 </a:t>
                      </a:r>
                      <a:r>
                        <a:rPr lang="en-US" altLang="zh-TW" sz="1200" kern="1200" dirty="0" smtClean="0">
                          <a:effectLst/>
                        </a:rPr>
                        <a:t>(ZB/17)</a:t>
                      </a:r>
                      <a:endParaRPr lang="zh-TW" altLang="en-US" sz="1200" b="0" i="0" kern="1200" dirty="0" smtClean="0">
                        <a:solidFill>
                          <a:schemeClr val="dk1"/>
                        </a:solidFill>
                        <a:effectLst/>
                        <a:latin typeface="微軟正黑體" panose="020B0604030504040204" pitchFamily="34" charset="-120"/>
                        <a:ea typeface="微軟正黑體" panose="020B0604030504040204" pitchFamily="34" charset="-120"/>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t>剩餘到期期限從交割月份第 </a:t>
                      </a:r>
                      <a:r>
                        <a:rPr lang="en-US" altLang="zh-TW" sz="1200" dirty="0" smtClean="0"/>
                        <a:t>1 </a:t>
                      </a:r>
                      <a:r>
                        <a:rPr lang="zh-TW" altLang="en-US" sz="1200" dirty="0" smtClean="0"/>
                        <a:t>天起至少為 </a:t>
                      </a:r>
                      <a:r>
                        <a:rPr lang="en-US" altLang="zh-TW" sz="1200" dirty="0" smtClean="0"/>
                        <a:t>15</a:t>
                      </a:r>
                      <a:r>
                        <a:rPr lang="zh-TW" altLang="en-US" sz="1200" dirty="0" smtClean="0"/>
                        <a:t> 年，但不超過 </a:t>
                      </a:r>
                      <a:r>
                        <a:rPr lang="en-US" altLang="zh-TW" sz="1200" dirty="0" smtClean="0"/>
                        <a:t>25 </a:t>
                      </a:r>
                      <a:r>
                        <a:rPr lang="zh-TW" altLang="en-US" sz="1200" dirty="0" smtClean="0"/>
                        <a:t>年的美國長期國債</a:t>
                      </a:r>
                      <a:endParaRPr lang="zh-TW" altLang="en-US" sz="1200" b="0" dirty="0" smtClean="0">
                        <a:latin typeface="微軟正黑體" panose="020B0604030504040204" pitchFamily="34" charset="-120"/>
                        <a:ea typeface="微軟正黑體" panose="020B0604030504040204" pitchFamily="34" charset="-12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hlinkClick r:id="rId9"/>
                        </a:rPr>
                        <a:t>18</a:t>
                      </a:r>
                      <a:r>
                        <a:rPr lang="zh-TW" altLang="en-US" sz="1200" b="0" dirty="0" smtClean="0">
                          <a:latin typeface="微軟正黑體" panose="020B0604030504040204" pitchFamily="34" charset="-120"/>
                          <a:ea typeface="微軟正黑體" panose="020B0604030504040204" pitchFamily="34" charset="-120"/>
                        </a:rPr>
                        <a:t> </a:t>
                      </a:r>
                    </a:p>
                  </a:txBody>
                  <a:tcPr/>
                </a:tc>
                <a:extLst>
                  <a:ext uri="{0D108BD9-81ED-4DB2-BD59-A6C34878D82A}">
                    <a16:rowId xmlns:a16="http://schemas.microsoft.com/office/drawing/2014/main" val="1441144152"/>
                  </a:ext>
                </a:extLst>
              </a:tr>
              <a:tr h="495381">
                <a:tc>
                  <a:txBody>
                    <a:bodyPr/>
                    <a:lstStyle/>
                    <a:p>
                      <a:pPr algn="l"/>
                      <a:r>
                        <a:rPr lang="en-US" altLang="zh-TW" sz="1200" dirty="0" smtClean="0"/>
                        <a:t>ULTRA U.S. TREASURY BOND </a:t>
                      </a:r>
                      <a:r>
                        <a:rPr lang="zh-TW" altLang="en-US" sz="1200" dirty="0" smtClean="0"/>
                        <a:t>期貨 </a:t>
                      </a:r>
                      <a:r>
                        <a:rPr lang="en-US" altLang="zh-TW" sz="1200" dirty="0" smtClean="0"/>
                        <a:t>(UB/UBE)</a:t>
                      </a:r>
                      <a:endParaRPr lang="zh-TW" altLang="en-US" sz="1200" b="0" dirty="0">
                        <a:latin typeface="微軟正黑體" panose="020B0604030504040204" pitchFamily="34" charset="-120"/>
                        <a:ea typeface="微軟正黑體" panose="020B0604030504040204" pitchFamily="34" charset="-12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t>剩餘到期期限從交割月份第 </a:t>
                      </a:r>
                      <a:r>
                        <a:rPr lang="en-US" altLang="zh-TW" sz="1200" dirty="0" smtClean="0"/>
                        <a:t>1 </a:t>
                      </a:r>
                      <a:r>
                        <a:rPr lang="zh-TW" altLang="en-US" sz="1200" dirty="0" smtClean="0"/>
                        <a:t>天起至少為 </a:t>
                      </a:r>
                      <a:r>
                        <a:rPr lang="en-US" altLang="zh-TW" sz="1200" dirty="0" smtClean="0"/>
                        <a:t>25</a:t>
                      </a:r>
                      <a:r>
                        <a:rPr lang="zh-TW" altLang="en-US" sz="1200" dirty="0" smtClean="0"/>
                        <a:t> 年的美國長期國債</a:t>
                      </a:r>
                      <a:endParaRPr lang="zh-TW" altLang="en-US" sz="1200" b="0" dirty="0" smtClean="0">
                        <a:latin typeface="微軟正黑體" panose="020B0604030504040204" pitchFamily="34" charset="-120"/>
                        <a:ea typeface="微軟正黑體" panose="020B0604030504040204" pitchFamily="34" charset="-12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hlinkClick r:id="rId10"/>
                        </a:rPr>
                        <a:t>40</a:t>
                      </a:r>
                      <a:endParaRPr lang="zh-TW" altLang="en-US" sz="1200" b="0" dirty="0" smtClean="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1332543435"/>
                  </a:ext>
                </a:extLst>
              </a:tr>
            </a:tbl>
          </a:graphicData>
        </a:graphic>
      </p:graphicFrame>
    </p:spTree>
    <p:extLst>
      <p:ext uri="{BB962C8B-B14F-4D97-AF65-F5344CB8AC3E}">
        <p14:creationId xmlns:p14="http://schemas.microsoft.com/office/powerpoint/2010/main" val="36052636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微軟正黑體" panose="020B0604030504040204" pitchFamily="34" charset="-120"/>
                <a:ea typeface="微軟正黑體" panose="020B0604030504040204" pitchFamily="34" charset="-120"/>
              </a:rPr>
              <a:t>實物</a:t>
            </a:r>
            <a:r>
              <a:rPr lang="zh-TW" altLang="en-US" dirty="0" smtClean="0">
                <a:latin typeface="微軟正黑體" panose="020B0604030504040204" pitchFamily="34" charset="-120"/>
                <a:ea typeface="微軟正黑體" panose="020B0604030504040204" pitchFamily="34" charset="-120"/>
              </a:rPr>
              <a:t>交割</a:t>
            </a:r>
            <a:r>
              <a:rPr lang="zh-TW" altLang="en-US" dirty="0">
                <a:latin typeface="微軟正黑體" panose="020B0604030504040204" pitchFamily="34" charset="-120"/>
                <a:ea typeface="微軟正黑體" panose="020B0604030504040204" pitchFamily="34" charset="-120"/>
              </a:rPr>
              <a:t>的</a:t>
            </a:r>
            <a:r>
              <a:rPr lang="zh-TW" altLang="en-US" dirty="0" smtClean="0">
                <a:latin typeface="微軟正黑體" panose="020B0604030504040204" pitchFamily="34" charset="-120"/>
                <a:ea typeface="微軟正黑體" panose="020B0604030504040204" pitchFamily="34" charset="-120"/>
              </a:rPr>
              <a:t>歷史</a:t>
            </a:r>
            <a:r>
              <a:rPr lang="zh-TW" altLang="en-US" dirty="0" smtClean="0">
                <a:latin typeface="微軟正黑體" panose="020B0604030504040204" pitchFamily="34" charset="-120"/>
                <a:ea typeface="微軟正黑體" panose="020B0604030504040204" pitchFamily="34" charset="-120"/>
              </a:rPr>
              <a:t>統計</a:t>
            </a:r>
            <a:endParaRPr lang="zh-TW" altLang="en-US" dirty="0">
              <a:latin typeface="微軟正黑體" panose="020B0604030504040204" pitchFamily="34" charset="-120"/>
              <a:ea typeface="微軟正黑體" panose="020B0604030504040204" pitchFamily="34" charset="-120"/>
            </a:endParaRPr>
          </a:p>
        </p:txBody>
      </p:sp>
      <p:pic>
        <p:nvPicPr>
          <p:cNvPr id="4" name="內容版面配置區 3"/>
          <p:cNvPicPr>
            <a:picLocks noGrp="1" noChangeAspect="1"/>
          </p:cNvPicPr>
          <p:nvPr>
            <p:ph idx="1"/>
          </p:nvPr>
        </p:nvPicPr>
        <p:blipFill>
          <a:blip r:embed="rId3"/>
          <a:stretch>
            <a:fillRect/>
          </a:stretch>
        </p:blipFill>
        <p:spPr>
          <a:xfrm>
            <a:off x="1096963" y="2003693"/>
            <a:ext cx="10058400" cy="3707865"/>
          </a:xfrm>
          <a:prstGeom prst="rect">
            <a:avLst/>
          </a:prstGeom>
        </p:spPr>
      </p:pic>
      <p:sp>
        <p:nvSpPr>
          <p:cNvPr id="5" name="矩形 4"/>
          <p:cNvSpPr/>
          <p:nvPr/>
        </p:nvSpPr>
        <p:spPr>
          <a:xfrm>
            <a:off x="2866847" y="2339532"/>
            <a:ext cx="1696298" cy="338554"/>
          </a:xfrm>
          <a:prstGeom prst="rect">
            <a:avLst/>
          </a:prstGeom>
        </p:spPr>
        <p:txBody>
          <a:bodyPr wrap="none">
            <a:spAutoFit/>
          </a:bodyPr>
          <a:lstStyle/>
          <a:p>
            <a:r>
              <a:rPr lang="en-US" altLang="zh-TW" sz="1400" dirty="0" smtClean="0">
                <a:latin typeface="arial" panose="020B0604020202020204" pitchFamily="34" charset="0"/>
              </a:rPr>
              <a:t>(</a:t>
            </a:r>
            <a:r>
              <a:rPr lang="en-US" altLang="zh-TW" sz="1400" dirty="0" err="1" smtClean="0">
                <a:latin typeface="arial" panose="020B0604020202020204" pitchFamily="34" charset="0"/>
              </a:rPr>
              <a:t>Globex</a:t>
            </a:r>
            <a:r>
              <a:rPr lang="zh-TW" altLang="en-US" sz="1400" dirty="0" smtClean="0">
                <a:latin typeface="arial" panose="020B0604020202020204" pitchFamily="34" charset="0"/>
              </a:rPr>
              <a:t> </a:t>
            </a:r>
            <a:r>
              <a:rPr lang="en-US" altLang="zh-TW" sz="1400" dirty="0" smtClean="0">
                <a:latin typeface="arial" panose="020B0604020202020204" pitchFamily="34" charset="0"/>
              </a:rPr>
              <a:t>/</a:t>
            </a:r>
            <a:r>
              <a:rPr lang="zh-TW" altLang="en-US" sz="1400" dirty="0" smtClean="0">
                <a:latin typeface="arial" panose="020B0604020202020204" pitchFamily="34" charset="0"/>
              </a:rPr>
              <a:t> </a:t>
            </a:r>
            <a:r>
              <a:rPr lang="en-US" altLang="zh-TW" sz="1400" dirty="0" smtClean="0">
                <a:latin typeface="arial" panose="020B0604020202020204" pitchFamily="34" charset="0"/>
              </a:rPr>
              <a:t>Clearing</a:t>
            </a:r>
            <a:r>
              <a:rPr lang="en-US" altLang="zh-TW" sz="1600" dirty="0" smtClean="0">
                <a:latin typeface="arial" panose="020B0604020202020204" pitchFamily="34" charset="0"/>
              </a:rPr>
              <a:t>)</a:t>
            </a:r>
            <a:endParaRPr lang="zh-TW" altLang="en-US" sz="1600" dirty="0"/>
          </a:p>
        </p:txBody>
      </p:sp>
      <p:sp>
        <p:nvSpPr>
          <p:cNvPr id="6" name="文字方塊 5"/>
          <p:cNvSpPr txBox="1"/>
          <p:nvPr/>
        </p:nvSpPr>
        <p:spPr>
          <a:xfrm>
            <a:off x="8876716" y="2678086"/>
            <a:ext cx="2405574" cy="1077218"/>
          </a:xfrm>
          <a:prstGeom prst="rect">
            <a:avLst/>
          </a:prstGeom>
          <a:noFill/>
        </p:spPr>
        <p:txBody>
          <a:bodyPr wrap="square" rtlCol="0">
            <a:spAutoFit/>
          </a:bodyPr>
          <a:lstStyle/>
          <a:p>
            <a:r>
              <a:rPr lang="zh-CN" altLang="en-US" sz="1600" dirty="0" smtClean="0">
                <a:solidFill>
                  <a:srgbClr val="4A66AC"/>
                </a:solidFill>
                <a:latin typeface="微軟正黑體" panose="020B0604030504040204" pitchFamily="34" charset="-120"/>
                <a:ea typeface="微軟正黑體" panose="020B0604030504040204" pitchFamily="34" charset="-120"/>
              </a:rPr>
              <a:t>直接</a:t>
            </a:r>
            <a:r>
              <a:rPr lang="zh-CN" altLang="en-US" sz="1600" dirty="0">
                <a:solidFill>
                  <a:srgbClr val="4A66AC"/>
                </a:solidFill>
                <a:latin typeface="微軟正黑體" panose="020B0604030504040204" pitchFamily="34" charset="-120"/>
                <a:ea typeface="微軟正黑體" panose="020B0604030504040204" pitchFamily="34" charset="-120"/>
              </a:rPr>
              <a:t>衡量</a:t>
            </a:r>
            <a:r>
              <a:rPr lang="zh-CN" altLang="en-US" sz="1600" dirty="0" smtClean="0">
                <a:solidFill>
                  <a:srgbClr val="4A66AC"/>
                </a:solidFill>
                <a:latin typeface="微軟正黑體" panose="020B0604030504040204" pitchFamily="34" charset="-120"/>
                <a:ea typeface="微軟正黑體" panose="020B0604030504040204" pitchFamily="34" charset="-120"/>
              </a:rPr>
              <a:t>未</a:t>
            </a:r>
            <a:r>
              <a:rPr lang="zh-TW" altLang="en-US" sz="1600" dirty="0" smtClean="0">
                <a:solidFill>
                  <a:srgbClr val="4A66AC"/>
                </a:solidFill>
                <a:latin typeface="微軟正黑體" panose="020B0604030504040204" pitchFamily="34" charset="-120"/>
                <a:ea typeface="微軟正黑體" panose="020B0604030504040204" pitchFamily="34" charset="-120"/>
              </a:rPr>
              <a:t>平倉合約</a:t>
            </a:r>
            <a:r>
              <a:rPr lang="zh-CN" altLang="en-US" sz="1600" dirty="0" smtClean="0">
                <a:solidFill>
                  <a:srgbClr val="4A66AC"/>
                </a:solidFill>
                <a:latin typeface="微軟正黑體" panose="020B0604030504040204" pitchFamily="34" charset="-120"/>
                <a:ea typeface="微軟正黑體" panose="020B0604030504040204" pitchFamily="34" charset="-120"/>
              </a:rPr>
              <a:t>持有人自身</a:t>
            </a:r>
            <a:r>
              <a:rPr lang="zh-TW" altLang="en-US" sz="1600" dirty="0" smtClean="0">
                <a:solidFill>
                  <a:srgbClr val="4A66AC"/>
                </a:solidFill>
                <a:latin typeface="微軟正黑體" panose="020B0604030504040204" pitchFamily="34" charset="-120"/>
                <a:ea typeface="微軟正黑體" panose="020B0604030504040204" pitchFamily="34" charset="-120"/>
              </a:rPr>
              <a:t>參與實物</a:t>
            </a:r>
            <a:r>
              <a:rPr lang="zh-CN" altLang="en-US" sz="1600" dirty="0" smtClean="0">
                <a:solidFill>
                  <a:srgbClr val="4A66AC"/>
                </a:solidFill>
                <a:latin typeface="微軟正黑體" panose="020B0604030504040204" pitchFamily="34" charset="-120"/>
                <a:ea typeface="微軟正黑體" panose="020B0604030504040204" pitchFamily="34" charset="-120"/>
              </a:rPr>
              <a:t>交割</a:t>
            </a:r>
            <a:r>
              <a:rPr lang="zh-CN" altLang="en-US" sz="1600" dirty="0">
                <a:solidFill>
                  <a:srgbClr val="4A66AC"/>
                </a:solidFill>
                <a:latin typeface="微軟正黑體" panose="020B0604030504040204" pitchFamily="34" charset="-120"/>
                <a:ea typeface="微軟正黑體" panose="020B0604030504040204" pitchFamily="34" charset="-120"/>
              </a:rPr>
              <a:t>的</a:t>
            </a:r>
            <a:r>
              <a:rPr lang="zh-CN" altLang="en-US" sz="1600" dirty="0" smtClean="0">
                <a:solidFill>
                  <a:srgbClr val="4A66AC"/>
                </a:solidFill>
                <a:latin typeface="微軟正黑體" panose="020B0604030504040204" pitchFamily="34" charset="-120"/>
                <a:ea typeface="微軟正黑體" panose="020B0604030504040204" pitchFamily="34" charset="-120"/>
              </a:rPr>
              <a:t>意</a:t>
            </a:r>
            <a:r>
              <a:rPr lang="zh-TW" altLang="en-US" sz="1600" dirty="0" smtClean="0">
                <a:solidFill>
                  <a:srgbClr val="4A66AC"/>
                </a:solidFill>
                <a:latin typeface="微軟正黑體" panose="020B0604030504040204" pitchFamily="34" charset="-120"/>
                <a:ea typeface="微軟正黑體" panose="020B0604030504040204" pitchFamily="34" charset="-120"/>
              </a:rPr>
              <a:t>願，</a:t>
            </a:r>
            <a:r>
              <a:rPr lang="zh-CN" altLang="en-US" sz="1600" dirty="0">
                <a:solidFill>
                  <a:srgbClr val="4A66AC"/>
                </a:solidFill>
                <a:latin typeface="微軟正黑體" panose="020B0604030504040204" pitchFamily="34" charset="-120"/>
                <a:ea typeface="微軟正黑體" panose="020B0604030504040204" pitchFamily="34" charset="-120"/>
              </a:rPr>
              <a:t>而不管</a:t>
            </a:r>
            <a:r>
              <a:rPr lang="zh-CN" altLang="en-US" sz="1600" dirty="0" smtClean="0">
                <a:solidFill>
                  <a:srgbClr val="4A66AC"/>
                </a:solidFill>
                <a:latin typeface="微軟正黑體" panose="020B0604030504040204" pitchFamily="34" charset="-120"/>
                <a:ea typeface="微軟正黑體" panose="020B0604030504040204" pitchFamily="34" charset="-120"/>
              </a:rPr>
              <a:t>他</a:t>
            </a:r>
            <a:r>
              <a:rPr lang="zh-TW" altLang="en-US" sz="1600" dirty="0" smtClean="0">
                <a:solidFill>
                  <a:srgbClr val="4A66AC"/>
                </a:solidFill>
                <a:latin typeface="微軟正黑體" panose="020B0604030504040204" pitchFamily="34" charset="-120"/>
                <a:ea typeface="微軟正黑體" panose="020B0604030504040204" pitchFamily="34" charset="-120"/>
              </a:rPr>
              <a:t>們</a:t>
            </a:r>
            <a:r>
              <a:rPr lang="zh-CN" altLang="en-US" sz="1600" dirty="0" smtClean="0">
                <a:solidFill>
                  <a:srgbClr val="4A66AC"/>
                </a:solidFill>
                <a:latin typeface="微軟正黑體" panose="020B0604030504040204" pitchFamily="34" charset="-120"/>
                <a:ea typeface="微軟正黑體" panose="020B0604030504040204" pitchFamily="34" charset="-120"/>
              </a:rPr>
              <a:t>的合</a:t>
            </a:r>
            <a:r>
              <a:rPr lang="zh-TW" altLang="en-US" sz="1600" dirty="0" smtClean="0">
                <a:solidFill>
                  <a:srgbClr val="4A66AC"/>
                </a:solidFill>
                <a:latin typeface="微軟正黑體" panose="020B0604030504040204" pitchFamily="34" charset="-120"/>
                <a:ea typeface="微軟正黑體" panose="020B0604030504040204" pitchFamily="34" charset="-120"/>
              </a:rPr>
              <a:t>約</a:t>
            </a:r>
            <a:r>
              <a:rPr lang="zh-CN" altLang="en-US" sz="1600" dirty="0" smtClean="0">
                <a:solidFill>
                  <a:srgbClr val="4A66AC"/>
                </a:solidFill>
                <a:latin typeface="微軟正黑體" panose="020B0604030504040204" pitchFamily="34" charset="-120"/>
                <a:ea typeface="微軟正黑體" panose="020B0604030504040204" pitchFamily="34" charset="-120"/>
              </a:rPr>
              <a:t>是否</a:t>
            </a:r>
            <a:r>
              <a:rPr lang="zh-TW" altLang="en-US" sz="1600" dirty="0" smtClean="0">
                <a:solidFill>
                  <a:srgbClr val="4A66AC"/>
                </a:solidFill>
                <a:latin typeface="微軟正黑體" panose="020B0604030504040204" pitchFamily="34" charset="-120"/>
                <a:ea typeface="微軟正黑體" panose="020B0604030504040204" pitchFamily="34" charset="-120"/>
              </a:rPr>
              <a:t>實際進行交割</a:t>
            </a:r>
            <a:endParaRPr lang="zh-TW" altLang="en-US" sz="1600" dirty="0">
              <a:solidFill>
                <a:srgbClr val="4A66AC"/>
              </a:solidFill>
              <a:latin typeface="微軟正黑體" panose="020B0604030504040204" pitchFamily="34" charset="-120"/>
              <a:ea typeface="微軟正黑體" panose="020B0604030504040204" pitchFamily="34" charset="-120"/>
            </a:endParaRPr>
          </a:p>
        </p:txBody>
      </p:sp>
      <p:sp>
        <p:nvSpPr>
          <p:cNvPr id="7" name="矩形 6"/>
          <p:cNvSpPr/>
          <p:nvPr/>
        </p:nvSpPr>
        <p:spPr>
          <a:xfrm>
            <a:off x="5074114" y="2755030"/>
            <a:ext cx="2785139" cy="923330"/>
          </a:xfrm>
          <a:prstGeom prst="rect">
            <a:avLst/>
          </a:prstGeom>
        </p:spPr>
        <p:txBody>
          <a:bodyPr wrap="square">
            <a:spAutoFit/>
          </a:bodyPr>
          <a:lstStyle/>
          <a:p>
            <a:r>
              <a:rPr lang="zh-TW" altLang="en-US" dirty="0" smtClean="0">
                <a:solidFill>
                  <a:srgbClr val="4A66AC"/>
                </a:solidFill>
                <a:latin typeface="微軟正黑體" panose="020B0604030504040204" pitchFamily="34" charset="-120"/>
                <a:ea typeface="微軟正黑體" panose="020B0604030504040204" pitchFamily="34" charset="-120"/>
              </a:rPr>
              <a:t>標</a:t>
            </a:r>
            <a:r>
              <a:rPr lang="zh-CN" altLang="en-US" dirty="0" smtClean="0">
                <a:solidFill>
                  <a:srgbClr val="4A66AC"/>
                </a:solidFill>
                <a:latin typeface="微軟正黑體" panose="020B0604030504040204" pitchFamily="34" charset="-120"/>
                <a:ea typeface="微軟正黑體" panose="020B0604030504040204" pitchFamily="34" charset="-120"/>
              </a:rPr>
              <a:t>的物</a:t>
            </a:r>
            <a:r>
              <a:rPr lang="zh-TW" altLang="en-US" dirty="0" smtClean="0">
                <a:solidFill>
                  <a:srgbClr val="4A66AC"/>
                </a:solidFill>
                <a:latin typeface="微軟正黑體" panose="020B0604030504040204" pitchFamily="34" charset="-120"/>
                <a:ea typeface="微軟正黑體" panose="020B0604030504040204" pitchFamily="34" charset="-120"/>
              </a:rPr>
              <a:t>為</a:t>
            </a:r>
            <a:r>
              <a:rPr lang="zh-CN" altLang="en-US" dirty="0" smtClean="0">
                <a:solidFill>
                  <a:srgbClr val="4A66AC"/>
                </a:solidFill>
                <a:latin typeface="微軟正黑體" panose="020B0604030504040204" pitchFamily="34" charset="-120"/>
                <a:ea typeface="微軟正黑體" panose="020B0604030504040204" pitchFamily="34" charset="-120"/>
              </a:rPr>
              <a:t>短期</a:t>
            </a:r>
            <a:r>
              <a:rPr lang="zh-CN" altLang="en-US" dirty="0">
                <a:solidFill>
                  <a:srgbClr val="4A66AC"/>
                </a:solidFill>
                <a:latin typeface="微軟正黑體" panose="020B0604030504040204" pitchFamily="34" charset="-120"/>
                <a:ea typeface="微軟正黑體" panose="020B0604030504040204" pitchFamily="34" charset="-120"/>
              </a:rPr>
              <a:t>到期</a:t>
            </a:r>
            <a:r>
              <a:rPr lang="zh-CN" altLang="en-US" dirty="0" smtClean="0">
                <a:solidFill>
                  <a:srgbClr val="4A66AC"/>
                </a:solidFill>
                <a:latin typeface="微軟正黑體" panose="020B0604030504040204" pitchFamily="34" charset="-120"/>
                <a:ea typeface="微軟正黑體" panose="020B0604030504040204" pitchFamily="34" charset="-120"/>
              </a:rPr>
              <a:t>期限</a:t>
            </a:r>
            <a:r>
              <a:rPr lang="zh-TW" altLang="en-US" dirty="0" smtClean="0">
                <a:solidFill>
                  <a:srgbClr val="4A66AC"/>
                </a:solidFill>
                <a:latin typeface="微軟正黑體" panose="020B0604030504040204" pitchFamily="34" charset="-120"/>
                <a:ea typeface="微軟正黑體" panose="020B0604030504040204" pitchFamily="34" charset="-120"/>
              </a:rPr>
              <a:t>風險曝險</a:t>
            </a:r>
            <a:r>
              <a:rPr lang="zh-CN" altLang="en-US" dirty="0" smtClean="0">
                <a:solidFill>
                  <a:srgbClr val="4A66AC"/>
                </a:solidFill>
                <a:latin typeface="微軟正黑體" panose="020B0604030504040204" pitchFamily="34" charset="-120"/>
                <a:ea typeface="微軟正黑體" panose="020B0604030504040204" pitchFamily="34" charset="-120"/>
              </a:rPr>
              <a:t>的期</a:t>
            </a:r>
            <a:r>
              <a:rPr lang="zh-TW" altLang="en-US" dirty="0" smtClean="0">
                <a:solidFill>
                  <a:srgbClr val="4A66AC"/>
                </a:solidFill>
                <a:latin typeface="微軟正黑體" panose="020B0604030504040204" pitchFamily="34" charset="-120"/>
                <a:ea typeface="微軟正黑體" panose="020B0604030504040204" pitchFamily="34" charset="-120"/>
              </a:rPr>
              <a:t>貨</a:t>
            </a:r>
            <a:r>
              <a:rPr lang="zh-CN" altLang="en-US" dirty="0" smtClean="0">
                <a:solidFill>
                  <a:srgbClr val="4A66AC"/>
                </a:solidFill>
                <a:latin typeface="微軟正黑體" panose="020B0604030504040204" pitchFamily="34" charset="-120"/>
                <a:ea typeface="微軟正黑體" panose="020B0604030504040204" pitchFamily="34" charset="-120"/>
              </a:rPr>
              <a:t>，</a:t>
            </a:r>
            <a:r>
              <a:rPr lang="zh-CN" altLang="en-US" dirty="0">
                <a:solidFill>
                  <a:srgbClr val="4A66AC"/>
                </a:solidFill>
                <a:latin typeface="微軟正黑體" panose="020B0604030504040204" pitchFamily="34" charset="-120"/>
                <a:ea typeface="微軟正黑體" panose="020B0604030504040204" pitchFamily="34" charset="-120"/>
              </a:rPr>
              <a:t>交割</a:t>
            </a:r>
            <a:r>
              <a:rPr lang="zh-CN" altLang="en-US" dirty="0" smtClean="0">
                <a:solidFill>
                  <a:srgbClr val="4A66AC"/>
                </a:solidFill>
                <a:latin typeface="微軟正黑體" panose="020B0604030504040204" pitchFamily="34" charset="-120"/>
                <a:ea typeface="微軟正黑體" panose="020B0604030504040204" pitchFamily="34" charset="-120"/>
              </a:rPr>
              <a:t>的</a:t>
            </a:r>
            <a:r>
              <a:rPr lang="zh-TW" altLang="en-US" dirty="0" smtClean="0">
                <a:solidFill>
                  <a:srgbClr val="4A66AC"/>
                </a:solidFill>
                <a:latin typeface="微軟正黑體" panose="020B0604030504040204" pitchFamily="34" charset="-120"/>
                <a:ea typeface="微軟正黑體" panose="020B0604030504040204" pitchFamily="34" charset="-120"/>
              </a:rPr>
              <a:t>發</a:t>
            </a:r>
            <a:r>
              <a:rPr lang="zh-CN" altLang="en-US" dirty="0" smtClean="0">
                <a:solidFill>
                  <a:srgbClr val="4A66AC"/>
                </a:solidFill>
                <a:latin typeface="微軟正黑體" panose="020B0604030504040204" pitchFamily="34" charset="-120"/>
                <a:ea typeface="微軟正黑體" panose="020B0604030504040204" pitchFamily="34" charset="-120"/>
              </a:rPr>
              <a:t>生率往往</a:t>
            </a:r>
            <a:r>
              <a:rPr lang="zh-TW" altLang="en-US" dirty="0">
                <a:solidFill>
                  <a:srgbClr val="4A66AC"/>
                </a:solidFill>
                <a:latin typeface="微軟正黑體" panose="020B0604030504040204" pitchFamily="34" charset="-120"/>
                <a:ea typeface="微軟正黑體" panose="020B0604030504040204" pitchFamily="34" charset="-120"/>
              </a:rPr>
              <a:t>較</a:t>
            </a:r>
            <a:r>
              <a:rPr lang="zh-CN" altLang="en-US" dirty="0" smtClean="0">
                <a:solidFill>
                  <a:srgbClr val="4A66AC"/>
                </a:solidFill>
                <a:latin typeface="微軟正黑體" panose="020B0604030504040204" pitchFamily="34" charset="-120"/>
                <a:ea typeface="微軟正黑體" panose="020B0604030504040204" pitchFamily="34" charset="-120"/>
              </a:rPr>
              <a:t>高</a:t>
            </a:r>
            <a:r>
              <a:rPr lang="zh-CN" altLang="en-US" dirty="0">
                <a:solidFill>
                  <a:srgbClr val="4A66AC"/>
                </a:solidFill>
                <a:latin typeface="微軟正黑體" panose="020B0604030504040204" pitchFamily="34" charset="-120"/>
                <a:ea typeface="微軟正黑體" panose="020B0604030504040204" pitchFamily="34" charset="-120"/>
              </a:rPr>
              <a:t>。</a:t>
            </a:r>
            <a:endParaRPr lang="zh-TW" altLang="en-US" dirty="0">
              <a:solidFill>
                <a:srgbClr val="4A66AC"/>
              </a:solidFill>
              <a:latin typeface="微軟正黑體" panose="020B0604030504040204" pitchFamily="34" charset="-120"/>
              <a:ea typeface="微軟正黑體" panose="020B0604030504040204" pitchFamily="34" charset="-120"/>
            </a:endParaRPr>
          </a:p>
        </p:txBody>
      </p:sp>
      <p:sp>
        <p:nvSpPr>
          <p:cNvPr id="3" name="文字方塊 2"/>
          <p:cNvSpPr txBox="1"/>
          <p:nvPr/>
        </p:nvSpPr>
        <p:spPr>
          <a:xfrm>
            <a:off x="1096963" y="286603"/>
            <a:ext cx="10185327" cy="523220"/>
          </a:xfrm>
          <a:prstGeom prst="rect">
            <a:avLst/>
          </a:prstGeom>
          <a:noFill/>
        </p:spPr>
        <p:txBody>
          <a:bodyPr wrap="square" rtlCol="0">
            <a:spAutoFit/>
          </a:bodyPr>
          <a:lstStyle/>
          <a:p>
            <a:r>
              <a:rPr lang="zh-TW" altLang="en-US" sz="1400" dirty="0" smtClean="0"/>
              <a:t>*</a:t>
            </a:r>
            <a:r>
              <a:rPr lang="en-US" altLang="zh-TW" sz="1400" dirty="0" smtClean="0"/>
              <a:t>Mature Open Interest</a:t>
            </a:r>
            <a:r>
              <a:rPr lang="zh-TW" altLang="en-US" sz="1400" dirty="0" smtClean="0"/>
              <a:t>：截至</a:t>
            </a:r>
            <a:r>
              <a:rPr lang="zh-TW" altLang="en-US" sz="1400" dirty="0"/>
              <a:t>該合約</a:t>
            </a:r>
            <a:r>
              <a:rPr lang="zh-TW" altLang="en-US" sz="1400" dirty="0" smtClean="0"/>
              <a:t>第一</a:t>
            </a:r>
            <a:r>
              <a:rPr lang="zh-TW" altLang="en-US" sz="1400" dirty="0"/>
              <a:t>部位</a:t>
            </a:r>
            <a:r>
              <a:rPr lang="zh-TW" altLang="en-US" sz="1400" dirty="0" smtClean="0"/>
              <a:t>日</a:t>
            </a:r>
            <a:r>
              <a:rPr lang="zh-TW" altLang="en-US" sz="1400" dirty="0"/>
              <a:t>（包括該日）的 </a:t>
            </a:r>
            <a:r>
              <a:rPr lang="en-US" altLang="zh-TW" sz="1400" dirty="0"/>
              <a:t>42 </a:t>
            </a:r>
            <a:r>
              <a:rPr lang="zh-TW" altLang="en-US" sz="1400" dirty="0" smtClean="0"/>
              <a:t>個</a:t>
            </a:r>
            <a:r>
              <a:rPr lang="zh-TW" altLang="en-US" sz="1400" dirty="0"/>
              <a:t>營業</a:t>
            </a:r>
            <a:r>
              <a:rPr lang="zh-TW" altLang="en-US" sz="1400" dirty="0" smtClean="0"/>
              <a:t>日</a:t>
            </a:r>
            <a:r>
              <a:rPr lang="zh-TW" altLang="en-US" sz="1400" dirty="0"/>
              <a:t>內合約未平倉合約的每日中位</a:t>
            </a:r>
            <a:r>
              <a:rPr lang="zh-TW" altLang="en-US" sz="1400" dirty="0" smtClean="0"/>
              <a:t>水平，實質上</a:t>
            </a:r>
            <a:r>
              <a:rPr lang="zh-TW" altLang="en-US" sz="1400" dirty="0"/>
              <a:t>是截至</a:t>
            </a:r>
            <a:r>
              <a:rPr lang="zh-TW" altLang="en-US" sz="1400" dirty="0" smtClean="0"/>
              <a:t>第一</a:t>
            </a:r>
            <a:r>
              <a:rPr lang="zh-TW" altLang="en-US" sz="1400" dirty="0"/>
              <a:t>部位</a:t>
            </a:r>
            <a:r>
              <a:rPr lang="zh-TW" altLang="en-US" sz="1400" dirty="0" smtClean="0"/>
              <a:t>日</a:t>
            </a:r>
            <a:r>
              <a:rPr lang="zh-TW" altLang="en-US" sz="1400" dirty="0"/>
              <a:t>的兩個月內的現行未平倉合約水平</a:t>
            </a:r>
          </a:p>
        </p:txBody>
      </p:sp>
      <p:sp>
        <p:nvSpPr>
          <p:cNvPr id="8" name="文字方塊 7"/>
          <p:cNvSpPr txBox="1"/>
          <p:nvPr/>
        </p:nvSpPr>
        <p:spPr>
          <a:xfrm>
            <a:off x="6466683" y="1318591"/>
            <a:ext cx="3454792" cy="338554"/>
          </a:xfrm>
          <a:prstGeom prst="rect">
            <a:avLst/>
          </a:prstGeom>
          <a:noFill/>
        </p:spPr>
        <p:txBody>
          <a:bodyPr wrap="none" rtlCol="0">
            <a:spAutoFit/>
          </a:bodyPr>
          <a:lstStyle/>
          <a:p>
            <a:r>
              <a:rPr lang="en-US" altLang="zh-TW" sz="1600" dirty="0" smtClean="0">
                <a:latin typeface="微軟正黑體" panose="020B0604030504040204" pitchFamily="34" charset="-120"/>
                <a:ea typeface="微軟正黑體" panose="020B0604030504040204" pitchFamily="34" charset="-120"/>
              </a:rPr>
              <a:t>1990</a:t>
            </a:r>
            <a:r>
              <a:rPr lang="zh-TW" altLang="en-US" sz="1600" dirty="0" smtClean="0">
                <a:latin typeface="微軟正黑體" panose="020B0604030504040204" pitchFamily="34" charset="-120"/>
                <a:ea typeface="微軟正黑體" panose="020B0604030504040204" pitchFamily="34" charset="-120"/>
              </a:rPr>
              <a:t>年</a:t>
            </a:r>
            <a:r>
              <a:rPr lang="en-US" altLang="zh-TW" sz="1600" dirty="0" smtClean="0">
                <a:latin typeface="微軟正黑體" panose="020B0604030504040204" pitchFamily="34" charset="-120"/>
                <a:ea typeface="微軟正黑體" panose="020B0604030504040204" pitchFamily="34" charset="-120"/>
              </a:rPr>
              <a:t>12</a:t>
            </a:r>
            <a:r>
              <a:rPr lang="zh-TW" altLang="en-US" sz="1600" dirty="0" smtClean="0">
                <a:latin typeface="微軟正黑體" panose="020B0604030504040204" pitchFamily="34" charset="-120"/>
                <a:ea typeface="微軟正黑體" panose="020B0604030504040204" pitchFamily="34" charset="-120"/>
              </a:rPr>
              <a:t>月到</a:t>
            </a:r>
            <a:r>
              <a:rPr lang="en-US" altLang="zh-TW" sz="1600" dirty="0" smtClean="0">
                <a:latin typeface="微軟正黑體" panose="020B0604030504040204" pitchFamily="34" charset="-120"/>
                <a:ea typeface="微軟正黑體" panose="020B0604030504040204" pitchFamily="34" charset="-120"/>
              </a:rPr>
              <a:t>2022</a:t>
            </a:r>
            <a:r>
              <a:rPr lang="zh-TW" altLang="en-US" sz="1600" dirty="0" smtClean="0">
                <a:latin typeface="微軟正黑體" panose="020B0604030504040204" pitchFamily="34" charset="-120"/>
                <a:ea typeface="微軟正黑體" panose="020B0604030504040204" pitchFamily="34" charset="-120"/>
              </a:rPr>
              <a:t>年</a:t>
            </a:r>
            <a:r>
              <a:rPr lang="en-US" altLang="zh-TW" sz="1600" dirty="0" smtClean="0">
                <a:latin typeface="微軟正黑體" panose="020B0604030504040204" pitchFamily="34" charset="-120"/>
                <a:ea typeface="微軟正黑體" panose="020B0604030504040204" pitchFamily="34" charset="-120"/>
              </a:rPr>
              <a:t>12</a:t>
            </a:r>
            <a:r>
              <a:rPr lang="zh-TW" altLang="en-US" sz="1600" dirty="0" smtClean="0">
                <a:latin typeface="微軟正黑體" panose="020B0604030504040204" pitchFamily="34" charset="-120"/>
                <a:ea typeface="微軟正黑體" panose="020B0604030504040204" pitchFamily="34" charset="-120"/>
              </a:rPr>
              <a:t>月的平均數</a:t>
            </a:r>
            <a:endParaRPr lang="zh-TW" altLang="en-US" sz="1600" dirty="0">
              <a:latin typeface="微軟正黑體" panose="020B0604030504040204" pitchFamily="34" charset="-120"/>
              <a:ea typeface="微軟正黑體" panose="020B0604030504040204" pitchFamily="34" charset="-120"/>
            </a:endParaRPr>
          </a:p>
        </p:txBody>
      </p:sp>
      <p:sp>
        <p:nvSpPr>
          <p:cNvPr id="9" name="文字方塊 8"/>
          <p:cNvSpPr txBox="1"/>
          <p:nvPr/>
        </p:nvSpPr>
        <p:spPr>
          <a:xfrm>
            <a:off x="10528718" y="6483007"/>
            <a:ext cx="1507144" cy="338554"/>
          </a:xfrm>
          <a:prstGeom prst="rect">
            <a:avLst/>
          </a:prstGeom>
          <a:noFill/>
        </p:spPr>
        <p:txBody>
          <a:bodyPr wrap="none" rtlCol="0">
            <a:spAutoFit/>
          </a:bodyPr>
          <a:lstStyle/>
          <a:p>
            <a:r>
              <a:rPr lang="zh-TW" altLang="en-US" sz="1600" dirty="0" smtClean="0">
                <a:latin typeface="微軟正黑體" panose="020B0604030504040204" pitchFamily="34" charset="-120"/>
                <a:ea typeface="微軟正黑體" panose="020B0604030504040204" pitchFamily="34" charset="-120"/>
              </a:rPr>
              <a:t>*見下方備忘稿</a:t>
            </a:r>
            <a:endParaRPr lang="zh-TW" altLang="en-US" sz="16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1491858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實物</a:t>
            </a:r>
            <a:r>
              <a:rPr lang="zh-TW" altLang="en-US" dirty="0" smtClean="0">
                <a:latin typeface="微軟正黑體" panose="020B0604030504040204" pitchFamily="34" charset="-120"/>
                <a:ea typeface="微軟正黑體" panose="020B0604030504040204" pitchFamily="34" charset="-120"/>
              </a:rPr>
              <a:t>交割的歷史</a:t>
            </a:r>
            <a:r>
              <a:rPr lang="zh-TW" altLang="en-US" dirty="0">
                <a:latin typeface="微軟正黑體" panose="020B0604030504040204" pitchFamily="34" charset="-120"/>
                <a:ea typeface="微軟正黑體" panose="020B0604030504040204" pitchFamily="34" charset="-120"/>
              </a:rPr>
              <a:t>統計</a:t>
            </a:r>
            <a:endParaRPr lang="zh-TW" altLang="en-US" dirty="0"/>
          </a:p>
        </p:txBody>
      </p:sp>
      <p:pic>
        <p:nvPicPr>
          <p:cNvPr id="4" name="內容版面配置區 3"/>
          <p:cNvPicPr>
            <a:picLocks noGrp="1" noChangeAspect="1"/>
          </p:cNvPicPr>
          <p:nvPr>
            <p:ph idx="1"/>
          </p:nvPr>
        </p:nvPicPr>
        <p:blipFill>
          <a:blip r:embed="rId3"/>
          <a:stretch>
            <a:fillRect/>
          </a:stretch>
        </p:blipFill>
        <p:spPr>
          <a:xfrm>
            <a:off x="2877538" y="1846263"/>
            <a:ext cx="6497250" cy="4022725"/>
          </a:xfrm>
          <a:prstGeom prst="rect">
            <a:avLst/>
          </a:prstGeom>
        </p:spPr>
      </p:pic>
      <p:sp>
        <p:nvSpPr>
          <p:cNvPr id="5" name="文字方塊 4"/>
          <p:cNvSpPr txBox="1"/>
          <p:nvPr/>
        </p:nvSpPr>
        <p:spPr>
          <a:xfrm>
            <a:off x="6466683" y="1318591"/>
            <a:ext cx="3249608" cy="338554"/>
          </a:xfrm>
          <a:prstGeom prst="rect">
            <a:avLst/>
          </a:prstGeom>
          <a:noFill/>
        </p:spPr>
        <p:txBody>
          <a:bodyPr wrap="none" rtlCol="0">
            <a:spAutoFit/>
          </a:bodyPr>
          <a:lstStyle/>
          <a:p>
            <a:r>
              <a:rPr lang="en-US" altLang="zh-TW" sz="1600" dirty="0" smtClean="0">
                <a:latin typeface="微軟正黑體" panose="020B0604030504040204" pitchFamily="34" charset="-120"/>
                <a:ea typeface="微軟正黑體" panose="020B0604030504040204" pitchFamily="34" charset="-120"/>
              </a:rPr>
              <a:t>1990</a:t>
            </a:r>
            <a:r>
              <a:rPr lang="zh-TW" altLang="en-US" sz="1600" dirty="0" smtClean="0">
                <a:latin typeface="微軟正黑體" panose="020B0604030504040204" pitchFamily="34" charset="-120"/>
                <a:ea typeface="微軟正黑體" panose="020B0604030504040204" pitchFamily="34" charset="-120"/>
              </a:rPr>
              <a:t>年</a:t>
            </a:r>
            <a:r>
              <a:rPr lang="en-US" altLang="zh-TW" sz="1600" dirty="0" smtClean="0">
                <a:latin typeface="微軟正黑體" panose="020B0604030504040204" pitchFamily="34" charset="-120"/>
                <a:ea typeface="微軟正黑體" panose="020B0604030504040204" pitchFamily="34" charset="-120"/>
              </a:rPr>
              <a:t>12</a:t>
            </a:r>
            <a:r>
              <a:rPr lang="zh-TW" altLang="en-US" sz="1600" dirty="0" smtClean="0">
                <a:latin typeface="微軟正黑體" panose="020B0604030504040204" pitchFamily="34" charset="-120"/>
                <a:ea typeface="微軟正黑體" panose="020B0604030504040204" pitchFamily="34" charset="-120"/>
              </a:rPr>
              <a:t>月到</a:t>
            </a:r>
            <a:r>
              <a:rPr lang="en-US" altLang="zh-TW" sz="1600" dirty="0" smtClean="0">
                <a:latin typeface="微軟正黑體" panose="020B0604030504040204" pitchFamily="34" charset="-120"/>
                <a:ea typeface="微軟正黑體" panose="020B0604030504040204" pitchFamily="34" charset="-120"/>
              </a:rPr>
              <a:t>2022</a:t>
            </a:r>
            <a:r>
              <a:rPr lang="zh-TW" altLang="en-US" sz="1600" dirty="0" smtClean="0">
                <a:latin typeface="微軟正黑體" panose="020B0604030504040204" pitchFamily="34" charset="-120"/>
                <a:ea typeface="微軟正黑體" panose="020B0604030504040204" pitchFamily="34" charset="-120"/>
              </a:rPr>
              <a:t>年</a:t>
            </a:r>
            <a:r>
              <a:rPr lang="en-US" altLang="zh-TW" sz="1600" dirty="0" smtClean="0">
                <a:latin typeface="微軟正黑體" panose="020B0604030504040204" pitchFamily="34" charset="-120"/>
                <a:ea typeface="微軟正黑體" panose="020B0604030504040204" pitchFamily="34" charset="-120"/>
              </a:rPr>
              <a:t>12</a:t>
            </a:r>
            <a:r>
              <a:rPr lang="zh-TW" altLang="en-US" sz="1600" dirty="0" smtClean="0">
                <a:latin typeface="微軟正黑體" panose="020B0604030504040204" pitchFamily="34" charset="-120"/>
                <a:ea typeface="微軟正黑體" panose="020B0604030504040204" pitchFamily="34" charset="-120"/>
              </a:rPr>
              <a:t>月的走勢</a:t>
            </a:r>
            <a:endParaRPr lang="zh-TW" altLang="en-US" sz="16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3868586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Further info</a:t>
            </a:r>
            <a:endParaRPr lang="zh-TW" altLang="en-US" dirty="0"/>
          </a:p>
        </p:txBody>
      </p:sp>
      <p:sp>
        <p:nvSpPr>
          <p:cNvPr id="3" name="內容版面配置區 2"/>
          <p:cNvSpPr>
            <a:spLocks noGrp="1"/>
          </p:cNvSpPr>
          <p:nvPr>
            <p:ph idx="1"/>
          </p:nvPr>
        </p:nvSpPr>
        <p:spPr/>
        <p:txBody>
          <a:bodyPr>
            <a:normAutofit/>
          </a:bodyPr>
          <a:lstStyle/>
          <a:p>
            <a:r>
              <a:rPr lang="en-US" altLang="zh-TW" sz="1800" dirty="0">
                <a:latin typeface="微軟正黑體" panose="020B0604030504040204" pitchFamily="34" charset="-120"/>
                <a:ea typeface="微軟正黑體" panose="020B0604030504040204" pitchFamily="34" charset="-120"/>
              </a:rPr>
              <a:t>The Treasury Futures Delivery Process, 8th Edition</a:t>
            </a:r>
            <a:endParaRPr lang="en-US" altLang="zh-TW" sz="1800" dirty="0" smtClean="0">
              <a:latin typeface="微軟正黑體" panose="020B0604030504040204" pitchFamily="34" charset="-120"/>
              <a:ea typeface="微軟正黑體" panose="020B0604030504040204" pitchFamily="34" charset="-120"/>
              <a:hlinkClick r:id="rId2"/>
            </a:endParaRPr>
          </a:p>
          <a:p>
            <a:r>
              <a:rPr lang="en-US" altLang="zh-TW" sz="1800" dirty="0" smtClean="0">
                <a:latin typeface="微軟正黑體" panose="020B0604030504040204" pitchFamily="34" charset="-120"/>
                <a:ea typeface="微軟正黑體" panose="020B0604030504040204" pitchFamily="34" charset="-120"/>
                <a:hlinkClick r:id="rId2"/>
              </a:rPr>
              <a:t>https</a:t>
            </a:r>
            <a:r>
              <a:rPr lang="en-US" altLang="zh-TW" sz="1800" dirty="0">
                <a:latin typeface="微軟正黑體" panose="020B0604030504040204" pitchFamily="34" charset="-120"/>
                <a:ea typeface="微軟正黑體" panose="020B0604030504040204" pitchFamily="34" charset="-120"/>
                <a:hlinkClick r:id="rId2"/>
              </a:rPr>
              <a:t>://</a:t>
            </a:r>
            <a:r>
              <a:rPr lang="en-US" altLang="zh-TW" sz="1800" dirty="0" smtClean="0">
                <a:latin typeface="微軟正黑體" panose="020B0604030504040204" pitchFamily="34" charset="-120"/>
                <a:ea typeface="微軟正黑體" panose="020B0604030504040204" pitchFamily="34" charset="-120"/>
                <a:hlinkClick r:id="rId2"/>
              </a:rPr>
              <a:t>www.cmegroup.com/trading/interest-rates/files/us-treasury-futures-delivery-process.pdf</a:t>
            </a:r>
            <a:endParaRPr lang="en-US" altLang="zh-TW" sz="1800" dirty="0" smtClean="0">
              <a:latin typeface="微軟正黑體" panose="020B0604030504040204" pitchFamily="34" charset="-120"/>
              <a:ea typeface="微軟正黑體" panose="020B0604030504040204" pitchFamily="34" charset="-120"/>
            </a:endParaRPr>
          </a:p>
          <a:p>
            <a:r>
              <a:rPr lang="en-US" altLang="zh-TW" sz="1800" dirty="0" smtClean="0">
                <a:latin typeface="微軟正黑體" panose="020B0604030504040204" pitchFamily="34" charset="-120"/>
                <a:ea typeface="微軟正黑體" panose="020B0604030504040204" pitchFamily="34" charset="-120"/>
              </a:rPr>
              <a:t>Calculating U.S</a:t>
            </a:r>
            <a:r>
              <a:rPr lang="en-US" altLang="zh-TW" sz="1800" dirty="0">
                <a:latin typeface="微軟正黑體" panose="020B0604030504040204" pitchFamily="34" charset="-120"/>
                <a:ea typeface="微軟正黑體" panose="020B0604030504040204" pitchFamily="34" charset="-120"/>
              </a:rPr>
              <a:t>. </a:t>
            </a:r>
            <a:r>
              <a:rPr lang="en-US" altLang="zh-TW" sz="1800" dirty="0" smtClean="0">
                <a:latin typeface="微軟正黑體" panose="020B0604030504040204" pitchFamily="34" charset="-120"/>
                <a:ea typeface="微軟正黑體" panose="020B0604030504040204" pitchFamily="34" charset="-120"/>
              </a:rPr>
              <a:t>Treasury Futures Conversion Factors</a:t>
            </a:r>
            <a:endParaRPr lang="en-US" altLang="zh-TW" sz="1800" dirty="0">
              <a:latin typeface="微軟正黑體" panose="020B0604030504040204" pitchFamily="34" charset="-120"/>
              <a:ea typeface="微軟正黑體" panose="020B0604030504040204" pitchFamily="34" charset="-120"/>
            </a:endParaRPr>
          </a:p>
          <a:p>
            <a:r>
              <a:rPr lang="en-US" altLang="zh-TW" sz="1800" dirty="0">
                <a:latin typeface="微軟正黑體" panose="020B0604030504040204" pitchFamily="34" charset="-120"/>
                <a:ea typeface="微軟正黑體" panose="020B0604030504040204" pitchFamily="34" charset="-120"/>
                <a:hlinkClick r:id="rId3"/>
              </a:rPr>
              <a:t>https://</a:t>
            </a:r>
            <a:r>
              <a:rPr lang="en-US" altLang="zh-TW" sz="1800" dirty="0" smtClean="0">
                <a:latin typeface="微軟正黑體" panose="020B0604030504040204" pitchFamily="34" charset="-120"/>
                <a:ea typeface="微軟正黑體" panose="020B0604030504040204" pitchFamily="34" charset="-120"/>
                <a:hlinkClick r:id="rId3"/>
              </a:rPr>
              <a:t>www.cmegroup.com/trading/interest-rates/files/Calculating_U.S.Treasury_Futures_Conversion_Factors.pdf</a:t>
            </a:r>
            <a:endParaRPr lang="en-US" altLang="zh-TW" sz="1800" dirty="0" smtClean="0">
              <a:latin typeface="微軟正黑體" panose="020B0604030504040204" pitchFamily="34" charset="-120"/>
              <a:ea typeface="微軟正黑體" panose="020B0604030504040204" pitchFamily="34" charset="-120"/>
            </a:endParaRPr>
          </a:p>
          <a:p>
            <a:endParaRPr lang="en-US" altLang="zh-TW" sz="1800" dirty="0" smtClean="0">
              <a:latin typeface="微軟正黑體" panose="020B0604030504040204" pitchFamily="34" charset="-120"/>
              <a:ea typeface="微軟正黑體" panose="020B0604030504040204" pitchFamily="34" charset="-120"/>
            </a:endParaRPr>
          </a:p>
          <a:p>
            <a:endParaRPr lang="zh-TW" altLang="en-US" sz="18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8904122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latin typeface="微軟正黑體" panose="020B0604030504040204" pitchFamily="34" charset="-120"/>
                <a:ea typeface="微軟正黑體" panose="020B0604030504040204" pitchFamily="34" charset="-120"/>
              </a:rPr>
              <a:t>可交割 </a:t>
            </a:r>
            <a:r>
              <a:rPr lang="en-US" altLang="zh-TW" b="1" dirty="0" smtClean="0">
                <a:latin typeface="微軟正黑體" panose="020B0604030504040204" pitchFamily="34" charset="-120"/>
                <a:ea typeface="微軟正黑體" panose="020B0604030504040204" pitchFamily="34" charset="-120"/>
              </a:rPr>
              <a:t>(Deliverable)</a:t>
            </a:r>
            <a:endParaRPr lang="zh-TW" altLang="en-US" b="1" dirty="0">
              <a:latin typeface="微軟正黑體" panose="020B0604030504040204" pitchFamily="34" charset="-120"/>
              <a:ea typeface="微軟正黑體" panose="020B0604030504040204" pitchFamily="34" charset="-120"/>
            </a:endParaRPr>
          </a:p>
        </p:txBody>
      </p:sp>
      <p:pic>
        <p:nvPicPr>
          <p:cNvPr id="4" name="內容版面配置區 3"/>
          <p:cNvPicPr>
            <a:picLocks noGrp="1" noChangeAspect="1"/>
          </p:cNvPicPr>
          <p:nvPr>
            <p:ph idx="1"/>
          </p:nvPr>
        </p:nvPicPr>
        <p:blipFill>
          <a:blip r:embed="rId3"/>
          <a:stretch>
            <a:fillRect/>
          </a:stretch>
        </p:blipFill>
        <p:spPr>
          <a:xfrm>
            <a:off x="2844308" y="1866314"/>
            <a:ext cx="7654834" cy="4206422"/>
          </a:xfrm>
          <a:prstGeom prst="rect">
            <a:avLst/>
          </a:prstGeom>
        </p:spPr>
      </p:pic>
      <p:sp>
        <p:nvSpPr>
          <p:cNvPr id="5" name="矩形 4"/>
          <p:cNvSpPr/>
          <p:nvPr/>
        </p:nvSpPr>
        <p:spPr>
          <a:xfrm>
            <a:off x="5986769" y="1865136"/>
            <a:ext cx="3344471" cy="42087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3267930" y="2368918"/>
            <a:ext cx="1550937" cy="307777"/>
          </a:xfrm>
          <a:prstGeom prst="rect">
            <a:avLst/>
          </a:prstGeom>
          <a:noFill/>
        </p:spPr>
        <p:txBody>
          <a:bodyPr wrap="none" rtlCol="0">
            <a:spAutoFit/>
          </a:bodyPr>
          <a:lstStyle/>
          <a:p>
            <a:r>
              <a:rPr lang="en-US" altLang="zh-TW" sz="1400" dirty="0" smtClean="0">
                <a:solidFill>
                  <a:srgbClr val="FF0000"/>
                </a:solidFill>
              </a:rPr>
              <a:t>(</a:t>
            </a:r>
            <a:r>
              <a:rPr lang="en-US" altLang="zh-TW" sz="1400" dirty="0" err="1" smtClean="0">
                <a:solidFill>
                  <a:srgbClr val="FF0000"/>
                </a:solidFill>
              </a:rPr>
              <a:t>Globex</a:t>
            </a:r>
            <a:r>
              <a:rPr lang="zh-TW" altLang="en-US" sz="1400" dirty="0" smtClean="0">
                <a:solidFill>
                  <a:srgbClr val="FF0000"/>
                </a:solidFill>
              </a:rPr>
              <a:t> </a:t>
            </a:r>
            <a:r>
              <a:rPr lang="en-US" altLang="zh-TW" sz="1400" dirty="0" smtClean="0">
                <a:solidFill>
                  <a:srgbClr val="FF0000"/>
                </a:solidFill>
              </a:rPr>
              <a:t>/</a:t>
            </a:r>
            <a:r>
              <a:rPr lang="zh-TW" altLang="en-US" sz="1400" dirty="0" smtClean="0">
                <a:solidFill>
                  <a:srgbClr val="FF0000"/>
                </a:solidFill>
              </a:rPr>
              <a:t> </a:t>
            </a:r>
            <a:r>
              <a:rPr lang="en-US" altLang="zh-TW" sz="1400" dirty="0" smtClean="0">
                <a:solidFill>
                  <a:srgbClr val="FF0000"/>
                </a:solidFill>
              </a:rPr>
              <a:t>Clearing)</a:t>
            </a:r>
            <a:endParaRPr lang="zh-TW" altLang="en-US" sz="1400" dirty="0">
              <a:solidFill>
                <a:srgbClr val="FF0000"/>
              </a:solidFill>
            </a:endParaRPr>
          </a:p>
        </p:txBody>
      </p:sp>
    </p:spTree>
    <p:extLst>
      <p:ext uri="{BB962C8B-B14F-4D97-AF65-F5344CB8AC3E}">
        <p14:creationId xmlns:p14="http://schemas.microsoft.com/office/powerpoint/2010/main" val="42602156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orient="vert"/>
          </p:nvPr>
        </p:nvSpPr>
        <p:spPr/>
        <p:txBody>
          <a:bodyPr/>
          <a:lstStyle/>
          <a:p>
            <a:r>
              <a:rPr lang="zh-TW" altLang="en-US" b="1" dirty="0" smtClean="0">
                <a:latin typeface="微軟正黑體" panose="020B0604030504040204" pitchFamily="34" charset="-120"/>
                <a:ea typeface="微軟正黑體" panose="020B0604030504040204" pitchFamily="34" charset="-120"/>
              </a:rPr>
              <a:t>交割時間表</a:t>
            </a:r>
            <a:endParaRPr lang="zh-TW" altLang="en-US" b="1" dirty="0">
              <a:latin typeface="微軟正黑體" panose="020B0604030504040204" pitchFamily="34" charset="-120"/>
              <a:ea typeface="微軟正黑體" panose="020B0604030504040204" pitchFamily="34" charset="-120"/>
            </a:endParaRPr>
          </a:p>
        </p:txBody>
      </p:sp>
      <p:pic>
        <p:nvPicPr>
          <p:cNvPr id="6" name="圖片 5"/>
          <p:cNvPicPr>
            <a:picLocks noChangeAspect="1"/>
          </p:cNvPicPr>
          <p:nvPr/>
        </p:nvPicPr>
        <p:blipFill>
          <a:blip r:embed="rId3"/>
          <a:stretch>
            <a:fillRect/>
          </a:stretch>
        </p:blipFill>
        <p:spPr>
          <a:xfrm>
            <a:off x="381581" y="0"/>
            <a:ext cx="8343319" cy="6858000"/>
          </a:xfrm>
          <a:prstGeom prst="rect">
            <a:avLst/>
          </a:prstGeom>
        </p:spPr>
      </p:pic>
    </p:spTree>
    <p:extLst>
      <p:ext uri="{BB962C8B-B14F-4D97-AF65-F5344CB8AC3E}">
        <p14:creationId xmlns:p14="http://schemas.microsoft.com/office/powerpoint/2010/main" val="957699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1828798" y="437741"/>
            <a:ext cx="955431" cy="5759898"/>
          </a:xfrm>
        </p:spPr>
        <p:txBody>
          <a:bodyPr/>
          <a:lstStyle/>
          <a:p>
            <a:r>
              <a:rPr lang="zh-TW" altLang="en-US" b="1" dirty="0" smtClean="0">
                <a:latin typeface="微軟正黑體" panose="020B0604030504040204" pitchFamily="34" charset="-120"/>
                <a:ea typeface="微軟正黑體" panose="020B0604030504040204" pitchFamily="34" charset="-120"/>
              </a:rPr>
              <a:t>天數統計表</a:t>
            </a:r>
            <a:endParaRPr lang="zh-TW" altLang="en-US" b="1" dirty="0">
              <a:latin typeface="微軟正黑體" panose="020B0604030504040204" pitchFamily="34" charset="-120"/>
              <a:ea typeface="微軟正黑體" panose="020B0604030504040204" pitchFamily="34" charset="-120"/>
            </a:endParaRPr>
          </a:p>
        </p:txBody>
      </p:sp>
      <p:pic>
        <p:nvPicPr>
          <p:cNvPr id="4" name="圖片 3"/>
          <p:cNvPicPr>
            <a:picLocks noChangeAspect="1"/>
          </p:cNvPicPr>
          <p:nvPr/>
        </p:nvPicPr>
        <p:blipFill>
          <a:blip r:embed="rId2"/>
          <a:stretch>
            <a:fillRect/>
          </a:stretch>
        </p:blipFill>
        <p:spPr>
          <a:xfrm>
            <a:off x="3024554" y="872257"/>
            <a:ext cx="8706549" cy="4890865"/>
          </a:xfrm>
          <a:prstGeom prst="rect">
            <a:avLst/>
          </a:prstGeom>
        </p:spPr>
      </p:pic>
    </p:spTree>
    <p:extLst>
      <p:ext uri="{BB962C8B-B14F-4D97-AF65-F5344CB8AC3E}">
        <p14:creationId xmlns:p14="http://schemas.microsoft.com/office/powerpoint/2010/main" val="1680464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latin typeface="微軟正黑體" panose="020B0604030504040204" pitchFamily="34" charset="-120"/>
                <a:ea typeface="微軟正黑體" panose="020B0604030504040204" pitchFamily="34" charset="-120"/>
              </a:rPr>
              <a:t>結算公司 </a:t>
            </a:r>
            <a:r>
              <a:rPr lang="en-US" altLang="zh-TW" b="1" dirty="0" smtClean="0">
                <a:latin typeface="微軟正黑體" panose="020B0604030504040204" pitchFamily="34" charset="-120"/>
                <a:ea typeface="微軟正黑體" panose="020B0604030504040204" pitchFamily="34" charset="-120"/>
              </a:rPr>
              <a:t>(Clearing firm)</a:t>
            </a:r>
            <a:endParaRPr lang="zh-TW" altLang="en-US" dirty="0">
              <a:latin typeface="微軟正黑體" panose="020B0604030504040204" pitchFamily="34" charset="-120"/>
              <a:ea typeface="微軟正黑體" panose="020B0604030504040204" pitchFamily="34" charset="-120"/>
            </a:endParaRPr>
          </a:p>
        </p:txBody>
      </p:sp>
      <p:pic>
        <p:nvPicPr>
          <p:cNvPr id="4" name="內容版面配置區 3"/>
          <p:cNvPicPr>
            <a:picLocks noGrp="1" noChangeAspect="1"/>
          </p:cNvPicPr>
          <p:nvPr>
            <p:ph sz="half" idx="1"/>
          </p:nvPr>
        </p:nvPicPr>
        <p:blipFill>
          <a:blip r:embed="rId3"/>
          <a:stretch>
            <a:fillRect/>
          </a:stretch>
        </p:blipFill>
        <p:spPr>
          <a:xfrm>
            <a:off x="1096963" y="2290933"/>
            <a:ext cx="4938712" cy="3133384"/>
          </a:xfrm>
          <a:prstGeom prst="rect">
            <a:avLst/>
          </a:prstGeom>
        </p:spPr>
      </p:pic>
      <p:sp>
        <p:nvSpPr>
          <p:cNvPr id="5" name="內容版面配置區 4"/>
          <p:cNvSpPr>
            <a:spLocks noGrp="1"/>
          </p:cNvSpPr>
          <p:nvPr>
            <p:ph sz="half" idx="2"/>
          </p:nvPr>
        </p:nvSpPr>
        <p:spPr>
          <a:xfrm>
            <a:off x="6217920" y="2290933"/>
            <a:ext cx="4937760" cy="3578162"/>
          </a:xfrm>
        </p:spPr>
        <p:txBody>
          <a:bodyPr>
            <a:normAutofit/>
          </a:bodyPr>
          <a:lstStyle/>
          <a:p>
            <a:r>
              <a:rPr lang="en-US" altLang="zh-TW" sz="1800" dirty="0" smtClean="0">
                <a:latin typeface="微軟正黑體" panose="020B0604030504040204" pitchFamily="34" charset="-120"/>
                <a:ea typeface="微軟正黑體" panose="020B0604030504040204" pitchFamily="34" charset="-120"/>
              </a:rPr>
              <a:t>CME</a:t>
            </a:r>
            <a:r>
              <a:rPr lang="zh-TW" altLang="en-US" sz="1800" dirty="0" smtClean="0">
                <a:latin typeface="微軟正黑體" panose="020B0604030504040204" pitchFamily="34" charset="-120"/>
                <a:ea typeface="微軟正黑體" panose="020B0604030504040204" pitchFamily="34" charset="-120"/>
              </a:rPr>
              <a:t> </a:t>
            </a:r>
            <a:r>
              <a:rPr lang="en-US" altLang="zh-TW" sz="1800" dirty="0" smtClean="0">
                <a:latin typeface="微軟正黑體" panose="020B0604030504040204" pitchFamily="34" charset="-120"/>
                <a:ea typeface="微軟正黑體" panose="020B0604030504040204" pitchFamily="34" charset="-120"/>
              </a:rPr>
              <a:t>Clearing House</a:t>
            </a:r>
            <a:endParaRPr lang="zh-TW" altLang="en-US" sz="1800" dirty="0">
              <a:latin typeface="微軟正黑體" panose="020B0604030504040204" pitchFamily="34" charset="-120"/>
              <a:ea typeface="微軟正黑體" panose="020B0604030504040204" pitchFamily="34" charset="-120"/>
            </a:endParaRPr>
          </a:p>
          <a:p>
            <a:pPr lvl="1">
              <a:buClr>
                <a:schemeClr val="tx1"/>
              </a:buClr>
              <a:buFont typeface="Arial" panose="020B0604020202020204" pitchFamily="34" charset="0"/>
              <a:buChar char="•"/>
            </a:pPr>
            <a:r>
              <a:rPr lang="zh-TW" altLang="en-US" sz="1600" dirty="0">
                <a:latin typeface="微軟正黑體" panose="020B0604030504040204" pitchFamily="34" charset="-120"/>
                <a:ea typeface="微軟正黑體" panose="020B0604030504040204" pitchFamily="34" charset="-120"/>
              </a:rPr>
              <a:t>驗證並擔保所有匹配交易</a:t>
            </a:r>
          </a:p>
          <a:p>
            <a:pPr lvl="1">
              <a:buClr>
                <a:schemeClr val="tx1"/>
              </a:buClr>
              <a:buFont typeface="Arial" panose="020B0604020202020204" pitchFamily="34" charset="0"/>
              <a:buChar char="•"/>
            </a:pPr>
            <a:r>
              <a:rPr lang="zh-TW" altLang="en-US" sz="1600" dirty="0">
                <a:latin typeface="微軟正黑體" panose="020B0604030504040204" pitchFamily="34" charset="-120"/>
                <a:ea typeface="微軟正黑體" panose="020B0604030504040204" pitchFamily="34" charset="-120"/>
              </a:rPr>
              <a:t>確保資金及時且有序地流動，以結算</a:t>
            </a:r>
            <a:r>
              <a:rPr lang="zh-TW" altLang="en-US" sz="1600" dirty="0" smtClean="0">
                <a:latin typeface="微軟正黑體" panose="020B0604030504040204" pitchFamily="34" charset="-120"/>
                <a:ea typeface="微軟正黑體" panose="020B0604030504040204" pitchFamily="34" charset="-120"/>
              </a:rPr>
              <a:t>各</a:t>
            </a:r>
            <a:r>
              <a:rPr lang="zh-TW" altLang="en-US" sz="1600" dirty="0">
                <a:latin typeface="微軟正黑體" panose="020B0604030504040204" pitchFamily="34" charset="-120"/>
                <a:ea typeface="微軟正黑體" panose="020B0604030504040204" pitchFamily="34" charset="-120"/>
              </a:rPr>
              <a:t>結算</a:t>
            </a:r>
            <a:r>
              <a:rPr lang="zh-TW" altLang="en-US" sz="1600" dirty="0" smtClean="0">
                <a:latin typeface="微軟正黑體" panose="020B0604030504040204" pitchFamily="34" charset="-120"/>
                <a:ea typeface="微軟正黑體" panose="020B0604030504040204" pitchFamily="34" charset="-120"/>
              </a:rPr>
              <a:t>公司</a:t>
            </a:r>
            <a:r>
              <a:rPr lang="zh-TW" altLang="en-US" sz="1600" dirty="0">
                <a:latin typeface="微軟正黑體" panose="020B0604030504040204" pitchFamily="34" charset="-120"/>
                <a:ea typeface="微軟正黑體" panose="020B0604030504040204" pitchFamily="34" charset="-120"/>
              </a:rPr>
              <a:t>的交易盈虧、轉付期權費（權利金），並設置所有未平</a:t>
            </a:r>
            <a:r>
              <a:rPr lang="zh-TW" altLang="en-US" sz="1600" dirty="0" smtClean="0">
                <a:latin typeface="微軟正黑體" panose="020B0604030504040204" pitchFamily="34" charset="-120"/>
                <a:ea typeface="微軟正黑體" panose="020B0604030504040204" pitchFamily="34" charset="-120"/>
              </a:rPr>
              <a:t>倉</a:t>
            </a:r>
            <a:r>
              <a:rPr lang="zh-TW" altLang="en-US" sz="1600" dirty="0">
                <a:latin typeface="微軟正黑體" panose="020B0604030504040204" pitchFamily="34" charset="-120"/>
                <a:ea typeface="微軟正黑體" panose="020B0604030504040204" pitchFamily="34" charset="-120"/>
              </a:rPr>
              <a:t>持倉</a:t>
            </a:r>
            <a:r>
              <a:rPr lang="zh-TW" altLang="en-US" sz="1600" dirty="0" smtClean="0">
                <a:latin typeface="微軟正黑體" panose="020B0604030504040204" pitchFamily="34" charset="-120"/>
                <a:ea typeface="微軟正黑體" panose="020B0604030504040204" pitchFamily="34" charset="-120"/>
              </a:rPr>
              <a:t>保證金</a:t>
            </a:r>
            <a:r>
              <a:rPr lang="zh-TW" altLang="en-US" sz="1600" dirty="0">
                <a:latin typeface="微軟正黑體" panose="020B0604030504040204" pitchFamily="34" charset="-120"/>
                <a:ea typeface="微軟正黑體" panose="020B0604030504040204" pitchFamily="34" charset="-120"/>
              </a:rPr>
              <a:t>要求</a:t>
            </a:r>
          </a:p>
          <a:p>
            <a:pPr lvl="1">
              <a:buClr>
                <a:schemeClr val="tx1"/>
              </a:buClr>
              <a:buFont typeface="Arial" panose="020B0604020202020204" pitchFamily="34" charset="0"/>
              <a:buChar char="•"/>
            </a:pPr>
            <a:r>
              <a:rPr lang="zh-TW" altLang="en-US" sz="1600" dirty="0">
                <a:latin typeface="微軟正黑體" panose="020B0604030504040204" pitchFamily="34" charset="-120"/>
                <a:ea typeface="微軟正黑體" panose="020B0604030504040204" pitchFamily="34" charset="-120"/>
              </a:rPr>
              <a:t>記錄每份</a:t>
            </a:r>
            <a:r>
              <a:rPr lang="zh-TW" altLang="en-US" sz="1600" dirty="0" smtClean="0">
                <a:latin typeface="微軟正黑體" panose="020B0604030504040204" pitchFamily="34" charset="-120"/>
                <a:ea typeface="微軟正黑體" panose="020B0604030504040204" pitchFamily="34" charset="-120"/>
              </a:rPr>
              <a:t>未平</a:t>
            </a:r>
            <a:r>
              <a:rPr lang="zh-TW" altLang="en-US" sz="1600" dirty="0">
                <a:latin typeface="微軟正黑體" panose="020B0604030504040204" pitchFamily="34" charset="-120"/>
                <a:ea typeface="微軟正黑體" panose="020B0604030504040204" pitchFamily="34" charset="-120"/>
              </a:rPr>
              <a:t>倉合約</a:t>
            </a:r>
            <a:r>
              <a:rPr lang="zh-TW" altLang="en-US" sz="1600" dirty="0" smtClean="0">
                <a:latin typeface="微軟正黑體" panose="020B0604030504040204" pitchFamily="34" charset="-120"/>
                <a:ea typeface="微軟正黑體" panose="020B0604030504040204" pitchFamily="34" charset="-120"/>
              </a:rPr>
              <a:t>的最終沖銷、</a:t>
            </a:r>
            <a:r>
              <a:rPr lang="zh-TW" altLang="en-US" sz="1600" dirty="0">
                <a:latin typeface="微軟正黑體" panose="020B0604030504040204" pitchFamily="34" charset="-120"/>
                <a:ea typeface="微軟正黑體" panose="020B0604030504040204" pitchFamily="34" charset="-120"/>
              </a:rPr>
              <a:t>履約或</a:t>
            </a:r>
            <a:r>
              <a:rPr lang="zh-TW" altLang="en-US" sz="1600" dirty="0" smtClean="0">
                <a:latin typeface="微軟正黑體" panose="020B0604030504040204" pitchFamily="34" charset="-120"/>
                <a:ea typeface="微軟正黑體" panose="020B0604030504040204" pitchFamily="34" charset="-120"/>
              </a:rPr>
              <a:t>交割</a:t>
            </a:r>
            <a:endParaRPr lang="en-US" altLang="zh-TW" sz="1600" dirty="0" smtClean="0">
              <a:latin typeface="微軟正黑體" panose="020B0604030504040204" pitchFamily="34" charset="-120"/>
              <a:ea typeface="微軟正黑體" panose="020B0604030504040204" pitchFamily="34" charset="-120"/>
            </a:endParaRPr>
          </a:p>
          <a:p>
            <a:pPr marL="0" indent="0">
              <a:buClr>
                <a:schemeClr val="tx1"/>
              </a:buClr>
              <a:buNone/>
            </a:pPr>
            <a:r>
              <a:rPr lang="en-US" altLang="zh-TW" sz="1800" dirty="0" smtClean="0">
                <a:latin typeface="微軟正黑體" panose="020B0604030504040204" pitchFamily="34" charset="-120"/>
                <a:ea typeface="微軟正黑體" panose="020B0604030504040204" pitchFamily="34" charset="-120"/>
              </a:rPr>
              <a:t>Clearing House</a:t>
            </a:r>
            <a:endParaRPr lang="zh-TW" altLang="en-US" sz="1800" dirty="0" smtClean="0">
              <a:latin typeface="微軟正黑體" panose="020B0604030504040204" pitchFamily="34" charset="-120"/>
              <a:ea typeface="微軟正黑體" panose="020B0604030504040204" pitchFamily="34" charset="-120"/>
            </a:endParaRPr>
          </a:p>
          <a:p>
            <a:pPr lvl="1">
              <a:buClr>
                <a:schemeClr val="tx1"/>
              </a:buClr>
              <a:buFont typeface="Arial" panose="020B0604020202020204" pitchFamily="34" charset="0"/>
              <a:buChar char="•"/>
            </a:pPr>
            <a:r>
              <a:rPr lang="zh-TW" altLang="en-US" sz="1600" dirty="0" smtClean="0">
                <a:latin typeface="微軟正黑體" panose="020B0604030504040204" pitchFamily="34" charset="-120"/>
                <a:ea typeface="微軟正黑體" panose="020B0604030504040204" pitchFamily="34" charset="-120"/>
              </a:rPr>
              <a:t>匹配、結算</a:t>
            </a:r>
            <a:r>
              <a:rPr lang="zh-TW" altLang="en-US" sz="1600" dirty="0">
                <a:latin typeface="微軟正黑體" panose="020B0604030504040204" pitchFamily="34" charset="-120"/>
                <a:ea typeface="微軟正黑體" panose="020B0604030504040204" pitchFamily="34" charset="-120"/>
              </a:rPr>
              <a:t>、按市值計價、設置保證金，以及帳簿上所有合約的最終交割、履約或平倉</a:t>
            </a:r>
          </a:p>
          <a:p>
            <a:pPr lvl="1">
              <a:buClr>
                <a:schemeClr val="tx1"/>
              </a:buClr>
              <a:buFont typeface="Arial" panose="020B0604020202020204" pitchFamily="34" charset="0"/>
              <a:buChar char="•"/>
            </a:pPr>
            <a:r>
              <a:rPr lang="zh-TW" altLang="en-US" sz="1600" dirty="0">
                <a:latin typeface="微軟正黑體" panose="020B0604030504040204" pitchFamily="34" charset="-120"/>
                <a:ea typeface="微軟正黑體" panose="020B0604030504040204" pitchFamily="34" charset="-120"/>
              </a:rPr>
              <a:t>熟悉與交易和交易所有關的所有流程</a:t>
            </a:r>
          </a:p>
          <a:p>
            <a:pPr lvl="1">
              <a:buClr>
                <a:schemeClr val="tx1"/>
              </a:buClr>
              <a:buFont typeface="Arial" panose="020B0604020202020204" pitchFamily="34" charset="0"/>
              <a:buChar char="•"/>
            </a:pPr>
            <a:r>
              <a:rPr lang="zh-TW" altLang="en-US" sz="1600" dirty="0">
                <a:latin typeface="微軟正黑體" panose="020B0604030504040204" pitchFamily="34" charset="-120"/>
                <a:ea typeface="微軟正黑體" panose="020B0604030504040204" pitchFamily="34" charset="-120"/>
              </a:rPr>
              <a:t>遵守交易所規則手冊中所有規則和規範</a:t>
            </a:r>
          </a:p>
          <a:p>
            <a:pPr lvl="1">
              <a:buClr>
                <a:schemeClr val="tx1"/>
              </a:buClr>
              <a:buFont typeface="Arial" panose="020B0604020202020204" pitchFamily="34" charset="0"/>
              <a:buChar char="•"/>
            </a:pPr>
            <a:r>
              <a:rPr lang="zh-TW" altLang="en-US" sz="1600" dirty="0">
                <a:latin typeface="微軟正黑體" panose="020B0604030504040204" pitchFamily="34" charset="-120"/>
                <a:ea typeface="微軟正黑體" panose="020B0604030504040204" pitchFamily="34" charset="-120"/>
              </a:rPr>
              <a:t>確保有適當的風險管理和營運人員能協助交易活動</a:t>
            </a:r>
          </a:p>
        </p:txBody>
      </p:sp>
    </p:spTree>
    <p:extLst>
      <p:ext uri="{BB962C8B-B14F-4D97-AF65-F5344CB8AC3E}">
        <p14:creationId xmlns:p14="http://schemas.microsoft.com/office/powerpoint/2010/main" val="1227941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2734616436"/>
              </p:ext>
            </p:extLst>
          </p:nvPr>
        </p:nvGraphicFramePr>
        <p:xfrm>
          <a:off x="2020278" y="215573"/>
          <a:ext cx="9386275" cy="5645967"/>
        </p:xfrm>
        <a:graphic>
          <a:graphicData uri="http://schemas.openxmlformats.org/drawingml/2006/table">
            <a:tbl>
              <a:tblPr firstRow="1" bandRow="1">
                <a:tableStyleId>{5C22544A-7EE6-4342-B048-85BDC9FD1C3A}</a:tableStyleId>
              </a:tblPr>
              <a:tblGrid>
                <a:gridCol w="1320799">
                  <a:extLst>
                    <a:ext uri="{9D8B030D-6E8A-4147-A177-3AD203B41FA5}">
                      <a16:colId xmlns:a16="http://schemas.microsoft.com/office/drawing/2014/main" val="2526230192"/>
                    </a:ext>
                  </a:extLst>
                </a:gridCol>
                <a:gridCol w="2688492">
                  <a:extLst>
                    <a:ext uri="{9D8B030D-6E8A-4147-A177-3AD203B41FA5}">
                      <a16:colId xmlns:a16="http://schemas.microsoft.com/office/drawing/2014/main" val="1582327757"/>
                    </a:ext>
                  </a:extLst>
                </a:gridCol>
                <a:gridCol w="2688492">
                  <a:extLst>
                    <a:ext uri="{9D8B030D-6E8A-4147-A177-3AD203B41FA5}">
                      <a16:colId xmlns:a16="http://schemas.microsoft.com/office/drawing/2014/main" val="4191836951"/>
                    </a:ext>
                  </a:extLst>
                </a:gridCol>
                <a:gridCol w="2688492">
                  <a:extLst>
                    <a:ext uri="{9D8B030D-6E8A-4147-A177-3AD203B41FA5}">
                      <a16:colId xmlns:a16="http://schemas.microsoft.com/office/drawing/2014/main" val="3699495939"/>
                    </a:ext>
                  </a:extLst>
                </a:gridCol>
              </a:tblGrid>
              <a:tr h="359731">
                <a:tc>
                  <a:txBody>
                    <a:bodyPr/>
                    <a:lstStyle/>
                    <a:p>
                      <a:endParaRPr lang="zh-TW" altLang="en-US" sz="1200" dirty="0"/>
                    </a:p>
                  </a:txBody>
                  <a:tcPr/>
                </a:tc>
                <a:tc>
                  <a:txBody>
                    <a:bodyPr/>
                    <a:lstStyle/>
                    <a:p>
                      <a:r>
                        <a:rPr lang="zh-TW" altLang="en-US" sz="1200" dirty="0" smtClean="0"/>
                        <a:t>空頭結算公司</a:t>
                      </a:r>
                      <a:endParaRPr lang="zh-TW" altLang="en-US" sz="1200" dirty="0"/>
                    </a:p>
                  </a:txBody>
                  <a:tcPr/>
                </a:tc>
                <a:tc>
                  <a:txBody>
                    <a:bodyPr/>
                    <a:lstStyle/>
                    <a:p>
                      <a:r>
                        <a:rPr lang="en-US" altLang="zh-TW" sz="1200" dirty="0" smtClean="0"/>
                        <a:t>CME</a:t>
                      </a:r>
                      <a:r>
                        <a:rPr lang="zh-TW" altLang="en-US" sz="1200" dirty="0" smtClean="0"/>
                        <a:t> 結算所</a:t>
                      </a:r>
                      <a:endParaRPr lang="zh-TW"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t>多頭結算公司</a:t>
                      </a:r>
                    </a:p>
                  </a:txBody>
                  <a:tcPr/>
                </a:tc>
                <a:extLst>
                  <a:ext uri="{0D108BD9-81ED-4DB2-BD59-A6C34878D82A}">
                    <a16:rowId xmlns:a16="http://schemas.microsoft.com/office/drawing/2014/main" val="4050106540"/>
                  </a:ext>
                </a:extLst>
              </a:tr>
              <a:tr h="1321559">
                <a:tc>
                  <a:txBody>
                    <a:bodyPr/>
                    <a:lstStyle/>
                    <a:p>
                      <a:r>
                        <a:rPr lang="zh-TW" altLang="en-US" sz="1200" dirty="0" smtClean="0"/>
                        <a:t>第一部位日</a:t>
                      </a:r>
                      <a:r>
                        <a:rPr lang="en-US" altLang="zh-TW" sz="1200" dirty="0" smtClean="0"/>
                        <a:t>/</a:t>
                      </a:r>
                      <a:r>
                        <a:rPr lang="zh-TW" altLang="en-US" sz="1200" dirty="0" smtClean="0"/>
                        <a:t>第一意向日</a:t>
                      </a:r>
                      <a:endParaRPr lang="zh-TW" altLang="en-US" sz="1200" dirty="0"/>
                    </a:p>
                  </a:txBody>
                  <a:tcPr/>
                </a:tc>
                <a:tc>
                  <a:txBody>
                    <a:bodyPr/>
                    <a:lstStyle/>
                    <a:p>
                      <a:r>
                        <a:rPr lang="zh-TW" altLang="en-US" sz="1200" dirty="0" smtClean="0"/>
                        <a:t>下午 </a:t>
                      </a:r>
                      <a:r>
                        <a:rPr lang="en-US" altLang="zh-TW" sz="1200" dirty="0" smtClean="0"/>
                        <a:t>6:00 </a:t>
                      </a:r>
                      <a:r>
                        <a:rPr lang="zh-TW" altLang="en-US" sz="1200" dirty="0" smtClean="0"/>
                        <a:t>之前，即第一個交割日</a:t>
                      </a:r>
                      <a:r>
                        <a:rPr lang="zh-TW" altLang="en-US" sz="1200" dirty="0" smtClean="0"/>
                        <a:t>（即交割月份的第一個營業日）</a:t>
                      </a:r>
                      <a:r>
                        <a:rPr lang="zh-TW" altLang="en-US" sz="1200" dirty="0" smtClean="0"/>
                        <a:t>前兩個營業日，空頭結算公司通知 </a:t>
                      </a:r>
                      <a:r>
                        <a:rPr lang="en-US" altLang="zh-TW" sz="1200" dirty="0" smtClean="0"/>
                        <a:t>CME </a:t>
                      </a:r>
                      <a:r>
                        <a:rPr lang="zh-TW" altLang="en-US" sz="1200" dirty="0" smtClean="0"/>
                        <a:t>結算所它打算進行交割。</a:t>
                      </a:r>
                      <a:endParaRPr lang="zh-TW" altLang="en-US" sz="1200" dirty="0"/>
                    </a:p>
                  </a:txBody>
                  <a:tcPr/>
                </a:tc>
                <a:tc>
                  <a:txBody>
                    <a:bodyPr/>
                    <a:lstStyle/>
                    <a:p>
                      <a:endParaRPr lang="zh-TW" altLang="en-US" sz="1200" dirty="0"/>
                    </a:p>
                  </a:txBody>
                  <a:tcPr/>
                </a:tc>
                <a:tc>
                  <a:txBody>
                    <a:bodyPr/>
                    <a:lstStyle/>
                    <a:p>
                      <a:r>
                        <a:rPr lang="zh-TW" altLang="en-US" sz="1200" dirty="0" smtClean="0"/>
                        <a:t>晚上 </a:t>
                      </a:r>
                      <a:r>
                        <a:rPr lang="en-US" altLang="zh-TW" sz="1200" dirty="0" smtClean="0"/>
                        <a:t>8:00 </a:t>
                      </a:r>
                      <a:r>
                        <a:rPr lang="zh-TW" altLang="en-US" sz="1200" dirty="0" smtClean="0"/>
                        <a:t>之前，即第一個交割日前兩個營業日，結算公司必須開始向 </a:t>
                      </a:r>
                      <a:r>
                        <a:rPr lang="en-US" altLang="zh-TW" sz="1200" dirty="0" smtClean="0"/>
                        <a:t>CME </a:t>
                      </a:r>
                      <a:r>
                        <a:rPr lang="zh-TW" altLang="en-US" sz="1200" dirty="0" smtClean="0"/>
                        <a:t>結算所報告所有未平倉多頭部位，按帳戶來源（客戶或公司）和部位初始日期分組。</a:t>
                      </a:r>
                      <a:endParaRPr lang="zh-TW" altLang="en-US" sz="1200" dirty="0"/>
                    </a:p>
                  </a:txBody>
                  <a:tcPr/>
                </a:tc>
                <a:extLst>
                  <a:ext uri="{0D108BD9-81ED-4DB2-BD59-A6C34878D82A}">
                    <a16:rowId xmlns:a16="http://schemas.microsoft.com/office/drawing/2014/main" val="1696766832"/>
                  </a:ext>
                </a:extLst>
              </a:tr>
              <a:tr h="1321559">
                <a:tc>
                  <a:txBody>
                    <a:bodyPr/>
                    <a:lstStyle/>
                    <a:p>
                      <a:r>
                        <a:rPr lang="zh-TW" altLang="en-US" sz="1200" dirty="0" smtClean="0"/>
                        <a:t>第一天：意向日</a:t>
                      </a:r>
                      <a:endParaRPr lang="zh-TW" altLang="en-US" sz="1200" dirty="0"/>
                    </a:p>
                  </a:txBody>
                  <a:tcPr/>
                </a:tc>
                <a:tc>
                  <a:txBody>
                    <a:bodyPr/>
                    <a:lstStyle/>
                    <a:p>
                      <a:r>
                        <a:rPr lang="zh-TW" altLang="en-US" sz="1200" dirty="0" smtClean="0"/>
                        <a:t>下午 </a:t>
                      </a:r>
                      <a:r>
                        <a:rPr lang="en-US" altLang="zh-TW" sz="1200" dirty="0" smtClean="0"/>
                        <a:t>6:00</a:t>
                      </a:r>
                      <a:r>
                        <a:rPr lang="zh-TW" altLang="en-US" sz="1200" dirty="0" smtClean="0"/>
                        <a:t> 之前，空頭結算公司通知 </a:t>
                      </a:r>
                      <a:r>
                        <a:rPr lang="en-US" altLang="zh-TW" sz="1200" dirty="0" smtClean="0"/>
                        <a:t>CME </a:t>
                      </a:r>
                      <a:r>
                        <a:rPr lang="zh-TW" altLang="en-US" sz="1200" dirty="0" smtClean="0"/>
                        <a:t>結算所，它打算根據即將到期的契約進行交割。 一旦</a:t>
                      </a:r>
                      <a:r>
                        <a:rPr lang="en-US" altLang="zh-TW" sz="1200" dirty="0" smtClean="0"/>
                        <a:t>CME</a:t>
                      </a:r>
                      <a:r>
                        <a:rPr lang="zh-TW" altLang="en-US" sz="1200" dirty="0" smtClean="0"/>
                        <a:t> 結算所已將空頭結算公司與多頭結算公司進行匹配，此聲明便不可撤銷。</a:t>
                      </a:r>
                      <a:endParaRPr lang="zh-TW" altLang="en-US" sz="1200" dirty="0"/>
                    </a:p>
                  </a:txBody>
                  <a:tcPr/>
                </a:tc>
                <a:tc>
                  <a:txBody>
                    <a:bodyPr/>
                    <a:lstStyle/>
                    <a:p>
                      <a:r>
                        <a:rPr lang="zh-TW" altLang="en-US" sz="1200" dirty="0" smtClean="0"/>
                        <a:t>晚上 </a:t>
                      </a:r>
                      <a:r>
                        <a:rPr lang="en-US" altLang="zh-TW" sz="1200" dirty="0" smtClean="0"/>
                        <a:t>8:00</a:t>
                      </a:r>
                      <a:r>
                        <a:rPr lang="zh-TW" altLang="en-US" sz="1200" dirty="0" smtClean="0"/>
                        <a:t> 時，</a:t>
                      </a:r>
                      <a:r>
                        <a:rPr lang="en-US" altLang="zh-TW" sz="1200" dirty="0" smtClean="0"/>
                        <a:t>CME </a:t>
                      </a:r>
                      <a:r>
                        <a:rPr lang="zh-TW" altLang="en-US" sz="1200" dirty="0" smtClean="0"/>
                        <a:t>結算所將空頭結算公司匹配向持有年份最長久的多頭部位的結算公司，然後通知雙方進行交割。 分配完畢後，雙方的結算公司會向空方和多方提供分配報告，通知他們交割分配。</a:t>
                      </a:r>
                      <a:endParaRPr lang="zh-TW" altLang="en-US" sz="1200" dirty="0"/>
                    </a:p>
                  </a:txBody>
                  <a:tcPr/>
                </a:tc>
                <a:tc>
                  <a:txBody>
                    <a:bodyPr/>
                    <a:lstStyle/>
                    <a:p>
                      <a:r>
                        <a:rPr lang="zh-TW" altLang="en-US" sz="1200" dirty="0" smtClean="0"/>
                        <a:t>晚上 </a:t>
                      </a:r>
                      <a:r>
                        <a:rPr lang="en-US" altLang="zh-TW" sz="1200" dirty="0" smtClean="0"/>
                        <a:t>8:00 </a:t>
                      </a:r>
                      <a:r>
                        <a:rPr lang="zh-TW" altLang="en-US" sz="1200" dirty="0" smtClean="0"/>
                        <a:t>之前，結算公司必須開始向 </a:t>
                      </a:r>
                      <a:r>
                        <a:rPr lang="en-US" altLang="zh-TW" sz="1200" dirty="0" smtClean="0"/>
                        <a:t>CME </a:t>
                      </a:r>
                      <a:r>
                        <a:rPr lang="zh-TW" altLang="en-US" sz="1200" dirty="0" smtClean="0"/>
                        <a:t>結算所報告所有未平倉多頭部位，按帳戶來源（客戶或公司）和部位初始日期分組。</a:t>
                      </a:r>
                    </a:p>
                    <a:p>
                      <a:endParaRPr lang="zh-TW" altLang="en-US" sz="1200" dirty="0"/>
                    </a:p>
                  </a:txBody>
                  <a:tcPr/>
                </a:tc>
                <a:extLst>
                  <a:ext uri="{0D108BD9-81ED-4DB2-BD59-A6C34878D82A}">
                    <a16:rowId xmlns:a16="http://schemas.microsoft.com/office/drawing/2014/main" val="3655547476"/>
                  </a:ext>
                </a:extLst>
              </a:tr>
              <a:tr h="1321559">
                <a:tc>
                  <a:txBody>
                    <a:bodyPr/>
                    <a:lstStyle/>
                    <a:p>
                      <a:r>
                        <a:rPr lang="zh-TW" altLang="en-US" sz="1200" dirty="0" smtClean="0"/>
                        <a:t>第二天：發票日</a:t>
                      </a:r>
                      <a:endParaRPr lang="zh-TW" altLang="en-US" sz="1200" dirty="0"/>
                    </a:p>
                  </a:txBody>
                  <a:tcPr/>
                </a:tc>
                <a:tc>
                  <a:txBody>
                    <a:bodyPr/>
                    <a:lstStyle/>
                    <a:p>
                      <a:r>
                        <a:rPr lang="zh-TW" altLang="en-US" sz="1200" dirty="0" smtClean="0"/>
                        <a:t>下午 </a:t>
                      </a:r>
                      <a:r>
                        <a:rPr lang="en-US" altLang="zh-TW" sz="1200" dirty="0" smtClean="0"/>
                        <a:t>2:00 </a:t>
                      </a:r>
                      <a:r>
                        <a:rPr lang="zh-TW" altLang="en-US" sz="1200" dirty="0" smtClean="0"/>
                        <a:t>之前 （最後通知日則是下午 </a:t>
                      </a:r>
                      <a:r>
                        <a:rPr lang="en-US" altLang="zh-TW" sz="1200" dirty="0" smtClean="0"/>
                        <a:t>3:00</a:t>
                      </a:r>
                      <a:r>
                        <a:rPr lang="zh-TW" altLang="en-US" sz="1200" dirty="0" smtClean="0"/>
                        <a:t>），空頭結算公司必須使用基於到期期貨契約意向日的結算價格的計算，與 </a:t>
                      </a:r>
                      <a:r>
                        <a:rPr lang="en-US" altLang="zh-TW" sz="1200" dirty="0" smtClean="0"/>
                        <a:t>CME </a:t>
                      </a:r>
                      <a:r>
                        <a:rPr lang="zh-TW" altLang="en-US" sz="1200" dirty="0" smtClean="0"/>
                        <a:t>結算所確認發票詳細訊息。</a:t>
                      </a:r>
                      <a:endParaRPr lang="zh-TW" altLang="en-US" sz="1200" dirty="0"/>
                    </a:p>
                  </a:txBody>
                  <a:tcPr/>
                </a:tc>
                <a:tc>
                  <a:txBody>
                    <a:bodyPr/>
                    <a:lstStyle/>
                    <a:p>
                      <a:r>
                        <a:rPr lang="zh-TW" altLang="en-US" sz="1200" dirty="0" smtClean="0"/>
                        <a:t>下午 </a:t>
                      </a:r>
                      <a:r>
                        <a:rPr lang="en-US" altLang="zh-TW" sz="1200" dirty="0" smtClean="0"/>
                        <a:t>4:00</a:t>
                      </a:r>
                      <a:r>
                        <a:rPr lang="zh-TW" altLang="en-US" sz="1200" dirty="0" smtClean="0"/>
                        <a:t> 時，</a:t>
                      </a:r>
                      <a:r>
                        <a:rPr lang="en-US" altLang="zh-TW" sz="1200" dirty="0" smtClean="0"/>
                        <a:t>CME </a:t>
                      </a:r>
                      <a:r>
                        <a:rPr lang="zh-TW" altLang="en-US" sz="1200" dirty="0" smtClean="0"/>
                        <a:t>結算所將發票提供給匹配到的的多頭結算公司。</a:t>
                      </a:r>
                      <a:endParaRPr lang="zh-TW" altLang="en-US" sz="1200" dirty="0"/>
                    </a:p>
                  </a:txBody>
                  <a:tcPr/>
                </a:tc>
                <a:tc>
                  <a:txBody>
                    <a:bodyPr/>
                    <a:lstStyle/>
                    <a:p>
                      <a:r>
                        <a:rPr lang="zh-TW" altLang="en-US" sz="1200" dirty="0" smtClean="0"/>
                        <a:t>下午 </a:t>
                      </a:r>
                      <a:r>
                        <a:rPr lang="en-US" altLang="zh-TW" sz="1200" dirty="0" smtClean="0"/>
                        <a:t>4:00 </a:t>
                      </a:r>
                      <a:r>
                        <a:rPr lang="zh-TW" altLang="en-US" sz="1200" dirty="0" smtClean="0"/>
                        <a:t>之前，被指定接收交割的多頭結算公司提供其銀行的名稱和位置。</a:t>
                      </a:r>
                      <a:endParaRPr lang="zh-TW" altLang="en-US" sz="1200" dirty="0"/>
                    </a:p>
                  </a:txBody>
                  <a:tcPr/>
                </a:tc>
                <a:extLst>
                  <a:ext uri="{0D108BD9-81ED-4DB2-BD59-A6C34878D82A}">
                    <a16:rowId xmlns:a16="http://schemas.microsoft.com/office/drawing/2014/main" val="2247457622"/>
                  </a:ext>
                </a:extLst>
              </a:tr>
              <a:tr h="1321559">
                <a:tc>
                  <a:txBody>
                    <a:bodyPr/>
                    <a:lstStyle/>
                    <a:p>
                      <a:r>
                        <a:rPr lang="zh-TW" altLang="en-US" sz="1200" dirty="0" smtClean="0"/>
                        <a:t>第三天：交割日</a:t>
                      </a:r>
                      <a:endParaRPr lang="zh-TW" altLang="en-US" sz="1200" dirty="0"/>
                    </a:p>
                  </a:txBody>
                  <a:tcPr/>
                </a:tc>
                <a:tc>
                  <a:txBody>
                    <a:bodyPr/>
                    <a:lstStyle/>
                    <a:p>
                      <a:r>
                        <a:rPr lang="zh-TW" altLang="en-US" sz="1200" dirty="0" smtClean="0"/>
                        <a:t>雙方結算公司必須在上午 </a:t>
                      </a:r>
                      <a:r>
                        <a:rPr lang="en-US" altLang="zh-TW" sz="1200" dirty="0" smtClean="0"/>
                        <a:t>9:30 </a:t>
                      </a:r>
                      <a:r>
                        <a:rPr lang="zh-TW" altLang="en-US" sz="1200" dirty="0" smtClean="0"/>
                        <a:t>之前解決彼此的發票差異。 到上午 </a:t>
                      </a:r>
                      <a:r>
                        <a:rPr lang="en-US" altLang="zh-TW" sz="1200" dirty="0" smtClean="0"/>
                        <a:t>10:00</a:t>
                      </a:r>
                      <a:r>
                        <a:rPr lang="zh-TW" altLang="en-US" sz="1200" dirty="0" smtClean="0"/>
                        <a:t>，空頭結算公司將待交割的國債存入其銀行帳戶，並指示其銀行在下午 </a:t>
                      </a:r>
                      <a:r>
                        <a:rPr lang="en-US" altLang="zh-TW" sz="1200" dirty="0" smtClean="0"/>
                        <a:t>1:00 </a:t>
                      </a:r>
                      <a:r>
                        <a:rPr lang="zh-TW" altLang="en-US" sz="1200" dirty="0" smtClean="0"/>
                        <a:t>之前通過美聯儲電匯將證券轉入多頭結算公司的帳戶。</a:t>
                      </a:r>
                      <a:endParaRPr lang="zh-TW" altLang="en-US" sz="1200" dirty="0"/>
                    </a:p>
                  </a:txBody>
                  <a:tcPr/>
                </a:tc>
                <a:tc>
                  <a:txBody>
                    <a:bodyPr/>
                    <a:lstStyle/>
                    <a:p>
                      <a:endParaRPr lang="zh-TW" altLang="en-US" sz="1200"/>
                    </a:p>
                  </a:txBody>
                  <a:tcPr/>
                </a:tc>
                <a:tc>
                  <a:txBody>
                    <a:bodyPr/>
                    <a:lstStyle/>
                    <a:p>
                      <a:r>
                        <a:rPr lang="zh-TW" altLang="en-US" sz="1200" dirty="0" smtClean="0"/>
                        <a:t>上午 </a:t>
                      </a:r>
                      <a:r>
                        <a:rPr lang="en-US" altLang="zh-TW" sz="1200" dirty="0" smtClean="0"/>
                        <a:t>7:30</a:t>
                      </a:r>
                      <a:r>
                        <a:rPr lang="zh-TW" altLang="en-US" sz="1200" dirty="0" smtClean="0"/>
                        <a:t> 前，多頭結算公司提供資金，並通知其銀行在接受國債後匯出資金。 到下午 </a:t>
                      </a:r>
                      <a:r>
                        <a:rPr lang="en-US" altLang="zh-TW" sz="1200" dirty="0" smtClean="0"/>
                        <a:t>1:00</a:t>
                      </a:r>
                      <a:r>
                        <a:rPr lang="zh-TW" altLang="en-US" sz="1200" dirty="0" smtClean="0"/>
                        <a:t>，多頭結算公司的銀行已接受國債，並通過美聯儲電匯將發票金額匯至空頭結˙算公司的銀行帳戶。</a:t>
                      </a:r>
                      <a:endParaRPr lang="zh-TW" altLang="en-US" sz="1200" dirty="0"/>
                    </a:p>
                  </a:txBody>
                  <a:tcPr/>
                </a:tc>
                <a:extLst>
                  <a:ext uri="{0D108BD9-81ED-4DB2-BD59-A6C34878D82A}">
                    <a16:rowId xmlns:a16="http://schemas.microsoft.com/office/drawing/2014/main" val="3142592762"/>
                  </a:ext>
                </a:extLst>
              </a:tr>
            </a:tbl>
          </a:graphicData>
        </a:graphic>
      </p:graphicFrame>
      <p:sp>
        <p:nvSpPr>
          <p:cNvPr id="6" name="標題 1"/>
          <p:cNvSpPr txBox="1">
            <a:spLocks/>
          </p:cNvSpPr>
          <p:nvPr/>
        </p:nvSpPr>
        <p:spPr>
          <a:xfrm>
            <a:off x="1061916" y="215573"/>
            <a:ext cx="958362" cy="5759898"/>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zh-TW" altLang="en-US" b="1" smtClean="0">
                <a:latin typeface="微軟正黑體" panose="020B0604030504040204" pitchFamily="34" charset="-120"/>
                <a:ea typeface="微軟正黑體" panose="020B0604030504040204" pitchFamily="34" charset="-120"/>
              </a:rPr>
              <a:t>交割時間表</a:t>
            </a:r>
            <a:endParaRPr lang="zh-TW" altLang="en-US"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38005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圓角矩形 1"/>
          <p:cNvSpPr/>
          <p:nvPr/>
        </p:nvSpPr>
        <p:spPr>
          <a:xfrm>
            <a:off x="443377" y="3927227"/>
            <a:ext cx="10086998" cy="202034"/>
          </a:xfrm>
          <a:prstGeom prst="roundRect">
            <a:avLst/>
          </a:prstGeom>
          <a:solidFill>
            <a:schemeClr val="tx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sz="1600" dirty="0" smtClean="0">
                <a:solidFill>
                  <a:schemeClr val="bg1"/>
                </a:solidFill>
                <a:latin typeface="微軟正黑體" panose="020B0604030504040204" pitchFamily="34" charset="-120"/>
                <a:ea typeface="微軟正黑體" panose="020B0604030504040204" pitchFamily="34" charset="-120"/>
              </a:rPr>
              <a:t>交割月第一天的前兩天（第一意向日）～交割月最後一天前兩天（</a:t>
            </a:r>
            <a:r>
              <a:rPr lang="zh-TW" altLang="en-US" sz="1600" dirty="0">
                <a:solidFill>
                  <a:schemeClr val="bg1"/>
                </a:solidFill>
                <a:latin typeface="微軟正黑體" panose="020B0604030504040204" pitchFamily="34" charset="-120"/>
                <a:ea typeface="微軟正黑體" panose="020B0604030504040204" pitchFamily="34" charset="-120"/>
              </a:rPr>
              <a:t>最後意向日）</a:t>
            </a:r>
          </a:p>
        </p:txBody>
      </p:sp>
      <p:cxnSp>
        <p:nvCxnSpPr>
          <p:cNvPr id="3" name="直線接點 2"/>
          <p:cNvCxnSpPr/>
          <p:nvPr/>
        </p:nvCxnSpPr>
        <p:spPr>
          <a:xfrm>
            <a:off x="443377" y="4164432"/>
            <a:ext cx="113171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線接點 3"/>
          <p:cNvCxnSpPr/>
          <p:nvPr/>
        </p:nvCxnSpPr>
        <p:spPr>
          <a:xfrm flipH="1">
            <a:off x="1934918" y="3973437"/>
            <a:ext cx="2771" cy="3819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11075860" y="3985308"/>
            <a:ext cx="2771" cy="3819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文字方塊 5"/>
          <p:cNvSpPr txBox="1"/>
          <p:nvPr/>
        </p:nvSpPr>
        <p:spPr>
          <a:xfrm>
            <a:off x="5391825" y="4243505"/>
            <a:ext cx="3238387" cy="400110"/>
          </a:xfrm>
          <a:prstGeom prst="rect">
            <a:avLst/>
          </a:prstGeom>
          <a:noFill/>
        </p:spPr>
        <p:txBody>
          <a:bodyPr wrap="none" rtlCol="0">
            <a:spAutoFit/>
          </a:bodyPr>
          <a:lstStyle/>
          <a:p>
            <a:r>
              <a:rPr lang="zh-TW" altLang="en-US" sz="2000" dirty="0" smtClean="0">
                <a:latin typeface="微軟正黑體" panose="020B0604030504040204" pitchFamily="34" charset="-120"/>
                <a:ea typeface="微軟正黑體" panose="020B0604030504040204" pitchFamily="34" charset="-120"/>
              </a:rPr>
              <a:t>交割月（</a:t>
            </a:r>
            <a:r>
              <a:rPr lang="en-US" altLang="zh-TW" sz="2000" dirty="0" smtClean="0">
                <a:latin typeface="微軟正黑體" panose="020B0604030504040204" pitchFamily="34" charset="-120"/>
                <a:ea typeface="微軟正黑體" panose="020B0604030504040204" pitchFamily="34" charset="-120"/>
              </a:rPr>
              <a:t>3</a:t>
            </a:r>
            <a:r>
              <a:rPr lang="zh-TW" altLang="en-US" sz="2000" dirty="0" smtClean="0">
                <a:latin typeface="微軟正黑體" panose="020B0604030504040204" pitchFamily="34" charset="-120"/>
                <a:ea typeface="微軟正黑體" panose="020B0604030504040204" pitchFamily="34" charset="-120"/>
              </a:rPr>
              <a:t>、</a:t>
            </a:r>
            <a:r>
              <a:rPr lang="en-US" altLang="zh-TW" sz="2000" dirty="0" smtClean="0">
                <a:latin typeface="微軟正黑體" panose="020B0604030504040204" pitchFamily="34" charset="-120"/>
                <a:ea typeface="微軟正黑體" panose="020B0604030504040204" pitchFamily="34" charset="-120"/>
              </a:rPr>
              <a:t>6</a:t>
            </a:r>
            <a:r>
              <a:rPr lang="zh-TW" altLang="en-US" sz="2000" dirty="0" smtClean="0">
                <a:latin typeface="微軟正黑體" panose="020B0604030504040204" pitchFamily="34" charset="-120"/>
                <a:ea typeface="微軟正黑體" panose="020B0604030504040204" pitchFamily="34" charset="-120"/>
              </a:rPr>
              <a:t>、</a:t>
            </a:r>
            <a:r>
              <a:rPr lang="en-US" altLang="zh-TW" sz="2000" dirty="0" smtClean="0">
                <a:latin typeface="微軟正黑體" panose="020B0604030504040204" pitchFamily="34" charset="-120"/>
                <a:ea typeface="微軟正黑體" panose="020B0604030504040204" pitchFamily="34" charset="-120"/>
              </a:rPr>
              <a:t>9</a:t>
            </a:r>
            <a:r>
              <a:rPr lang="zh-TW" altLang="en-US" sz="2000" dirty="0" smtClean="0">
                <a:latin typeface="微軟正黑體" panose="020B0604030504040204" pitchFamily="34" charset="-120"/>
                <a:ea typeface="微軟正黑體" panose="020B0604030504040204" pitchFamily="34" charset="-120"/>
              </a:rPr>
              <a:t>、</a:t>
            </a:r>
            <a:r>
              <a:rPr lang="en-US" altLang="zh-TW" sz="2000" dirty="0" smtClean="0">
                <a:latin typeface="微軟正黑體" panose="020B0604030504040204" pitchFamily="34" charset="-120"/>
                <a:ea typeface="微軟正黑體" panose="020B0604030504040204" pitchFamily="34" charset="-120"/>
              </a:rPr>
              <a:t>12</a:t>
            </a:r>
            <a:r>
              <a:rPr lang="zh-TW" altLang="en-US" sz="2000" dirty="0" smtClean="0">
                <a:latin typeface="微軟正黑體" panose="020B0604030504040204" pitchFamily="34" charset="-120"/>
                <a:ea typeface="微軟正黑體" panose="020B0604030504040204" pitchFamily="34" charset="-120"/>
              </a:rPr>
              <a:t>月）</a:t>
            </a:r>
            <a:endParaRPr lang="zh-TW" altLang="en-US" sz="2000" dirty="0">
              <a:latin typeface="微軟正黑體" panose="020B0604030504040204" pitchFamily="34" charset="-120"/>
              <a:ea typeface="微軟正黑體" panose="020B0604030504040204" pitchFamily="34" charset="-120"/>
            </a:endParaRPr>
          </a:p>
        </p:txBody>
      </p:sp>
      <p:sp>
        <p:nvSpPr>
          <p:cNvPr id="7" name="圓角矩形 6"/>
          <p:cNvSpPr/>
          <p:nvPr/>
        </p:nvSpPr>
        <p:spPr>
          <a:xfrm>
            <a:off x="443377" y="3679664"/>
            <a:ext cx="10901190" cy="247563"/>
          </a:xfrm>
          <a:prstGeom prst="roundRect">
            <a:avLst/>
          </a:prstGeom>
          <a:solidFill>
            <a:srgbClr val="FFFF99"/>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sz="1600" dirty="0">
                <a:solidFill>
                  <a:schemeClr val="bg1"/>
                </a:solidFill>
                <a:latin typeface="微軟正黑體" panose="020B0604030504040204" pitchFamily="34" charset="-120"/>
                <a:ea typeface="微軟正黑體" panose="020B0604030504040204" pitchFamily="34" charset="-120"/>
              </a:rPr>
              <a:t>交割月第一天</a:t>
            </a:r>
            <a:r>
              <a:rPr lang="en-US" altLang="zh-TW" sz="1600" dirty="0">
                <a:solidFill>
                  <a:schemeClr val="bg1"/>
                </a:solidFill>
                <a:latin typeface="微軟正黑體" panose="020B0604030504040204" pitchFamily="34" charset="-120"/>
                <a:ea typeface="微軟正黑體" panose="020B0604030504040204" pitchFamily="34" charset="-120"/>
              </a:rPr>
              <a:t>*</a:t>
            </a:r>
            <a:r>
              <a:rPr lang="zh-TW" altLang="en-US" sz="1600" dirty="0">
                <a:solidFill>
                  <a:schemeClr val="bg1"/>
                </a:solidFill>
                <a:latin typeface="微軟正黑體" panose="020B0604030504040204" pitchFamily="34" charset="-120"/>
                <a:ea typeface="微軟正黑體" panose="020B0604030504040204" pitchFamily="34" charset="-120"/>
              </a:rPr>
              <a:t>的前兩天（第一意向日）</a:t>
            </a:r>
            <a:r>
              <a:rPr lang="zh-TW" altLang="en-US" sz="1600" dirty="0" smtClean="0">
                <a:solidFill>
                  <a:schemeClr val="bg1"/>
                </a:solidFill>
                <a:latin typeface="微軟正黑體" panose="020B0604030504040204" pitchFamily="34" charset="-120"/>
                <a:ea typeface="微軟正黑體" panose="020B0604030504040204" pitchFamily="34" charset="-120"/>
              </a:rPr>
              <a:t>～交割月下個日曆月的第</a:t>
            </a:r>
            <a:r>
              <a:rPr lang="zh-TW" altLang="en-US" sz="1600" dirty="0">
                <a:solidFill>
                  <a:schemeClr val="bg1"/>
                </a:solidFill>
                <a:latin typeface="微軟正黑體" panose="020B0604030504040204" pitchFamily="34" charset="-120"/>
                <a:ea typeface="微軟正黑體" panose="020B0604030504040204" pitchFamily="34" charset="-120"/>
              </a:rPr>
              <a:t>一天</a:t>
            </a:r>
            <a:r>
              <a:rPr lang="zh-TW" altLang="en-US" sz="1600" dirty="0" smtClean="0">
                <a:solidFill>
                  <a:schemeClr val="bg1"/>
                </a:solidFill>
                <a:latin typeface="微軟正黑體" panose="020B0604030504040204" pitchFamily="34" charset="-120"/>
                <a:ea typeface="微軟正黑體" panose="020B0604030504040204" pitchFamily="34" charset="-120"/>
              </a:rPr>
              <a:t>（</a:t>
            </a:r>
            <a:r>
              <a:rPr lang="zh-TW" altLang="en-US" sz="1600" dirty="0">
                <a:solidFill>
                  <a:schemeClr val="bg1"/>
                </a:solidFill>
                <a:latin typeface="微軟正黑體" panose="020B0604030504040204" pitchFamily="34" charset="-120"/>
                <a:ea typeface="微軟正黑體" panose="020B0604030504040204" pitchFamily="34" charset="-120"/>
              </a:rPr>
              <a:t>最後意向日）</a:t>
            </a:r>
          </a:p>
        </p:txBody>
      </p:sp>
      <p:sp>
        <p:nvSpPr>
          <p:cNvPr id="8" name="圓角矩形 7"/>
          <p:cNvSpPr/>
          <p:nvPr/>
        </p:nvSpPr>
        <p:spPr>
          <a:xfrm>
            <a:off x="1934918" y="5478947"/>
            <a:ext cx="9140942" cy="253001"/>
          </a:xfrm>
          <a:prstGeom prst="roundRect">
            <a:avLst/>
          </a:prstGeom>
          <a:solidFill>
            <a:schemeClr val="tx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sz="1600" dirty="0" smtClean="0">
                <a:solidFill>
                  <a:schemeClr val="bg1"/>
                </a:solidFill>
                <a:latin typeface="微軟正黑體" panose="020B0604030504040204" pitchFamily="34" charset="-120"/>
                <a:ea typeface="微軟正黑體" panose="020B0604030504040204" pitchFamily="34" charset="-120"/>
              </a:rPr>
              <a:t>交割月第一天（第一交割日）～交割月最後一天（最後</a:t>
            </a:r>
            <a:r>
              <a:rPr lang="zh-TW" altLang="en-US" sz="1600" dirty="0">
                <a:solidFill>
                  <a:schemeClr val="bg1"/>
                </a:solidFill>
                <a:latin typeface="微軟正黑體" panose="020B0604030504040204" pitchFamily="34" charset="-120"/>
                <a:ea typeface="微軟正黑體" panose="020B0604030504040204" pitchFamily="34" charset="-120"/>
              </a:rPr>
              <a:t>交割</a:t>
            </a:r>
            <a:r>
              <a:rPr lang="zh-TW" altLang="en-US" sz="1600" dirty="0" smtClean="0">
                <a:solidFill>
                  <a:schemeClr val="bg1"/>
                </a:solidFill>
                <a:latin typeface="微軟正黑體" panose="020B0604030504040204" pitchFamily="34" charset="-120"/>
                <a:ea typeface="微軟正黑體" panose="020B0604030504040204" pitchFamily="34" charset="-120"/>
              </a:rPr>
              <a:t>日</a:t>
            </a:r>
            <a:r>
              <a:rPr lang="zh-TW" altLang="en-US" sz="1600" dirty="0">
                <a:solidFill>
                  <a:schemeClr val="bg1"/>
                </a:solidFill>
                <a:latin typeface="微軟正黑體" panose="020B0604030504040204" pitchFamily="34" charset="-120"/>
                <a:ea typeface="微軟正黑體" panose="020B0604030504040204" pitchFamily="34" charset="-120"/>
              </a:rPr>
              <a:t>）</a:t>
            </a:r>
          </a:p>
        </p:txBody>
      </p:sp>
      <p:sp>
        <p:nvSpPr>
          <p:cNvPr id="9" name="圓角矩形 8"/>
          <p:cNvSpPr/>
          <p:nvPr/>
        </p:nvSpPr>
        <p:spPr>
          <a:xfrm>
            <a:off x="1934918" y="5252767"/>
            <a:ext cx="9825643" cy="226180"/>
          </a:xfrm>
          <a:prstGeom prst="roundRect">
            <a:avLst/>
          </a:prstGeom>
          <a:solidFill>
            <a:srgbClr val="FFFF99"/>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sz="1600" dirty="0">
                <a:solidFill>
                  <a:schemeClr val="bg1"/>
                </a:solidFill>
                <a:latin typeface="微軟正黑體" panose="020B0604030504040204" pitchFamily="34" charset="-120"/>
                <a:ea typeface="微軟正黑體" panose="020B0604030504040204" pitchFamily="34" charset="-120"/>
              </a:rPr>
              <a:t>交割月第</a:t>
            </a:r>
            <a:r>
              <a:rPr lang="zh-TW" altLang="en-US" sz="1600" dirty="0" smtClean="0">
                <a:solidFill>
                  <a:schemeClr val="bg1"/>
                </a:solidFill>
                <a:latin typeface="微軟正黑體" panose="020B0604030504040204" pitchFamily="34" charset="-120"/>
                <a:ea typeface="微軟正黑體" panose="020B0604030504040204" pitchFamily="34" charset="-120"/>
              </a:rPr>
              <a:t>一天（第一</a:t>
            </a:r>
            <a:r>
              <a:rPr lang="zh-TW" altLang="en-US" sz="1600" dirty="0">
                <a:solidFill>
                  <a:schemeClr val="bg1"/>
                </a:solidFill>
                <a:latin typeface="微軟正黑體" panose="020B0604030504040204" pitchFamily="34" charset="-120"/>
                <a:ea typeface="微軟正黑體" panose="020B0604030504040204" pitchFamily="34" charset="-120"/>
              </a:rPr>
              <a:t>交割</a:t>
            </a:r>
            <a:r>
              <a:rPr lang="zh-TW" altLang="en-US" sz="1600" dirty="0" smtClean="0">
                <a:solidFill>
                  <a:schemeClr val="bg1"/>
                </a:solidFill>
                <a:latin typeface="微軟正黑體" panose="020B0604030504040204" pitchFamily="34" charset="-120"/>
                <a:ea typeface="微軟正黑體" panose="020B0604030504040204" pitchFamily="34" charset="-120"/>
              </a:rPr>
              <a:t>日</a:t>
            </a:r>
            <a:r>
              <a:rPr lang="zh-TW" altLang="en-US" sz="1600" dirty="0">
                <a:solidFill>
                  <a:schemeClr val="bg1"/>
                </a:solidFill>
                <a:latin typeface="微軟正黑體" panose="020B0604030504040204" pitchFamily="34" charset="-120"/>
                <a:ea typeface="微軟正黑體" panose="020B0604030504040204" pitchFamily="34" charset="-120"/>
              </a:rPr>
              <a:t>）</a:t>
            </a:r>
            <a:r>
              <a:rPr lang="zh-TW" altLang="en-US" sz="1600" dirty="0" smtClean="0">
                <a:solidFill>
                  <a:schemeClr val="bg1"/>
                </a:solidFill>
                <a:latin typeface="微軟正黑體" panose="020B0604030504040204" pitchFamily="34" charset="-120"/>
                <a:ea typeface="微軟正黑體" panose="020B0604030504040204" pitchFamily="34" charset="-120"/>
              </a:rPr>
              <a:t>～交割月下個日曆月的第三天（最後交割日</a:t>
            </a:r>
            <a:r>
              <a:rPr lang="zh-TW" altLang="en-US" sz="1600" dirty="0">
                <a:solidFill>
                  <a:schemeClr val="bg1"/>
                </a:solidFill>
                <a:latin typeface="微軟正黑體" panose="020B0604030504040204" pitchFamily="34" charset="-120"/>
                <a:ea typeface="微軟正黑體" panose="020B0604030504040204" pitchFamily="34" charset="-120"/>
              </a:rPr>
              <a:t>）</a:t>
            </a:r>
          </a:p>
        </p:txBody>
      </p:sp>
      <p:sp>
        <p:nvSpPr>
          <p:cNvPr id="10" name="圓角矩形 9"/>
          <p:cNvSpPr/>
          <p:nvPr/>
        </p:nvSpPr>
        <p:spPr>
          <a:xfrm>
            <a:off x="443377" y="4661071"/>
            <a:ext cx="10632483" cy="227538"/>
          </a:xfrm>
          <a:prstGeom prst="roundRect">
            <a:avLst/>
          </a:prstGeom>
          <a:solidFill>
            <a:srgbClr val="FFFF99"/>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r"/>
            <a:r>
              <a:rPr lang="zh-TW" altLang="en-US" sz="1600" dirty="0" smtClean="0">
                <a:solidFill>
                  <a:schemeClr val="bg1"/>
                </a:solidFill>
                <a:latin typeface="微軟正黑體" panose="020B0604030504040204" pitchFamily="34" charset="-120"/>
                <a:ea typeface="微軟正黑體" panose="020B0604030504040204" pitchFamily="34" charset="-120"/>
              </a:rPr>
              <a:t>～交割月最後一天（最後交易日*）</a:t>
            </a:r>
            <a:endParaRPr lang="zh-TW" altLang="en-US" sz="1600" dirty="0">
              <a:solidFill>
                <a:schemeClr val="bg1"/>
              </a:solidFill>
              <a:latin typeface="微軟正黑體" panose="020B0604030504040204" pitchFamily="34" charset="-120"/>
              <a:ea typeface="微軟正黑體" panose="020B0604030504040204" pitchFamily="34" charset="-120"/>
            </a:endParaRPr>
          </a:p>
        </p:txBody>
      </p:sp>
      <p:sp>
        <p:nvSpPr>
          <p:cNvPr id="11" name="圓角矩形 10"/>
          <p:cNvSpPr/>
          <p:nvPr/>
        </p:nvSpPr>
        <p:spPr>
          <a:xfrm>
            <a:off x="443377" y="4888609"/>
            <a:ext cx="8608927" cy="251644"/>
          </a:xfrm>
          <a:prstGeom prst="roundRect">
            <a:avLst/>
          </a:prstGeom>
          <a:solidFill>
            <a:schemeClr val="tx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zh-TW" altLang="en-US" sz="1600" dirty="0" smtClean="0">
                <a:solidFill>
                  <a:schemeClr val="bg1"/>
                </a:solidFill>
                <a:latin typeface="微軟正黑體" panose="020B0604030504040204" pitchFamily="34" charset="-120"/>
                <a:ea typeface="微軟正黑體" panose="020B0604030504040204" pitchFamily="34" charset="-120"/>
              </a:rPr>
              <a:t>～交割月最後一天的前七天（最後</a:t>
            </a:r>
            <a:r>
              <a:rPr lang="zh-TW" altLang="en-US" sz="1600" dirty="0">
                <a:solidFill>
                  <a:schemeClr val="bg1"/>
                </a:solidFill>
                <a:latin typeface="微軟正黑體" panose="020B0604030504040204" pitchFamily="34" charset="-120"/>
                <a:ea typeface="微軟正黑體" panose="020B0604030504040204" pitchFamily="34" charset="-120"/>
              </a:rPr>
              <a:t>交易</a:t>
            </a:r>
            <a:r>
              <a:rPr lang="zh-TW" altLang="en-US" sz="1600" dirty="0" smtClean="0">
                <a:solidFill>
                  <a:schemeClr val="bg1"/>
                </a:solidFill>
                <a:latin typeface="微軟正黑體" panose="020B0604030504040204" pitchFamily="34" charset="-120"/>
                <a:ea typeface="微軟正黑體" panose="020B0604030504040204" pitchFamily="34" charset="-120"/>
              </a:rPr>
              <a:t>日</a:t>
            </a:r>
            <a:r>
              <a:rPr lang="zh-TW" altLang="en-US" sz="1600" dirty="0">
                <a:solidFill>
                  <a:schemeClr val="bg1"/>
                </a:solidFill>
                <a:latin typeface="微軟正黑體" panose="020B0604030504040204" pitchFamily="34" charset="-120"/>
                <a:ea typeface="微軟正黑體" panose="020B0604030504040204" pitchFamily="34" charset="-120"/>
              </a:rPr>
              <a:t>）</a:t>
            </a:r>
          </a:p>
        </p:txBody>
      </p:sp>
      <p:sp>
        <p:nvSpPr>
          <p:cNvPr id="12" name="圓角矩形 11"/>
          <p:cNvSpPr/>
          <p:nvPr/>
        </p:nvSpPr>
        <p:spPr>
          <a:xfrm>
            <a:off x="1178964" y="876851"/>
            <a:ext cx="9896896" cy="997064"/>
          </a:xfrm>
          <a:prstGeom prst="roundRect">
            <a:avLst/>
          </a:prstGeom>
          <a:solidFill>
            <a:srgbClr val="FFFF99"/>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3" name="圓角矩形 12"/>
          <p:cNvSpPr/>
          <p:nvPr/>
        </p:nvSpPr>
        <p:spPr>
          <a:xfrm>
            <a:off x="1171448" y="1982288"/>
            <a:ext cx="9896896" cy="1206224"/>
          </a:xfrm>
          <a:prstGeom prst="roundRect">
            <a:avLst/>
          </a:prstGeom>
          <a:solidFill>
            <a:schemeClr val="tx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4" name="內容版面配置區 2"/>
          <p:cNvSpPr txBox="1">
            <a:spLocks/>
          </p:cNvSpPr>
          <p:nvPr/>
        </p:nvSpPr>
        <p:spPr>
          <a:xfrm>
            <a:off x="1171449" y="892699"/>
            <a:ext cx="9801698" cy="2409041"/>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zh-TW" altLang="en-US" dirty="0" smtClean="0">
                <a:solidFill>
                  <a:schemeClr val="bg1"/>
                </a:solidFill>
                <a:latin typeface="Microsoft Yi Baiti" panose="03000500000000000000" pitchFamily="66" charset="0"/>
                <a:ea typeface="微軟正黑體" panose="020B0604030504040204" pitchFamily="34" charset="-120"/>
              </a:rPr>
              <a:t>短天期國債期貨：</a:t>
            </a:r>
            <a:r>
              <a:rPr lang="en-US" altLang="zh-TW" dirty="0" smtClean="0">
                <a:solidFill>
                  <a:schemeClr val="bg1"/>
                </a:solidFill>
                <a:latin typeface="Microsoft Yi Baiti" panose="03000500000000000000" pitchFamily="66" charset="0"/>
                <a:ea typeface="Microsoft Yi Baiti" panose="03000500000000000000" pitchFamily="66" charset="0"/>
              </a:rPr>
              <a:t>5</a:t>
            </a:r>
            <a:r>
              <a:rPr lang="zh-TW" altLang="en-US" dirty="0" smtClean="0">
                <a:solidFill>
                  <a:schemeClr val="bg1"/>
                </a:solidFill>
                <a:latin typeface="Microsoft Yi Baiti" panose="03000500000000000000" pitchFamily="66" charset="0"/>
                <a:ea typeface="微軟正黑體" panose="020B0604030504040204" pitchFamily="34" charset="-120"/>
              </a:rPr>
              <a:t>年期美國國債期貨、</a:t>
            </a:r>
            <a:r>
              <a:rPr lang="en-US" altLang="zh-TW" dirty="0" smtClean="0">
                <a:solidFill>
                  <a:schemeClr val="bg1"/>
                </a:solidFill>
                <a:latin typeface="Microsoft Yi Baiti" panose="03000500000000000000" pitchFamily="66" charset="0"/>
                <a:ea typeface="Microsoft Yi Baiti" panose="03000500000000000000" pitchFamily="66" charset="0"/>
              </a:rPr>
              <a:t>3</a:t>
            </a:r>
            <a:r>
              <a:rPr lang="zh-TW" altLang="en-US" dirty="0" smtClean="0">
                <a:solidFill>
                  <a:schemeClr val="bg1"/>
                </a:solidFill>
                <a:latin typeface="Microsoft Yi Baiti" panose="03000500000000000000" pitchFamily="66" charset="0"/>
                <a:ea typeface="微軟正黑體" panose="020B0604030504040204" pitchFamily="34" charset="-120"/>
              </a:rPr>
              <a:t>年期美國國債期貨、</a:t>
            </a:r>
            <a:r>
              <a:rPr lang="en-US" altLang="zh-TW" dirty="0" smtClean="0">
                <a:solidFill>
                  <a:schemeClr val="bg1"/>
                </a:solidFill>
                <a:latin typeface="Microsoft Yi Baiti" panose="03000500000000000000" pitchFamily="66" charset="0"/>
                <a:ea typeface="Microsoft Yi Baiti" panose="03000500000000000000" pitchFamily="66" charset="0"/>
              </a:rPr>
              <a:t>2</a:t>
            </a:r>
            <a:r>
              <a:rPr lang="zh-TW" altLang="en-US" dirty="0" smtClean="0">
                <a:solidFill>
                  <a:schemeClr val="bg1"/>
                </a:solidFill>
                <a:latin typeface="Microsoft Yi Baiti" panose="03000500000000000000" pitchFamily="66" charset="0"/>
                <a:ea typeface="微軟正黑體" panose="020B0604030504040204" pitchFamily="34" charset="-120"/>
              </a:rPr>
              <a:t>年期美國國債期貨</a:t>
            </a:r>
            <a:endParaRPr lang="en-US" altLang="zh-TW" dirty="0" smtClean="0">
              <a:solidFill>
                <a:schemeClr val="bg1"/>
              </a:solidFill>
              <a:latin typeface="Microsoft Yi Baiti" panose="03000500000000000000" pitchFamily="66" charset="0"/>
              <a:ea typeface="Microsoft Yi Baiti" panose="03000500000000000000" pitchFamily="66" charset="0"/>
            </a:endParaRPr>
          </a:p>
          <a:p>
            <a:pPr lvl="1"/>
            <a:r>
              <a:rPr lang="en-US" altLang="zh-TW" dirty="0" smtClean="0">
                <a:solidFill>
                  <a:schemeClr val="bg1"/>
                </a:solidFill>
                <a:latin typeface="Microsoft Yi Baiti" panose="03000500000000000000" pitchFamily="66" charset="0"/>
                <a:ea typeface="Microsoft Yi Baiti" panose="03000500000000000000" pitchFamily="66" charset="0"/>
              </a:rPr>
              <a:t>5-Year Note (ZF) futures, 3-Year Note</a:t>
            </a:r>
            <a:r>
              <a:rPr lang="zh-TW" altLang="en-US" dirty="0" smtClean="0">
                <a:solidFill>
                  <a:schemeClr val="bg1"/>
                </a:solidFill>
                <a:latin typeface="Microsoft Yi Baiti" panose="03000500000000000000" pitchFamily="66" charset="0"/>
                <a:ea typeface="微軟正黑體" panose="020B0604030504040204" pitchFamily="34" charset="-120"/>
              </a:rPr>
              <a:t> </a:t>
            </a:r>
            <a:r>
              <a:rPr lang="en-US" altLang="zh-TW" dirty="0" smtClean="0">
                <a:solidFill>
                  <a:schemeClr val="bg1"/>
                </a:solidFill>
                <a:latin typeface="Microsoft Yi Baiti" panose="03000500000000000000" pitchFamily="66" charset="0"/>
                <a:ea typeface="Microsoft Yi Baiti" panose="03000500000000000000" pitchFamily="66" charset="0"/>
              </a:rPr>
              <a:t>(Z3N)</a:t>
            </a:r>
            <a:r>
              <a:rPr lang="zh-TW" altLang="en-US" dirty="0" smtClean="0">
                <a:solidFill>
                  <a:schemeClr val="bg1"/>
                </a:solidFill>
                <a:latin typeface="Microsoft Yi Baiti" panose="03000500000000000000" pitchFamily="66" charset="0"/>
                <a:ea typeface="微軟正黑體" panose="020B0604030504040204" pitchFamily="34" charset="-120"/>
              </a:rPr>
              <a:t> </a:t>
            </a:r>
            <a:r>
              <a:rPr lang="en-US" altLang="zh-TW" dirty="0" smtClean="0">
                <a:solidFill>
                  <a:schemeClr val="bg1"/>
                </a:solidFill>
                <a:latin typeface="Microsoft Yi Baiti" panose="03000500000000000000" pitchFamily="66" charset="0"/>
                <a:ea typeface="Microsoft Yi Baiti" panose="03000500000000000000" pitchFamily="66" charset="0"/>
              </a:rPr>
              <a:t>futures, and 2-Year Note (ZT) futures</a:t>
            </a:r>
          </a:p>
          <a:p>
            <a:pPr marL="201168" lvl="1" indent="0">
              <a:buFont typeface="Calibri" pitchFamily="34" charset="0"/>
              <a:buNone/>
            </a:pPr>
            <a:endParaRPr lang="zh-TW" altLang="en-US" dirty="0" smtClean="0">
              <a:solidFill>
                <a:schemeClr val="bg1"/>
              </a:solidFill>
              <a:latin typeface="Microsoft Yi Baiti" panose="03000500000000000000" pitchFamily="66" charset="0"/>
              <a:ea typeface="微軟正黑體" panose="020B0604030504040204" pitchFamily="34" charset="-120"/>
            </a:endParaRPr>
          </a:p>
          <a:p>
            <a:r>
              <a:rPr lang="zh-TW" altLang="en-US" dirty="0" smtClean="0">
                <a:solidFill>
                  <a:schemeClr val="bg1"/>
                </a:solidFill>
                <a:latin typeface="Microsoft Yi Baiti" panose="03000500000000000000" pitchFamily="66" charset="0"/>
                <a:ea typeface="微軟正黑體" panose="020B0604030504040204" pitchFamily="34" charset="-120"/>
              </a:rPr>
              <a:t>中長天期國債期貨：美國超長期國債期貨、美國長期國債期貨、超長</a:t>
            </a:r>
            <a:r>
              <a:rPr lang="en-US" altLang="zh-TW" dirty="0" smtClean="0">
                <a:solidFill>
                  <a:schemeClr val="bg1"/>
                </a:solidFill>
                <a:latin typeface="Microsoft Yi Baiti" panose="03000500000000000000" pitchFamily="66" charset="0"/>
                <a:ea typeface="Microsoft Yi Baiti" panose="03000500000000000000" pitchFamily="66" charset="0"/>
              </a:rPr>
              <a:t>10</a:t>
            </a:r>
            <a:r>
              <a:rPr lang="zh-TW" altLang="en-US" dirty="0" smtClean="0">
                <a:solidFill>
                  <a:schemeClr val="bg1"/>
                </a:solidFill>
                <a:latin typeface="Microsoft Yi Baiti" panose="03000500000000000000" pitchFamily="66" charset="0"/>
                <a:ea typeface="微軟正黑體" panose="020B0604030504040204" pitchFamily="34" charset="-120"/>
              </a:rPr>
              <a:t>年期美國國債期貨、</a:t>
            </a:r>
            <a:r>
              <a:rPr lang="en-US" altLang="zh-TW" dirty="0" smtClean="0">
                <a:solidFill>
                  <a:schemeClr val="bg1"/>
                </a:solidFill>
                <a:latin typeface="Microsoft Yi Baiti" panose="03000500000000000000" pitchFamily="66" charset="0"/>
                <a:ea typeface="Microsoft Yi Baiti" panose="03000500000000000000" pitchFamily="66" charset="0"/>
              </a:rPr>
              <a:t>10</a:t>
            </a:r>
            <a:r>
              <a:rPr lang="zh-TW" altLang="en-US" dirty="0" smtClean="0">
                <a:solidFill>
                  <a:schemeClr val="bg1"/>
                </a:solidFill>
                <a:latin typeface="Microsoft Yi Baiti" panose="03000500000000000000" pitchFamily="66" charset="0"/>
                <a:ea typeface="微軟正黑體" panose="020B0604030504040204" pitchFamily="34" charset="-120"/>
              </a:rPr>
              <a:t>年期美國國債期貨</a:t>
            </a:r>
            <a:endParaRPr lang="en-US" altLang="zh-TW" dirty="0" smtClean="0">
              <a:solidFill>
                <a:schemeClr val="bg1"/>
              </a:solidFill>
              <a:latin typeface="Microsoft Yi Baiti" panose="03000500000000000000" pitchFamily="66" charset="0"/>
              <a:ea typeface="Microsoft Yi Baiti" panose="03000500000000000000" pitchFamily="66" charset="0"/>
            </a:endParaRPr>
          </a:p>
          <a:p>
            <a:pPr lvl="1"/>
            <a:r>
              <a:rPr lang="en-US" altLang="zh-TW" dirty="0" smtClean="0">
                <a:solidFill>
                  <a:schemeClr val="bg1"/>
                </a:solidFill>
                <a:latin typeface="Microsoft Yi Baiti" panose="03000500000000000000" pitchFamily="66" charset="0"/>
                <a:ea typeface="Microsoft Yi Baiti" panose="03000500000000000000" pitchFamily="66" charset="0"/>
              </a:rPr>
              <a:t>Ultra Bond (UB) futures, Bond (ZB) futures, Ultra</a:t>
            </a:r>
            <a:r>
              <a:rPr lang="zh-TW" altLang="en-US" dirty="0" smtClean="0">
                <a:solidFill>
                  <a:schemeClr val="bg1"/>
                </a:solidFill>
                <a:latin typeface="Microsoft Yi Baiti" panose="03000500000000000000" pitchFamily="66" charset="0"/>
                <a:ea typeface="微軟正黑體" panose="020B0604030504040204" pitchFamily="34" charset="-120"/>
              </a:rPr>
              <a:t> </a:t>
            </a:r>
            <a:r>
              <a:rPr lang="en-US" altLang="zh-TW" dirty="0" smtClean="0">
                <a:solidFill>
                  <a:schemeClr val="bg1"/>
                </a:solidFill>
                <a:latin typeface="Microsoft Yi Baiti" panose="03000500000000000000" pitchFamily="66" charset="0"/>
                <a:ea typeface="Microsoft Yi Baiti" panose="03000500000000000000" pitchFamily="66" charset="0"/>
              </a:rPr>
              <a:t>10-Year Note (TN) futures, and 10-Year Note (ZN) futures</a:t>
            </a:r>
            <a:endParaRPr lang="en-US" altLang="zh-TW" dirty="0" smtClean="0">
              <a:solidFill>
                <a:schemeClr val="bg1"/>
              </a:solidFill>
              <a:latin typeface="Microsoft Yi Baiti" panose="03000500000000000000" pitchFamily="66" charset="0"/>
              <a:ea typeface="Microsoft Yi Baiti" panose="03000500000000000000" pitchFamily="66" charset="0"/>
            </a:endParaRPr>
          </a:p>
        </p:txBody>
      </p:sp>
    </p:spTree>
    <p:extLst>
      <p:ext uri="{BB962C8B-B14F-4D97-AF65-F5344CB8AC3E}">
        <p14:creationId xmlns:p14="http://schemas.microsoft.com/office/powerpoint/2010/main" val="627574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p:cNvSpPr>
            <a:spLocks noGrp="1"/>
          </p:cNvSpPr>
          <p:nvPr>
            <p:ph type="title"/>
          </p:nvPr>
        </p:nvSpPr>
        <p:spPr>
          <a:xfrm>
            <a:off x="1097280" y="998696"/>
            <a:ext cx="10058400" cy="738664"/>
          </a:xfrm>
          <a:prstGeom prst="rect">
            <a:avLst/>
          </a:prstGeom>
        </p:spPr>
        <p:txBody>
          <a:bodyPr wrap="square">
            <a:spAutoFit/>
          </a:bodyPr>
          <a:lstStyle/>
          <a:p>
            <a:pPr>
              <a:lnSpc>
                <a:spcPct val="100000"/>
              </a:lnSpc>
            </a:pPr>
            <a:r>
              <a:rPr lang="zh-TW" altLang="en-US" sz="2100" dirty="0" smtClean="0">
                <a:latin typeface="微軟正黑體" panose="020B0604030504040204" pitchFamily="34" charset="-120"/>
                <a:ea typeface="微軟正黑體" panose="020B0604030504040204" pitchFamily="34" charset="-120"/>
              </a:rPr>
              <a:t>假設我們有</a:t>
            </a:r>
            <a:r>
              <a:rPr lang="zh-TW" altLang="en-US" sz="2100" dirty="0" smtClean="0">
                <a:solidFill>
                  <a:srgbClr val="FFFF99"/>
                </a:solidFill>
                <a:latin typeface="微軟正黑體" panose="020B0604030504040204" pitchFamily="34" charset="-120"/>
                <a:ea typeface="微軟正黑體" panose="020B0604030504040204" pitchFamily="34" charset="-120"/>
              </a:rPr>
              <a:t>短</a:t>
            </a:r>
            <a:r>
              <a:rPr lang="zh-TW" altLang="en-US" sz="2100" dirty="0">
                <a:solidFill>
                  <a:srgbClr val="FFFF99"/>
                </a:solidFill>
                <a:latin typeface="微軟正黑體" panose="020B0604030504040204" pitchFamily="34" charset="-120"/>
                <a:ea typeface="微軟正黑體" panose="020B0604030504040204" pitchFamily="34" charset="-120"/>
              </a:rPr>
              <a:t>天期國債</a:t>
            </a:r>
            <a:r>
              <a:rPr lang="zh-TW" altLang="en-US" sz="2100" dirty="0" smtClean="0">
                <a:solidFill>
                  <a:srgbClr val="FFFF99"/>
                </a:solidFill>
                <a:latin typeface="微軟正黑體" panose="020B0604030504040204" pitchFamily="34" charset="-120"/>
                <a:ea typeface="微軟正黑體" panose="020B0604030504040204" pitchFamily="34" charset="-120"/>
              </a:rPr>
              <a:t>期貨</a:t>
            </a:r>
            <a:r>
              <a:rPr lang="zh-TW" altLang="en-US" sz="2100" dirty="0" smtClean="0">
                <a:latin typeface="微軟正黑體" panose="020B0604030504040204" pitchFamily="34" charset="-120"/>
                <a:ea typeface="微軟正黑體" panose="020B0604030504040204" pitchFamily="34" charset="-120"/>
              </a:rPr>
              <a:t>且其在</a:t>
            </a:r>
            <a:r>
              <a:rPr lang="en-US" altLang="zh-TW" sz="2100" dirty="0" smtClean="0">
                <a:latin typeface="微軟正黑體" panose="020B0604030504040204" pitchFamily="34" charset="-120"/>
                <a:ea typeface="微軟正黑體" panose="020B0604030504040204" pitchFamily="34" charset="-120"/>
              </a:rPr>
              <a:t>2022 </a:t>
            </a:r>
            <a:r>
              <a:rPr lang="zh-TW" altLang="en-US" sz="2100" dirty="0">
                <a:latin typeface="微軟正黑體" panose="020B0604030504040204" pitchFamily="34" charset="-120"/>
                <a:ea typeface="微軟正黑體" panose="020B0604030504040204" pitchFamily="34" charset="-120"/>
              </a:rPr>
              <a:t>年 </a:t>
            </a:r>
            <a:r>
              <a:rPr lang="en-US" altLang="zh-TW" sz="2100" dirty="0">
                <a:latin typeface="微軟正黑體" panose="020B0604030504040204" pitchFamily="34" charset="-120"/>
                <a:ea typeface="微軟正黑體" panose="020B0604030504040204" pitchFamily="34" charset="-120"/>
              </a:rPr>
              <a:t>6 </a:t>
            </a:r>
            <a:r>
              <a:rPr lang="zh-TW" altLang="en-US" sz="2100" dirty="0" smtClean="0">
                <a:latin typeface="微軟正黑體" panose="020B0604030504040204" pitchFamily="34" charset="-120"/>
                <a:ea typeface="微軟正黑體" panose="020B0604030504040204" pitchFamily="34" charset="-120"/>
              </a:rPr>
              <a:t>月交割。</a:t>
            </a:r>
            <a:r>
              <a:rPr lang="en-US" altLang="zh-TW" sz="2100" dirty="0" smtClean="0">
                <a:latin typeface="微軟正黑體" panose="020B0604030504040204" pitchFamily="34" charset="-120"/>
                <a:ea typeface="微軟正黑體" panose="020B0604030504040204" pitchFamily="34" charset="-120"/>
              </a:rPr>
              <a:t>2022/5/30</a:t>
            </a:r>
            <a:r>
              <a:rPr lang="zh-TW" altLang="en-US" sz="2100" dirty="0">
                <a:latin typeface="微軟正黑體" panose="020B0604030504040204" pitchFamily="34" charset="-120"/>
                <a:ea typeface="微軟正黑體" panose="020B0604030504040204" pitchFamily="34" charset="-120"/>
              </a:rPr>
              <a:t>（一）</a:t>
            </a:r>
            <a:r>
              <a:rPr lang="zh-TW" altLang="en-US" sz="2100" dirty="0" smtClean="0">
                <a:latin typeface="微軟正黑體" panose="020B0604030504040204" pitchFamily="34" charset="-120"/>
                <a:ea typeface="微軟正黑體" panose="020B0604030504040204" pitchFamily="34" charset="-120"/>
              </a:rPr>
              <a:t>和</a:t>
            </a:r>
            <a:r>
              <a:rPr lang="en-US" altLang="zh-TW" sz="2100" dirty="0" smtClean="0">
                <a:latin typeface="微軟正黑體" panose="020B0604030504040204" pitchFamily="34" charset="-120"/>
                <a:ea typeface="微軟正黑體" panose="020B0604030504040204" pitchFamily="34" charset="-120"/>
              </a:rPr>
              <a:t>2022/7/4</a:t>
            </a:r>
            <a:r>
              <a:rPr lang="zh-TW" altLang="en-US" sz="2100" dirty="0" smtClean="0">
                <a:latin typeface="微軟正黑體" panose="020B0604030504040204" pitchFamily="34" charset="-120"/>
                <a:ea typeface="微軟正黑體" panose="020B0604030504040204" pitchFamily="34" charset="-120"/>
              </a:rPr>
              <a:t>（一）這兩天都</a:t>
            </a:r>
            <a:r>
              <a:rPr lang="zh-TW" altLang="en-US" sz="2100" dirty="0">
                <a:latin typeface="微軟正黑體" panose="020B0604030504040204" pitchFamily="34" charset="-120"/>
                <a:ea typeface="微軟正黑體" panose="020B0604030504040204" pitchFamily="34" charset="-120"/>
              </a:rPr>
              <a:t>是美國政府證券市場（和交易所）</a:t>
            </a:r>
            <a:r>
              <a:rPr lang="zh-TW" altLang="en-US" sz="2100" dirty="0" smtClean="0">
                <a:latin typeface="微軟正黑體" panose="020B0604030504040204" pitchFamily="34" charset="-120"/>
                <a:ea typeface="微軟正黑體" panose="020B0604030504040204" pitchFamily="34" charset="-120"/>
              </a:rPr>
              <a:t>假期</a:t>
            </a:r>
            <a:endParaRPr lang="zh-TW" altLang="en-US" sz="2100" dirty="0">
              <a:latin typeface="微軟正黑體" panose="020B0604030504040204" pitchFamily="34" charset="-120"/>
              <a:ea typeface="微軟正黑體" panose="020B0604030504040204" pitchFamily="34" charset="-120"/>
            </a:endParaRPr>
          </a:p>
        </p:txBody>
      </p:sp>
      <p:sp>
        <p:nvSpPr>
          <p:cNvPr id="10" name="內容版面配置區 9"/>
          <p:cNvSpPr>
            <a:spLocks noGrp="1"/>
          </p:cNvSpPr>
          <p:nvPr>
            <p:ph sz="half" idx="2"/>
          </p:nvPr>
        </p:nvSpPr>
        <p:spPr>
          <a:xfrm>
            <a:off x="6217920" y="2233385"/>
            <a:ext cx="4937760" cy="3635919"/>
          </a:xfrm>
        </p:spPr>
        <p:txBody>
          <a:bodyPr>
            <a:normAutofit/>
          </a:bodyPr>
          <a:lstStyle/>
          <a:p>
            <a:r>
              <a:rPr lang="en-US" altLang="zh-TW" sz="1800" dirty="0" smtClean="0">
                <a:latin typeface="微軟正黑體" panose="020B0604030504040204" pitchFamily="34" charset="-120"/>
                <a:ea typeface="微軟正黑體" panose="020B0604030504040204" pitchFamily="34" charset="-120"/>
              </a:rPr>
              <a:t>5/27</a:t>
            </a:r>
            <a:r>
              <a:rPr lang="zh-TW" altLang="en-US" sz="1800" dirty="0">
                <a:latin typeface="微軟正黑體" panose="020B0604030504040204" pitchFamily="34" charset="-120"/>
                <a:ea typeface="微軟正黑體" panose="020B0604030504040204" pitchFamily="34" charset="-120"/>
              </a:rPr>
              <a:t>（五</a:t>
            </a:r>
            <a:r>
              <a:rPr lang="zh-TW" altLang="en-US" sz="1800" dirty="0" smtClean="0">
                <a:latin typeface="微軟正黑體" panose="020B0604030504040204" pitchFamily="34" charset="-120"/>
                <a:ea typeface="微軟正黑體" panose="020B0604030504040204" pitchFamily="34" charset="-120"/>
              </a:rPr>
              <a:t>）：第一意向日</a:t>
            </a:r>
            <a:endParaRPr lang="en-US" altLang="zh-TW" sz="1800" dirty="0" smtClean="0">
              <a:latin typeface="微軟正黑體" panose="020B0604030504040204" pitchFamily="34" charset="-120"/>
              <a:ea typeface="微軟正黑體" panose="020B0604030504040204" pitchFamily="34" charset="-120"/>
            </a:endParaRPr>
          </a:p>
          <a:p>
            <a:r>
              <a:rPr lang="en-US" altLang="zh-TW" sz="1800" dirty="0" smtClean="0">
                <a:latin typeface="微軟正黑體" panose="020B0604030504040204" pitchFamily="34" charset="-120"/>
                <a:ea typeface="微軟正黑體" panose="020B0604030504040204" pitchFamily="34" charset="-120"/>
              </a:rPr>
              <a:t>5/31</a:t>
            </a:r>
            <a:r>
              <a:rPr lang="zh-TW" altLang="en-US" sz="1800" dirty="0" smtClean="0">
                <a:latin typeface="微軟正黑體" panose="020B0604030504040204" pitchFamily="34" charset="-120"/>
                <a:ea typeface="微軟正黑體" panose="020B0604030504040204" pitchFamily="34" charset="-120"/>
              </a:rPr>
              <a:t>（二）：第一</a:t>
            </a:r>
            <a:r>
              <a:rPr lang="zh-TW" altLang="en-US" sz="1800" dirty="0">
                <a:latin typeface="微軟正黑體" panose="020B0604030504040204" pitchFamily="34" charset="-120"/>
                <a:ea typeface="微軟正黑體" panose="020B0604030504040204" pitchFamily="34" charset="-120"/>
              </a:rPr>
              <a:t>通知</a:t>
            </a:r>
            <a:r>
              <a:rPr lang="zh-TW" altLang="en-US" sz="1800" dirty="0" smtClean="0">
                <a:latin typeface="微軟正黑體" panose="020B0604030504040204" pitchFamily="34" charset="-120"/>
                <a:ea typeface="微軟正黑體" panose="020B0604030504040204" pitchFamily="34" charset="-120"/>
              </a:rPr>
              <a:t>日</a:t>
            </a:r>
            <a:endParaRPr lang="en-US" altLang="zh-TW" sz="1800" dirty="0">
              <a:latin typeface="微軟正黑體" panose="020B0604030504040204" pitchFamily="34" charset="-120"/>
              <a:ea typeface="微軟正黑體" panose="020B0604030504040204" pitchFamily="34" charset="-120"/>
            </a:endParaRPr>
          </a:p>
          <a:p>
            <a:r>
              <a:rPr lang="en-US" altLang="zh-TW" sz="1800" dirty="0" smtClean="0">
                <a:latin typeface="微軟正黑體" panose="020B0604030504040204" pitchFamily="34" charset="-120"/>
                <a:ea typeface="微軟正黑體" panose="020B0604030504040204" pitchFamily="34" charset="-120"/>
              </a:rPr>
              <a:t>6/1</a:t>
            </a:r>
            <a:r>
              <a:rPr lang="zh-TW" altLang="en-US" sz="1800" dirty="0" smtClean="0">
                <a:latin typeface="微軟正黑體" panose="020B0604030504040204" pitchFamily="34" charset="-120"/>
                <a:ea typeface="微軟正黑體" panose="020B0604030504040204" pitchFamily="34" charset="-120"/>
              </a:rPr>
              <a:t>（三）：第一交割日</a:t>
            </a:r>
            <a:endParaRPr lang="en-US" altLang="zh-TW" sz="1800" dirty="0">
              <a:latin typeface="微軟正黑體" panose="020B0604030504040204" pitchFamily="34" charset="-120"/>
              <a:ea typeface="微軟正黑體" panose="020B0604030504040204" pitchFamily="34" charset="-120"/>
            </a:endParaRPr>
          </a:p>
          <a:p>
            <a:r>
              <a:rPr lang="en-US" altLang="zh-TW" sz="1800" dirty="0" smtClean="0">
                <a:solidFill>
                  <a:srgbClr val="FFFF99"/>
                </a:solidFill>
                <a:latin typeface="微軟正黑體" panose="020B0604030504040204" pitchFamily="34" charset="-120"/>
                <a:ea typeface="微軟正黑體" panose="020B0604030504040204" pitchFamily="34" charset="-120"/>
              </a:rPr>
              <a:t>6/30</a:t>
            </a:r>
            <a:r>
              <a:rPr lang="zh-TW" altLang="en-US" sz="1800" dirty="0" smtClean="0">
                <a:solidFill>
                  <a:srgbClr val="FFFF99"/>
                </a:solidFill>
                <a:latin typeface="微軟正黑體" panose="020B0604030504040204" pitchFamily="34" charset="-120"/>
                <a:ea typeface="微軟正黑體" panose="020B0604030504040204" pitchFamily="34" charset="-120"/>
              </a:rPr>
              <a:t>（四）：最後交易日</a:t>
            </a:r>
            <a:r>
              <a:rPr lang="en-US" altLang="zh-TW" sz="1800" dirty="0" smtClean="0">
                <a:solidFill>
                  <a:srgbClr val="FFFF99"/>
                </a:solidFill>
                <a:latin typeface="微軟正黑體" panose="020B0604030504040204" pitchFamily="34" charset="-120"/>
                <a:ea typeface="微軟正黑體" panose="020B0604030504040204" pitchFamily="34" charset="-120"/>
              </a:rPr>
              <a:t> </a:t>
            </a:r>
            <a:r>
              <a:rPr lang="en-US" altLang="zh-TW" sz="1800" dirty="0">
                <a:solidFill>
                  <a:srgbClr val="FFFF99"/>
                </a:solidFill>
                <a:latin typeface="微軟正黑體" panose="020B0604030504040204" pitchFamily="34" charset="-120"/>
                <a:ea typeface="微軟正黑體" panose="020B0604030504040204" pitchFamily="34" charset="-120"/>
              </a:rPr>
              <a:t>(CME GLOBEX, </a:t>
            </a:r>
            <a:r>
              <a:rPr lang="en-US" altLang="zh-TW" sz="1800" dirty="0" smtClean="0">
                <a:solidFill>
                  <a:srgbClr val="FFFF99"/>
                </a:solidFill>
                <a:latin typeface="微軟正黑體" panose="020B0604030504040204" pitchFamily="34" charset="-120"/>
                <a:ea typeface="微軟正黑體" panose="020B0604030504040204" pitchFamily="34" charset="-120"/>
              </a:rPr>
              <a:t>BLOCK </a:t>
            </a:r>
            <a:r>
              <a:rPr lang="en-US" altLang="zh-TW" sz="1800" dirty="0">
                <a:solidFill>
                  <a:srgbClr val="FFFF99"/>
                </a:solidFill>
                <a:latin typeface="微軟正黑體" panose="020B0604030504040204" pitchFamily="34" charset="-120"/>
                <a:ea typeface="微軟正黑體" panose="020B0604030504040204" pitchFamily="34" charset="-120"/>
              </a:rPr>
              <a:t>TRADES</a:t>
            </a:r>
            <a:r>
              <a:rPr lang="en-US" altLang="zh-TW" sz="1800" dirty="0" smtClean="0">
                <a:solidFill>
                  <a:srgbClr val="FFFF99"/>
                </a:solidFill>
                <a:latin typeface="微軟正黑體" panose="020B0604030504040204" pitchFamily="34" charset="-120"/>
                <a:ea typeface="微軟正黑體" panose="020B0604030504040204" pitchFamily="34" charset="-120"/>
              </a:rPr>
              <a:t>)</a:t>
            </a:r>
            <a:r>
              <a:rPr lang="en-US" altLang="zh-TW" sz="1800" dirty="0">
                <a:solidFill>
                  <a:srgbClr val="FFFF99"/>
                </a:solidFill>
                <a:latin typeface="微軟正黑體" panose="020B0604030504040204" pitchFamily="34" charset="-120"/>
                <a:ea typeface="微軟正黑體" panose="020B0604030504040204" pitchFamily="34" charset="-120"/>
              </a:rPr>
              <a:t> </a:t>
            </a:r>
            <a:endParaRPr lang="en-US" altLang="zh-TW" sz="1800" dirty="0" smtClean="0">
              <a:solidFill>
                <a:srgbClr val="FFFF99"/>
              </a:solidFill>
              <a:latin typeface="微軟正黑體" panose="020B0604030504040204" pitchFamily="34" charset="-120"/>
              <a:ea typeface="微軟正黑體" panose="020B0604030504040204" pitchFamily="34" charset="-120"/>
            </a:endParaRPr>
          </a:p>
          <a:p>
            <a:r>
              <a:rPr lang="en-US" altLang="zh-TW" sz="1800" dirty="0" smtClean="0">
                <a:solidFill>
                  <a:srgbClr val="FFFF99"/>
                </a:solidFill>
                <a:latin typeface="微軟正黑體" panose="020B0604030504040204" pitchFamily="34" charset="-120"/>
                <a:ea typeface="微軟正黑體" panose="020B0604030504040204" pitchFamily="34" charset="-120"/>
              </a:rPr>
              <a:t>7/1</a:t>
            </a:r>
            <a:r>
              <a:rPr lang="zh-TW" altLang="en-US" sz="1800" dirty="0" smtClean="0">
                <a:solidFill>
                  <a:srgbClr val="FFFF99"/>
                </a:solidFill>
                <a:latin typeface="微軟正黑體" panose="020B0604030504040204" pitchFamily="34" charset="-120"/>
                <a:ea typeface="微軟正黑體" panose="020B0604030504040204" pitchFamily="34" charset="-120"/>
              </a:rPr>
              <a:t>（</a:t>
            </a:r>
            <a:r>
              <a:rPr lang="zh-TW" altLang="en-US" sz="1800" dirty="0">
                <a:solidFill>
                  <a:srgbClr val="FFFF99"/>
                </a:solidFill>
                <a:latin typeface="微軟正黑體" panose="020B0604030504040204" pitchFamily="34" charset="-120"/>
                <a:ea typeface="微軟正黑體" panose="020B0604030504040204" pitchFamily="34" charset="-120"/>
              </a:rPr>
              <a:t>五</a:t>
            </a:r>
            <a:r>
              <a:rPr lang="zh-TW" altLang="en-US" sz="1800" dirty="0" smtClean="0">
                <a:solidFill>
                  <a:srgbClr val="FFFF99"/>
                </a:solidFill>
                <a:latin typeface="微軟正黑體" panose="020B0604030504040204" pitchFamily="34" charset="-120"/>
                <a:ea typeface="微軟正黑體" panose="020B0604030504040204" pitchFamily="34" charset="-120"/>
              </a:rPr>
              <a:t>）：</a:t>
            </a:r>
            <a:r>
              <a:rPr lang="zh-TW" altLang="en-US" sz="1800" dirty="0">
                <a:solidFill>
                  <a:srgbClr val="FFFF99"/>
                </a:solidFill>
                <a:latin typeface="微軟正黑體" panose="020B0604030504040204" pitchFamily="34" charset="-120"/>
                <a:ea typeface="微軟正黑體" panose="020B0604030504040204" pitchFamily="34" charset="-120"/>
              </a:rPr>
              <a:t>最後交易日</a:t>
            </a:r>
            <a:r>
              <a:rPr lang="en-US" altLang="zh-TW" sz="1800" dirty="0">
                <a:solidFill>
                  <a:srgbClr val="FFFF99"/>
                </a:solidFill>
                <a:latin typeface="微軟正黑體" panose="020B0604030504040204" pitchFamily="34" charset="-120"/>
                <a:ea typeface="微軟正黑體" panose="020B0604030504040204" pitchFamily="34" charset="-120"/>
              </a:rPr>
              <a:t> </a:t>
            </a:r>
            <a:r>
              <a:rPr lang="en-US" altLang="zh-TW" sz="1800" dirty="0" smtClean="0">
                <a:solidFill>
                  <a:srgbClr val="FFFF99"/>
                </a:solidFill>
                <a:latin typeface="微軟正黑體" panose="020B0604030504040204" pitchFamily="34" charset="-120"/>
                <a:ea typeface="微軟正黑體" panose="020B0604030504040204" pitchFamily="34" charset="-120"/>
              </a:rPr>
              <a:t>(EFRPS)</a:t>
            </a:r>
            <a:endParaRPr lang="en-US" altLang="zh-TW" sz="1800" dirty="0">
              <a:solidFill>
                <a:srgbClr val="FFFF99"/>
              </a:solidFill>
              <a:latin typeface="微軟正黑體" panose="020B0604030504040204" pitchFamily="34" charset="-120"/>
              <a:ea typeface="微軟正黑體" panose="020B0604030504040204" pitchFamily="34" charset="-120"/>
            </a:endParaRPr>
          </a:p>
          <a:p>
            <a:r>
              <a:rPr lang="en-US" altLang="zh-TW" sz="1800" dirty="0" smtClean="0">
                <a:solidFill>
                  <a:srgbClr val="FFFF99"/>
                </a:solidFill>
                <a:latin typeface="微軟正黑體" panose="020B0604030504040204" pitchFamily="34" charset="-120"/>
                <a:ea typeface="微軟正黑體" panose="020B0604030504040204" pitchFamily="34" charset="-120"/>
              </a:rPr>
              <a:t>7/1</a:t>
            </a:r>
            <a:r>
              <a:rPr lang="zh-TW" altLang="en-US" sz="1800" dirty="0" smtClean="0">
                <a:solidFill>
                  <a:srgbClr val="FFFF99"/>
                </a:solidFill>
                <a:latin typeface="微軟正黑體" panose="020B0604030504040204" pitchFamily="34" charset="-120"/>
                <a:ea typeface="微軟正黑體" panose="020B0604030504040204" pitchFamily="34" charset="-120"/>
              </a:rPr>
              <a:t>（</a:t>
            </a:r>
            <a:r>
              <a:rPr lang="zh-TW" altLang="en-US" sz="1800" dirty="0">
                <a:solidFill>
                  <a:srgbClr val="FFFF99"/>
                </a:solidFill>
                <a:latin typeface="微軟正黑體" panose="020B0604030504040204" pitchFamily="34" charset="-120"/>
                <a:ea typeface="微軟正黑體" panose="020B0604030504040204" pitchFamily="34" charset="-120"/>
              </a:rPr>
              <a:t>五）</a:t>
            </a:r>
            <a:r>
              <a:rPr lang="zh-TW" altLang="en-US" sz="1800" dirty="0" smtClean="0">
                <a:solidFill>
                  <a:srgbClr val="FFFF99"/>
                </a:solidFill>
                <a:latin typeface="微軟正黑體" panose="020B0604030504040204" pitchFamily="34" charset="-120"/>
                <a:ea typeface="微軟正黑體" panose="020B0604030504040204" pitchFamily="34" charset="-120"/>
              </a:rPr>
              <a:t>：</a:t>
            </a:r>
            <a:r>
              <a:rPr lang="zh-TW" altLang="en-US" sz="1800" dirty="0">
                <a:solidFill>
                  <a:srgbClr val="FFFF99"/>
                </a:solidFill>
                <a:latin typeface="微軟正黑體" panose="020B0604030504040204" pitchFamily="34" charset="-120"/>
                <a:ea typeface="微軟正黑體" panose="020B0604030504040204" pitchFamily="34" charset="-120"/>
              </a:rPr>
              <a:t>最後</a:t>
            </a:r>
            <a:r>
              <a:rPr lang="zh-TW" altLang="en-US" sz="1800" dirty="0" smtClean="0">
                <a:solidFill>
                  <a:srgbClr val="FFFF99"/>
                </a:solidFill>
                <a:latin typeface="微軟正黑體" panose="020B0604030504040204" pitchFamily="34" charset="-120"/>
                <a:ea typeface="微軟正黑體" panose="020B0604030504040204" pitchFamily="34" charset="-120"/>
              </a:rPr>
              <a:t>意向日</a:t>
            </a:r>
            <a:endParaRPr lang="en-US" altLang="zh-TW" sz="1800" dirty="0">
              <a:solidFill>
                <a:srgbClr val="FFFF99"/>
              </a:solidFill>
              <a:latin typeface="微軟正黑體" panose="020B0604030504040204" pitchFamily="34" charset="-120"/>
              <a:ea typeface="微軟正黑體" panose="020B0604030504040204" pitchFamily="34" charset="-120"/>
            </a:endParaRPr>
          </a:p>
          <a:p>
            <a:r>
              <a:rPr lang="en-US" altLang="zh-TW" sz="1800" dirty="0" smtClean="0">
                <a:solidFill>
                  <a:srgbClr val="FFFF99"/>
                </a:solidFill>
                <a:latin typeface="微軟正黑體" panose="020B0604030504040204" pitchFamily="34" charset="-120"/>
                <a:ea typeface="微軟正黑體" panose="020B0604030504040204" pitchFamily="34" charset="-120"/>
              </a:rPr>
              <a:t>7/5</a:t>
            </a:r>
            <a:r>
              <a:rPr lang="zh-TW" altLang="en-US" sz="1800" dirty="0" smtClean="0">
                <a:solidFill>
                  <a:srgbClr val="FFFF99"/>
                </a:solidFill>
                <a:latin typeface="微軟正黑體" panose="020B0604030504040204" pitchFamily="34" charset="-120"/>
                <a:ea typeface="微軟正黑體" panose="020B0604030504040204" pitchFamily="34" charset="-120"/>
              </a:rPr>
              <a:t>（二）：最後通知日</a:t>
            </a:r>
            <a:endParaRPr lang="en-US" altLang="zh-TW" sz="1800" dirty="0">
              <a:solidFill>
                <a:srgbClr val="FFFF99"/>
              </a:solidFill>
              <a:latin typeface="微軟正黑體" panose="020B0604030504040204" pitchFamily="34" charset="-120"/>
              <a:ea typeface="微軟正黑體" panose="020B0604030504040204" pitchFamily="34" charset="-120"/>
            </a:endParaRPr>
          </a:p>
          <a:p>
            <a:r>
              <a:rPr lang="en-US" altLang="zh-TW" sz="1800" dirty="0" smtClean="0">
                <a:solidFill>
                  <a:srgbClr val="FFFF99"/>
                </a:solidFill>
                <a:latin typeface="微軟正黑體" panose="020B0604030504040204" pitchFamily="34" charset="-120"/>
                <a:ea typeface="微軟正黑體" panose="020B0604030504040204" pitchFamily="34" charset="-120"/>
              </a:rPr>
              <a:t>7/6</a:t>
            </a:r>
            <a:r>
              <a:rPr lang="zh-TW" altLang="en-US" sz="1800" dirty="0" smtClean="0">
                <a:solidFill>
                  <a:srgbClr val="FFFF99"/>
                </a:solidFill>
                <a:latin typeface="微軟正黑體" panose="020B0604030504040204" pitchFamily="34" charset="-120"/>
                <a:ea typeface="微軟正黑體" panose="020B0604030504040204" pitchFamily="34" charset="-120"/>
              </a:rPr>
              <a:t>（三）：</a:t>
            </a:r>
            <a:r>
              <a:rPr lang="zh-TW" altLang="en-US" sz="1800" dirty="0">
                <a:solidFill>
                  <a:srgbClr val="FFFF99"/>
                </a:solidFill>
                <a:latin typeface="微軟正黑體" panose="020B0604030504040204" pitchFamily="34" charset="-120"/>
                <a:ea typeface="微軟正黑體" panose="020B0604030504040204" pitchFamily="34" charset="-120"/>
              </a:rPr>
              <a:t>最後交割</a:t>
            </a:r>
            <a:r>
              <a:rPr lang="zh-TW" altLang="en-US" sz="1800" dirty="0" smtClean="0">
                <a:solidFill>
                  <a:srgbClr val="FFFF99"/>
                </a:solidFill>
                <a:latin typeface="微軟正黑體" panose="020B0604030504040204" pitchFamily="34" charset="-120"/>
                <a:ea typeface="微軟正黑體" panose="020B0604030504040204" pitchFamily="34" charset="-120"/>
              </a:rPr>
              <a:t>日</a:t>
            </a:r>
            <a:endParaRPr lang="en-US" altLang="zh-TW" sz="1800" dirty="0">
              <a:solidFill>
                <a:srgbClr val="FFFF99"/>
              </a:solidFill>
              <a:latin typeface="微軟正黑體" panose="020B0604030504040204" pitchFamily="34" charset="-120"/>
              <a:ea typeface="微軟正黑體" panose="020B0604030504040204" pitchFamily="34" charset="-120"/>
            </a:endParaRPr>
          </a:p>
          <a:p>
            <a:endParaRPr lang="en-US" altLang="zh-TW" sz="1800" dirty="0" smtClean="0">
              <a:latin typeface="微軟正黑體" panose="020B0604030504040204" pitchFamily="34" charset="-120"/>
              <a:ea typeface="微軟正黑體" panose="020B0604030504040204" pitchFamily="34" charset="-120"/>
            </a:endParaRPr>
          </a:p>
        </p:txBody>
      </p:sp>
      <p:pic>
        <p:nvPicPr>
          <p:cNvPr id="11" name="內容版面配置區 10"/>
          <p:cNvPicPr>
            <a:picLocks noGrp="1" noChangeAspect="1"/>
          </p:cNvPicPr>
          <p:nvPr>
            <p:ph sz="half" idx="1"/>
          </p:nvPr>
        </p:nvPicPr>
        <p:blipFill>
          <a:blip r:embed="rId2"/>
          <a:stretch>
            <a:fillRect/>
          </a:stretch>
        </p:blipFill>
        <p:spPr>
          <a:xfrm>
            <a:off x="1894448" y="2233386"/>
            <a:ext cx="3343742" cy="3248478"/>
          </a:xfrm>
          <a:prstGeom prst="rect">
            <a:avLst/>
          </a:prstGeom>
        </p:spPr>
      </p:pic>
      <p:sp>
        <p:nvSpPr>
          <p:cNvPr id="12" name="矩形 11"/>
          <p:cNvSpPr/>
          <p:nvPr/>
        </p:nvSpPr>
        <p:spPr>
          <a:xfrm>
            <a:off x="2399508" y="3025721"/>
            <a:ext cx="437477" cy="3682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399508" y="5030367"/>
            <a:ext cx="437477" cy="3682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385195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p:cNvSpPr>
            <a:spLocks noGrp="1"/>
          </p:cNvSpPr>
          <p:nvPr>
            <p:ph type="title"/>
          </p:nvPr>
        </p:nvSpPr>
        <p:spPr>
          <a:xfrm>
            <a:off x="1097280" y="998696"/>
            <a:ext cx="10058400" cy="738664"/>
          </a:xfrm>
          <a:prstGeom prst="rect">
            <a:avLst/>
          </a:prstGeom>
        </p:spPr>
        <p:txBody>
          <a:bodyPr wrap="square">
            <a:spAutoFit/>
          </a:bodyPr>
          <a:lstStyle/>
          <a:p>
            <a:pPr>
              <a:lnSpc>
                <a:spcPct val="100000"/>
              </a:lnSpc>
            </a:pPr>
            <a:r>
              <a:rPr lang="zh-TW" altLang="en-US" sz="2100" dirty="0" smtClean="0">
                <a:latin typeface="微軟正黑體" panose="020B0604030504040204" pitchFamily="34" charset="-120"/>
                <a:ea typeface="微軟正黑體" panose="020B0604030504040204" pitchFamily="34" charset="-120"/>
              </a:rPr>
              <a:t>假設我們有</a:t>
            </a:r>
            <a:r>
              <a:rPr lang="zh-TW" altLang="en-US" sz="2100" dirty="0" smtClean="0">
                <a:solidFill>
                  <a:schemeClr val="tx2"/>
                </a:solidFill>
                <a:latin typeface="微軟正黑體" panose="020B0604030504040204" pitchFamily="34" charset="-120"/>
                <a:ea typeface="微軟正黑體" panose="020B0604030504040204" pitchFamily="34" charset="-120"/>
              </a:rPr>
              <a:t>中長天期</a:t>
            </a:r>
            <a:r>
              <a:rPr lang="zh-TW" altLang="en-US" sz="2100" dirty="0">
                <a:solidFill>
                  <a:schemeClr val="tx2"/>
                </a:solidFill>
                <a:latin typeface="微軟正黑體" panose="020B0604030504040204" pitchFamily="34" charset="-120"/>
                <a:ea typeface="微軟正黑體" panose="020B0604030504040204" pitchFamily="34" charset="-120"/>
              </a:rPr>
              <a:t>國債</a:t>
            </a:r>
            <a:r>
              <a:rPr lang="zh-TW" altLang="en-US" sz="2100" dirty="0" smtClean="0">
                <a:solidFill>
                  <a:schemeClr val="tx2"/>
                </a:solidFill>
                <a:latin typeface="微軟正黑體" panose="020B0604030504040204" pitchFamily="34" charset="-120"/>
                <a:ea typeface="微軟正黑體" panose="020B0604030504040204" pitchFamily="34" charset="-120"/>
              </a:rPr>
              <a:t>期貨</a:t>
            </a:r>
            <a:r>
              <a:rPr lang="zh-TW" altLang="en-US" sz="2100" dirty="0" smtClean="0">
                <a:latin typeface="微軟正黑體" panose="020B0604030504040204" pitchFamily="34" charset="-120"/>
                <a:ea typeface="微軟正黑體" panose="020B0604030504040204" pitchFamily="34" charset="-120"/>
              </a:rPr>
              <a:t>且其在</a:t>
            </a:r>
            <a:r>
              <a:rPr lang="en-US" altLang="zh-TW" sz="2100" dirty="0" smtClean="0">
                <a:latin typeface="微軟正黑體" panose="020B0604030504040204" pitchFamily="34" charset="-120"/>
                <a:ea typeface="微軟正黑體" panose="020B0604030504040204" pitchFamily="34" charset="-120"/>
              </a:rPr>
              <a:t>2022 </a:t>
            </a:r>
            <a:r>
              <a:rPr lang="zh-TW" altLang="en-US" sz="2100" dirty="0">
                <a:latin typeface="微軟正黑體" panose="020B0604030504040204" pitchFamily="34" charset="-120"/>
                <a:ea typeface="微軟正黑體" panose="020B0604030504040204" pitchFamily="34" charset="-120"/>
              </a:rPr>
              <a:t>年 </a:t>
            </a:r>
            <a:r>
              <a:rPr lang="en-US" altLang="zh-TW" sz="2100" dirty="0">
                <a:latin typeface="微軟正黑體" panose="020B0604030504040204" pitchFamily="34" charset="-120"/>
                <a:ea typeface="微軟正黑體" panose="020B0604030504040204" pitchFamily="34" charset="-120"/>
              </a:rPr>
              <a:t>6 </a:t>
            </a:r>
            <a:r>
              <a:rPr lang="zh-TW" altLang="en-US" sz="2100" dirty="0" smtClean="0">
                <a:latin typeface="微軟正黑體" panose="020B0604030504040204" pitchFamily="34" charset="-120"/>
                <a:ea typeface="微軟正黑體" panose="020B0604030504040204" pitchFamily="34" charset="-120"/>
              </a:rPr>
              <a:t>月交割。</a:t>
            </a:r>
            <a:r>
              <a:rPr lang="en-US" altLang="zh-TW" sz="2100" dirty="0" smtClean="0">
                <a:latin typeface="微軟正黑體" panose="020B0604030504040204" pitchFamily="34" charset="-120"/>
                <a:ea typeface="微軟正黑體" panose="020B0604030504040204" pitchFamily="34" charset="-120"/>
              </a:rPr>
              <a:t>2022/5/30</a:t>
            </a:r>
            <a:r>
              <a:rPr lang="zh-TW" altLang="en-US" sz="2100" dirty="0">
                <a:latin typeface="微軟正黑體" panose="020B0604030504040204" pitchFamily="34" charset="-120"/>
                <a:ea typeface="微軟正黑體" panose="020B0604030504040204" pitchFamily="34" charset="-120"/>
              </a:rPr>
              <a:t>（一）</a:t>
            </a:r>
            <a:r>
              <a:rPr lang="zh-TW" altLang="en-US" sz="2100" dirty="0" smtClean="0">
                <a:latin typeface="微軟正黑體" panose="020B0604030504040204" pitchFamily="34" charset="-120"/>
                <a:ea typeface="微軟正黑體" panose="020B0604030504040204" pitchFamily="34" charset="-120"/>
              </a:rPr>
              <a:t>和</a:t>
            </a:r>
            <a:r>
              <a:rPr lang="en-US" altLang="zh-TW" sz="2100" dirty="0" smtClean="0">
                <a:latin typeface="微軟正黑體" panose="020B0604030504040204" pitchFamily="34" charset="-120"/>
                <a:ea typeface="微軟正黑體" panose="020B0604030504040204" pitchFamily="34" charset="-120"/>
              </a:rPr>
              <a:t>2022/7/4</a:t>
            </a:r>
            <a:r>
              <a:rPr lang="zh-TW" altLang="en-US" sz="2100" dirty="0" smtClean="0">
                <a:latin typeface="微軟正黑體" panose="020B0604030504040204" pitchFamily="34" charset="-120"/>
                <a:ea typeface="微軟正黑體" panose="020B0604030504040204" pitchFamily="34" charset="-120"/>
              </a:rPr>
              <a:t>（一）這兩天都</a:t>
            </a:r>
            <a:r>
              <a:rPr lang="zh-TW" altLang="en-US" sz="2100" dirty="0">
                <a:latin typeface="微軟正黑體" panose="020B0604030504040204" pitchFamily="34" charset="-120"/>
                <a:ea typeface="微軟正黑體" panose="020B0604030504040204" pitchFamily="34" charset="-120"/>
              </a:rPr>
              <a:t>是美國政府證券市場（和交易所）</a:t>
            </a:r>
            <a:r>
              <a:rPr lang="zh-TW" altLang="en-US" sz="2100" dirty="0" smtClean="0">
                <a:latin typeface="微軟正黑體" panose="020B0604030504040204" pitchFamily="34" charset="-120"/>
                <a:ea typeface="微軟正黑體" panose="020B0604030504040204" pitchFamily="34" charset="-120"/>
              </a:rPr>
              <a:t>假期</a:t>
            </a:r>
            <a:endParaRPr lang="zh-TW" altLang="en-US" sz="2100" dirty="0">
              <a:latin typeface="微軟正黑體" panose="020B0604030504040204" pitchFamily="34" charset="-120"/>
              <a:ea typeface="微軟正黑體" panose="020B0604030504040204" pitchFamily="34" charset="-120"/>
            </a:endParaRPr>
          </a:p>
        </p:txBody>
      </p:sp>
      <p:sp>
        <p:nvSpPr>
          <p:cNvPr id="10" name="內容版面配置區 9"/>
          <p:cNvSpPr>
            <a:spLocks noGrp="1"/>
          </p:cNvSpPr>
          <p:nvPr>
            <p:ph sz="half" idx="2"/>
          </p:nvPr>
        </p:nvSpPr>
        <p:spPr>
          <a:xfrm>
            <a:off x="6217920" y="2233385"/>
            <a:ext cx="4937760" cy="3635919"/>
          </a:xfrm>
        </p:spPr>
        <p:txBody>
          <a:bodyPr>
            <a:normAutofit/>
          </a:bodyPr>
          <a:lstStyle/>
          <a:p>
            <a:r>
              <a:rPr lang="en-US" altLang="zh-TW" sz="1800" dirty="0" smtClean="0">
                <a:latin typeface="微軟正黑體" panose="020B0604030504040204" pitchFamily="34" charset="-120"/>
                <a:ea typeface="微軟正黑體" panose="020B0604030504040204" pitchFamily="34" charset="-120"/>
              </a:rPr>
              <a:t>5/27</a:t>
            </a:r>
            <a:r>
              <a:rPr lang="zh-TW" altLang="en-US" sz="1800" dirty="0">
                <a:latin typeface="微軟正黑體" panose="020B0604030504040204" pitchFamily="34" charset="-120"/>
                <a:ea typeface="微軟正黑體" panose="020B0604030504040204" pitchFamily="34" charset="-120"/>
              </a:rPr>
              <a:t>（五</a:t>
            </a:r>
            <a:r>
              <a:rPr lang="zh-TW" altLang="en-US" sz="1800" dirty="0" smtClean="0">
                <a:latin typeface="微軟正黑體" panose="020B0604030504040204" pitchFamily="34" charset="-120"/>
                <a:ea typeface="微軟正黑體" panose="020B0604030504040204" pitchFamily="34" charset="-120"/>
              </a:rPr>
              <a:t>）：第一意向日</a:t>
            </a:r>
            <a:endParaRPr lang="en-US" altLang="zh-TW" sz="1800" dirty="0" smtClean="0">
              <a:latin typeface="微軟正黑體" panose="020B0604030504040204" pitchFamily="34" charset="-120"/>
              <a:ea typeface="微軟正黑體" panose="020B0604030504040204" pitchFamily="34" charset="-120"/>
            </a:endParaRPr>
          </a:p>
          <a:p>
            <a:r>
              <a:rPr lang="en-US" altLang="zh-TW" sz="1800" dirty="0" smtClean="0">
                <a:latin typeface="微軟正黑體" panose="020B0604030504040204" pitchFamily="34" charset="-120"/>
                <a:ea typeface="微軟正黑體" panose="020B0604030504040204" pitchFamily="34" charset="-120"/>
              </a:rPr>
              <a:t>5/31</a:t>
            </a:r>
            <a:r>
              <a:rPr lang="zh-TW" altLang="en-US" sz="1800" dirty="0" smtClean="0">
                <a:latin typeface="微軟正黑體" panose="020B0604030504040204" pitchFamily="34" charset="-120"/>
                <a:ea typeface="微軟正黑體" panose="020B0604030504040204" pitchFamily="34" charset="-120"/>
              </a:rPr>
              <a:t>（二）：第一</a:t>
            </a:r>
            <a:r>
              <a:rPr lang="zh-TW" altLang="en-US" sz="1800" dirty="0">
                <a:latin typeface="微軟正黑體" panose="020B0604030504040204" pitchFamily="34" charset="-120"/>
                <a:ea typeface="微軟正黑體" panose="020B0604030504040204" pitchFamily="34" charset="-120"/>
              </a:rPr>
              <a:t>通知</a:t>
            </a:r>
            <a:r>
              <a:rPr lang="zh-TW" altLang="en-US" sz="1800" dirty="0" smtClean="0">
                <a:latin typeface="微軟正黑體" panose="020B0604030504040204" pitchFamily="34" charset="-120"/>
                <a:ea typeface="微軟正黑體" panose="020B0604030504040204" pitchFamily="34" charset="-120"/>
              </a:rPr>
              <a:t>日</a:t>
            </a:r>
            <a:endParaRPr lang="en-US" altLang="zh-TW" sz="1800" dirty="0">
              <a:latin typeface="微軟正黑體" panose="020B0604030504040204" pitchFamily="34" charset="-120"/>
              <a:ea typeface="微軟正黑體" panose="020B0604030504040204" pitchFamily="34" charset="-120"/>
            </a:endParaRPr>
          </a:p>
          <a:p>
            <a:r>
              <a:rPr lang="en-US" altLang="zh-TW" sz="1800" dirty="0" smtClean="0">
                <a:latin typeface="微軟正黑體" panose="020B0604030504040204" pitchFamily="34" charset="-120"/>
                <a:ea typeface="微軟正黑體" panose="020B0604030504040204" pitchFamily="34" charset="-120"/>
              </a:rPr>
              <a:t>6/1</a:t>
            </a:r>
            <a:r>
              <a:rPr lang="zh-TW" altLang="en-US" sz="1800" dirty="0" smtClean="0">
                <a:latin typeface="微軟正黑體" panose="020B0604030504040204" pitchFamily="34" charset="-120"/>
                <a:ea typeface="微軟正黑體" panose="020B0604030504040204" pitchFamily="34" charset="-120"/>
              </a:rPr>
              <a:t>（三）：第一交割日</a:t>
            </a:r>
            <a:endParaRPr lang="en-US" altLang="zh-TW" sz="1800" dirty="0">
              <a:latin typeface="微軟正黑體" panose="020B0604030504040204" pitchFamily="34" charset="-120"/>
              <a:ea typeface="微軟正黑體" panose="020B0604030504040204" pitchFamily="34" charset="-120"/>
            </a:endParaRPr>
          </a:p>
          <a:p>
            <a:r>
              <a:rPr lang="en-US" altLang="zh-TW" sz="1800" dirty="0" smtClean="0">
                <a:solidFill>
                  <a:schemeClr val="tx2"/>
                </a:solidFill>
                <a:latin typeface="微軟正黑體" panose="020B0604030504040204" pitchFamily="34" charset="-120"/>
                <a:ea typeface="微軟正黑體" panose="020B0604030504040204" pitchFamily="34" charset="-120"/>
              </a:rPr>
              <a:t>6/21</a:t>
            </a:r>
            <a:r>
              <a:rPr lang="zh-TW" altLang="en-US" sz="1800" dirty="0" smtClean="0">
                <a:solidFill>
                  <a:schemeClr val="tx2"/>
                </a:solidFill>
                <a:latin typeface="微軟正黑體" panose="020B0604030504040204" pitchFamily="34" charset="-120"/>
                <a:ea typeface="微軟正黑體" panose="020B0604030504040204" pitchFamily="34" charset="-120"/>
              </a:rPr>
              <a:t>（二）：最後交易日</a:t>
            </a:r>
            <a:r>
              <a:rPr lang="en-US" altLang="zh-TW" sz="1800" dirty="0" smtClean="0">
                <a:solidFill>
                  <a:schemeClr val="tx2"/>
                </a:solidFill>
                <a:latin typeface="微軟正黑體" panose="020B0604030504040204" pitchFamily="34" charset="-120"/>
                <a:ea typeface="微軟正黑體" panose="020B0604030504040204" pitchFamily="34" charset="-120"/>
              </a:rPr>
              <a:t> </a:t>
            </a:r>
            <a:r>
              <a:rPr lang="en-US" altLang="zh-TW" sz="1800" dirty="0">
                <a:solidFill>
                  <a:schemeClr val="tx2"/>
                </a:solidFill>
                <a:latin typeface="微軟正黑體" panose="020B0604030504040204" pitchFamily="34" charset="-120"/>
                <a:ea typeface="微軟正黑體" panose="020B0604030504040204" pitchFamily="34" charset="-120"/>
              </a:rPr>
              <a:t>(CME GLOBEX, </a:t>
            </a:r>
            <a:r>
              <a:rPr lang="en-US" altLang="zh-TW" sz="1800" dirty="0" smtClean="0">
                <a:solidFill>
                  <a:schemeClr val="tx2"/>
                </a:solidFill>
                <a:latin typeface="微軟正黑體" panose="020B0604030504040204" pitchFamily="34" charset="-120"/>
                <a:ea typeface="微軟正黑體" panose="020B0604030504040204" pitchFamily="34" charset="-120"/>
              </a:rPr>
              <a:t>BLOCK </a:t>
            </a:r>
            <a:r>
              <a:rPr lang="en-US" altLang="zh-TW" sz="1800" dirty="0">
                <a:solidFill>
                  <a:schemeClr val="tx2"/>
                </a:solidFill>
                <a:latin typeface="微軟正黑體" panose="020B0604030504040204" pitchFamily="34" charset="-120"/>
                <a:ea typeface="微軟正黑體" panose="020B0604030504040204" pitchFamily="34" charset="-120"/>
              </a:rPr>
              <a:t>TRADES</a:t>
            </a:r>
            <a:r>
              <a:rPr lang="en-US" altLang="zh-TW" sz="1800" dirty="0" smtClean="0">
                <a:solidFill>
                  <a:schemeClr val="tx2"/>
                </a:solidFill>
                <a:latin typeface="微軟正黑體" panose="020B0604030504040204" pitchFamily="34" charset="-120"/>
                <a:ea typeface="微軟正黑體" panose="020B0604030504040204" pitchFamily="34" charset="-120"/>
              </a:rPr>
              <a:t>)</a:t>
            </a:r>
            <a:r>
              <a:rPr lang="en-US" altLang="zh-TW" sz="1800" dirty="0">
                <a:solidFill>
                  <a:schemeClr val="tx2"/>
                </a:solidFill>
                <a:latin typeface="微軟正黑體" panose="020B0604030504040204" pitchFamily="34" charset="-120"/>
                <a:ea typeface="微軟正黑體" panose="020B0604030504040204" pitchFamily="34" charset="-120"/>
              </a:rPr>
              <a:t> </a:t>
            </a:r>
            <a:endParaRPr lang="en-US" altLang="zh-TW" sz="1800" dirty="0" smtClean="0">
              <a:solidFill>
                <a:schemeClr val="tx2"/>
              </a:solidFill>
              <a:latin typeface="微軟正黑體" panose="020B0604030504040204" pitchFamily="34" charset="-120"/>
              <a:ea typeface="微軟正黑體" panose="020B0604030504040204" pitchFamily="34" charset="-120"/>
            </a:endParaRPr>
          </a:p>
          <a:p>
            <a:r>
              <a:rPr lang="en-US" altLang="zh-TW" sz="1800" dirty="0">
                <a:solidFill>
                  <a:schemeClr val="tx2"/>
                </a:solidFill>
                <a:latin typeface="微軟正黑體" panose="020B0604030504040204" pitchFamily="34" charset="-120"/>
                <a:ea typeface="微軟正黑體" panose="020B0604030504040204" pitchFamily="34" charset="-120"/>
              </a:rPr>
              <a:t>6</a:t>
            </a:r>
            <a:r>
              <a:rPr lang="en-US" altLang="zh-TW" sz="1800" dirty="0" smtClean="0">
                <a:solidFill>
                  <a:schemeClr val="tx2"/>
                </a:solidFill>
                <a:latin typeface="微軟正黑體" panose="020B0604030504040204" pitchFamily="34" charset="-120"/>
                <a:ea typeface="微軟正黑體" panose="020B0604030504040204" pitchFamily="34" charset="-120"/>
              </a:rPr>
              <a:t>/23</a:t>
            </a:r>
            <a:r>
              <a:rPr lang="zh-TW" altLang="en-US" sz="1800" dirty="0" smtClean="0">
                <a:solidFill>
                  <a:schemeClr val="tx2"/>
                </a:solidFill>
                <a:latin typeface="微軟正黑體" panose="020B0604030504040204" pitchFamily="34" charset="-120"/>
                <a:ea typeface="微軟正黑體" panose="020B0604030504040204" pitchFamily="34" charset="-120"/>
              </a:rPr>
              <a:t>（四）：</a:t>
            </a:r>
            <a:r>
              <a:rPr lang="zh-TW" altLang="en-US" sz="1800" dirty="0">
                <a:solidFill>
                  <a:schemeClr val="tx2"/>
                </a:solidFill>
                <a:latin typeface="微軟正黑體" panose="020B0604030504040204" pitchFamily="34" charset="-120"/>
                <a:ea typeface="微軟正黑體" panose="020B0604030504040204" pitchFamily="34" charset="-120"/>
              </a:rPr>
              <a:t>最後交易日</a:t>
            </a:r>
            <a:r>
              <a:rPr lang="en-US" altLang="zh-TW" sz="1800" dirty="0">
                <a:solidFill>
                  <a:schemeClr val="tx2"/>
                </a:solidFill>
                <a:latin typeface="微軟正黑體" panose="020B0604030504040204" pitchFamily="34" charset="-120"/>
                <a:ea typeface="微軟正黑體" panose="020B0604030504040204" pitchFamily="34" charset="-120"/>
              </a:rPr>
              <a:t> </a:t>
            </a:r>
            <a:r>
              <a:rPr lang="en-US" altLang="zh-TW" sz="1800" dirty="0" smtClean="0">
                <a:solidFill>
                  <a:schemeClr val="tx2"/>
                </a:solidFill>
                <a:latin typeface="微軟正黑體" panose="020B0604030504040204" pitchFamily="34" charset="-120"/>
                <a:ea typeface="微軟正黑體" panose="020B0604030504040204" pitchFamily="34" charset="-120"/>
              </a:rPr>
              <a:t>(EFRPS)</a:t>
            </a:r>
            <a:endParaRPr lang="en-US" altLang="zh-TW" sz="1800" dirty="0">
              <a:solidFill>
                <a:schemeClr val="tx2"/>
              </a:solidFill>
              <a:latin typeface="微軟正黑體" panose="020B0604030504040204" pitchFamily="34" charset="-120"/>
              <a:ea typeface="微軟正黑體" panose="020B0604030504040204" pitchFamily="34" charset="-120"/>
            </a:endParaRPr>
          </a:p>
          <a:p>
            <a:r>
              <a:rPr lang="en-US" altLang="zh-TW" sz="1800" dirty="0" smtClean="0">
                <a:solidFill>
                  <a:schemeClr val="tx2"/>
                </a:solidFill>
                <a:latin typeface="微軟正黑體" panose="020B0604030504040204" pitchFamily="34" charset="-120"/>
                <a:ea typeface="微軟正黑體" panose="020B0604030504040204" pitchFamily="34" charset="-120"/>
              </a:rPr>
              <a:t>6/28</a:t>
            </a:r>
            <a:r>
              <a:rPr lang="zh-TW" altLang="en-US" sz="1800" dirty="0" smtClean="0">
                <a:solidFill>
                  <a:schemeClr val="tx2"/>
                </a:solidFill>
                <a:latin typeface="微軟正黑體" panose="020B0604030504040204" pitchFamily="34" charset="-120"/>
                <a:ea typeface="微軟正黑體" panose="020B0604030504040204" pitchFamily="34" charset="-120"/>
              </a:rPr>
              <a:t>（二）：</a:t>
            </a:r>
            <a:r>
              <a:rPr lang="zh-TW" altLang="en-US" sz="1800" dirty="0">
                <a:solidFill>
                  <a:schemeClr val="tx2"/>
                </a:solidFill>
                <a:latin typeface="微軟正黑體" panose="020B0604030504040204" pitchFamily="34" charset="-120"/>
                <a:ea typeface="微軟正黑體" panose="020B0604030504040204" pitchFamily="34" charset="-120"/>
              </a:rPr>
              <a:t>最後</a:t>
            </a:r>
            <a:r>
              <a:rPr lang="zh-TW" altLang="en-US" sz="1800" dirty="0" smtClean="0">
                <a:solidFill>
                  <a:schemeClr val="tx2"/>
                </a:solidFill>
                <a:latin typeface="微軟正黑體" panose="020B0604030504040204" pitchFamily="34" charset="-120"/>
                <a:ea typeface="微軟正黑體" panose="020B0604030504040204" pitchFamily="34" charset="-120"/>
              </a:rPr>
              <a:t>意向日</a:t>
            </a:r>
            <a:endParaRPr lang="en-US" altLang="zh-TW" sz="1800" dirty="0">
              <a:solidFill>
                <a:schemeClr val="tx2"/>
              </a:solidFill>
              <a:latin typeface="微軟正黑體" panose="020B0604030504040204" pitchFamily="34" charset="-120"/>
              <a:ea typeface="微軟正黑體" panose="020B0604030504040204" pitchFamily="34" charset="-120"/>
            </a:endParaRPr>
          </a:p>
          <a:p>
            <a:r>
              <a:rPr lang="en-US" altLang="zh-TW" sz="1800" dirty="0" smtClean="0">
                <a:solidFill>
                  <a:schemeClr val="tx2"/>
                </a:solidFill>
                <a:latin typeface="微軟正黑體" panose="020B0604030504040204" pitchFamily="34" charset="-120"/>
                <a:ea typeface="微軟正黑體" panose="020B0604030504040204" pitchFamily="34" charset="-120"/>
              </a:rPr>
              <a:t>6/29</a:t>
            </a:r>
            <a:r>
              <a:rPr lang="zh-TW" altLang="en-US" sz="1800" dirty="0" smtClean="0">
                <a:solidFill>
                  <a:schemeClr val="tx2"/>
                </a:solidFill>
                <a:latin typeface="微軟正黑體" panose="020B0604030504040204" pitchFamily="34" charset="-120"/>
                <a:ea typeface="微軟正黑體" panose="020B0604030504040204" pitchFamily="34" charset="-120"/>
              </a:rPr>
              <a:t>（三）：最後通知日</a:t>
            </a:r>
            <a:endParaRPr lang="en-US" altLang="zh-TW" sz="1800" dirty="0">
              <a:solidFill>
                <a:schemeClr val="tx2"/>
              </a:solidFill>
              <a:latin typeface="微軟正黑體" panose="020B0604030504040204" pitchFamily="34" charset="-120"/>
              <a:ea typeface="微軟正黑體" panose="020B0604030504040204" pitchFamily="34" charset="-120"/>
            </a:endParaRPr>
          </a:p>
          <a:p>
            <a:r>
              <a:rPr lang="en-US" altLang="zh-TW" sz="1800" dirty="0" smtClean="0">
                <a:solidFill>
                  <a:schemeClr val="tx2"/>
                </a:solidFill>
                <a:latin typeface="微軟正黑體" panose="020B0604030504040204" pitchFamily="34" charset="-120"/>
                <a:ea typeface="微軟正黑體" panose="020B0604030504040204" pitchFamily="34" charset="-120"/>
              </a:rPr>
              <a:t>6/30</a:t>
            </a:r>
            <a:r>
              <a:rPr lang="zh-TW" altLang="en-US" sz="1800" dirty="0" smtClean="0">
                <a:solidFill>
                  <a:schemeClr val="tx2"/>
                </a:solidFill>
                <a:latin typeface="微軟正黑體" panose="020B0604030504040204" pitchFamily="34" charset="-120"/>
                <a:ea typeface="微軟正黑體" panose="020B0604030504040204" pitchFamily="34" charset="-120"/>
              </a:rPr>
              <a:t>（</a:t>
            </a:r>
            <a:r>
              <a:rPr lang="zh-TW" altLang="en-US" sz="1800" dirty="0">
                <a:solidFill>
                  <a:schemeClr val="tx2"/>
                </a:solidFill>
                <a:latin typeface="微軟正黑體" panose="020B0604030504040204" pitchFamily="34" charset="-120"/>
                <a:ea typeface="微軟正黑體" panose="020B0604030504040204" pitchFamily="34" charset="-120"/>
              </a:rPr>
              <a:t>四</a:t>
            </a:r>
            <a:r>
              <a:rPr lang="zh-TW" altLang="en-US" sz="1800" dirty="0" smtClean="0">
                <a:solidFill>
                  <a:schemeClr val="tx2"/>
                </a:solidFill>
                <a:latin typeface="微軟正黑體" panose="020B0604030504040204" pitchFamily="34" charset="-120"/>
                <a:ea typeface="微軟正黑體" panose="020B0604030504040204" pitchFamily="34" charset="-120"/>
              </a:rPr>
              <a:t>）：</a:t>
            </a:r>
            <a:r>
              <a:rPr lang="zh-TW" altLang="en-US" sz="1800" dirty="0">
                <a:solidFill>
                  <a:schemeClr val="tx2"/>
                </a:solidFill>
                <a:latin typeface="微軟正黑體" panose="020B0604030504040204" pitchFamily="34" charset="-120"/>
                <a:ea typeface="微軟正黑體" panose="020B0604030504040204" pitchFamily="34" charset="-120"/>
              </a:rPr>
              <a:t>最後交割</a:t>
            </a:r>
            <a:r>
              <a:rPr lang="zh-TW" altLang="en-US" sz="1800" dirty="0" smtClean="0">
                <a:solidFill>
                  <a:schemeClr val="tx2"/>
                </a:solidFill>
                <a:latin typeface="微軟正黑體" panose="020B0604030504040204" pitchFamily="34" charset="-120"/>
                <a:ea typeface="微軟正黑體" panose="020B0604030504040204" pitchFamily="34" charset="-120"/>
              </a:rPr>
              <a:t>日</a:t>
            </a:r>
            <a:endParaRPr lang="en-US" altLang="zh-TW" sz="1800" dirty="0">
              <a:solidFill>
                <a:schemeClr val="tx2"/>
              </a:solidFill>
              <a:latin typeface="微軟正黑體" panose="020B0604030504040204" pitchFamily="34" charset="-120"/>
              <a:ea typeface="微軟正黑體" panose="020B0604030504040204" pitchFamily="34" charset="-120"/>
            </a:endParaRPr>
          </a:p>
          <a:p>
            <a:endParaRPr lang="en-US" altLang="zh-TW" sz="1800" dirty="0" smtClean="0">
              <a:latin typeface="微軟正黑體" panose="020B0604030504040204" pitchFamily="34" charset="-120"/>
              <a:ea typeface="微軟正黑體" panose="020B0604030504040204" pitchFamily="34" charset="-120"/>
            </a:endParaRPr>
          </a:p>
        </p:txBody>
      </p:sp>
      <p:pic>
        <p:nvPicPr>
          <p:cNvPr id="11" name="內容版面配置區 10"/>
          <p:cNvPicPr>
            <a:picLocks noGrp="1" noChangeAspect="1"/>
          </p:cNvPicPr>
          <p:nvPr>
            <p:ph sz="half" idx="1"/>
          </p:nvPr>
        </p:nvPicPr>
        <p:blipFill>
          <a:blip r:embed="rId2"/>
          <a:stretch>
            <a:fillRect/>
          </a:stretch>
        </p:blipFill>
        <p:spPr>
          <a:xfrm>
            <a:off x="1894448" y="2233386"/>
            <a:ext cx="3343742" cy="3248478"/>
          </a:xfrm>
          <a:prstGeom prst="rect">
            <a:avLst/>
          </a:prstGeom>
        </p:spPr>
      </p:pic>
      <p:sp>
        <p:nvSpPr>
          <p:cNvPr id="12" name="矩形 11"/>
          <p:cNvSpPr/>
          <p:nvPr/>
        </p:nvSpPr>
        <p:spPr>
          <a:xfrm>
            <a:off x="2399508" y="3025721"/>
            <a:ext cx="437477" cy="3682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399508" y="5030367"/>
            <a:ext cx="437477" cy="3682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277229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r>
              <a:rPr lang="en-US" altLang="zh-TW" sz="6600" dirty="0">
                <a:ea typeface="微軟正黑體" panose="020B0604030504040204" pitchFamily="34" charset="-120"/>
              </a:rPr>
              <a:t>Matching longs to take delivery from shorts</a:t>
            </a:r>
            <a:endParaRPr lang="zh-TW" altLang="en-US" sz="6600" dirty="0">
              <a:ea typeface="微軟正黑體" panose="020B0604030504040204" pitchFamily="34" charset="-120"/>
            </a:endParaRPr>
          </a:p>
        </p:txBody>
      </p:sp>
      <p:sp>
        <p:nvSpPr>
          <p:cNvPr id="5" name="文字版面配置區 4"/>
          <p:cNvSpPr>
            <a:spLocks noGrp="1"/>
          </p:cNvSpPr>
          <p:nvPr>
            <p:ph type="body" idx="1"/>
          </p:nvPr>
        </p:nvSpPr>
        <p:spPr/>
        <p:txBody>
          <a:bodyPr/>
          <a:lstStyle/>
          <a:p>
            <a:r>
              <a:rPr lang="zh-TW" altLang="en-US" dirty="0">
                <a:latin typeface="微軟正黑體" panose="020B0604030504040204" pitchFamily="34" charset="-120"/>
                <a:ea typeface="微軟正黑體" panose="020B0604030504040204" pitchFamily="34" charset="-120"/>
              </a:rPr>
              <a:t>匹配</a:t>
            </a:r>
            <a:r>
              <a:rPr lang="zh-TW" altLang="en-US" dirty="0" smtClean="0">
                <a:latin typeface="微軟正黑體" panose="020B0604030504040204" pitchFamily="34" charset="-120"/>
                <a:ea typeface="微軟正黑體" panose="020B0604030504040204" pitchFamily="34" charset="-120"/>
              </a:rPr>
              <a:t>多方以</a:t>
            </a:r>
            <a:r>
              <a:rPr lang="zh-TW" altLang="en-US" dirty="0">
                <a:latin typeface="微軟正黑體" panose="020B0604030504040204" pitchFamily="34" charset="-120"/>
                <a:ea typeface="微軟正黑體" panose="020B0604030504040204" pitchFamily="34" charset="-120"/>
              </a:rPr>
              <a:t>接受</a:t>
            </a:r>
            <a:r>
              <a:rPr lang="zh-TW" altLang="en-US" dirty="0" smtClean="0">
                <a:latin typeface="微軟正黑體" panose="020B0604030504040204" pitchFamily="34" charset="-120"/>
                <a:ea typeface="微軟正黑體" panose="020B0604030504040204" pitchFamily="34" charset="-120"/>
              </a:rPr>
              <a:t>空方的</a:t>
            </a:r>
            <a:r>
              <a:rPr lang="zh-TW" altLang="en-US" dirty="0">
                <a:latin typeface="微軟正黑體" panose="020B0604030504040204" pitchFamily="34" charset="-120"/>
                <a:ea typeface="微軟正黑體" panose="020B0604030504040204" pitchFamily="34" charset="-120"/>
              </a:rPr>
              <a:t>交割</a:t>
            </a:r>
          </a:p>
        </p:txBody>
      </p:sp>
    </p:spTree>
    <p:extLst>
      <p:ext uri="{BB962C8B-B14F-4D97-AF65-F5344CB8AC3E}">
        <p14:creationId xmlns:p14="http://schemas.microsoft.com/office/powerpoint/2010/main" val="2929720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latin typeface="微軟正黑體" panose="020B0604030504040204" pitchFamily="34" charset="-120"/>
                <a:ea typeface="微軟正黑體" panose="020B0604030504040204" pitchFamily="34" charset="-120"/>
              </a:rPr>
              <a:t>定義</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部位 </a:t>
            </a:r>
            <a:r>
              <a:rPr lang="en-US" altLang="zh-TW" dirty="0" smtClean="0">
                <a:latin typeface="微軟正黑體" panose="020B0604030504040204" pitchFamily="34" charset="-120"/>
                <a:ea typeface="微軟正黑體" panose="020B0604030504040204" pitchFamily="34" charset="-120"/>
              </a:rPr>
              <a:t>Position”</a:t>
            </a:r>
            <a:endParaRPr lang="zh-TW" altLang="en-US" dirty="0">
              <a:latin typeface="微軟正黑體" panose="020B0604030504040204" pitchFamily="34" charset="-120"/>
              <a:ea typeface="微軟正黑體" panose="020B0604030504040204" pitchFamily="34" charset="-120"/>
            </a:endParaRPr>
          </a:p>
        </p:txBody>
      </p:sp>
      <p:sp>
        <p:nvSpPr>
          <p:cNvPr id="6" name="內容版面配置區 5"/>
          <p:cNvSpPr>
            <a:spLocks noGrp="1"/>
          </p:cNvSpPr>
          <p:nvPr>
            <p:ph sz="half" idx="1"/>
          </p:nvPr>
        </p:nvSpPr>
        <p:spPr/>
        <p:txBody>
          <a:bodyPr/>
          <a:lstStyle/>
          <a:p>
            <a:pPr>
              <a:lnSpc>
                <a:spcPct val="100000"/>
              </a:lnSpc>
            </a:pPr>
            <a:r>
              <a:rPr lang="zh-TW" altLang="en-US" dirty="0">
                <a:latin typeface="微軟正黑體" panose="020B0604030504040204" pitchFamily="34" charset="-120"/>
                <a:ea typeface="微軟正黑體" panose="020B0604030504040204" pitchFamily="34" charset="-120"/>
              </a:rPr>
              <a:t>從 </a:t>
            </a:r>
            <a:r>
              <a:rPr lang="en-US" altLang="zh-TW" dirty="0">
                <a:latin typeface="微軟正黑體" panose="020B0604030504040204" pitchFamily="34" charset="-120"/>
                <a:ea typeface="微軟正黑體" panose="020B0604030504040204" pitchFamily="34" charset="-120"/>
              </a:rPr>
              <a:t>CME </a:t>
            </a:r>
            <a:r>
              <a:rPr lang="zh-TW" altLang="en-US" dirty="0" smtClean="0">
                <a:latin typeface="微軟正黑體" panose="020B0604030504040204" pitchFamily="34" charset="-120"/>
                <a:ea typeface="微軟正黑體" panose="020B0604030504040204" pitchFamily="34" charset="-120"/>
              </a:rPr>
              <a:t>結算所的</a:t>
            </a:r>
            <a:r>
              <a:rPr lang="zh-TW" altLang="en-US" dirty="0">
                <a:latin typeface="微軟正黑體" panose="020B0604030504040204" pitchFamily="34" charset="-120"/>
                <a:ea typeface="微軟正黑體" panose="020B0604030504040204" pitchFamily="34" charset="-120"/>
              </a:rPr>
              <a:t>角度來</a:t>
            </a:r>
            <a:r>
              <a:rPr lang="zh-TW" altLang="en-US" dirty="0" smtClean="0">
                <a:latin typeface="微軟正黑體" panose="020B0604030504040204" pitchFamily="34" charset="-120"/>
                <a:ea typeface="微軟正黑體" panose="020B0604030504040204" pitchFamily="34" charset="-120"/>
              </a:rPr>
              <a:t>看：</a:t>
            </a:r>
            <a:endParaRPr lang="en-US" altLang="zh-TW" dirty="0" smtClean="0">
              <a:latin typeface="微軟正黑體" panose="020B0604030504040204" pitchFamily="34" charset="-120"/>
              <a:ea typeface="微軟正黑體" panose="020B0604030504040204" pitchFamily="34" charset="-120"/>
            </a:endParaRPr>
          </a:p>
          <a:p>
            <a:pPr>
              <a:lnSpc>
                <a:spcPct val="100000"/>
              </a:lnSpc>
            </a:pPr>
            <a:r>
              <a:rPr lang="zh-TW" altLang="en-US" sz="1800" dirty="0" smtClean="0">
                <a:latin typeface="微軟正黑體" panose="020B0604030504040204" pitchFamily="34" charset="-120"/>
                <a:ea typeface="微軟正黑體" panose="020B0604030504040204" pitchFamily="34" charset="-120"/>
              </a:rPr>
              <a:t>空頭部位是</a:t>
            </a:r>
            <a:r>
              <a:rPr lang="zh-TW" altLang="en-US" sz="1800" dirty="0">
                <a:latin typeface="微軟正黑體" panose="020B0604030504040204" pitchFamily="34" charset="-120"/>
                <a:ea typeface="微軟正黑體" panose="020B0604030504040204" pitchFamily="34" charset="-120"/>
              </a:rPr>
              <a:t>由</a:t>
            </a:r>
            <a:r>
              <a:rPr lang="zh-TW" altLang="en-US" sz="1800" dirty="0" smtClean="0">
                <a:latin typeface="微軟正黑體" panose="020B0604030504040204" pitchFamily="34" charset="-120"/>
                <a:ea typeface="微軟正黑體" panose="020B0604030504040204" pitchFamily="34" charset="-120"/>
              </a:rPr>
              <a:t>兩種指標的特定組合</a:t>
            </a:r>
            <a:r>
              <a:rPr lang="zh-TW" altLang="en-US" sz="1800" dirty="0">
                <a:latin typeface="微軟正黑體" panose="020B0604030504040204" pitchFamily="34" charset="-120"/>
                <a:ea typeface="微軟正黑體" panose="020B0604030504040204" pitchFamily="34" charset="-120"/>
              </a:rPr>
              <a:t>定義的：</a:t>
            </a:r>
            <a:r>
              <a:rPr lang="zh-TW" altLang="en-US" sz="1800" dirty="0" smtClean="0">
                <a:latin typeface="微軟正黑體" panose="020B0604030504040204" pitchFamily="34" charset="-120"/>
                <a:ea typeface="微軟正黑體" panose="020B0604030504040204" pitchFamily="34" charset="-120"/>
              </a:rPr>
              <a:t>持有部位的結算</a:t>
            </a:r>
            <a:r>
              <a:rPr lang="zh-TW" altLang="en-US" sz="1800" dirty="0">
                <a:latin typeface="微軟正黑體" panose="020B0604030504040204" pitchFamily="34" charset="-120"/>
                <a:ea typeface="微軟正黑體" panose="020B0604030504040204" pitchFamily="34" charset="-120"/>
              </a:rPr>
              <a:t>會員公司</a:t>
            </a:r>
            <a:r>
              <a:rPr lang="zh-TW" altLang="en-US" sz="1800" dirty="0" smtClean="0">
                <a:latin typeface="微軟正黑體" panose="020B0604030504040204" pitchFamily="34" charset="-120"/>
                <a:ea typeface="微軟正黑體" panose="020B0604030504040204" pitchFamily="34" charset="-120"/>
              </a:rPr>
              <a:t>以及</a:t>
            </a:r>
            <a:r>
              <a:rPr lang="zh-TW" altLang="en-US" sz="1800" dirty="0">
                <a:latin typeface="微軟正黑體" panose="020B0604030504040204" pitchFamily="34" charset="-120"/>
                <a:ea typeface="微軟正黑體" panose="020B0604030504040204" pitchFamily="34" charset="-120"/>
              </a:rPr>
              <a:t>部位</a:t>
            </a:r>
            <a:r>
              <a:rPr lang="zh-TW" altLang="en-US" sz="1800" dirty="0" smtClean="0">
                <a:latin typeface="微軟正黑體" panose="020B0604030504040204" pitchFamily="34" charset="-120"/>
                <a:ea typeface="微軟正黑體" panose="020B0604030504040204" pitchFamily="34" charset="-120"/>
              </a:rPr>
              <a:t>的</a:t>
            </a:r>
            <a:r>
              <a:rPr lang="en-US" altLang="zh-TW" sz="1800" dirty="0" smtClean="0">
                <a:latin typeface="微軟正黑體" panose="020B0604030504040204" pitchFamily="34" charset="-120"/>
                <a:ea typeface="微軟正黑體" panose="020B0604030504040204" pitchFamily="34" charset="-120"/>
              </a:rPr>
              <a:t>origin</a:t>
            </a:r>
            <a:r>
              <a:rPr lang="zh-TW" altLang="en-US" sz="1800" dirty="0" smtClean="0">
                <a:latin typeface="微軟正黑體" panose="020B0604030504040204" pitchFamily="34" charset="-120"/>
                <a:ea typeface="微軟正黑體" panose="020B0604030504040204" pitchFamily="34" charset="-120"/>
              </a:rPr>
              <a:t>（結算</a:t>
            </a:r>
            <a:r>
              <a:rPr lang="zh-TW" altLang="en-US" sz="1800" dirty="0">
                <a:latin typeface="微軟正黑體" panose="020B0604030504040204" pitchFamily="34" charset="-120"/>
                <a:ea typeface="微軟正黑體" panose="020B0604030504040204" pitchFamily="34" charset="-120"/>
              </a:rPr>
              <a:t>公司的</a:t>
            </a:r>
            <a:r>
              <a:rPr lang="zh-TW" altLang="en-US" sz="1800" dirty="0" smtClean="0">
                <a:latin typeface="微軟正黑體" panose="020B0604030504040204" pitchFamily="34" charset="-120"/>
                <a:ea typeface="微軟正黑體" panose="020B0604030504040204" pitchFamily="34" charset="-120"/>
              </a:rPr>
              <a:t>公司帳戶 </a:t>
            </a:r>
            <a:r>
              <a:rPr lang="en-US" altLang="zh-TW" sz="1800" dirty="0" smtClean="0">
                <a:latin typeface="微軟正黑體" panose="020B0604030504040204" pitchFamily="34" charset="-120"/>
                <a:ea typeface="微軟正黑體" panose="020B0604030504040204" pitchFamily="34" charset="-120"/>
              </a:rPr>
              <a:t>House </a:t>
            </a:r>
            <a:r>
              <a:rPr lang="zh-TW" altLang="en-US" sz="1800" dirty="0" smtClean="0">
                <a:latin typeface="微軟正黑體" panose="020B0604030504040204" pitchFamily="34" charset="-120"/>
                <a:ea typeface="微軟正黑體" panose="020B0604030504040204" pitchFamily="34" charset="-120"/>
              </a:rPr>
              <a:t>或</a:t>
            </a:r>
            <a:r>
              <a:rPr lang="zh-TW" altLang="en-US" sz="1800" dirty="0">
                <a:latin typeface="微軟正黑體" panose="020B0604030504040204" pitchFamily="34" charset="-120"/>
                <a:ea typeface="微軟正黑體" panose="020B0604030504040204" pitchFamily="34" charset="-120"/>
              </a:rPr>
              <a:t>其</a:t>
            </a:r>
            <a:r>
              <a:rPr lang="zh-TW" altLang="en-US" sz="1800" dirty="0" smtClean="0">
                <a:latin typeface="微軟正黑體" panose="020B0604030504040204" pitchFamily="34" charset="-120"/>
                <a:ea typeface="微軟正黑體" panose="020B0604030504040204" pitchFamily="34" charset="-120"/>
              </a:rPr>
              <a:t>客戶帳戶 </a:t>
            </a:r>
            <a:r>
              <a:rPr lang="en-US" altLang="zh-TW" sz="1800" dirty="0" smtClean="0">
                <a:latin typeface="微軟正黑體" panose="020B0604030504040204" pitchFamily="34" charset="-120"/>
                <a:ea typeface="微軟正黑體" panose="020B0604030504040204" pitchFamily="34" charset="-120"/>
              </a:rPr>
              <a:t>Customer</a:t>
            </a:r>
            <a:r>
              <a:rPr lang="zh-TW" altLang="en-US" sz="1800" dirty="0" smtClean="0">
                <a:latin typeface="微軟正黑體" panose="020B0604030504040204" pitchFamily="34" charset="-120"/>
                <a:ea typeface="微軟正黑體" panose="020B0604030504040204" pitchFamily="34" charset="-120"/>
              </a:rPr>
              <a:t>）</a:t>
            </a:r>
            <a:r>
              <a:rPr lang="zh-TW" altLang="en-US" sz="1800" dirty="0">
                <a:latin typeface="微軟正黑體" panose="020B0604030504040204" pitchFamily="34" charset="-120"/>
                <a:ea typeface="微軟正黑體" panose="020B0604030504040204" pitchFamily="34" charset="-120"/>
              </a:rPr>
              <a:t>。 </a:t>
            </a:r>
            <a:r>
              <a:rPr lang="zh-TW" altLang="en-US" sz="1800" dirty="0" smtClean="0">
                <a:latin typeface="微軟正黑體" panose="020B0604030504040204" pitchFamily="34" charset="-120"/>
                <a:ea typeface="微軟正黑體" panose="020B0604030504040204" pitchFamily="34" charset="-120"/>
              </a:rPr>
              <a:t>多頭部位由</a:t>
            </a:r>
            <a:r>
              <a:rPr lang="zh-TW" altLang="en-US" sz="1800" dirty="0">
                <a:latin typeface="微軟正黑體" panose="020B0604030504040204" pitchFamily="34" charset="-120"/>
                <a:ea typeface="微軟正黑體" panose="020B0604030504040204" pitchFamily="34" charset="-120"/>
              </a:rPr>
              <a:t>三</a:t>
            </a:r>
            <a:r>
              <a:rPr lang="zh-TW" altLang="en-US" sz="1800" dirty="0" smtClean="0">
                <a:latin typeface="微軟正黑體" panose="020B0604030504040204" pitchFamily="34" charset="-120"/>
                <a:ea typeface="微軟正黑體" panose="020B0604030504040204" pitchFamily="34" charset="-120"/>
              </a:rPr>
              <a:t>個指標的特定組合</a:t>
            </a:r>
            <a:r>
              <a:rPr lang="zh-TW" altLang="en-US" sz="1800" dirty="0">
                <a:latin typeface="微軟正黑體" panose="020B0604030504040204" pitchFamily="34" charset="-120"/>
                <a:ea typeface="微軟正黑體" panose="020B0604030504040204" pitchFamily="34" charset="-120"/>
              </a:rPr>
              <a:t>定義</a:t>
            </a:r>
            <a:r>
              <a:rPr lang="zh-TW" altLang="en-US" sz="1800" dirty="0" smtClean="0">
                <a:latin typeface="微軟正黑體" panose="020B0604030504040204" pitchFamily="34" charset="-120"/>
                <a:ea typeface="微軟正黑體" panose="020B0604030504040204" pitchFamily="34" charset="-120"/>
              </a:rPr>
              <a:t>：結算</a:t>
            </a:r>
            <a:r>
              <a:rPr lang="zh-TW" altLang="en-US" sz="1800" dirty="0">
                <a:latin typeface="微軟正黑體" panose="020B0604030504040204" pitchFamily="34" charset="-120"/>
                <a:ea typeface="微軟正黑體" panose="020B0604030504040204" pitchFamily="34" charset="-120"/>
              </a:rPr>
              <a:t>公司</a:t>
            </a:r>
            <a:r>
              <a:rPr lang="zh-TW" altLang="en-US" sz="1800" dirty="0" smtClean="0">
                <a:latin typeface="微軟正黑體" panose="020B0604030504040204" pitchFamily="34" charset="-120"/>
                <a:ea typeface="微軟正黑體" panose="020B0604030504040204" pitchFamily="34" charset="-120"/>
              </a:rPr>
              <a:t>、</a:t>
            </a:r>
            <a:r>
              <a:rPr lang="en-US" altLang="zh-TW" sz="1800" dirty="0" smtClean="0">
                <a:latin typeface="微軟正黑體" panose="020B0604030504040204" pitchFamily="34" charset="-120"/>
                <a:ea typeface="微軟正黑體" panose="020B0604030504040204" pitchFamily="34" charset="-120"/>
              </a:rPr>
              <a:t>origin</a:t>
            </a:r>
            <a:r>
              <a:rPr lang="zh-TW" altLang="en-US" sz="1800" dirty="0" smtClean="0">
                <a:latin typeface="微軟正黑體" panose="020B0604030504040204" pitchFamily="34" charset="-120"/>
                <a:ea typeface="微軟正黑體" panose="020B0604030504040204" pitchFamily="34" charset="-120"/>
              </a:rPr>
              <a:t>（</a:t>
            </a:r>
            <a:r>
              <a:rPr lang="en-US" altLang="zh-TW" sz="1800" dirty="0">
                <a:latin typeface="微軟正黑體" panose="020B0604030504040204" pitchFamily="34" charset="-120"/>
                <a:ea typeface="微軟正黑體" panose="020B0604030504040204" pitchFamily="34" charset="-120"/>
              </a:rPr>
              <a:t> House </a:t>
            </a:r>
            <a:r>
              <a:rPr lang="en-US" altLang="zh-TW" sz="1800" dirty="0" smtClean="0">
                <a:latin typeface="微軟正黑體" panose="020B0604030504040204" pitchFamily="34" charset="-120"/>
                <a:ea typeface="微軟正黑體" panose="020B0604030504040204" pitchFamily="34" charset="-120"/>
              </a:rPr>
              <a:t>/</a:t>
            </a:r>
            <a:r>
              <a:rPr lang="zh-TW" altLang="en-US" sz="1800" dirty="0" smtClean="0">
                <a:latin typeface="微軟正黑體" panose="020B0604030504040204" pitchFamily="34" charset="-120"/>
                <a:ea typeface="微軟正黑體" panose="020B0604030504040204" pitchFamily="34" charset="-120"/>
              </a:rPr>
              <a:t> </a:t>
            </a:r>
            <a:r>
              <a:rPr lang="en-US" altLang="zh-TW" sz="1800" dirty="0" smtClean="0">
                <a:latin typeface="微軟正黑體" panose="020B0604030504040204" pitchFamily="34" charset="-120"/>
                <a:ea typeface="微軟正黑體" panose="020B0604030504040204" pitchFamily="34" charset="-120"/>
              </a:rPr>
              <a:t>Customer</a:t>
            </a:r>
            <a:r>
              <a:rPr lang="zh-TW" altLang="en-US" sz="1800" dirty="0" smtClean="0">
                <a:latin typeface="微軟正黑體" panose="020B0604030504040204" pitchFamily="34" charset="-120"/>
                <a:ea typeface="微軟正黑體" panose="020B0604030504040204" pitchFamily="34" charset="-120"/>
              </a:rPr>
              <a:t>）和 </a:t>
            </a:r>
            <a:r>
              <a:rPr lang="en-US" altLang="zh-TW" sz="1800" dirty="0" smtClean="0">
                <a:latin typeface="微軟正黑體" panose="020B0604030504040204" pitchFamily="34" charset="-120"/>
                <a:ea typeface="微軟正黑體" panose="020B0604030504040204" pitchFamily="34" charset="-120"/>
              </a:rPr>
              <a:t>position</a:t>
            </a:r>
            <a:r>
              <a:rPr lang="zh-TW" altLang="en-US" sz="1800" dirty="0" smtClean="0">
                <a:latin typeface="微軟正黑體" panose="020B0604030504040204" pitchFamily="34" charset="-120"/>
                <a:ea typeface="微軟正黑體" panose="020B0604030504040204" pitchFamily="34" charset="-120"/>
              </a:rPr>
              <a:t> </a:t>
            </a:r>
            <a:r>
              <a:rPr lang="en-US" altLang="zh-TW" sz="1800" dirty="0" smtClean="0">
                <a:latin typeface="微軟正黑體" panose="020B0604030504040204" pitchFamily="34" charset="-120"/>
                <a:ea typeface="微軟正黑體" panose="020B0604030504040204" pitchFamily="34" charset="-120"/>
              </a:rPr>
              <a:t>vintage</a:t>
            </a:r>
            <a:r>
              <a:rPr lang="zh-TW" altLang="en-US" sz="1800" dirty="0" smtClean="0">
                <a:latin typeface="微軟正黑體" panose="020B0604030504040204" pitchFamily="34" charset="-120"/>
                <a:ea typeface="微軟正黑體" panose="020B0604030504040204" pitchFamily="34" charset="-120"/>
              </a:rPr>
              <a:t>（</a:t>
            </a:r>
            <a:r>
              <a:rPr lang="zh-TW" altLang="en-US" sz="1800" dirty="0">
                <a:latin typeface="微軟正黑體" panose="020B0604030504040204" pitchFamily="34" charset="-120"/>
                <a:ea typeface="微軟正黑體" panose="020B0604030504040204" pitchFamily="34" charset="-120"/>
              </a:rPr>
              <a:t>部位</a:t>
            </a:r>
            <a:r>
              <a:rPr lang="zh-TW" altLang="en-US" sz="1800" dirty="0" smtClean="0">
                <a:latin typeface="微軟正黑體" panose="020B0604030504040204" pitchFamily="34" charset="-120"/>
                <a:ea typeface="微軟正黑體" panose="020B0604030504040204" pitchFamily="34" charset="-120"/>
              </a:rPr>
              <a:t>建立</a:t>
            </a:r>
            <a:r>
              <a:rPr lang="zh-TW" altLang="en-US" sz="1800" dirty="0">
                <a:latin typeface="微軟正黑體" panose="020B0604030504040204" pitchFamily="34" charset="-120"/>
                <a:ea typeface="微軟正黑體" panose="020B0604030504040204" pitchFamily="34" charset="-120"/>
              </a:rPr>
              <a:t>的日期，</a:t>
            </a:r>
            <a:r>
              <a:rPr lang="zh-TW" altLang="en-US" sz="1800" dirty="0" smtClean="0">
                <a:latin typeface="微軟正黑體" panose="020B0604030504040204" pitchFamily="34" charset="-120"/>
                <a:ea typeface="微軟正黑體" panose="020B0604030504040204" pitchFamily="34" charset="-120"/>
              </a:rPr>
              <a:t>或者部位被持有</a:t>
            </a:r>
            <a:r>
              <a:rPr lang="zh-TW" altLang="en-US" sz="1800" dirty="0">
                <a:latin typeface="微軟正黑體" panose="020B0604030504040204" pitchFamily="34" charset="-120"/>
                <a:ea typeface="微軟正黑體" panose="020B0604030504040204" pitchFamily="34" charset="-120"/>
              </a:rPr>
              <a:t>的時間長度）。</a:t>
            </a:r>
          </a:p>
        </p:txBody>
      </p:sp>
      <p:sp>
        <p:nvSpPr>
          <p:cNvPr id="7" name="內容版面配置區 6"/>
          <p:cNvSpPr>
            <a:spLocks noGrp="1"/>
          </p:cNvSpPr>
          <p:nvPr>
            <p:ph sz="half" idx="2"/>
          </p:nvPr>
        </p:nvSpPr>
        <p:spPr/>
        <p:txBody>
          <a:bodyPr/>
          <a:lstStyle/>
          <a:p>
            <a:pPr>
              <a:lnSpc>
                <a:spcPct val="100000"/>
              </a:lnSpc>
            </a:pPr>
            <a:r>
              <a:rPr lang="zh-TW" altLang="en-US" dirty="0" smtClean="0">
                <a:latin typeface="微軟正黑體" panose="020B0604030504040204" pitchFamily="34" charset="-120"/>
                <a:ea typeface="微軟正黑體" panose="020B0604030504040204" pitchFamily="34" charset="-120"/>
              </a:rPr>
              <a:t>從結算</a:t>
            </a:r>
            <a:r>
              <a:rPr lang="zh-TW" altLang="en-US" dirty="0">
                <a:latin typeface="微軟正黑體" panose="020B0604030504040204" pitchFamily="34" charset="-120"/>
                <a:ea typeface="微軟正黑體" panose="020B0604030504040204" pitchFamily="34" charset="-120"/>
              </a:rPr>
              <a:t>公司的角度來</a:t>
            </a:r>
            <a:r>
              <a:rPr lang="zh-TW" altLang="en-US" dirty="0" smtClean="0">
                <a:latin typeface="微軟正黑體" panose="020B0604030504040204" pitchFamily="34" charset="-120"/>
                <a:ea typeface="微軟正黑體" panose="020B0604030504040204" pitchFamily="34" charset="-120"/>
              </a:rPr>
              <a:t>看：</a:t>
            </a:r>
            <a:endParaRPr lang="en-US" altLang="zh-TW" dirty="0" smtClean="0">
              <a:latin typeface="微軟正黑體" panose="020B0604030504040204" pitchFamily="34" charset="-120"/>
              <a:ea typeface="微軟正黑體" panose="020B0604030504040204" pitchFamily="34" charset="-120"/>
            </a:endParaRPr>
          </a:p>
          <a:p>
            <a:pPr>
              <a:lnSpc>
                <a:spcPct val="100000"/>
              </a:lnSpc>
            </a:pPr>
            <a:r>
              <a:rPr lang="zh-TW" altLang="en-US" sz="1800" dirty="0" smtClean="0">
                <a:latin typeface="微軟正黑體" panose="020B0604030504040204" pitchFamily="34" charset="-120"/>
                <a:ea typeface="微軟正黑體" panose="020B0604030504040204" pitchFamily="34" charset="-120"/>
              </a:rPr>
              <a:t>在任何意向</a:t>
            </a:r>
            <a:r>
              <a:rPr lang="zh-TW" altLang="en-US" sz="1800" dirty="0">
                <a:latin typeface="微軟正黑體" panose="020B0604030504040204" pitchFamily="34" charset="-120"/>
                <a:ea typeface="微軟正黑體" panose="020B0604030504040204" pitchFamily="34" charset="-120"/>
              </a:rPr>
              <a:t>日的</a:t>
            </a:r>
            <a:r>
              <a:rPr lang="zh-TW" altLang="en-US" sz="1800" dirty="0" smtClean="0">
                <a:latin typeface="微軟正黑體" panose="020B0604030504040204" pitchFamily="34" charset="-120"/>
                <a:ea typeface="微軟正黑體" panose="020B0604030504040204" pitchFamily="34" charset="-120"/>
              </a:rPr>
              <a:t>空頭部位</a:t>
            </a:r>
            <a:r>
              <a:rPr lang="zh-TW" altLang="en-US" sz="1800" dirty="0">
                <a:latin typeface="微軟正黑體" panose="020B0604030504040204" pitchFamily="34" charset="-120"/>
                <a:ea typeface="微軟正黑體" panose="020B0604030504040204" pitchFamily="34" charset="-120"/>
              </a:rPr>
              <a:t>為</a:t>
            </a:r>
            <a:r>
              <a:rPr lang="zh-TW" altLang="en-US" sz="1800" dirty="0" smtClean="0">
                <a:latin typeface="微軟正黑體" panose="020B0604030504040204" pitchFamily="34" charset="-120"/>
                <a:ea typeface="微軟正黑體" panose="020B0604030504040204" pitchFamily="34" charset="-120"/>
              </a:rPr>
              <a:t>該公司</a:t>
            </a:r>
            <a:r>
              <a:rPr lang="zh-TW" altLang="en-US" sz="1800" dirty="0">
                <a:latin typeface="微軟正黑體" panose="020B0604030504040204" pitchFamily="34" charset="-120"/>
                <a:ea typeface="微軟正黑體" panose="020B0604030504040204" pitchFamily="34" charset="-120"/>
              </a:rPr>
              <a:t>所有</a:t>
            </a:r>
            <a:r>
              <a:rPr lang="zh-TW" altLang="en-US" sz="1800" dirty="0" smtClean="0">
                <a:latin typeface="微軟正黑體" panose="020B0604030504040204" pitchFamily="34" charset="-120"/>
                <a:ea typeface="微軟正黑體" panose="020B0604030504040204" pitchFamily="34" charset="-120"/>
              </a:rPr>
              <a:t>客戶帳戶或公司</a:t>
            </a:r>
            <a:r>
              <a:rPr lang="zh-TW" altLang="en-US" sz="1800" dirty="0">
                <a:latin typeface="微軟正黑體" panose="020B0604030504040204" pitchFamily="34" charset="-120"/>
                <a:ea typeface="微軟正黑體" panose="020B0604030504040204" pitchFamily="34" charset="-120"/>
              </a:rPr>
              <a:t>自</a:t>
            </a:r>
            <a:r>
              <a:rPr lang="zh-TW" altLang="en-US" sz="1800" dirty="0" smtClean="0">
                <a:latin typeface="微軟正黑體" panose="020B0604030504040204" pitchFamily="34" charset="-120"/>
                <a:ea typeface="微軟正黑體" panose="020B0604030504040204" pitchFamily="34" charset="-120"/>
              </a:rPr>
              <a:t>有帳戶中，持有空頭且部位持有</a:t>
            </a:r>
            <a:r>
              <a:rPr lang="zh-TW" altLang="en-US" sz="1800" dirty="0">
                <a:latin typeface="微軟正黑體" panose="020B0604030504040204" pitchFamily="34" charset="-120"/>
                <a:ea typeface="微軟正黑體" panose="020B0604030504040204" pitchFamily="34" charset="-120"/>
              </a:rPr>
              <a:t>人已聲明交割意向的期貨合約的總和</a:t>
            </a:r>
            <a:r>
              <a:rPr lang="zh-TW" altLang="en-US" sz="1800" dirty="0" smtClean="0">
                <a:latin typeface="微軟正黑體" panose="020B0604030504040204" pitchFamily="34" charset="-120"/>
                <a:ea typeface="微軟正黑體" panose="020B0604030504040204" pitchFamily="34" charset="-120"/>
              </a:rPr>
              <a:t>。而多頭部位是對公司的帳戶中（依每個</a:t>
            </a:r>
            <a:r>
              <a:rPr lang="en-US" altLang="zh-TW" sz="1800" dirty="0" smtClean="0">
                <a:latin typeface="微軟正黑體" panose="020B0604030504040204" pitchFamily="34" charset="-120"/>
                <a:ea typeface="微軟正黑體" panose="020B0604030504040204" pitchFamily="34" charset="-120"/>
              </a:rPr>
              <a:t>vintage date</a:t>
            </a:r>
            <a:r>
              <a:rPr lang="zh-TW" altLang="en-US" sz="1800" dirty="0" smtClean="0">
                <a:latin typeface="微軟正黑體" panose="020B0604030504040204" pitchFamily="34" charset="-120"/>
                <a:ea typeface="微軟正黑體" panose="020B0604030504040204" pitchFamily="34" charset="-120"/>
              </a:rPr>
              <a:t> 和 </a:t>
            </a:r>
            <a:r>
              <a:rPr lang="en-US" altLang="zh-TW" sz="1800" dirty="0" smtClean="0">
                <a:latin typeface="微軟正黑體" panose="020B0604030504040204" pitchFamily="34" charset="-120"/>
                <a:ea typeface="微軟正黑體" panose="020B0604030504040204" pitchFamily="34" charset="-120"/>
              </a:rPr>
              <a:t>origin</a:t>
            </a:r>
            <a:r>
              <a:rPr lang="zh-TW" altLang="en-US" sz="1800" dirty="0" smtClean="0">
                <a:latin typeface="微軟正黑體" panose="020B0604030504040204" pitchFamily="34" charset="-120"/>
                <a:ea typeface="微軟正黑體" panose="020B0604030504040204" pitchFamily="34" charset="-120"/>
              </a:rPr>
              <a:t> 的區別），持有</a:t>
            </a:r>
            <a:r>
              <a:rPr lang="zh-TW" altLang="en-US" sz="1800" dirty="0">
                <a:latin typeface="微軟正黑體" panose="020B0604030504040204" pitchFamily="34" charset="-120"/>
                <a:ea typeface="微軟正黑體" panose="020B0604030504040204" pitchFamily="34" charset="-120"/>
              </a:rPr>
              <a:t>的</a:t>
            </a:r>
            <a:r>
              <a:rPr lang="zh-TW" altLang="en-US" sz="1800" dirty="0" smtClean="0">
                <a:latin typeface="微軟正黑體" panose="020B0604030504040204" pitchFamily="34" charset="-120"/>
                <a:ea typeface="微軟正黑體" panose="020B0604030504040204" pitchFamily="34" charset="-120"/>
              </a:rPr>
              <a:t>到期期貨合約中，所有</a:t>
            </a:r>
            <a:r>
              <a:rPr lang="zh-TW" altLang="en-US" sz="1800" dirty="0">
                <a:latin typeface="微軟正黑體" panose="020B0604030504040204" pitchFamily="34" charset="-120"/>
                <a:ea typeface="微軟正黑體" panose="020B0604030504040204" pitchFamily="34" charset="-120"/>
              </a:rPr>
              <a:t>未平倉</a:t>
            </a:r>
            <a:r>
              <a:rPr lang="zh-TW" altLang="en-US" sz="1800" dirty="0" smtClean="0">
                <a:latin typeface="微軟正黑體" panose="020B0604030504040204" pitchFamily="34" charset="-120"/>
                <a:ea typeface="微軟正黑體" panose="020B0604030504040204" pitchFamily="34" charset="-120"/>
              </a:rPr>
              <a:t>多頭部位。</a:t>
            </a:r>
            <a:endParaRPr lang="zh-TW" altLang="en-US" sz="18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080037675"/>
      </p:ext>
    </p:extLst>
  </p:cSld>
  <p:clrMapOvr>
    <a:masterClrMapping/>
  </p:clrMapOvr>
</p:sld>
</file>

<file path=ppt/theme/theme1.xml><?xml version="1.0" encoding="utf-8"?>
<a:theme xmlns:a="http://schemas.openxmlformats.org/drawingml/2006/main" name="回顧">
  <a:themeElements>
    <a:clrScheme name="暖調藍色">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CA72677B-2F8C-4192-8EBE-D360BE3B20F6}"/>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1603</TotalTime>
  <Words>3159</Words>
  <Application>Microsoft Office PowerPoint</Application>
  <PresentationFormat>寬螢幕</PresentationFormat>
  <Paragraphs>182</Paragraphs>
  <Slides>25</Slides>
  <Notes>9</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25</vt:i4>
      </vt:variant>
    </vt:vector>
  </HeadingPairs>
  <TitlesOfParts>
    <vt:vector size="36" baseType="lpstr">
      <vt:lpstr>等线</vt:lpstr>
      <vt:lpstr>微軟正黑體</vt:lpstr>
      <vt:lpstr>新細明體</vt:lpstr>
      <vt:lpstr>Arial</vt:lpstr>
      <vt:lpstr>Arial</vt:lpstr>
      <vt:lpstr>Calibri</vt:lpstr>
      <vt:lpstr>Calibri Light</vt:lpstr>
      <vt:lpstr>Cambria Math</vt:lpstr>
      <vt:lpstr>Microsoft Yi Baiti</vt:lpstr>
      <vt:lpstr>Wingdings</vt:lpstr>
      <vt:lpstr>回顧</vt:lpstr>
      <vt:lpstr>The Treasury Futures Delivery Process, 8th Edition</vt:lpstr>
      <vt:lpstr>可交割 (Deliverable)</vt:lpstr>
      <vt:lpstr>結算公司 (Clearing firm)</vt:lpstr>
      <vt:lpstr>PowerPoint 簡報</vt:lpstr>
      <vt:lpstr>PowerPoint 簡報</vt:lpstr>
      <vt:lpstr>假設我們有短天期國債期貨且其在2022 年 6 月交割。2022/5/30（一）和2022/7/4（一）這兩天都是美國政府證券市場（和交易所）假期</vt:lpstr>
      <vt:lpstr>假設我們有中長天期國債期貨且其在2022 年 6 月交割。2022/5/30（一）和2022/7/4（一）這兩天都是美國政府證券市場（和交易所）假期</vt:lpstr>
      <vt:lpstr>Matching longs to take delivery from shorts</vt:lpstr>
      <vt:lpstr>定義”部位 Position”</vt:lpstr>
      <vt:lpstr>匹配過程包含3個步驟：</vt:lpstr>
      <vt:lpstr>步驟 1：總共有 3150 份合約表明有意願交割</vt:lpstr>
      <vt:lpstr>步驟 1：依 vintage date 排序</vt:lpstr>
      <vt:lpstr>步驟 1：同 vintage date 的合約依比例分配</vt:lpstr>
      <vt:lpstr>步驟 1 完成之後的多頭部位分配狀況</vt:lpstr>
      <vt:lpstr>步驟 2：以結算公司為單位匹配有相同數量合約的公司</vt:lpstr>
      <vt:lpstr>步驟 2 完成後剩下還沒被匹配的空頭和多頭部位</vt:lpstr>
      <vt:lpstr>步驟 3：</vt:lpstr>
      <vt:lpstr>最終匹配結果</vt:lpstr>
      <vt:lpstr>Invoicing for Treasury futures deliveries</vt:lpstr>
      <vt:lpstr>實物交割的歷史統計</vt:lpstr>
      <vt:lpstr>實物交割的歷史統計</vt:lpstr>
      <vt:lpstr>Further info</vt:lpstr>
      <vt:lpstr>可交割 (Deliverable)</vt:lpstr>
      <vt:lpstr>交割時間表</vt:lpstr>
      <vt:lpstr>天數統計表</vt:lpstr>
    </vt:vector>
  </TitlesOfParts>
  <Company>KGI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李佳盈</dc:creator>
  <cp:lastModifiedBy>李佳盈JessieLi-ED-KGISEC</cp:lastModifiedBy>
  <cp:revision>61</cp:revision>
  <dcterms:created xsi:type="dcterms:W3CDTF">2023-07-12T07:37:39Z</dcterms:created>
  <dcterms:modified xsi:type="dcterms:W3CDTF">2023-07-24T08:24:41Z</dcterms:modified>
</cp:coreProperties>
</file>