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56" r:id="rId2"/>
    <p:sldId id="260" r:id="rId3"/>
    <p:sldId id="259" r:id="rId4"/>
    <p:sldId id="257" r:id="rId5"/>
    <p:sldId id="258" r:id="rId6"/>
    <p:sldId id="261" r:id="rId7"/>
    <p:sldId id="262" r:id="rId8"/>
    <p:sldId id="263" r:id="rId9"/>
    <p:sldId id="264" r:id="rId10"/>
    <p:sldId id="265" r:id="rId11"/>
    <p:sldId id="266" r:id="rId12"/>
    <p:sldId id="267" r:id="rId13"/>
    <p:sldId id="268" r:id="rId14"/>
    <p:sldId id="269" r:id="rId15"/>
    <p:sldId id="271" r:id="rId16"/>
    <p:sldId id="273" r:id="rId17"/>
    <p:sldId id="272"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C269B5D2-2E9E-48A3-B802-CEA42A576863}">
          <p14:sldIdLst>
            <p14:sldId id="256"/>
            <p14:sldId id="260"/>
          </p14:sldIdLst>
        </p14:section>
        <p14:section name="交割時間表" id="{C67A0DA2-736D-4A2B-AC0D-F024073BDDCC}">
          <p14:sldIdLst>
            <p14:sldId id="259"/>
          </p14:sldIdLst>
        </p14:section>
        <p14:section name="OPTIONS EMBEDDED IN FUTURES DELIVERY" id="{127BD1B9-ACDA-4760-984B-B2659503BB37}">
          <p14:sldIdLst>
            <p14:sldId id="257"/>
            <p14:sldId id="258"/>
            <p14:sldId id="261"/>
            <p14:sldId id="262"/>
            <p14:sldId id="263"/>
            <p14:sldId id="264"/>
          </p14:sldIdLst>
        </p14:section>
        <p14:section name="基差和交割尾部" id="{5219773E-E27D-4688-BB8A-F7488CCBF468}">
          <p14:sldIdLst>
            <p14:sldId id="265"/>
            <p14:sldId id="266"/>
            <p14:sldId id="267"/>
          </p14:sldIdLst>
        </p14:section>
        <p14:section name="從基差多方的角度看嵌入式交割選擇權" id="{E949F062-4F0E-45DB-8D88-1143C4FAE51A}">
          <p14:sldIdLst>
            <p14:sldId id="268"/>
            <p14:sldId id="269"/>
            <p14:sldId id="271"/>
          </p14:sldIdLst>
        </p14:section>
        <p14:section name="管理交割中的基差和交割尾部" id="{F0AC49D7-CEE3-450B-ADCF-7F209ABF6949}">
          <p14:sldIdLst>
            <p14:sldId id="273"/>
            <p14:sldId id="272"/>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66AC"/>
    <a:srgbClr val="112B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21" autoAdjust="0"/>
    <p:restoredTop sz="95428" autoAdjust="0"/>
  </p:normalViewPr>
  <p:slideViewPr>
    <p:cSldViewPr snapToGrid="0">
      <p:cViewPr varScale="1">
        <p:scale>
          <a:sx n="86" d="100"/>
          <a:sy n="86" d="100"/>
        </p:scale>
        <p:origin x="28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F57C6-3ED1-4F37-88C6-730375E6A839}" type="datetimeFigureOut">
              <a:rPr lang="zh-TW" altLang="en-US" smtClean="0"/>
              <a:t>2023/7/24</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6A6C-C0C4-473A-9FB5-32D9B00BE514}" type="slidenum">
              <a:rPr lang="zh-TW" altLang="en-US" smtClean="0"/>
              <a:t>‹#›</a:t>
            </a:fld>
            <a:endParaRPr lang="zh-TW" altLang="en-US"/>
          </a:p>
        </p:txBody>
      </p:sp>
    </p:spTree>
    <p:extLst>
      <p:ext uri="{BB962C8B-B14F-4D97-AF65-F5344CB8AC3E}">
        <p14:creationId xmlns:p14="http://schemas.microsoft.com/office/powerpoint/2010/main" val="2301578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https://www.cmegroup.com/education/files/treasury-futures-basis-spreads.pdf</a:t>
            </a:r>
            <a:endParaRPr lang="zh-TW" altLang="en-US" dirty="0"/>
          </a:p>
        </p:txBody>
      </p:sp>
      <p:sp>
        <p:nvSpPr>
          <p:cNvPr id="4" name="投影片編號版面配置區 3"/>
          <p:cNvSpPr>
            <a:spLocks noGrp="1"/>
          </p:cNvSpPr>
          <p:nvPr>
            <p:ph type="sldNum" sz="quarter" idx="10"/>
          </p:nvPr>
        </p:nvSpPr>
        <p:spPr/>
        <p:txBody>
          <a:bodyPr/>
          <a:lstStyle/>
          <a:p>
            <a:fld id="{E06E6A6C-C0C4-473A-9FB5-32D9B00BE514}" type="slidenum">
              <a:rPr lang="zh-TW" altLang="en-US" smtClean="0"/>
              <a:t>1</a:t>
            </a:fld>
            <a:endParaRPr lang="zh-TW" altLang="en-US"/>
          </a:p>
        </p:txBody>
      </p:sp>
    </p:spTree>
    <p:extLst>
      <p:ext uri="{BB962C8B-B14F-4D97-AF65-F5344CB8AC3E}">
        <p14:creationId xmlns:p14="http://schemas.microsoft.com/office/powerpoint/2010/main" val="2657042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參考</a:t>
            </a:r>
            <a:r>
              <a:rPr lang="en-US" altLang="zh-TW" dirty="0" smtClean="0"/>
              <a:t>”Understanding Treasury Futures”</a:t>
            </a:r>
            <a:endParaRPr lang="zh-TW" altLang="en-US" dirty="0"/>
          </a:p>
        </p:txBody>
      </p:sp>
      <p:sp>
        <p:nvSpPr>
          <p:cNvPr id="4" name="投影片編號版面配置區 3"/>
          <p:cNvSpPr>
            <a:spLocks noGrp="1"/>
          </p:cNvSpPr>
          <p:nvPr>
            <p:ph type="sldNum" sz="quarter" idx="10"/>
          </p:nvPr>
        </p:nvSpPr>
        <p:spPr/>
        <p:txBody>
          <a:bodyPr/>
          <a:lstStyle/>
          <a:p>
            <a:fld id="{E06E6A6C-C0C4-473A-9FB5-32D9B00BE514}" type="slidenum">
              <a:rPr lang="zh-TW" altLang="en-US" smtClean="0"/>
              <a:t>12</a:t>
            </a:fld>
            <a:endParaRPr lang="zh-TW" altLang="en-US"/>
          </a:p>
        </p:txBody>
      </p:sp>
    </p:spTree>
    <p:extLst>
      <p:ext uri="{BB962C8B-B14F-4D97-AF65-F5344CB8AC3E}">
        <p14:creationId xmlns:p14="http://schemas.microsoft.com/office/powerpoint/2010/main" val="4675962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06E6A6C-C0C4-473A-9FB5-32D9B00BE514}" type="slidenum">
              <a:rPr lang="zh-TW" altLang="en-US" smtClean="0"/>
              <a:t>13</a:t>
            </a:fld>
            <a:endParaRPr lang="zh-TW" altLang="en-US"/>
          </a:p>
        </p:txBody>
      </p:sp>
    </p:spTree>
    <p:extLst>
      <p:ext uri="{BB962C8B-B14F-4D97-AF65-F5344CB8AC3E}">
        <p14:creationId xmlns:p14="http://schemas.microsoft.com/office/powerpoint/2010/main" val="2545879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latin typeface="微軟正黑體" panose="020B0604030504040204" pitchFamily="34" charset="-120"/>
                <a:ea typeface="微軟正黑體" panose="020B0604030504040204" pitchFamily="34" charset="-120"/>
              </a:rPr>
              <a:t>EFRP</a:t>
            </a:r>
            <a:r>
              <a:rPr lang="zh-TW" altLang="en-US" dirty="0" smtClean="0">
                <a:latin typeface="微軟正黑體" panose="020B0604030504040204" pitchFamily="34" charset="-120"/>
                <a:ea typeface="微軟正黑體" panose="020B0604030504040204" pitchFamily="34" charset="-120"/>
              </a:rPr>
              <a:t>網址：</a:t>
            </a:r>
            <a:r>
              <a:rPr lang="en-US" altLang="zh-TW" dirty="0" smtClean="0">
                <a:latin typeface="微軟正黑體" panose="020B0604030504040204" pitchFamily="34" charset="-120"/>
                <a:ea typeface="微軟正黑體" panose="020B0604030504040204" pitchFamily="34" charset="-120"/>
              </a:rPr>
              <a:t>http://www.cmegroup.com/rulebook/files/ra1311-5rr-rule538.pdf</a:t>
            </a:r>
            <a:endParaRPr lang="zh-TW" altLang="en-US" dirty="0"/>
          </a:p>
        </p:txBody>
      </p:sp>
      <p:sp>
        <p:nvSpPr>
          <p:cNvPr id="4" name="投影片編號版面配置區 3"/>
          <p:cNvSpPr>
            <a:spLocks noGrp="1"/>
          </p:cNvSpPr>
          <p:nvPr>
            <p:ph type="sldNum" sz="quarter" idx="10"/>
          </p:nvPr>
        </p:nvSpPr>
        <p:spPr/>
        <p:txBody>
          <a:bodyPr/>
          <a:lstStyle/>
          <a:p>
            <a:fld id="{E06E6A6C-C0C4-473A-9FB5-32D9B00BE514}" type="slidenum">
              <a:rPr lang="zh-TW" altLang="en-US" smtClean="0"/>
              <a:t>14</a:t>
            </a:fld>
            <a:endParaRPr lang="zh-TW" altLang="en-US"/>
          </a:p>
        </p:txBody>
      </p:sp>
    </p:spTree>
    <p:extLst>
      <p:ext uri="{BB962C8B-B14F-4D97-AF65-F5344CB8AC3E}">
        <p14:creationId xmlns:p14="http://schemas.microsoft.com/office/powerpoint/2010/main" val="1049108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06E6A6C-C0C4-473A-9FB5-32D9B00BE514}" type="slidenum">
              <a:rPr lang="zh-TW" altLang="en-US" smtClean="0"/>
              <a:t>15</a:t>
            </a:fld>
            <a:endParaRPr lang="zh-TW" altLang="en-US"/>
          </a:p>
        </p:txBody>
      </p:sp>
    </p:spTree>
    <p:extLst>
      <p:ext uri="{BB962C8B-B14F-4D97-AF65-F5344CB8AC3E}">
        <p14:creationId xmlns:p14="http://schemas.microsoft.com/office/powerpoint/2010/main" val="2578529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06E6A6C-C0C4-473A-9FB5-32D9B00BE514}" type="slidenum">
              <a:rPr lang="zh-TW" altLang="en-US" smtClean="0"/>
              <a:t>16</a:t>
            </a:fld>
            <a:endParaRPr lang="zh-TW" altLang="en-US"/>
          </a:p>
        </p:txBody>
      </p:sp>
    </p:spTree>
    <p:extLst>
      <p:ext uri="{BB962C8B-B14F-4D97-AF65-F5344CB8AC3E}">
        <p14:creationId xmlns:p14="http://schemas.microsoft.com/office/powerpoint/2010/main" val="1331113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06E6A6C-C0C4-473A-9FB5-32D9B00BE514}" type="slidenum">
              <a:rPr lang="zh-TW" altLang="en-US" smtClean="0"/>
              <a:t>2</a:t>
            </a:fld>
            <a:endParaRPr lang="zh-TW" altLang="en-US"/>
          </a:p>
        </p:txBody>
      </p:sp>
    </p:spTree>
    <p:extLst>
      <p:ext uri="{BB962C8B-B14F-4D97-AF65-F5344CB8AC3E}">
        <p14:creationId xmlns:p14="http://schemas.microsoft.com/office/powerpoint/2010/main" val="2620871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dirty="0" smtClean="0">
                <a:latin typeface="微軟正黑體" panose="020B0604030504040204" pitchFamily="34" charset="-120"/>
                <a:ea typeface="微軟正黑體" panose="020B0604030504040204" pitchFamily="34" charset="-120"/>
              </a:rPr>
              <a:t>第一意向日</a:t>
            </a:r>
            <a:r>
              <a:rPr lang="en-US" altLang="zh-TW" dirty="0" smtClean="0"/>
              <a:t>First Intention Day</a:t>
            </a:r>
          </a:p>
          <a:p>
            <a:r>
              <a:rPr lang="zh-TW" altLang="en-US" sz="1200" dirty="0" smtClean="0">
                <a:latin typeface="微軟正黑體" panose="020B0604030504040204" pitchFamily="34" charset="-120"/>
                <a:ea typeface="微軟正黑體" panose="020B0604030504040204" pitchFamily="34" charset="-120"/>
              </a:rPr>
              <a:t>最後意向日</a:t>
            </a:r>
            <a:r>
              <a:rPr lang="en-US" altLang="zh-TW" dirty="0" smtClean="0"/>
              <a:t>Last Intention Day</a:t>
            </a:r>
          </a:p>
          <a:p>
            <a:r>
              <a:rPr lang="zh-TW" altLang="en-US" sz="1200" dirty="0" smtClean="0">
                <a:latin typeface="微軟正黑體" panose="020B0604030504040204" pitchFamily="34" charset="-120"/>
                <a:ea typeface="微軟正黑體" panose="020B0604030504040204" pitchFamily="34" charset="-120"/>
              </a:rPr>
              <a:t>最後交易日</a:t>
            </a:r>
            <a:r>
              <a:rPr lang="en-US" altLang="zh-TW" dirty="0" smtClean="0"/>
              <a:t>Last Trading Day</a:t>
            </a:r>
            <a:endParaRPr lang="zh-TW" altLang="en-US" b="1" dirty="0" smtClean="0"/>
          </a:p>
          <a:p>
            <a:r>
              <a:rPr lang="zh-TW" altLang="en-US" sz="1200" dirty="0" smtClean="0">
                <a:latin typeface="微軟正黑體" panose="020B0604030504040204" pitchFamily="34" charset="-120"/>
                <a:ea typeface="微軟正黑體" panose="020B0604030504040204" pitchFamily="34" charset="-120"/>
              </a:rPr>
              <a:t>第一交割日</a:t>
            </a:r>
            <a:r>
              <a:rPr lang="en-US" altLang="zh-TW" dirty="0" smtClean="0"/>
              <a:t>First Delivery Day</a:t>
            </a:r>
          </a:p>
          <a:p>
            <a:r>
              <a:rPr lang="zh-TW" altLang="en-US" sz="1200" dirty="0" smtClean="0">
                <a:latin typeface="微軟正黑體" panose="020B0604030504040204" pitchFamily="34" charset="-120"/>
                <a:ea typeface="微軟正黑體" panose="020B0604030504040204" pitchFamily="34" charset="-120"/>
              </a:rPr>
              <a:t>最後交割日</a:t>
            </a:r>
            <a:r>
              <a:rPr lang="en-US" altLang="zh-TW" dirty="0" smtClean="0"/>
              <a:t>Last Delivery Day</a:t>
            </a:r>
            <a:endParaRPr lang="zh-TW" altLang="en-US" b="1" dirty="0" smtClean="0"/>
          </a:p>
          <a:p>
            <a:endParaRPr lang="en-US" altLang="zh-TW" b="1" dirty="0" smtClean="0"/>
          </a:p>
        </p:txBody>
      </p:sp>
      <p:sp>
        <p:nvSpPr>
          <p:cNvPr id="4" name="投影片編號版面配置區 3"/>
          <p:cNvSpPr>
            <a:spLocks noGrp="1"/>
          </p:cNvSpPr>
          <p:nvPr>
            <p:ph type="sldNum" sz="quarter" idx="10"/>
          </p:nvPr>
        </p:nvSpPr>
        <p:spPr/>
        <p:txBody>
          <a:bodyPr/>
          <a:lstStyle/>
          <a:p>
            <a:fld id="{E06E6A6C-C0C4-473A-9FB5-32D9B00BE514}" type="slidenum">
              <a:rPr lang="zh-TW" altLang="en-US" smtClean="0"/>
              <a:t>3</a:t>
            </a:fld>
            <a:endParaRPr lang="zh-TW" altLang="en-US"/>
          </a:p>
        </p:txBody>
      </p:sp>
    </p:spTree>
    <p:extLst>
      <p:ext uri="{BB962C8B-B14F-4D97-AF65-F5344CB8AC3E}">
        <p14:creationId xmlns:p14="http://schemas.microsoft.com/office/powerpoint/2010/main" val="2618298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彩虹選擇權</a:t>
            </a:r>
            <a:r>
              <a:rPr lang="en-US" altLang="zh-TW" dirty="0" smtClean="0"/>
              <a:t>:</a:t>
            </a:r>
            <a:r>
              <a:rPr lang="zh-TW" altLang="en-US" dirty="0" smtClean="0"/>
              <a:t> 報酬是基於多種標的資產</a:t>
            </a:r>
            <a:endParaRPr lang="zh-TW" altLang="en-US" dirty="0"/>
          </a:p>
        </p:txBody>
      </p:sp>
      <p:sp>
        <p:nvSpPr>
          <p:cNvPr id="4" name="投影片編號版面配置區 3"/>
          <p:cNvSpPr>
            <a:spLocks noGrp="1"/>
          </p:cNvSpPr>
          <p:nvPr>
            <p:ph type="sldNum" sz="quarter" idx="10"/>
          </p:nvPr>
        </p:nvSpPr>
        <p:spPr/>
        <p:txBody>
          <a:bodyPr/>
          <a:lstStyle/>
          <a:p>
            <a:fld id="{E06E6A6C-C0C4-473A-9FB5-32D9B00BE514}" type="slidenum">
              <a:rPr lang="zh-TW" altLang="en-US" smtClean="0"/>
              <a:t>4</a:t>
            </a:fld>
            <a:endParaRPr lang="zh-TW" altLang="en-US"/>
          </a:p>
        </p:txBody>
      </p:sp>
    </p:spTree>
    <p:extLst>
      <p:ext uri="{BB962C8B-B14F-4D97-AF65-F5344CB8AC3E}">
        <p14:creationId xmlns:p14="http://schemas.microsoft.com/office/powerpoint/2010/main" val="4256925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06E6A6C-C0C4-473A-9FB5-32D9B00BE514}" type="slidenum">
              <a:rPr lang="zh-TW" altLang="en-US" smtClean="0"/>
              <a:t>5</a:t>
            </a:fld>
            <a:endParaRPr lang="zh-TW" altLang="en-US"/>
          </a:p>
        </p:txBody>
      </p:sp>
    </p:spTree>
    <p:extLst>
      <p:ext uri="{BB962C8B-B14F-4D97-AF65-F5344CB8AC3E}">
        <p14:creationId xmlns:p14="http://schemas.microsoft.com/office/powerpoint/2010/main" val="106527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06E6A6C-C0C4-473A-9FB5-32D9B00BE514}" type="slidenum">
              <a:rPr lang="zh-TW" altLang="en-US" smtClean="0"/>
              <a:t>6</a:t>
            </a:fld>
            <a:endParaRPr lang="zh-TW" altLang="en-US"/>
          </a:p>
        </p:txBody>
      </p:sp>
    </p:spTree>
    <p:extLst>
      <p:ext uri="{BB962C8B-B14F-4D97-AF65-F5344CB8AC3E}">
        <p14:creationId xmlns:p14="http://schemas.microsoft.com/office/powerpoint/2010/main" val="1745380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06E6A6C-C0C4-473A-9FB5-32D9B00BE514}" type="slidenum">
              <a:rPr lang="zh-TW" altLang="en-US" smtClean="0"/>
              <a:t>9</a:t>
            </a:fld>
            <a:endParaRPr lang="zh-TW" altLang="en-US"/>
          </a:p>
        </p:txBody>
      </p:sp>
    </p:spTree>
    <p:extLst>
      <p:ext uri="{BB962C8B-B14F-4D97-AF65-F5344CB8AC3E}">
        <p14:creationId xmlns:p14="http://schemas.microsoft.com/office/powerpoint/2010/main" val="3813848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06E6A6C-C0C4-473A-9FB5-32D9B00BE514}" type="slidenum">
              <a:rPr lang="zh-TW" altLang="en-US" smtClean="0"/>
              <a:t>10</a:t>
            </a:fld>
            <a:endParaRPr lang="zh-TW" altLang="en-US"/>
          </a:p>
        </p:txBody>
      </p:sp>
    </p:spTree>
    <p:extLst>
      <p:ext uri="{BB962C8B-B14F-4D97-AF65-F5344CB8AC3E}">
        <p14:creationId xmlns:p14="http://schemas.microsoft.com/office/powerpoint/2010/main" val="2747523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b="0" dirty="0"/>
          </a:p>
        </p:txBody>
      </p:sp>
      <p:sp>
        <p:nvSpPr>
          <p:cNvPr id="4" name="投影片編號版面配置區 3"/>
          <p:cNvSpPr>
            <a:spLocks noGrp="1"/>
          </p:cNvSpPr>
          <p:nvPr>
            <p:ph type="sldNum" sz="quarter" idx="10"/>
          </p:nvPr>
        </p:nvSpPr>
        <p:spPr/>
        <p:txBody>
          <a:bodyPr/>
          <a:lstStyle/>
          <a:p>
            <a:fld id="{E06E6A6C-C0C4-473A-9FB5-32D9B00BE514}" type="slidenum">
              <a:rPr lang="zh-TW" altLang="en-US" smtClean="0"/>
              <a:t>11</a:t>
            </a:fld>
            <a:endParaRPr lang="zh-TW" altLang="en-US"/>
          </a:p>
        </p:txBody>
      </p:sp>
    </p:spTree>
    <p:extLst>
      <p:ext uri="{BB962C8B-B14F-4D97-AF65-F5344CB8AC3E}">
        <p14:creationId xmlns:p14="http://schemas.microsoft.com/office/powerpoint/2010/main" val="3036133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3FA4497D-4027-43F5-800A-C2C117C1A66D}" type="datetimeFigureOut">
              <a:rPr lang="zh-TW" altLang="en-US" smtClean="0"/>
              <a:t>2023/7/24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6ED793-A3FD-4D3E-BE74-DB59C2B5E712}"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2371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3FA4497D-4027-43F5-800A-C2C117C1A66D}" type="datetimeFigureOut">
              <a:rPr lang="zh-TW" altLang="en-US" smtClean="0"/>
              <a:t>2023/7/24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6ED793-A3FD-4D3E-BE74-DB59C2B5E712}" type="slidenum">
              <a:rPr lang="zh-TW" altLang="en-US" smtClean="0"/>
              <a:t>‹#›</a:t>
            </a:fld>
            <a:endParaRPr lang="zh-TW" altLang="en-US"/>
          </a:p>
        </p:txBody>
      </p:sp>
    </p:spTree>
    <p:extLst>
      <p:ext uri="{BB962C8B-B14F-4D97-AF65-F5344CB8AC3E}">
        <p14:creationId xmlns:p14="http://schemas.microsoft.com/office/powerpoint/2010/main" val="421040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3FA4497D-4027-43F5-800A-C2C117C1A66D}" type="datetimeFigureOut">
              <a:rPr lang="zh-TW" altLang="en-US" smtClean="0"/>
              <a:t>2023/7/24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6ED793-A3FD-4D3E-BE74-DB59C2B5E712}" type="slidenum">
              <a:rPr lang="zh-TW" altLang="en-US" smtClean="0"/>
              <a:t>‹#›</a:t>
            </a:fld>
            <a:endParaRPr lang="zh-TW" altLang="en-US"/>
          </a:p>
        </p:txBody>
      </p:sp>
    </p:spTree>
    <p:extLst>
      <p:ext uri="{BB962C8B-B14F-4D97-AF65-F5344CB8AC3E}">
        <p14:creationId xmlns:p14="http://schemas.microsoft.com/office/powerpoint/2010/main" val="2461964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3FA4497D-4027-43F5-800A-C2C117C1A66D}" type="datetimeFigureOut">
              <a:rPr lang="zh-TW" altLang="en-US" smtClean="0"/>
              <a:t>2023/7/24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6ED793-A3FD-4D3E-BE74-DB59C2B5E712}" type="slidenum">
              <a:rPr lang="zh-TW" altLang="en-US" smtClean="0"/>
              <a:t>‹#›</a:t>
            </a:fld>
            <a:endParaRPr lang="zh-TW" altLang="en-US"/>
          </a:p>
        </p:txBody>
      </p:sp>
    </p:spTree>
    <p:extLst>
      <p:ext uri="{BB962C8B-B14F-4D97-AF65-F5344CB8AC3E}">
        <p14:creationId xmlns:p14="http://schemas.microsoft.com/office/powerpoint/2010/main" val="1137615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3FA4497D-4027-43F5-800A-C2C117C1A66D}" type="datetimeFigureOut">
              <a:rPr lang="zh-TW" altLang="en-US" smtClean="0"/>
              <a:t>2023/7/24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6ED793-A3FD-4D3E-BE74-DB59C2B5E712}"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216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3FA4497D-4027-43F5-800A-C2C117C1A66D}" type="datetimeFigureOut">
              <a:rPr lang="zh-TW" altLang="en-US" smtClean="0"/>
              <a:t>2023/7/24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26ED793-A3FD-4D3E-BE74-DB59C2B5E712}" type="slidenum">
              <a:rPr lang="zh-TW" altLang="en-US" smtClean="0"/>
              <a:t>‹#›</a:t>
            </a:fld>
            <a:endParaRPr lang="zh-TW" altLang="en-US"/>
          </a:p>
        </p:txBody>
      </p:sp>
    </p:spTree>
    <p:extLst>
      <p:ext uri="{BB962C8B-B14F-4D97-AF65-F5344CB8AC3E}">
        <p14:creationId xmlns:p14="http://schemas.microsoft.com/office/powerpoint/2010/main" val="1014852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3FA4497D-4027-43F5-800A-C2C117C1A66D}" type="datetimeFigureOut">
              <a:rPr lang="zh-TW" altLang="en-US" smtClean="0"/>
              <a:t>2023/7/24</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A26ED793-A3FD-4D3E-BE74-DB59C2B5E712}" type="slidenum">
              <a:rPr lang="zh-TW" altLang="en-US" smtClean="0"/>
              <a:t>‹#›</a:t>
            </a:fld>
            <a:endParaRPr lang="zh-TW" altLang="en-US"/>
          </a:p>
        </p:txBody>
      </p:sp>
    </p:spTree>
    <p:extLst>
      <p:ext uri="{BB962C8B-B14F-4D97-AF65-F5344CB8AC3E}">
        <p14:creationId xmlns:p14="http://schemas.microsoft.com/office/powerpoint/2010/main" val="2894351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3FA4497D-4027-43F5-800A-C2C117C1A66D}" type="datetimeFigureOut">
              <a:rPr lang="zh-TW" altLang="en-US" smtClean="0"/>
              <a:t>2023/7/24</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A26ED793-A3FD-4D3E-BE74-DB59C2B5E712}" type="slidenum">
              <a:rPr lang="zh-TW" altLang="en-US" smtClean="0"/>
              <a:t>‹#›</a:t>
            </a:fld>
            <a:endParaRPr lang="zh-TW" altLang="en-US"/>
          </a:p>
        </p:txBody>
      </p:sp>
    </p:spTree>
    <p:extLst>
      <p:ext uri="{BB962C8B-B14F-4D97-AF65-F5344CB8AC3E}">
        <p14:creationId xmlns:p14="http://schemas.microsoft.com/office/powerpoint/2010/main" val="3287880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FA4497D-4027-43F5-800A-C2C117C1A66D}" type="datetimeFigureOut">
              <a:rPr lang="zh-TW" altLang="en-US" smtClean="0"/>
              <a:t>2023/7/24</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A26ED793-A3FD-4D3E-BE74-DB59C2B5E712}" type="slidenum">
              <a:rPr lang="zh-TW" altLang="en-US" smtClean="0"/>
              <a:t>‹#›</a:t>
            </a:fld>
            <a:endParaRPr lang="zh-TW" altLang="en-US"/>
          </a:p>
        </p:txBody>
      </p:sp>
    </p:spTree>
    <p:extLst>
      <p:ext uri="{BB962C8B-B14F-4D97-AF65-F5344CB8AC3E}">
        <p14:creationId xmlns:p14="http://schemas.microsoft.com/office/powerpoint/2010/main" val="3151282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FA4497D-4027-43F5-800A-C2C117C1A66D}" type="datetimeFigureOut">
              <a:rPr lang="zh-TW" altLang="en-US" smtClean="0"/>
              <a:t>2023/7/24</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26ED793-A3FD-4D3E-BE74-DB59C2B5E712}" type="slidenum">
              <a:rPr lang="zh-TW" altLang="en-US" smtClean="0"/>
              <a:t>‹#›</a:t>
            </a:fld>
            <a:endParaRPr lang="zh-TW" altLang="en-US"/>
          </a:p>
        </p:txBody>
      </p:sp>
    </p:spTree>
    <p:extLst>
      <p:ext uri="{BB962C8B-B14F-4D97-AF65-F5344CB8AC3E}">
        <p14:creationId xmlns:p14="http://schemas.microsoft.com/office/powerpoint/2010/main" val="2740928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3FA4497D-4027-43F5-800A-C2C117C1A66D}" type="datetimeFigureOut">
              <a:rPr lang="zh-TW" altLang="en-US" smtClean="0"/>
              <a:t>2023/7/24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26ED793-A3FD-4D3E-BE74-DB59C2B5E712}" type="slidenum">
              <a:rPr lang="zh-TW" altLang="en-US" smtClean="0"/>
              <a:t>‹#›</a:t>
            </a:fld>
            <a:endParaRPr lang="zh-TW" altLang="en-US"/>
          </a:p>
        </p:txBody>
      </p:sp>
    </p:spTree>
    <p:extLst>
      <p:ext uri="{BB962C8B-B14F-4D97-AF65-F5344CB8AC3E}">
        <p14:creationId xmlns:p14="http://schemas.microsoft.com/office/powerpoint/2010/main" val="407944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FA4497D-4027-43F5-800A-C2C117C1A66D}" type="datetimeFigureOut">
              <a:rPr lang="zh-TW" altLang="en-US" smtClean="0"/>
              <a:t>2023/7/24</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26ED793-A3FD-4D3E-BE74-DB59C2B5E712}"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8690142"/>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6600" dirty="0"/>
              <a:t>Treasury Futures Delivery Options, Basis Spreads, and Delivery Tails</a:t>
            </a:r>
            <a:endParaRPr lang="zh-TW" altLang="en-US" sz="6600" dirty="0"/>
          </a:p>
        </p:txBody>
      </p:sp>
      <p:sp>
        <p:nvSpPr>
          <p:cNvPr id="3" name="副標題 2"/>
          <p:cNvSpPr>
            <a:spLocks noGrp="1"/>
          </p:cNvSpPr>
          <p:nvPr>
            <p:ph type="subTitle" idx="1"/>
          </p:nvPr>
        </p:nvSpPr>
        <p:spPr/>
        <p:txBody>
          <a:bodyPr/>
          <a:lstStyle/>
          <a:p>
            <a:r>
              <a:rPr lang="zh-TW" altLang="en-US" dirty="0">
                <a:latin typeface="微軟正黑體" panose="020B0604030504040204" pitchFamily="34" charset="-120"/>
                <a:ea typeface="微軟正黑體" panose="020B0604030504040204" pitchFamily="34" charset="-120"/>
              </a:rPr>
              <a:t>國債期貨</a:t>
            </a:r>
            <a:r>
              <a:rPr lang="zh-TW" altLang="en-US" dirty="0" smtClean="0">
                <a:latin typeface="微軟正黑體" panose="020B0604030504040204" pitchFamily="34" charset="-120"/>
                <a:ea typeface="微軟正黑體" panose="020B0604030504040204" pitchFamily="34" charset="-120"/>
              </a:rPr>
              <a:t>交割選擇權、</a:t>
            </a:r>
            <a:r>
              <a:rPr lang="zh-TW" altLang="en-US" dirty="0">
                <a:latin typeface="微軟正黑體" panose="020B0604030504040204" pitchFamily="34" charset="-120"/>
                <a:ea typeface="微軟正黑體" panose="020B0604030504040204" pitchFamily="34" charset="-120"/>
              </a:rPr>
              <a:t>基差和交割尾數</a:t>
            </a:r>
          </a:p>
        </p:txBody>
      </p:sp>
    </p:spTree>
    <p:extLst>
      <p:ext uri="{BB962C8B-B14F-4D97-AF65-F5344CB8AC3E}">
        <p14:creationId xmlns:p14="http://schemas.microsoft.com/office/powerpoint/2010/main" val="15423585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微軟正黑體" panose="020B0604030504040204" pitchFamily="34" charset="-120"/>
                <a:ea typeface="微軟正黑體" panose="020B0604030504040204" pitchFamily="34" charset="-120"/>
              </a:rPr>
              <a:t>基差</a:t>
            </a:r>
            <a:r>
              <a:rPr lang="en-US" altLang="zh-TW" dirty="0" smtClean="0">
                <a:latin typeface="微軟正黑體" panose="020B0604030504040204" pitchFamily="34" charset="-120"/>
                <a:ea typeface="微軟正黑體" panose="020B0604030504040204" pitchFamily="34" charset="-120"/>
              </a:rPr>
              <a:t>Basis</a:t>
            </a:r>
            <a:r>
              <a:rPr lang="zh-TW" altLang="en-US"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Spread (or Basis)</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sz="half" idx="1"/>
          </p:nvPr>
        </p:nvSpPr>
        <p:spPr/>
        <p:txBody>
          <a:bodyPr/>
          <a:lstStyle/>
          <a:p>
            <a:pPr marL="0">
              <a:lnSpc>
                <a:spcPct val="100000"/>
              </a:lnSpc>
              <a:buNone/>
            </a:pPr>
            <a:r>
              <a:rPr lang="zh-TW" altLang="en-US" b="1" dirty="0">
                <a:latin typeface="微軟正黑體" panose="020B0604030504040204" pitchFamily="34" charset="-120"/>
                <a:ea typeface="微軟正黑體" panose="020B0604030504040204" pitchFamily="34" charset="-120"/>
              </a:rPr>
              <a:t>毛基差</a:t>
            </a:r>
            <a:r>
              <a:rPr lang="en-US" altLang="zh-TW" b="1" dirty="0" smtClean="0">
                <a:latin typeface="微軟正黑體" panose="020B0604030504040204" pitchFamily="34" charset="-120"/>
                <a:ea typeface="微軟正黑體" panose="020B0604030504040204" pitchFamily="34" charset="-120"/>
              </a:rPr>
              <a:t>Gross </a:t>
            </a:r>
            <a:r>
              <a:rPr lang="en-US" altLang="zh-TW" b="1" dirty="0">
                <a:latin typeface="微軟正黑體" panose="020B0604030504040204" pitchFamily="34" charset="-120"/>
                <a:ea typeface="微軟正黑體" panose="020B0604030504040204" pitchFamily="34" charset="-120"/>
              </a:rPr>
              <a:t>Basis</a:t>
            </a:r>
            <a:r>
              <a:rPr lang="zh-TW" altLang="en-US" b="1"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(F</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x</a:t>
            </a:r>
            <a:r>
              <a:rPr lang="zh-TW" altLang="en-US" dirty="0" smtClean="0">
                <a:latin typeface="微軟正黑體" panose="020B0604030504040204" pitchFamily="34" charset="-120"/>
                <a:ea typeface="微軟正黑體" panose="020B0604030504040204" pitchFamily="34" charset="-120"/>
              </a:rPr>
              <a:t> </a:t>
            </a:r>
            <a:r>
              <a:rPr lang="en-US" altLang="zh-TW" dirty="0" err="1">
                <a:latin typeface="微軟正黑體" panose="020B0604030504040204" pitchFamily="34" charset="-120"/>
                <a:ea typeface="微軟正黑體" panose="020B0604030504040204" pitchFamily="34" charset="-120"/>
              </a:rPr>
              <a:t>cf</a:t>
            </a:r>
            <a:r>
              <a:rPr lang="en-US" altLang="zh-TW" dirty="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lvl="1">
              <a:lnSpc>
                <a:spcPct val="100000"/>
              </a:lnSpc>
              <a:buClr>
                <a:schemeClr val="tx1"/>
              </a:buClr>
            </a:pPr>
            <a:r>
              <a:rPr lang="en-US" altLang="zh-TW" sz="1600" dirty="0" smtClean="0">
                <a:latin typeface="微軟正黑體" panose="020B0604030504040204" pitchFamily="34" charset="-120"/>
                <a:ea typeface="微軟正黑體" panose="020B0604030504040204" pitchFamily="34" charset="-120"/>
              </a:rPr>
              <a:t>P</a:t>
            </a:r>
            <a:r>
              <a:rPr lang="zh-TW" altLang="en-US" sz="1600" dirty="0" smtClean="0">
                <a:latin typeface="微軟正黑體" panose="020B0604030504040204" pitchFamily="34" charset="-120"/>
                <a:ea typeface="微軟正黑體" panose="020B0604030504040204" pitchFamily="34" charset="-120"/>
              </a:rPr>
              <a:t>：</a:t>
            </a:r>
            <a:r>
              <a:rPr lang="en-US" altLang="zh-TW" sz="1600" dirty="0">
                <a:latin typeface="微軟正黑體" panose="020B0604030504040204" pitchFamily="34" charset="-120"/>
                <a:ea typeface="微軟正黑體" panose="020B0604030504040204" pitchFamily="34" charset="-120"/>
              </a:rPr>
              <a:t>t+1</a:t>
            </a:r>
            <a:r>
              <a:rPr lang="zh-TW" altLang="en-US" sz="1600" dirty="0">
                <a:latin typeface="微軟正黑體" panose="020B0604030504040204" pitchFamily="34" charset="-120"/>
                <a:ea typeface="微軟正黑體" panose="020B0604030504040204" pitchFamily="34" charset="-120"/>
              </a:rPr>
              <a:t>時點（下個營業日）的國債價格，面值以</a:t>
            </a:r>
            <a:r>
              <a:rPr lang="en-US" altLang="zh-TW" sz="1600" dirty="0">
                <a:latin typeface="微軟正黑體" panose="020B0604030504040204" pitchFamily="34" charset="-120"/>
                <a:ea typeface="微軟正黑體" panose="020B0604030504040204" pitchFamily="34" charset="-120"/>
              </a:rPr>
              <a:t>100</a:t>
            </a:r>
            <a:r>
              <a:rPr lang="zh-TW" altLang="en-US" sz="1600" dirty="0">
                <a:latin typeface="微軟正黑體" panose="020B0604030504040204" pitchFamily="34" charset="-120"/>
                <a:ea typeface="微軟正黑體" panose="020B0604030504040204" pitchFamily="34" charset="-120"/>
              </a:rPr>
              <a:t>為</a:t>
            </a:r>
            <a:r>
              <a:rPr lang="zh-TW" altLang="en-US" sz="1600" dirty="0" smtClean="0">
                <a:latin typeface="微軟正黑體" panose="020B0604030504040204" pitchFamily="34" charset="-120"/>
                <a:ea typeface="微軟正黑體" panose="020B0604030504040204" pitchFamily="34" charset="-120"/>
              </a:rPr>
              <a:t>基礎</a:t>
            </a:r>
            <a:endParaRPr lang="en-US" altLang="zh-TW" sz="1600" dirty="0" smtClean="0">
              <a:latin typeface="微軟正黑體" panose="020B0604030504040204" pitchFamily="34" charset="-120"/>
              <a:ea typeface="微軟正黑體" panose="020B0604030504040204" pitchFamily="34" charset="-120"/>
            </a:endParaRPr>
          </a:p>
          <a:p>
            <a:pPr lvl="1">
              <a:lnSpc>
                <a:spcPct val="100000"/>
              </a:lnSpc>
              <a:buClr>
                <a:schemeClr val="tx1"/>
              </a:buClr>
            </a:pPr>
            <a:r>
              <a:rPr lang="en-US" altLang="zh-TW" sz="1600" dirty="0" smtClean="0">
                <a:latin typeface="微軟正黑體" panose="020B0604030504040204" pitchFamily="34" charset="-120"/>
                <a:ea typeface="微軟正黑體" panose="020B0604030504040204" pitchFamily="34" charset="-120"/>
              </a:rPr>
              <a:t>F</a:t>
            </a:r>
            <a:r>
              <a:rPr lang="zh-TW" altLang="en-US" sz="1600" dirty="0">
                <a:latin typeface="微軟正黑體" panose="020B0604030504040204" pitchFamily="34" charset="-120"/>
                <a:ea typeface="微軟正黑體" panose="020B0604030504040204" pitchFamily="34" charset="-120"/>
              </a:rPr>
              <a:t>：國債期貨價格，面值以</a:t>
            </a:r>
            <a:r>
              <a:rPr lang="en-US" altLang="zh-TW" sz="1600" dirty="0">
                <a:latin typeface="微軟正黑體" panose="020B0604030504040204" pitchFamily="34" charset="-120"/>
                <a:ea typeface="微軟正黑體" panose="020B0604030504040204" pitchFamily="34" charset="-120"/>
              </a:rPr>
              <a:t>100</a:t>
            </a:r>
            <a:r>
              <a:rPr lang="zh-TW" altLang="en-US" sz="1600" dirty="0">
                <a:latin typeface="微軟正黑體" panose="020B0604030504040204" pitchFamily="34" charset="-120"/>
                <a:ea typeface="微軟正黑體" panose="020B0604030504040204" pitchFamily="34" charset="-120"/>
              </a:rPr>
              <a:t>為</a:t>
            </a:r>
            <a:r>
              <a:rPr lang="zh-TW" altLang="en-US" sz="1600" dirty="0" smtClean="0">
                <a:latin typeface="微軟正黑體" panose="020B0604030504040204" pitchFamily="34" charset="-120"/>
                <a:ea typeface="微軟正黑體" panose="020B0604030504040204" pitchFamily="34" charset="-120"/>
              </a:rPr>
              <a:t>基礎</a:t>
            </a:r>
            <a:endParaRPr lang="en-US" altLang="zh-TW" sz="1600" dirty="0" smtClean="0">
              <a:latin typeface="微軟正黑體" panose="020B0604030504040204" pitchFamily="34" charset="-120"/>
              <a:ea typeface="微軟正黑體" panose="020B0604030504040204" pitchFamily="34" charset="-120"/>
            </a:endParaRPr>
          </a:p>
          <a:p>
            <a:pPr lvl="1">
              <a:lnSpc>
                <a:spcPct val="100000"/>
              </a:lnSpc>
              <a:buClr>
                <a:schemeClr val="tx1"/>
              </a:buClr>
            </a:pPr>
            <a:r>
              <a:rPr lang="en-US" altLang="zh-TW" sz="1600" dirty="0" err="1" smtClean="0">
                <a:latin typeface="微軟正黑體" panose="020B0604030504040204" pitchFamily="34" charset="-120"/>
                <a:ea typeface="微軟正黑體" panose="020B0604030504040204" pitchFamily="34" charset="-120"/>
              </a:rPr>
              <a:t>cf</a:t>
            </a:r>
            <a:r>
              <a:rPr lang="zh-TW" altLang="en-US" sz="1600" dirty="0" smtClean="0">
                <a:latin typeface="微軟正黑體" panose="020B0604030504040204" pitchFamily="34" charset="-120"/>
                <a:ea typeface="微軟正黑體" panose="020B0604030504040204" pitchFamily="34" charset="-120"/>
              </a:rPr>
              <a:t>：</a:t>
            </a:r>
            <a:r>
              <a:rPr lang="en-US" altLang="zh-TW" sz="1600" dirty="0" smtClean="0">
                <a:latin typeface="微軟正黑體" panose="020B0604030504040204" pitchFamily="34" charset="-120"/>
                <a:ea typeface="微軟正黑體" panose="020B0604030504040204" pitchFamily="34" charset="-120"/>
              </a:rPr>
              <a:t>conversion factor</a:t>
            </a:r>
          </a:p>
          <a:p>
            <a:pPr>
              <a:lnSpc>
                <a:spcPct val="100000"/>
              </a:lnSpc>
            </a:pPr>
            <a:r>
              <a:rPr lang="zh-TW" altLang="en-US" sz="1800" dirty="0" smtClean="0">
                <a:latin typeface="微軟正黑體" panose="020B0604030504040204" pitchFamily="34" charset="-120"/>
                <a:ea typeface="微軟正黑體" panose="020B0604030504040204" pitchFamily="34" charset="-120"/>
              </a:rPr>
              <a:t>因為混合</a:t>
            </a:r>
            <a:r>
              <a:rPr lang="zh-TW" altLang="en-US" sz="1800" dirty="0">
                <a:latin typeface="微軟正黑體" panose="020B0604030504040204" pitchFamily="34" charset="-120"/>
                <a:ea typeface="微軟正黑體" panose="020B0604030504040204" pitchFamily="34" charset="-120"/>
              </a:rPr>
              <a:t>了</a:t>
            </a:r>
            <a:r>
              <a:rPr lang="zh-TW" altLang="en-US" sz="1800" dirty="0" smtClean="0">
                <a:latin typeface="微軟正黑體" panose="020B0604030504040204" pitchFamily="34" charset="-120"/>
                <a:ea typeface="微軟正黑體" panose="020B0604030504040204" pitchFamily="34" charset="-120"/>
              </a:rPr>
              <a:t>一個</a:t>
            </a:r>
            <a:r>
              <a:rPr lang="en-US" altLang="zh-TW" sz="1800" dirty="0" smtClean="0">
                <a:latin typeface="微軟正黑體" panose="020B0604030504040204" pitchFamily="34" charset="-120"/>
                <a:ea typeface="微軟正黑體" panose="020B0604030504040204" pitchFamily="34" charset="-120"/>
              </a:rPr>
              <a:t>t+1</a:t>
            </a:r>
            <a:r>
              <a:rPr lang="zh-TW" altLang="en-US" sz="1800" dirty="0">
                <a:latin typeface="微軟正黑體" panose="020B0604030504040204" pitchFamily="34" charset="-120"/>
                <a:ea typeface="微軟正黑體" panose="020B0604030504040204" pitchFamily="34" charset="-120"/>
              </a:rPr>
              <a:t>結算</a:t>
            </a:r>
            <a:r>
              <a:rPr lang="zh-TW" altLang="en-US" sz="1800" dirty="0" smtClean="0">
                <a:latin typeface="微軟正黑體" panose="020B0604030504040204" pitchFamily="34" charset="-120"/>
                <a:ea typeface="微軟正黑體" panose="020B0604030504040204" pitchFamily="34" charset="-120"/>
              </a:rPr>
              <a:t>日</a:t>
            </a:r>
            <a:r>
              <a:rPr lang="zh-TW" altLang="en-US" sz="1800" dirty="0">
                <a:latin typeface="微軟正黑體" panose="020B0604030504040204" pitchFamily="34" charset="-120"/>
                <a:ea typeface="微軟正黑體" panose="020B0604030504040204" pitchFamily="34" charset="-120"/>
              </a:rPr>
              <a:t>和</a:t>
            </a:r>
            <a:r>
              <a:rPr lang="zh-TW" altLang="en-US" sz="1800" dirty="0" smtClean="0">
                <a:latin typeface="微軟正黑體" panose="020B0604030504040204" pitchFamily="34" charset="-120"/>
                <a:ea typeface="微軟正黑體" panose="020B0604030504040204" pitchFamily="34" charset="-120"/>
              </a:rPr>
              <a:t>期貨交割日，毛基差累積了兩個營業日的</a:t>
            </a:r>
            <a:r>
              <a:rPr lang="en-US" altLang="zh-TW" sz="1800" dirty="0" smtClean="0">
                <a:latin typeface="微軟正黑體" panose="020B0604030504040204" pitchFamily="34" charset="-120"/>
                <a:ea typeface="微軟正黑體" panose="020B0604030504040204" pitchFamily="34" charset="-120"/>
              </a:rPr>
              <a:t>Carry</a:t>
            </a:r>
            <a:r>
              <a:rPr lang="zh-TW" altLang="en-US" sz="1800" dirty="0" smtClean="0">
                <a:latin typeface="微軟正黑體" panose="020B0604030504040204" pitchFamily="34" charset="-120"/>
                <a:ea typeface="微軟正黑體" panose="020B0604030504040204" pitchFamily="34" charset="-120"/>
              </a:rPr>
              <a:t>。</a:t>
            </a:r>
            <a:endParaRPr lang="en-US" altLang="zh-TW" sz="1800" dirty="0" smtClean="0">
              <a:latin typeface="微軟正黑體" panose="020B0604030504040204" pitchFamily="34" charset="-120"/>
              <a:ea typeface="微軟正黑體" panose="020B0604030504040204" pitchFamily="34" charset="-120"/>
            </a:endParaRPr>
          </a:p>
          <a:p>
            <a:pPr lvl="1">
              <a:lnSpc>
                <a:spcPct val="100000"/>
              </a:lnSpc>
              <a:buClr>
                <a:schemeClr val="tx1"/>
              </a:buClr>
            </a:pPr>
            <a:r>
              <a:rPr lang="en-US" altLang="zh-TW" sz="1600" dirty="0" smtClean="0">
                <a:latin typeface="微軟正黑體" panose="020B0604030504040204" pitchFamily="34" charset="-120"/>
                <a:ea typeface="微軟正黑體" panose="020B0604030504040204" pitchFamily="34" charset="-120"/>
              </a:rPr>
              <a:t>Carry</a:t>
            </a:r>
            <a:r>
              <a:rPr lang="zh-TW" altLang="en-US" sz="1600" dirty="0" smtClean="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a:t>
            </a:r>
            <a:r>
              <a:rPr lang="zh-TW" altLang="en-US" sz="1600" dirty="0" smtClean="0">
                <a:latin typeface="微軟正黑體" panose="020B0604030504040204" pitchFamily="34" charset="-120"/>
                <a:ea typeface="微軟正黑體" panose="020B0604030504040204" pitchFamily="34" charset="-120"/>
              </a:rPr>
              <a:t> </a:t>
            </a:r>
            <a:r>
              <a:rPr lang="en-US" altLang="zh-TW" sz="1600" dirty="0" smtClean="0">
                <a:solidFill>
                  <a:schemeClr val="tx2"/>
                </a:solidFill>
                <a:latin typeface="微軟正黑體" panose="020B0604030504040204" pitchFamily="34" charset="-120"/>
                <a:ea typeface="微軟正黑體" panose="020B0604030504040204" pitchFamily="34" charset="-120"/>
              </a:rPr>
              <a:t>t+1</a:t>
            </a:r>
            <a:r>
              <a:rPr lang="zh-TW" altLang="en-US" sz="1600" dirty="0">
                <a:solidFill>
                  <a:schemeClr val="tx2"/>
                </a:solidFill>
                <a:latin typeface="微軟正黑體" panose="020B0604030504040204" pitchFamily="34" charset="-120"/>
                <a:ea typeface="微軟正黑體" panose="020B0604030504040204" pitchFamily="34" charset="-120"/>
              </a:rPr>
              <a:t>時點</a:t>
            </a:r>
            <a:r>
              <a:rPr lang="zh-TW" altLang="en-US" sz="1600" dirty="0" smtClean="0">
                <a:solidFill>
                  <a:schemeClr val="tx2"/>
                </a:solidFill>
                <a:latin typeface="微軟正黑體" panose="020B0604030504040204" pitchFamily="34" charset="-120"/>
                <a:ea typeface="微軟正黑體" panose="020B0604030504040204" pitchFamily="34" charset="-120"/>
              </a:rPr>
              <a:t>到預期期貨交割日的應</a:t>
            </a:r>
            <a:r>
              <a:rPr lang="zh-TW" altLang="en-US" sz="1600" dirty="0">
                <a:solidFill>
                  <a:schemeClr val="tx2"/>
                </a:solidFill>
                <a:latin typeface="微軟正黑體" panose="020B0604030504040204" pitchFamily="34" charset="-120"/>
                <a:ea typeface="微軟正黑體" panose="020B0604030504040204" pitchFamily="34" charset="-120"/>
              </a:rPr>
              <a:t>計息票</a:t>
            </a:r>
            <a:r>
              <a:rPr lang="zh-TW" altLang="en-US" sz="1600" dirty="0" smtClean="0">
                <a:solidFill>
                  <a:schemeClr val="tx2"/>
                </a:solidFill>
                <a:latin typeface="微軟正黑體" panose="020B0604030504040204" pitchFamily="34" charset="-120"/>
                <a:ea typeface="微軟正黑體" panose="020B0604030504040204" pitchFamily="34" charset="-120"/>
              </a:rPr>
              <a:t>利息</a:t>
            </a:r>
            <a:r>
              <a:rPr lang="zh-TW" altLang="en-US" sz="1600" dirty="0" smtClean="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a:t>
            </a:r>
            <a:r>
              <a:rPr lang="zh-TW" altLang="en-US" sz="1600" dirty="0" smtClean="0">
                <a:latin typeface="微軟正黑體" panose="020B0604030504040204" pitchFamily="34" charset="-120"/>
                <a:ea typeface="微軟正黑體" panose="020B0604030504040204" pitchFamily="34" charset="-120"/>
              </a:rPr>
              <a:t> </a:t>
            </a:r>
            <a:r>
              <a:rPr lang="zh-TW" altLang="en-US" sz="1600" dirty="0" smtClean="0">
                <a:solidFill>
                  <a:schemeClr val="accent5">
                    <a:lumMod val="40000"/>
                    <a:lumOff val="60000"/>
                  </a:schemeClr>
                </a:solidFill>
                <a:latin typeface="微軟正黑體" panose="020B0604030504040204" pitchFamily="34" charset="-120"/>
                <a:ea typeface="微軟正黑體" panose="020B0604030504040204" pitchFamily="34" charset="-120"/>
              </a:rPr>
              <a:t>相同時間間隔內累積</a:t>
            </a:r>
            <a:r>
              <a:rPr lang="zh-TW" altLang="en-US" sz="1600" dirty="0">
                <a:solidFill>
                  <a:schemeClr val="accent5">
                    <a:lumMod val="40000"/>
                    <a:lumOff val="60000"/>
                  </a:schemeClr>
                </a:solidFill>
                <a:latin typeface="微軟正黑體" panose="020B0604030504040204" pitchFamily="34" charset="-120"/>
                <a:ea typeface="微軟正黑體" panose="020B0604030504040204" pitchFamily="34" charset="-120"/>
              </a:rPr>
              <a:t>證券</a:t>
            </a:r>
            <a:r>
              <a:rPr lang="zh-TW" altLang="en-US" sz="1600" dirty="0" smtClean="0">
                <a:solidFill>
                  <a:schemeClr val="accent5">
                    <a:lumMod val="40000"/>
                    <a:lumOff val="60000"/>
                  </a:schemeClr>
                </a:solidFill>
                <a:latin typeface="微軟正黑體" panose="020B0604030504040204" pitchFamily="34" charset="-120"/>
                <a:ea typeface="微軟正黑體" panose="020B0604030504040204" pitchFamily="34" charset="-120"/>
              </a:rPr>
              <a:t>所有權的融資利息（</a:t>
            </a:r>
            <a:r>
              <a:rPr lang="zh-TW" altLang="en-US" sz="1600" dirty="0">
                <a:solidFill>
                  <a:schemeClr val="accent5">
                    <a:lumMod val="40000"/>
                    <a:lumOff val="60000"/>
                  </a:schemeClr>
                </a:solidFill>
                <a:latin typeface="微軟正黑體" panose="020B0604030504040204" pitchFamily="34" charset="-120"/>
                <a:ea typeface="微軟正黑體" panose="020B0604030504040204" pitchFamily="34" charset="-120"/>
              </a:rPr>
              <a:t>通常</a:t>
            </a:r>
            <a:r>
              <a:rPr lang="zh-TW" altLang="en-US" sz="1600" dirty="0" smtClean="0">
                <a:solidFill>
                  <a:schemeClr val="accent5">
                    <a:lumMod val="40000"/>
                    <a:lumOff val="60000"/>
                  </a:schemeClr>
                </a:solidFill>
                <a:latin typeface="微軟正黑體" panose="020B0604030504040204" pitchFamily="34" charset="-120"/>
                <a:ea typeface="微軟正黑體" panose="020B0604030504040204" pitchFamily="34" charset="-120"/>
              </a:rPr>
              <a:t>以</a:t>
            </a:r>
            <a:r>
              <a:rPr lang="en-US" altLang="zh-TW" sz="1600" dirty="0" smtClean="0">
                <a:solidFill>
                  <a:schemeClr val="accent5">
                    <a:lumMod val="40000"/>
                    <a:lumOff val="60000"/>
                  </a:schemeClr>
                </a:solidFill>
                <a:latin typeface="微軟正黑體" panose="020B0604030504040204" pitchFamily="34" charset="-120"/>
                <a:ea typeface="微軟正黑體" panose="020B0604030504040204" pitchFamily="34" charset="-120"/>
              </a:rPr>
              <a:t>repo rate</a:t>
            </a:r>
            <a:r>
              <a:rPr lang="zh-TW" altLang="en-US" sz="1600" dirty="0" smtClean="0">
                <a:solidFill>
                  <a:schemeClr val="accent5">
                    <a:lumMod val="40000"/>
                    <a:lumOff val="60000"/>
                  </a:schemeClr>
                </a:solidFill>
                <a:latin typeface="微軟正黑體" panose="020B0604030504040204" pitchFamily="34" charset="-120"/>
                <a:ea typeface="微軟正黑體" panose="020B0604030504040204" pitchFamily="34" charset="-120"/>
              </a:rPr>
              <a:t>衡量）</a:t>
            </a:r>
            <a:endParaRPr lang="zh-TW" altLang="en-US" sz="1600" dirty="0">
              <a:solidFill>
                <a:schemeClr val="accent5">
                  <a:lumMod val="40000"/>
                  <a:lumOff val="60000"/>
                </a:schemeClr>
              </a:solidFill>
              <a:latin typeface="微軟正黑體" panose="020B0604030504040204" pitchFamily="34" charset="-120"/>
              <a:ea typeface="微軟正黑體" panose="020B0604030504040204" pitchFamily="34" charset="-120"/>
            </a:endParaRPr>
          </a:p>
        </p:txBody>
      </p:sp>
      <p:sp>
        <p:nvSpPr>
          <p:cNvPr id="4" name="內容版面配置區 3"/>
          <p:cNvSpPr>
            <a:spLocks noGrp="1"/>
          </p:cNvSpPr>
          <p:nvPr>
            <p:ph sz="half" idx="2"/>
          </p:nvPr>
        </p:nvSpPr>
        <p:spPr/>
        <p:txBody>
          <a:bodyPr/>
          <a:lstStyle/>
          <a:p>
            <a:pPr>
              <a:lnSpc>
                <a:spcPct val="100000"/>
              </a:lnSpc>
            </a:pPr>
            <a:r>
              <a:rPr lang="zh-TW" altLang="en-US" b="1" dirty="0" smtClean="0">
                <a:latin typeface="微軟正黑體" panose="020B0604030504040204" pitchFamily="34" charset="-120"/>
                <a:ea typeface="微軟正黑體" panose="020B0604030504040204" pitchFamily="34" charset="-120"/>
              </a:rPr>
              <a:t>淨基差</a:t>
            </a:r>
            <a:r>
              <a:rPr lang="en-US" altLang="zh-TW" b="1" dirty="0" smtClean="0">
                <a:latin typeface="微軟正黑體" panose="020B0604030504040204" pitchFamily="34" charset="-120"/>
                <a:ea typeface="微軟正黑體" panose="020B0604030504040204" pitchFamily="34" charset="-120"/>
              </a:rPr>
              <a:t>Net Basis</a:t>
            </a:r>
            <a:r>
              <a:rPr lang="zh-TW" altLang="en-US" b="1"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(aka Basis Net of Carry,  BNOC)</a:t>
            </a:r>
            <a:r>
              <a:rPr lang="zh-TW" altLang="en-US" dirty="0" smtClean="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(P-Carry)</a:t>
            </a:r>
            <a:r>
              <a:rPr lang="zh-TW" altLang="en-US" dirty="0" smtClean="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(F</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x</a:t>
            </a:r>
            <a:r>
              <a:rPr lang="zh-TW" altLang="en-US" dirty="0" smtClean="0">
                <a:latin typeface="微軟正黑體" panose="020B0604030504040204" pitchFamily="34" charset="-120"/>
                <a:ea typeface="微軟正黑體" panose="020B0604030504040204" pitchFamily="34" charset="-120"/>
              </a:rPr>
              <a:t> </a:t>
            </a:r>
            <a:r>
              <a:rPr lang="en-US" altLang="zh-TW" dirty="0" err="1">
                <a:latin typeface="微軟正黑體" panose="020B0604030504040204" pitchFamily="34" charset="-120"/>
                <a:ea typeface="微軟正黑體" panose="020B0604030504040204" pitchFamily="34" charset="-120"/>
              </a:rPr>
              <a:t>cf</a:t>
            </a:r>
            <a:r>
              <a:rPr lang="en-US" altLang="zh-TW" dirty="0" smtClean="0">
                <a:latin typeface="微軟正黑體" panose="020B0604030504040204" pitchFamily="34" charset="-120"/>
                <a:ea typeface="微軟正黑體" panose="020B0604030504040204" pitchFamily="34" charset="-120"/>
              </a:rPr>
              <a:t>) = Gross Basis – Carry</a:t>
            </a:r>
          </a:p>
          <a:p>
            <a:pPr lvl="1">
              <a:lnSpc>
                <a:spcPct val="100000"/>
              </a:lnSpc>
              <a:buClr>
                <a:schemeClr val="tx1"/>
              </a:buClr>
            </a:pPr>
            <a:r>
              <a:rPr lang="zh-TW" altLang="en-US" sz="1600" dirty="0">
                <a:latin typeface="微軟正黑體" panose="020B0604030504040204" pitchFamily="34" charset="-120"/>
                <a:ea typeface="微軟正黑體" panose="020B0604030504040204" pitchFamily="34" charset="-120"/>
              </a:rPr>
              <a:t>國債</a:t>
            </a:r>
            <a:r>
              <a:rPr lang="zh-TW" altLang="en-US" sz="1600" dirty="0" smtClean="0">
                <a:latin typeface="微軟正黑體" panose="020B0604030504040204" pitchFamily="34" charset="-120"/>
                <a:ea typeface="微軟正黑體" panose="020B0604030504040204" pitchFamily="34" charset="-120"/>
              </a:rPr>
              <a:t>價格以預期的期貨交割日的預期價格替代</a:t>
            </a:r>
            <a:endParaRPr lang="en-US" altLang="zh-TW" sz="1600" dirty="0" smtClean="0">
              <a:latin typeface="微軟正黑體" panose="020B0604030504040204" pitchFamily="34" charset="-120"/>
              <a:ea typeface="微軟正黑體" panose="020B0604030504040204" pitchFamily="34" charset="-120"/>
            </a:endParaRPr>
          </a:p>
          <a:p>
            <a:pPr lvl="1">
              <a:lnSpc>
                <a:spcPct val="100000"/>
              </a:lnSpc>
              <a:buClr>
                <a:schemeClr val="tx1"/>
              </a:buClr>
            </a:pPr>
            <a:r>
              <a:rPr lang="en-US" altLang="zh-TW" sz="1600" dirty="0" smtClean="0">
                <a:latin typeface="微軟正黑體" panose="020B0604030504040204" pitchFamily="34" charset="-120"/>
                <a:ea typeface="微軟正黑體" panose="020B0604030504040204" pitchFamily="34" charset="-120"/>
              </a:rPr>
              <a:t>Carry &gt; 0</a:t>
            </a:r>
            <a:r>
              <a:rPr lang="zh-TW" altLang="en-US" sz="1600" dirty="0" smtClean="0">
                <a:latin typeface="微軟正黑體" panose="020B0604030504040204" pitchFamily="34" charset="-120"/>
                <a:ea typeface="微軟正黑體" panose="020B0604030504040204" pitchFamily="34" charset="-120"/>
              </a:rPr>
              <a:t>：預期</a:t>
            </a:r>
            <a:r>
              <a:rPr lang="zh-TW" altLang="en-US" sz="1600" dirty="0">
                <a:latin typeface="微軟正黑體" panose="020B0604030504040204" pitchFamily="34" charset="-120"/>
                <a:ea typeface="微軟正黑體" panose="020B0604030504040204" pitchFamily="34" charset="-120"/>
              </a:rPr>
              <a:t>的期貨交割</a:t>
            </a:r>
            <a:r>
              <a:rPr lang="zh-TW" altLang="en-US" sz="1600" dirty="0" smtClean="0">
                <a:latin typeface="微軟正黑體" panose="020B0604030504040204" pitchFamily="34" charset="-120"/>
                <a:ea typeface="微軟正黑體" panose="020B0604030504040204" pitchFamily="34" charset="-120"/>
              </a:rPr>
              <a:t>日設為第一交割日</a:t>
            </a:r>
            <a:endParaRPr lang="en-US" altLang="zh-TW" sz="1600" dirty="0" smtClean="0">
              <a:latin typeface="微軟正黑體" panose="020B0604030504040204" pitchFamily="34" charset="-120"/>
              <a:ea typeface="微軟正黑體" panose="020B0604030504040204" pitchFamily="34" charset="-120"/>
            </a:endParaRPr>
          </a:p>
          <a:p>
            <a:pPr lvl="1">
              <a:lnSpc>
                <a:spcPct val="100000"/>
              </a:lnSpc>
              <a:buClr>
                <a:schemeClr val="tx1"/>
              </a:buClr>
            </a:pPr>
            <a:r>
              <a:rPr lang="en-US" altLang="zh-TW" sz="1600" dirty="0" smtClean="0">
                <a:latin typeface="微軟正黑體" panose="020B0604030504040204" pitchFamily="34" charset="-120"/>
                <a:ea typeface="微軟正黑體" panose="020B0604030504040204" pitchFamily="34" charset="-120"/>
              </a:rPr>
              <a:t>Carry &lt; 0</a:t>
            </a:r>
            <a:r>
              <a:rPr lang="zh-TW" altLang="en-US" sz="1600" dirty="0" smtClean="0">
                <a:latin typeface="微軟正黑體" panose="020B0604030504040204" pitchFamily="34" charset="-120"/>
                <a:ea typeface="微軟正黑體" panose="020B0604030504040204" pitchFamily="34" charset="-120"/>
              </a:rPr>
              <a:t>：預期的期貨交割日設為最後交割日</a:t>
            </a:r>
            <a:endParaRPr lang="en-US" altLang="zh-TW" sz="1600" dirty="0" smtClean="0">
              <a:latin typeface="微軟正黑體" panose="020B0604030504040204" pitchFamily="34" charset="-120"/>
              <a:ea typeface="微軟正黑體" panose="020B0604030504040204" pitchFamily="34" charset="-120"/>
            </a:endParaRPr>
          </a:p>
          <a:p>
            <a:pPr lvl="1">
              <a:lnSpc>
                <a:spcPct val="100000"/>
              </a:lnSpc>
              <a:buClr>
                <a:schemeClr val="tx1"/>
              </a:buClr>
            </a:pPr>
            <a:r>
              <a:rPr lang="zh-TW" altLang="en-US" sz="1600" dirty="0" smtClean="0">
                <a:latin typeface="微軟正黑體" panose="020B0604030504040204" pitchFamily="34" charset="-120"/>
                <a:ea typeface="微軟正黑體" panose="020B0604030504040204" pitchFamily="34" charset="-120"/>
              </a:rPr>
              <a:t>可被視為嵌入期貨交割過程的選擇權價值</a:t>
            </a:r>
            <a:endParaRPr lang="en-US" altLang="zh-TW" sz="1600" dirty="0" smtClean="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pPr marL="0" indent="0">
              <a:buNone/>
            </a:pPr>
            <a:endParaRPr lang="zh-TW" altLang="en-US" dirty="0"/>
          </a:p>
        </p:txBody>
      </p:sp>
    </p:spTree>
    <p:extLst>
      <p:ext uri="{BB962C8B-B14F-4D97-AF65-F5344CB8AC3E}">
        <p14:creationId xmlns:p14="http://schemas.microsoft.com/office/powerpoint/2010/main" val="965524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pPr>
              <a:lnSpc>
                <a:spcPct val="100000"/>
              </a:lnSpc>
            </a:pPr>
            <a:r>
              <a:rPr lang="en-US" altLang="zh-TW" sz="2800" dirty="0" smtClean="0">
                <a:latin typeface="Microsoft Yi Baiti" panose="03000500000000000000" pitchFamily="66" charset="0"/>
                <a:ea typeface="Microsoft Yi Baiti" panose="03000500000000000000" pitchFamily="66" charset="0"/>
              </a:rPr>
              <a:t>E.g.</a:t>
            </a:r>
            <a:r>
              <a:rPr lang="zh-TW" altLang="en-US" sz="2800" dirty="0" smtClean="0">
                <a:latin typeface="Microsoft Yi Baiti" panose="03000500000000000000" pitchFamily="66" charset="0"/>
                <a:ea typeface="微軟正黑體" panose="020B0604030504040204" pitchFamily="34" charset="-120"/>
              </a:rPr>
              <a:t> 假設今天是</a:t>
            </a:r>
            <a:r>
              <a:rPr lang="en-US" altLang="zh-TW" sz="2800" dirty="0" smtClean="0">
                <a:latin typeface="Microsoft Yi Baiti" panose="03000500000000000000" pitchFamily="66" charset="0"/>
                <a:ea typeface="Microsoft Yi Baiti" panose="03000500000000000000" pitchFamily="66" charset="0"/>
              </a:rPr>
              <a:t>2016/07/07(</a:t>
            </a:r>
            <a:r>
              <a:rPr lang="zh-TW" altLang="en-US" sz="2800" dirty="0" smtClean="0">
                <a:latin typeface="Microsoft Yi Baiti" panose="03000500000000000000" pitchFamily="66" charset="0"/>
                <a:ea typeface="微軟正黑體" panose="020B0604030504040204" pitchFamily="34" charset="-120"/>
              </a:rPr>
              <a:t>四</a:t>
            </a:r>
            <a:r>
              <a:rPr lang="en-US" altLang="zh-TW" sz="2800" dirty="0" smtClean="0">
                <a:latin typeface="Microsoft Yi Baiti" panose="03000500000000000000" pitchFamily="66" charset="0"/>
                <a:ea typeface="Microsoft Yi Baiti" panose="03000500000000000000" pitchFamily="66" charset="0"/>
              </a:rPr>
              <a:t>)</a:t>
            </a:r>
            <a:r>
              <a:rPr lang="zh-TW" altLang="en-US" sz="2800" dirty="0" smtClean="0">
                <a:latin typeface="Microsoft Yi Baiti" panose="03000500000000000000" pitchFamily="66" charset="0"/>
                <a:ea typeface="微軟正黑體" panose="020B0604030504040204" pitchFamily="34" charset="-120"/>
              </a:rPr>
              <a:t>，</a:t>
            </a:r>
            <a:r>
              <a:rPr lang="en-US" altLang="zh-TW" sz="2800" dirty="0" smtClean="0">
                <a:latin typeface="Microsoft Yi Baiti" panose="03000500000000000000" pitchFamily="66" charset="0"/>
                <a:ea typeface="Microsoft Yi Baiti" panose="03000500000000000000" pitchFamily="66" charset="0"/>
              </a:rPr>
              <a:t>TNU6</a:t>
            </a:r>
            <a:r>
              <a:rPr lang="zh-TW" altLang="en-US" sz="2800" dirty="0" smtClean="0">
                <a:latin typeface="Microsoft Yi Baiti" panose="03000500000000000000" pitchFamily="66" charset="0"/>
                <a:ea typeface="微軟正黑體" panose="020B0604030504040204" pitchFamily="34" charset="-120"/>
              </a:rPr>
              <a:t>現行價格為</a:t>
            </a:r>
            <a:r>
              <a:rPr lang="en-US" altLang="zh-TW" sz="2800" dirty="0" smtClean="0">
                <a:latin typeface="Microsoft Yi Baiti" panose="03000500000000000000" pitchFamily="66" charset="0"/>
                <a:ea typeface="Microsoft Yi Baiti" panose="03000500000000000000" pitchFamily="66" charset="0"/>
              </a:rPr>
              <a:t>147-00+</a:t>
            </a:r>
            <a:r>
              <a:rPr lang="zh-TW" altLang="en-US" sz="2800" dirty="0" smtClean="0">
                <a:latin typeface="Microsoft Yi Baiti" panose="03000500000000000000" pitchFamily="66" charset="0"/>
                <a:ea typeface="微軟正黑體" panose="020B0604030504040204" pitchFamily="34" charset="-120"/>
              </a:rPr>
              <a:t>，</a:t>
            </a:r>
            <a:r>
              <a:rPr lang="en-US" altLang="zh-TW" sz="2800" dirty="0" smtClean="0">
                <a:latin typeface="Microsoft Yi Baiti" panose="03000500000000000000" pitchFamily="66" charset="0"/>
                <a:ea typeface="Microsoft Yi Baiti" panose="03000500000000000000" pitchFamily="66" charset="0"/>
              </a:rPr>
              <a:t>CTD</a:t>
            </a:r>
            <a:r>
              <a:rPr lang="zh-TW" altLang="en-US" sz="2800" dirty="0" smtClean="0">
                <a:latin typeface="Microsoft Yi Baiti" panose="03000500000000000000" pitchFamily="66" charset="0"/>
                <a:ea typeface="微軟正黑體" panose="020B0604030504040204" pitchFamily="34" charset="-120"/>
              </a:rPr>
              <a:t> </a:t>
            </a:r>
            <a:r>
              <a:rPr lang="en-US" altLang="zh-TW" sz="2800" dirty="0" smtClean="0">
                <a:latin typeface="Microsoft Yi Baiti" panose="03000500000000000000" pitchFamily="66" charset="0"/>
                <a:ea typeface="Microsoft Yi Baiti" panose="03000500000000000000" pitchFamily="66" charset="0"/>
              </a:rPr>
              <a:t>for TNU6, 1-5/8 of 15 Feb 2026</a:t>
            </a:r>
            <a:r>
              <a:rPr lang="zh-TW" altLang="en-US" sz="2800" dirty="0" smtClean="0">
                <a:latin typeface="Microsoft Yi Baiti" panose="03000500000000000000" pitchFamily="66" charset="0"/>
                <a:ea typeface="微軟正黑體" panose="020B0604030504040204" pitchFamily="34" charset="-120"/>
              </a:rPr>
              <a:t>在</a:t>
            </a:r>
            <a:r>
              <a:rPr lang="en-US" altLang="zh-TW" sz="2800" dirty="0" smtClean="0">
                <a:latin typeface="Microsoft Yi Baiti" panose="03000500000000000000" pitchFamily="66" charset="0"/>
                <a:ea typeface="Microsoft Yi Baiti" panose="03000500000000000000" pitchFamily="66" charset="0"/>
              </a:rPr>
              <a:t>2016/07/08</a:t>
            </a:r>
            <a:r>
              <a:rPr lang="zh-TW" altLang="en-US" sz="2800" dirty="0" smtClean="0">
                <a:latin typeface="Microsoft Yi Baiti" panose="03000500000000000000" pitchFamily="66" charset="0"/>
                <a:ea typeface="微軟正黑體" panose="020B0604030504040204" pitchFamily="34" charset="-120"/>
              </a:rPr>
              <a:t>的價格為</a:t>
            </a:r>
            <a:r>
              <a:rPr lang="en-US" altLang="zh-TW" sz="2800" dirty="0" smtClean="0">
                <a:latin typeface="Microsoft Yi Baiti" panose="03000500000000000000" pitchFamily="66" charset="0"/>
                <a:ea typeface="Microsoft Yi Baiti" panose="03000500000000000000" pitchFamily="66" charset="0"/>
              </a:rPr>
              <a:t>102-037</a:t>
            </a:r>
            <a:r>
              <a:rPr lang="zh-TW" altLang="en-US" sz="2800" dirty="0" smtClean="0">
                <a:latin typeface="Microsoft Yi Baiti" panose="03000500000000000000" pitchFamily="66" charset="0"/>
                <a:ea typeface="微軟正黑體" panose="020B0604030504040204" pitchFamily="34" charset="-120"/>
              </a:rPr>
              <a:t>，</a:t>
            </a:r>
            <a:r>
              <a:rPr lang="en-US" altLang="zh-TW" sz="2800" dirty="0" err="1" smtClean="0">
                <a:latin typeface="Microsoft Yi Baiti" panose="03000500000000000000" pitchFamily="66" charset="0"/>
                <a:ea typeface="Microsoft Yi Baiti" panose="03000500000000000000" pitchFamily="66" charset="0"/>
              </a:rPr>
              <a:t>cf</a:t>
            </a:r>
            <a:r>
              <a:rPr lang="en-US" altLang="zh-TW" sz="2800" dirty="0" smtClean="0">
                <a:latin typeface="Microsoft Yi Baiti" panose="03000500000000000000" pitchFamily="66" charset="0"/>
                <a:ea typeface="Microsoft Yi Baiti" panose="03000500000000000000" pitchFamily="66" charset="0"/>
              </a:rPr>
              <a:t> = 0.6928</a:t>
            </a:r>
            <a:r>
              <a:rPr lang="zh-TW" altLang="en-US" sz="2800" dirty="0" smtClean="0">
                <a:latin typeface="Microsoft Yi Baiti" panose="03000500000000000000" pitchFamily="66" charset="0"/>
                <a:ea typeface="微軟正黑體" panose="020B0604030504040204" pitchFamily="34" charset="-120"/>
              </a:rPr>
              <a:t>，現行</a:t>
            </a:r>
            <a:r>
              <a:rPr lang="en-US" altLang="zh-TW" sz="2800" dirty="0" smtClean="0">
                <a:latin typeface="Microsoft Yi Baiti" panose="03000500000000000000" pitchFamily="66" charset="0"/>
                <a:ea typeface="Microsoft Yi Baiti" panose="03000500000000000000" pitchFamily="66" charset="0"/>
              </a:rPr>
              <a:t>repo rate = 0.475% per annum</a:t>
            </a:r>
            <a:r>
              <a:rPr lang="zh-TW" altLang="en-US" sz="2800" dirty="0" smtClean="0">
                <a:latin typeface="Microsoft Yi Baiti" panose="03000500000000000000" pitchFamily="66" charset="0"/>
                <a:ea typeface="微軟正黑體" panose="020B0604030504040204" pitchFamily="34" charset="-120"/>
              </a:rPr>
              <a:t>，毛基差？淨基差？</a:t>
            </a:r>
            <a:endParaRPr lang="zh-TW" altLang="en-US" sz="2800" dirty="0">
              <a:latin typeface="Microsoft Yi Baiti" panose="03000500000000000000" pitchFamily="66" charset="0"/>
              <a:ea typeface="微軟正黑體" panose="020B0604030504040204" pitchFamily="34" charset="-120"/>
            </a:endParaRPr>
          </a:p>
        </p:txBody>
      </p:sp>
      <p:sp>
        <p:nvSpPr>
          <p:cNvPr id="6" name="內容版面配置區 5"/>
          <p:cNvSpPr>
            <a:spLocks noGrp="1"/>
          </p:cNvSpPr>
          <p:nvPr>
            <p:ph idx="1"/>
          </p:nvPr>
        </p:nvSpPr>
        <p:spPr>
          <a:xfrm>
            <a:off x="1206500" y="1845734"/>
            <a:ext cx="9949180" cy="4313766"/>
          </a:xfrm>
          <a:ln/>
        </p:spPr>
        <p:style>
          <a:lnRef idx="1">
            <a:schemeClr val="accent1"/>
          </a:lnRef>
          <a:fillRef idx="2">
            <a:schemeClr val="accent1"/>
          </a:fillRef>
          <a:effectRef idx="1">
            <a:schemeClr val="accent1"/>
          </a:effectRef>
          <a:fontRef idx="minor">
            <a:schemeClr val="dk1"/>
          </a:fontRef>
        </p:style>
        <p:txBody>
          <a:bodyPr>
            <a:noAutofit/>
          </a:bodyPr>
          <a:lstStyle/>
          <a:p>
            <a:pPr>
              <a:lnSpc>
                <a:spcPct val="110000"/>
              </a:lnSpc>
            </a:pPr>
            <a:r>
              <a:rPr lang="en-US" altLang="zh-TW" sz="1600" dirty="0" smtClean="0">
                <a:latin typeface="Microsoft Yi Baiti" panose="03000500000000000000" pitchFamily="66" charset="0"/>
                <a:ea typeface="Microsoft Yi Baiti" panose="03000500000000000000" pitchFamily="66" charset="0"/>
              </a:rPr>
              <a:t>TNU6</a:t>
            </a:r>
            <a:r>
              <a:rPr lang="zh-TW" altLang="en-US" sz="1600" dirty="0" smtClean="0">
                <a:latin typeface="Microsoft Yi Baiti" panose="03000500000000000000" pitchFamily="66" charset="0"/>
                <a:ea typeface="微軟正黑體" panose="020B0604030504040204" pitchFamily="34" charset="-120"/>
              </a:rPr>
              <a:t>表示</a:t>
            </a:r>
            <a:r>
              <a:rPr lang="en-US" altLang="zh-TW" sz="1600" dirty="0" smtClean="0">
                <a:latin typeface="Microsoft Yi Baiti" panose="03000500000000000000" pitchFamily="66" charset="0"/>
                <a:ea typeface="Microsoft Yi Baiti" panose="03000500000000000000" pitchFamily="66" charset="0"/>
              </a:rPr>
              <a:t>2016</a:t>
            </a:r>
            <a:r>
              <a:rPr lang="zh-TW" altLang="en-US" sz="1600" dirty="0" smtClean="0">
                <a:latin typeface="Microsoft Yi Baiti" panose="03000500000000000000" pitchFamily="66" charset="0"/>
                <a:ea typeface="微軟正黑體" panose="020B0604030504040204" pitchFamily="34" charset="-120"/>
              </a:rPr>
              <a:t>年</a:t>
            </a:r>
            <a:r>
              <a:rPr lang="en-US" altLang="zh-TW" sz="1600" dirty="0" smtClean="0">
                <a:latin typeface="Microsoft Yi Baiti" panose="03000500000000000000" pitchFamily="66" charset="0"/>
                <a:ea typeface="Microsoft Yi Baiti" panose="03000500000000000000" pitchFamily="66" charset="0"/>
              </a:rPr>
              <a:t>9</a:t>
            </a:r>
            <a:r>
              <a:rPr lang="zh-TW" altLang="en-US" sz="1600" dirty="0" smtClean="0">
                <a:latin typeface="Microsoft Yi Baiti" panose="03000500000000000000" pitchFamily="66" charset="0"/>
                <a:ea typeface="微軟正黑體" panose="020B0604030504040204" pitchFamily="34" charset="-120"/>
              </a:rPr>
              <a:t>月到期的超</a:t>
            </a:r>
            <a:r>
              <a:rPr lang="zh-TW" altLang="en-US" sz="1600" dirty="0">
                <a:latin typeface="Microsoft Yi Baiti" panose="03000500000000000000" pitchFamily="66" charset="0"/>
                <a:ea typeface="微軟正黑體" panose="020B0604030504040204" pitchFamily="34" charset="-120"/>
              </a:rPr>
              <a:t>長</a:t>
            </a:r>
            <a:r>
              <a:rPr lang="en-US" altLang="zh-TW" sz="1600" dirty="0">
                <a:latin typeface="Microsoft Yi Baiti" panose="03000500000000000000" pitchFamily="66" charset="0"/>
                <a:ea typeface="Microsoft Yi Baiti" panose="03000500000000000000" pitchFamily="66" charset="0"/>
              </a:rPr>
              <a:t>10</a:t>
            </a:r>
            <a:r>
              <a:rPr lang="zh-TW" altLang="en-US" sz="1600" dirty="0">
                <a:latin typeface="Microsoft Yi Baiti" panose="03000500000000000000" pitchFamily="66" charset="0"/>
                <a:ea typeface="微軟正黑體" panose="020B0604030504040204" pitchFamily="34" charset="-120"/>
              </a:rPr>
              <a:t>年期美國國債</a:t>
            </a:r>
            <a:r>
              <a:rPr lang="zh-TW" altLang="en-US" sz="1600" dirty="0" smtClean="0">
                <a:latin typeface="Microsoft Yi Baiti" panose="03000500000000000000" pitchFamily="66" charset="0"/>
                <a:ea typeface="微軟正黑體" panose="020B0604030504040204" pitchFamily="34" charset="-120"/>
              </a:rPr>
              <a:t>期貨</a:t>
            </a:r>
            <a:endParaRPr lang="en-US" altLang="zh-TW" sz="1600" dirty="0" smtClean="0">
              <a:latin typeface="Microsoft Yi Baiti" panose="03000500000000000000" pitchFamily="66" charset="0"/>
              <a:ea typeface="Microsoft Yi Baiti" panose="03000500000000000000" pitchFamily="66" charset="0"/>
            </a:endParaRPr>
          </a:p>
          <a:p>
            <a:pPr>
              <a:lnSpc>
                <a:spcPct val="110000"/>
              </a:lnSpc>
            </a:pPr>
            <a:r>
              <a:rPr lang="en-US" altLang="zh-TW" sz="1600" dirty="0">
                <a:latin typeface="Microsoft Yi Baiti" panose="03000500000000000000" pitchFamily="66" charset="0"/>
                <a:ea typeface="Microsoft Yi Baiti" panose="03000500000000000000" pitchFamily="66" charset="0"/>
              </a:rPr>
              <a:t>147-00</a:t>
            </a:r>
            <a:r>
              <a:rPr lang="en-US" altLang="zh-TW" sz="1600" dirty="0" smtClean="0">
                <a:latin typeface="Microsoft Yi Baiti" panose="03000500000000000000" pitchFamily="66" charset="0"/>
                <a:ea typeface="Microsoft Yi Baiti" panose="03000500000000000000" pitchFamily="66" charset="0"/>
              </a:rPr>
              <a:t>+</a:t>
            </a:r>
            <a:r>
              <a:rPr lang="zh-TW" altLang="en-US" sz="1600" dirty="0" smtClean="0">
                <a:latin typeface="Microsoft Yi Baiti" panose="03000500000000000000" pitchFamily="66" charset="0"/>
                <a:ea typeface="微軟正黑體" panose="020B0604030504040204" pitchFamily="34" charset="-120"/>
              </a:rPr>
              <a:t> </a:t>
            </a:r>
            <a:r>
              <a:rPr lang="en-US" altLang="zh-TW" sz="1600" dirty="0" smtClean="0">
                <a:latin typeface="Microsoft Yi Baiti" panose="03000500000000000000" pitchFamily="66" charset="0"/>
                <a:ea typeface="Microsoft Yi Baiti" panose="03000500000000000000" pitchFamily="66" charset="0"/>
              </a:rPr>
              <a:t>=</a:t>
            </a:r>
            <a:r>
              <a:rPr lang="zh-TW" altLang="en-US" sz="1600" dirty="0" smtClean="0">
                <a:latin typeface="Microsoft Yi Baiti" panose="03000500000000000000" pitchFamily="66" charset="0"/>
                <a:ea typeface="微軟正黑體" panose="020B0604030504040204" pitchFamily="34" charset="-120"/>
              </a:rPr>
              <a:t> </a:t>
            </a:r>
            <a:r>
              <a:rPr lang="en-US" altLang="zh-TW" sz="1600" dirty="0" smtClean="0">
                <a:latin typeface="Microsoft Yi Baiti" panose="03000500000000000000" pitchFamily="66" charset="0"/>
                <a:ea typeface="Microsoft Yi Baiti" panose="03000500000000000000" pitchFamily="66" charset="0"/>
              </a:rPr>
              <a:t>147</a:t>
            </a:r>
            <a:r>
              <a:rPr lang="zh-TW" altLang="en-US" sz="1600" dirty="0" smtClean="0">
                <a:latin typeface="Microsoft Yi Baiti" panose="03000500000000000000" pitchFamily="66" charset="0"/>
                <a:ea typeface="微軟正黑體" panose="020B0604030504040204" pitchFamily="34" charset="-120"/>
              </a:rPr>
              <a:t> </a:t>
            </a:r>
            <a:r>
              <a:rPr lang="en-US" altLang="zh-TW" sz="1600" dirty="0" smtClean="0">
                <a:latin typeface="Microsoft Yi Baiti" panose="03000500000000000000" pitchFamily="66" charset="0"/>
                <a:ea typeface="Microsoft Yi Baiti" panose="03000500000000000000" pitchFamily="66" charset="0"/>
              </a:rPr>
              <a:t>+</a:t>
            </a:r>
            <a:r>
              <a:rPr lang="zh-TW" altLang="en-US" sz="1600" dirty="0" smtClean="0">
                <a:latin typeface="Microsoft Yi Baiti" panose="03000500000000000000" pitchFamily="66" charset="0"/>
                <a:ea typeface="微軟正黑體" panose="020B0604030504040204" pitchFamily="34" charset="-120"/>
              </a:rPr>
              <a:t> </a:t>
            </a:r>
            <a:r>
              <a:rPr lang="en-US" altLang="zh-TW" sz="1600" dirty="0" smtClean="0">
                <a:latin typeface="Microsoft Yi Baiti" panose="03000500000000000000" pitchFamily="66" charset="0"/>
                <a:ea typeface="Microsoft Yi Baiti" panose="03000500000000000000" pitchFamily="66" charset="0"/>
              </a:rPr>
              <a:t>0.5/32</a:t>
            </a:r>
            <a:r>
              <a:rPr lang="zh-TW" altLang="en-US" sz="1600" dirty="0" smtClean="0">
                <a:latin typeface="Microsoft Yi Baiti" panose="03000500000000000000" pitchFamily="66" charset="0"/>
                <a:ea typeface="微軟正黑體" panose="020B0604030504040204" pitchFamily="34" charset="-120"/>
              </a:rPr>
              <a:t> </a:t>
            </a:r>
            <a:r>
              <a:rPr lang="en-US" altLang="zh-TW" sz="1600" dirty="0" smtClean="0">
                <a:latin typeface="Microsoft Yi Baiti" panose="03000500000000000000" pitchFamily="66" charset="0"/>
                <a:ea typeface="微軟正黑體" panose="020B0604030504040204" pitchFamily="34" charset="-120"/>
              </a:rPr>
              <a:t>=</a:t>
            </a:r>
            <a:r>
              <a:rPr lang="zh-TW" altLang="en-US" sz="1600" dirty="0" smtClean="0">
                <a:latin typeface="Microsoft Yi Baiti" panose="03000500000000000000" pitchFamily="66" charset="0"/>
                <a:ea typeface="微軟正黑體" panose="020B0604030504040204" pitchFamily="34" charset="-120"/>
              </a:rPr>
              <a:t> </a:t>
            </a:r>
            <a:r>
              <a:rPr lang="en-US" altLang="zh-TW" sz="1600" dirty="0" smtClean="0">
                <a:latin typeface="Microsoft Yi Baiti" panose="03000500000000000000" pitchFamily="66" charset="0"/>
                <a:ea typeface="微軟正黑體" panose="020B0604030504040204" pitchFamily="34" charset="-120"/>
              </a:rPr>
              <a:t>147.015625</a:t>
            </a:r>
            <a:r>
              <a:rPr lang="zh-TW" altLang="en-US" sz="1600" dirty="0" smtClean="0">
                <a:latin typeface="Microsoft Yi Baiti" panose="03000500000000000000" pitchFamily="66" charset="0"/>
                <a:ea typeface="微軟正黑體" panose="020B0604030504040204" pitchFamily="34" charset="-120"/>
              </a:rPr>
              <a:t> </a:t>
            </a:r>
            <a:r>
              <a:rPr lang="en-US" altLang="zh-TW" sz="1600" dirty="0" smtClean="0">
                <a:latin typeface="Microsoft Yi Baiti" panose="03000500000000000000" pitchFamily="66" charset="0"/>
                <a:ea typeface="Microsoft Yi Baiti" panose="03000500000000000000" pitchFamily="66" charset="0"/>
              </a:rPr>
              <a:t>points</a:t>
            </a:r>
            <a:r>
              <a:rPr lang="zh-TW" altLang="en-US" sz="1600" dirty="0">
                <a:latin typeface="Microsoft Yi Baiti" panose="03000500000000000000" pitchFamily="66" charset="0"/>
                <a:ea typeface="Microsoft Yi Baiti" panose="03000500000000000000" pitchFamily="66" charset="0"/>
              </a:rPr>
              <a:t>；</a:t>
            </a:r>
            <a:r>
              <a:rPr lang="en-US" altLang="zh-TW" sz="1600" dirty="0" smtClean="0">
                <a:latin typeface="Microsoft Yi Baiti" panose="03000500000000000000" pitchFamily="66" charset="0"/>
                <a:ea typeface="Microsoft Yi Baiti" panose="03000500000000000000" pitchFamily="66" charset="0"/>
              </a:rPr>
              <a:t>102-037 = 102 + 3.75/32</a:t>
            </a:r>
            <a:r>
              <a:rPr lang="zh-TW" altLang="en-US" sz="1600" dirty="0" smtClean="0">
                <a:latin typeface="Microsoft Yi Baiti" panose="03000500000000000000" pitchFamily="66" charset="0"/>
                <a:ea typeface="Microsoft Yi Baiti" panose="03000500000000000000" pitchFamily="66" charset="0"/>
              </a:rPr>
              <a:t> </a:t>
            </a:r>
            <a:r>
              <a:rPr lang="en-US" altLang="zh-TW" sz="1600" dirty="0" smtClean="0">
                <a:latin typeface="Microsoft Yi Baiti" panose="03000500000000000000" pitchFamily="66" charset="0"/>
                <a:ea typeface="Microsoft Yi Baiti" panose="03000500000000000000" pitchFamily="66" charset="0"/>
              </a:rPr>
              <a:t>=</a:t>
            </a:r>
            <a:r>
              <a:rPr lang="zh-TW" altLang="en-US" sz="1600" dirty="0" smtClean="0">
                <a:latin typeface="Microsoft Yi Baiti" panose="03000500000000000000" pitchFamily="66" charset="0"/>
                <a:ea typeface="Microsoft Yi Baiti" panose="03000500000000000000" pitchFamily="66" charset="0"/>
              </a:rPr>
              <a:t> </a:t>
            </a:r>
            <a:r>
              <a:rPr lang="en-US" altLang="zh-TW" sz="1600" dirty="0">
                <a:latin typeface="Microsoft Yi Baiti" panose="03000500000000000000" pitchFamily="66" charset="0"/>
                <a:ea typeface="Microsoft Yi Baiti" panose="03000500000000000000" pitchFamily="66" charset="0"/>
              </a:rPr>
              <a:t>102.1171875 </a:t>
            </a:r>
            <a:r>
              <a:rPr lang="en-US" altLang="zh-TW" sz="1600" dirty="0" smtClean="0">
                <a:latin typeface="Microsoft Yi Baiti" panose="03000500000000000000" pitchFamily="66" charset="0"/>
                <a:ea typeface="Microsoft Yi Baiti" panose="03000500000000000000" pitchFamily="66" charset="0"/>
              </a:rPr>
              <a:t>points</a:t>
            </a:r>
          </a:p>
          <a:p>
            <a:pPr>
              <a:lnSpc>
                <a:spcPct val="110000"/>
              </a:lnSpc>
            </a:pPr>
            <a:r>
              <a:rPr lang="zh-TW" altLang="en-US" sz="1600" dirty="0" smtClean="0">
                <a:latin typeface="Microsoft Yi Baiti" panose="03000500000000000000" pitchFamily="66" charset="0"/>
                <a:ea typeface="微軟正黑體" panose="020B0604030504040204" pitchFamily="34" charset="-120"/>
              </a:rPr>
              <a:t>毛基差 </a:t>
            </a:r>
            <a:r>
              <a:rPr lang="en-US" altLang="zh-TW" sz="1600" dirty="0" smtClean="0">
                <a:latin typeface="Microsoft Yi Baiti" panose="03000500000000000000" pitchFamily="66" charset="0"/>
                <a:ea typeface="Microsoft Yi Baiti" panose="03000500000000000000" pitchFamily="66" charset="0"/>
              </a:rPr>
              <a:t>=</a:t>
            </a:r>
            <a:r>
              <a:rPr lang="zh-TW" altLang="en-US" sz="1600" dirty="0" smtClean="0">
                <a:latin typeface="Microsoft Yi Baiti" panose="03000500000000000000" pitchFamily="66" charset="0"/>
                <a:ea typeface="Microsoft Yi Baiti" panose="03000500000000000000" pitchFamily="66" charset="0"/>
              </a:rPr>
              <a:t> </a:t>
            </a:r>
            <a:r>
              <a:rPr lang="en-US" altLang="zh-TW" sz="1600" dirty="0">
                <a:latin typeface="Microsoft Yi Baiti" panose="03000500000000000000" pitchFamily="66" charset="0"/>
                <a:ea typeface="Microsoft Yi Baiti" panose="03000500000000000000" pitchFamily="66" charset="0"/>
              </a:rPr>
              <a:t>102.1171875</a:t>
            </a:r>
            <a:r>
              <a:rPr lang="zh-TW" altLang="en-US" sz="1600" dirty="0" smtClean="0">
                <a:latin typeface="Microsoft Yi Baiti" panose="03000500000000000000" pitchFamily="66" charset="0"/>
                <a:ea typeface="微軟正黑體" panose="020B0604030504040204" pitchFamily="34" charset="-120"/>
              </a:rPr>
              <a:t> </a:t>
            </a:r>
            <a:r>
              <a:rPr lang="en-US" altLang="zh-TW" sz="1600" dirty="0" smtClean="0">
                <a:latin typeface="Microsoft Yi Baiti" panose="03000500000000000000" pitchFamily="66" charset="0"/>
                <a:ea typeface="Microsoft Yi Baiti" panose="03000500000000000000" pitchFamily="66" charset="0"/>
              </a:rPr>
              <a:t>–</a:t>
            </a:r>
            <a:r>
              <a:rPr lang="zh-TW" altLang="en-US" sz="1600" dirty="0" smtClean="0">
                <a:latin typeface="Microsoft Yi Baiti" panose="03000500000000000000" pitchFamily="66" charset="0"/>
                <a:ea typeface="微軟正黑體" panose="020B0604030504040204" pitchFamily="34" charset="-120"/>
              </a:rPr>
              <a:t> </a:t>
            </a:r>
            <a:r>
              <a:rPr lang="en-US" altLang="zh-TW" sz="1600" dirty="0" smtClean="0">
                <a:latin typeface="Microsoft Yi Baiti" panose="03000500000000000000" pitchFamily="66" charset="0"/>
                <a:ea typeface="Microsoft Yi Baiti" panose="03000500000000000000" pitchFamily="66" charset="0"/>
              </a:rPr>
              <a:t>(</a:t>
            </a:r>
            <a:r>
              <a:rPr lang="en-US" altLang="zh-TW" sz="1600" dirty="0">
                <a:latin typeface="Microsoft Yi Baiti" panose="03000500000000000000" pitchFamily="66" charset="0"/>
                <a:ea typeface="微軟正黑體" panose="020B0604030504040204" pitchFamily="34" charset="-120"/>
              </a:rPr>
              <a:t>147.015625</a:t>
            </a:r>
            <a:r>
              <a:rPr lang="zh-TW" altLang="en-US" sz="1600" dirty="0" smtClean="0">
                <a:latin typeface="Microsoft Yi Baiti" panose="03000500000000000000" pitchFamily="66" charset="0"/>
                <a:ea typeface="微軟正黑體" panose="020B0604030504040204" pitchFamily="34" charset="-120"/>
              </a:rPr>
              <a:t> * </a:t>
            </a:r>
            <a:r>
              <a:rPr lang="en-US" altLang="zh-TW" sz="1600" dirty="0" smtClean="0">
                <a:latin typeface="Microsoft Yi Baiti" panose="03000500000000000000" pitchFamily="66" charset="0"/>
                <a:ea typeface="Microsoft Yi Baiti" panose="03000500000000000000" pitchFamily="66" charset="0"/>
              </a:rPr>
              <a:t>0.6928)</a:t>
            </a:r>
            <a:r>
              <a:rPr lang="zh-TW" altLang="en-US" sz="1600" dirty="0" smtClean="0">
                <a:latin typeface="Microsoft Yi Baiti" panose="03000500000000000000" pitchFamily="66" charset="0"/>
                <a:ea typeface="Microsoft Yi Baiti" panose="03000500000000000000" pitchFamily="66" charset="0"/>
              </a:rPr>
              <a:t> </a:t>
            </a:r>
            <a:r>
              <a:rPr lang="en-US" altLang="zh-TW" sz="1600" dirty="0" smtClean="0">
                <a:latin typeface="Microsoft Yi Baiti" panose="03000500000000000000" pitchFamily="66" charset="0"/>
                <a:ea typeface="Microsoft Yi Baiti" panose="03000500000000000000" pitchFamily="66" charset="0"/>
              </a:rPr>
              <a:t>=</a:t>
            </a:r>
            <a:r>
              <a:rPr lang="zh-TW" altLang="en-US" sz="1600" dirty="0" smtClean="0">
                <a:latin typeface="Microsoft Yi Baiti" panose="03000500000000000000" pitchFamily="66" charset="0"/>
                <a:ea typeface="Microsoft Yi Baiti" panose="03000500000000000000" pitchFamily="66" charset="0"/>
              </a:rPr>
              <a:t> </a:t>
            </a:r>
            <a:r>
              <a:rPr lang="en-US" altLang="zh-TW" sz="1600" dirty="0" smtClean="0">
                <a:latin typeface="Microsoft Yi Baiti" panose="03000500000000000000" pitchFamily="66" charset="0"/>
                <a:ea typeface="Microsoft Yi Baiti" panose="03000500000000000000" pitchFamily="66" charset="0"/>
              </a:rPr>
              <a:t>0.2647625</a:t>
            </a:r>
            <a:r>
              <a:rPr lang="zh-TW" altLang="en-US" sz="1600" dirty="0" smtClean="0">
                <a:latin typeface="Microsoft Yi Baiti" panose="03000500000000000000" pitchFamily="66" charset="0"/>
                <a:ea typeface="Microsoft Yi Baiti" panose="03000500000000000000" pitchFamily="66" charset="0"/>
              </a:rPr>
              <a:t> </a:t>
            </a:r>
            <a:r>
              <a:rPr lang="en-US" altLang="zh-TW" sz="1600" dirty="0" smtClean="0">
                <a:latin typeface="Microsoft Yi Baiti" panose="03000500000000000000" pitchFamily="66" charset="0"/>
                <a:ea typeface="Microsoft Yi Baiti" panose="03000500000000000000" pitchFamily="66" charset="0"/>
              </a:rPr>
              <a:t>points</a:t>
            </a:r>
          </a:p>
          <a:p>
            <a:pPr>
              <a:lnSpc>
                <a:spcPct val="110000"/>
              </a:lnSpc>
            </a:pPr>
            <a:r>
              <a:rPr lang="zh-TW" altLang="en-US" sz="1600" dirty="0" smtClean="0">
                <a:latin typeface="Microsoft Yi Baiti" panose="03000500000000000000" pitchFamily="66" charset="0"/>
                <a:ea typeface="微軟正黑體" panose="020B0604030504040204" pitchFamily="34" charset="-120"/>
              </a:rPr>
              <a:t>若要為了</a:t>
            </a:r>
            <a:r>
              <a:rPr lang="en-US" altLang="zh-TW" sz="1600" dirty="0" smtClean="0">
                <a:latin typeface="Microsoft Yi Baiti" panose="03000500000000000000" pitchFamily="66" charset="0"/>
                <a:ea typeface="微軟正黑體" panose="020B0604030504040204" pitchFamily="34" charset="-120"/>
              </a:rPr>
              <a:t>2016/07/08</a:t>
            </a:r>
            <a:r>
              <a:rPr lang="zh-TW" altLang="en-US" sz="1600" dirty="0" smtClean="0">
                <a:latin typeface="Microsoft Yi Baiti" panose="03000500000000000000" pitchFamily="66" charset="0"/>
                <a:ea typeface="微軟正黑體" panose="020B0604030504040204" pitchFamily="34" charset="-120"/>
              </a:rPr>
              <a:t>結算而購買</a:t>
            </a:r>
            <a:r>
              <a:rPr lang="en-US" altLang="zh-TW" sz="1600" dirty="0" smtClean="0">
                <a:latin typeface="Microsoft Yi Baiti" panose="03000500000000000000" pitchFamily="66" charset="0"/>
                <a:ea typeface="微軟正黑體" panose="020B0604030504040204" pitchFamily="34" charset="-120"/>
              </a:rPr>
              <a:t>$10M</a:t>
            </a:r>
            <a:r>
              <a:rPr lang="zh-TW" altLang="en-US" sz="1600" dirty="0" smtClean="0">
                <a:latin typeface="Microsoft Yi Baiti" panose="03000500000000000000" pitchFamily="66" charset="0"/>
                <a:ea typeface="微軟正黑體" panose="020B0604030504040204" pitchFamily="34" charset="-120"/>
              </a:rPr>
              <a:t>面額的</a:t>
            </a:r>
            <a:r>
              <a:rPr lang="en-US" altLang="zh-TW" sz="1600" dirty="0" smtClean="0">
                <a:latin typeface="Microsoft Yi Baiti" panose="03000500000000000000" pitchFamily="66" charset="0"/>
                <a:ea typeface="微軟正黑體" panose="020B0604030504040204" pitchFamily="34" charset="-120"/>
              </a:rPr>
              <a:t>CTD</a:t>
            </a:r>
            <a:r>
              <a:rPr lang="zh-TW" altLang="en-US" sz="1600" dirty="0" smtClean="0">
                <a:latin typeface="Microsoft Yi Baiti" panose="03000500000000000000" pitchFamily="66" charset="0"/>
                <a:ea typeface="微軟正黑體" panose="020B0604030504040204" pitchFamily="34" charset="-120"/>
              </a:rPr>
              <a:t>，交易員需要借</a:t>
            </a:r>
            <a:r>
              <a:rPr lang="en-US" altLang="zh-TW" sz="1600" dirty="0" smtClean="0">
                <a:latin typeface="Microsoft Yi Baiti" panose="03000500000000000000" pitchFamily="66" charset="0"/>
                <a:ea typeface="微軟正黑體" panose="020B0604030504040204" pitchFamily="34" charset="-120"/>
              </a:rPr>
              <a:t>$10,276,004.45</a:t>
            </a:r>
            <a:r>
              <a:rPr lang="zh-TW" altLang="en-US" sz="1600" dirty="0" smtClean="0">
                <a:latin typeface="Microsoft Yi Baiti" panose="03000500000000000000" pitchFamily="66" charset="0"/>
                <a:ea typeface="微軟正黑體" panose="020B0604030504040204" pitchFamily="34" charset="-120"/>
              </a:rPr>
              <a:t> </a:t>
            </a:r>
            <a:r>
              <a:rPr lang="en-US" altLang="zh-TW" sz="1600" dirty="0" smtClean="0">
                <a:latin typeface="Microsoft Yi Baiti" panose="03000500000000000000" pitchFamily="66" charset="0"/>
                <a:ea typeface="微軟正黑體" panose="020B0604030504040204" pitchFamily="34" charset="-120"/>
              </a:rPr>
              <a:t>($10,211,718.75</a:t>
            </a:r>
            <a:r>
              <a:rPr lang="zh-TW" altLang="en-US" sz="1600" dirty="0" smtClean="0">
                <a:latin typeface="Microsoft Yi Baiti" panose="03000500000000000000" pitchFamily="66" charset="0"/>
                <a:ea typeface="微軟正黑體" panose="020B0604030504040204" pitchFamily="34" charset="-120"/>
              </a:rPr>
              <a:t>的淨價 </a:t>
            </a:r>
            <a:r>
              <a:rPr lang="en-US" altLang="zh-TW" sz="1600" dirty="0" smtClean="0">
                <a:latin typeface="Microsoft Yi Baiti" panose="03000500000000000000" pitchFamily="66" charset="0"/>
                <a:ea typeface="微軟正黑體" panose="020B0604030504040204" pitchFamily="34" charset="-120"/>
              </a:rPr>
              <a:t>+</a:t>
            </a:r>
            <a:r>
              <a:rPr lang="zh-TW" altLang="en-US" sz="1600" dirty="0" smtClean="0">
                <a:latin typeface="Microsoft Yi Baiti" panose="03000500000000000000" pitchFamily="66" charset="0"/>
                <a:ea typeface="微軟正黑體" panose="020B0604030504040204" pitchFamily="34" charset="-120"/>
              </a:rPr>
              <a:t> 從上個利息發放日</a:t>
            </a:r>
            <a:r>
              <a:rPr lang="en-US" altLang="zh-TW" sz="1600" dirty="0" smtClean="0">
                <a:latin typeface="Microsoft Yi Baiti" panose="03000500000000000000" pitchFamily="66" charset="0"/>
                <a:ea typeface="微軟正黑體" panose="020B0604030504040204" pitchFamily="34" charset="-120"/>
              </a:rPr>
              <a:t>(02/15)</a:t>
            </a:r>
            <a:r>
              <a:rPr lang="zh-TW" altLang="en-US" sz="1600" dirty="0" smtClean="0">
                <a:latin typeface="Microsoft Yi Baiti" panose="03000500000000000000" pitchFamily="66" charset="0"/>
                <a:ea typeface="微軟正黑體" panose="020B0604030504040204" pitchFamily="34" charset="-120"/>
              </a:rPr>
              <a:t>以來</a:t>
            </a:r>
            <a:r>
              <a:rPr lang="en-US" altLang="zh-TW" sz="1600" dirty="0" smtClean="0">
                <a:latin typeface="Microsoft Yi Baiti" panose="03000500000000000000" pitchFamily="66" charset="0"/>
                <a:ea typeface="微軟正黑體" panose="020B0604030504040204" pitchFamily="34" charset="-120"/>
              </a:rPr>
              <a:t>$64,285.70</a:t>
            </a:r>
            <a:r>
              <a:rPr lang="zh-TW" altLang="en-US" sz="1600" dirty="0" smtClean="0">
                <a:latin typeface="Microsoft Yi Baiti" panose="03000500000000000000" pitchFamily="66" charset="0"/>
                <a:ea typeface="微軟正黑體" panose="020B0604030504040204" pitchFamily="34" charset="-120"/>
              </a:rPr>
              <a:t>的應計利息</a:t>
            </a:r>
            <a:r>
              <a:rPr lang="en-US" altLang="zh-TW" sz="1600" dirty="0" smtClean="0">
                <a:latin typeface="Microsoft Yi Baiti" panose="03000500000000000000" pitchFamily="66" charset="0"/>
                <a:ea typeface="微軟正黑體" panose="020B0604030504040204" pitchFamily="34" charset="-120"/>
              </a:rPr>
              <a:t>)</a:t>
            </a:r>
            <a:r>
              <a:rPr lang="zh-TW" altLang="en-US" sz="1600" dirty="0" smtClean="0">
                <a:latin typeface="Microsoft Yi Baiti" panose="03000500000000000000" pitchFamily="66" charset="0"/>
                <a:ea typeface="微軟正黑體" panose="020B0604030504040204" pitchFamily="34" charset="-120"/>
              </a:rPr>
              <a:t>，下個利息發放日為</a:t>
            </a:r>
            <a:r>
              <a:rPr lang="en-US" altLang="zh-TW" sz="1600" dirty="0" smtClean="0">
                <a:latin typeface="Microsoft Yi Baiti" panose="03000500000000000000" pitchFamily="66" charset="0"/>
                <a:ea typeface="微軟正黑體" panose="020B0604030504040204" pitchFamily="34" charset="-120"/>
              </a:rPr>
              <a:t>55</a:t>
            </a:r>
            <a:r>
              <a:rPr lang="zh-TW" altLang="en-US" sz="1600" dirty="0" smtClean="0">
                <a:latin typeface="Microsoft Yi Baiti" panose="03000500000000000000" pitchFamily="66" charset="0"/>
                <a:ea typeface="微軟正黑體" panose="020B0604030504040204" pitchFamily="34" charset="-120"/>
              </a:rPr>
              <a:t>天後的</a:t>
            </a:r>
            <a:r>
              <a:rPr lang="en-US" altLang="zh-TW" sz="1600" dirty="0" smtClean="0">
                <a:latin typeface="Microsoft Yi Baiti" panose="03000500000000000000" pitchFamily="66" charset="0"/>
                <a:ea typeface="微軟正黑體" panose="020B0604030504040204" pitchFamily="34" charset="-120"/>
              </a:rPr>
              <a:t>2016/09/01(</a:t>
            </a:r>
            <a:r>
              <a:rPr lang="zh-TW" altLang="en-US" sz="1600" dirty="0" smtClean="0">
                <a:latin typeface="Microsoft Yi Baiti" panose="03000500000000000000" pitchFamily="66" charset="0"/>
                <a:ea typeface="微軟正黑體" panose="020B0604030504040204" pitchFamily="34" charset="-120"/>
              </a:rPr>
              <a:t>四</a:t>
            </a:r>
            <a:r>
              <a:rPr lang="en-US" altLang="zh-TW" sz="1600" dirty="0" smtClean="0">
                <a:latin typeface="Microsoft Yi Baiti" panose="03000500000000000000" pitchFamily="66" charset="0"/>
                <a:ea typeface="微軟正黑體" panose="020B0604030504040204" pitchFamily="34" charset="-120"/>
              </a:rPr>
              <a:t>)</a:t>
            </a:r>
            <a:r>
              <a:rPr lang="zh-TW" altLang="en-US" sz="1600" dirty="0" smtClean="0">
                <a:latin typeface="Microsoft Yi Baiti" panose="03000500000000000000" pitchFamily="66" charset="0"/>
                <a:ea typeface="微軟正黑體" panose="020B0604030504040204" pitchFamily="34" charset="-120"/>
              </a:rPr>
              <a:t>。</a:t>
            </a:r>
            <a:endParaRPr lang="en-US" altLang="zh-TW" sz="1600" dirty="0" smtClean="0">
              <a:latin typeface="Microsoft Yi Baiti" panose="03000500000000000000" pitchFamily="66" charset="0"/>
              <a:ea typeface="微軟正黑體" panose="020B0604030504040204" pitchFamily="34" charset="-120"/>
            </a:endParaRPr>
          </a:p>
          <a:p>
            <a:pPr>
              <a:lnSpc>
                <a:spcPct val="110000"/>
              </a:lnSpc>
            </a:pPr>
            <a:r>
              <a:rPr lang="en-US" altLang="zh-TW" sz="1600" dirty="0" smtClean="0">
                <a:latin typeface="Microsoft Yi Baiti" panose="03000500000000000000" pitchFamily="66" charset="0"/>
                <a:ea typeface="微軟正黑體" panose="020B0604030504040204" pitchFamily="34" charset="-120"/>
              </a:rPr>
              <a:t>Repo</a:t>
            </a:r>
            <a:r>
              <a:rPr lang="zh-TW" altLang="en-US" sz="1600" dirty="0" smtClean="0">
                <a:latin typeface="Microsoft Yi Baiti" panose="03000500000000000000" pitchFamily="66" charset="0"/>
                <a:ea typeface="微軟正黑體" panose="020B0604030504040204" pitchFamily="34" charset="-120"/>
              </a:rPr>
              <a:t>成本 </a:t>
            </a:r>
            <a:r>
              <a:rPr lang="en-US" altLang="zh-TW" sz="1600" dirty="0" smtClean="0">
                <a:latin typeface="Microsoft Yi Baiti" panose="03000500000000000000" pitchFamily="66" charset="0"/>
                <a:ea typeface="微軟正黑體" panose="020B0604030504040204" pitchFamily="34" charset="-120"/>
              </a:rPr>
              <a:t>=</a:t>
            </a:r>
            <a:r>
              <a:rPr lang="zh-TW" altLang="en-US" sz="1600" dirty="0" smtClean="0">
                <a:latin typeface="Microsoft Yi Baiti" panose="03000500000000000000" pitchFamily="66" charset="0"/>
                <a:ea typeface="微軟正黑體" panose="020B0604030504040204" pitchFamily="34" charset="-120"/>
              </a:rPr>
              <a:t> </a:t>
            </a:r>
            <a:r>
              <a:rPr lang="en-US" altLang="zh-TW" sz="1600" dirty="0" smtClean="0">
                <a:latin typeface="Microsoft Yi Baiti" panose="03000500000000000000" pitchFamily="66" charset="0"/>
                <a:ea typeface="微軟正黑體" panose="020B0604030504040204" pitchFamily="34" charset="-120"/>
              </a:rPr>
              <a:t>($10,276,004.45 * 55/360 * 0.475%) = $7,457,24</a:t>
            </a:r>
            <a:r>
              <a:rPr lang="zh-TW" altLang="en-US" sz="1600" dirty="0" smtClean="0">
                <a:latin typeface="Microsoft Yi Baiti" panose="03000500000000000000" pitchFamily="66" charset="0"/>
                <a:ea typeface="微軟正黑體" panose="020B0604030504040204" pitchFamily="34" charset="-120"/>
              </a:rPr>
              <a:t>。同期間，</a:t>
            </a:r>
            <a:endParaRPr lang="en-US" altLang="zh-TW" sz="1600" dirty="0" smtClean="0">
              <a:latin typeface="Microsoft Yi Baiti" panose="03000500000000000000" pitchFamily="66" charset="0"/>
              <a:ea typeface="微軟正黑體" panose="020B0604030504040204" pitchFamily="34" charset="-120"/>
            </a:endParaRPr>
          </a:p>
          <a:p>
            <a:pPr>
              <a:lnSpc>
                <a:spcPct val="110000"/>
              </a:lnSpc>
            </a:pPr>
            <a:r>
              <a:rPr lang="zh-TW" altLang="en-US" sz="1600" dirty="0" smtClean="0">
                <a:latin typeface="Microsoft Yi Baiti" panose="03000500000000000000" pitchFamily="66" charset="0"/>
                <a:ea typeface="微軟正黑體" panose="020B0604030504040204" pitchFamily="34" charset="-120"/>
              </a:rPr>
              <a:t>應計票面收入 </a:t>
            </a:r>
            <a:r>
              <a:rPr lang="en-US" altLang="zh-TW" sz="1600" dirty="0" smtClean="0">
                <a:latin typeface="Microsoft Yi Baiti" panose="03000500000000000000" pitchFamily="66" charset="0"/>
                <a:ea typeface="微軟正黑體" panose="020B0604030504040204" pitchFamily="34" charset="-120"/>
              </a:rPr>
              <a:t>=</a:t>
            </a:r>
            <a:r>
              <a:rPr lang="zh-TW" altLang="en-US" sz="1600" dirty="0" smtClean="0">
                <a:latin typeface="Microsoft Yi Baiti" panose="03000500000000000000" pitchFamily="66" charset="0"/>
                <a:ea typeface="微軟正黑體" panose="020B0604030504040204" pitchFamily="34" charset="-120"/>
              </a:rPr>
              <a:t> </a:t>
            </a:r>
            <a:r>
              <a:rPr lang="en-US" altLang="zh-TW" sz="1600" dirty="0" smtClean="0">
                <a:latin typeface="Microsoft Yi Baiti" panose="03000500000000000000" pitchFamily="66" charset="0"/>
                <a:ea typeface="微軟正黑體" panose="020B0604030504040204" pitchFamily="34" charset="-120"/>
              </a:rPr>
              <a:t>($81,250/</a:t>
            </a:r>
            <a:r>
              <a:rPr lang="zh-TW" altLang="en-US" sz="1600" dirty="0" smtClean="0">
                <a:latin typeface="Microsoft Yi Baiti" panose="03000500000000000000" pitchFamily="66" charset="0"/>
                <a:ea typeface="微軟正黑體" panose="020B0604030504040204" pitchFamily="34" charset="-120"/>
              </a:rPr>
              <a:t>半年</a:t>
            </a:r>
            <a:r>
              <a:rPr lang="en-US" altLang="zh-TW" sz="1600" dirty="0" smtClean="0">
                <a:latin typeface="Microsoft Yi Baiti" panose="03000500000000000000" pitchFamily="66" charset="0"/>
                <a:ea typeface="微軟正黑體" panose="020B0604030504040204" pitchFamily="34" charset="-120"/>
              </a:rPr>
              <a:t>)*(38</a:t>
            </a:r>
            <a:r>
              <a:rPr lang="zh-TW" altLang="en-US" sz="1600" dirty="0" smtClean="0">
                <a:latin typeface="Microsoft Yi Baiti" panose="03000500000000000000" pitchFamily="66" charset="0"/>
                <a:ea typeface="微軟正黑體" panose="020B0604030504040204" pitchFamily="34" charset="-120"/>
              </a:rPr>
              <a:t>天</a:t>
            </a:r>
            <a:r>
              <a:rPr lang="en-US" altLang="zh-TW" sz="1600" dirty="0" smtClean="0">
                <a:latin typeface="Microsoft Yi Baiti" panose="03000500000000000000" pitchFamily="66" charset="0"/>
                <a:ea typeface="微軟正黑體" panose="020B0604030504040204" pitchFamily="34" charset="-120"/>
              </a:rPr>
              <a:t>/182</a:t>
            </a:r>
            <a:r>
              <a:rPr lang="zh-TW" altLang="en-US" sz="1600" dirty="0" smtClean="0">
                <a:latin typeface="Microsoft Yi Baiti" panose="03000500000000000000" pitchFamily="66" charset="0"/>
                <a:ea typeface="微軟正黑體" panose="020B0604030504040204" pitchFamily="34" charset="-120"/>
              </a:rPr>
              <a:t>天</a:t>
            </a:r>
            <a:r>
              <a:rPr lang="en-US" altLang="zh-TW" sz="1600" dirty="0" smtClean="0">
                <a:latin typeface="Microsoft Yi Baiti" panose="03000500000000000000" pitchFamily="66" charset="0"/>
                <a:ea typeface="微軟正黑體" panose="020B0604030504040204" pitchFamily="34" charset="-120"/>
              </a:rPr>
              <a:t>+17</a:t>
            </a:r>
            <a:r>
              <a:rPr lang="zh-TW" altLang="en-US" sz="1600" dirty="0" smtClean="0">
                <a:latin typeface="Microsoft Yi Baiti" panose="03000500000000000000" pitchFamily="66" charset="0"/>
                <a:ea typeface="微軟正黑體" panose="020B0604030504040204" pitchFamily="34" charset="-120"/>
              </a:rPr>
              <a:t>天</a:t>
            </a:r>
            <a:r>
              <a:rPr lang="en-US" altLang="zh-TW" sz="1600" dirty="0" smtClean="0">
                <a:latin typeface="Microsoft Yi Baiti" panose="03000500000000000000" pitchFamily="66" charset="0"/>
                <a:ea typeface="微軟正黑體" panose="020B0604030504040204" pitchFamily="34" charset="-120"/>
              </a:rPr>
              <a:t>/184</a:t>
            </a:r>
            <a:r>
              <a:rPr lang="zh-TW" altLang="en-US" sz="1600" dirty="0" smtClean="0">
                <a:latin typeface="Microsoft Yi Baiti" panose="03000500000000000000" pitchFamily="66" charset="0"/>
                <a:ea typeface="微軟正黑體" panose="020B0604030504040204" pitchFamily="34" charset="-120"/>
              </a:rPr>
              <a:t>天</a:t>
            </a:r>
            <a:r>
              <a:rPr lang="en-US" altLang="zh-TW" sz="1600" dirty="0" smtClean="0">
                <a:latin typeface="Microsoft Yi Baiti" panose="03000500000000000000" pitchFamily="66" charset="0"/>
                <a:ea typeface="微軟正黑體" panose="020B0604030504040204" pitchFamily="34" charset="-120"/>
              </a:rPr>
              <a:t>) = $24,471,10</a:t>
            </a:r>
          </a:p>
          <a:p>
            <a:pPr>
              <a:lnSpc>
                <a:spcPct val="110000"/>
              </a:lnSpc>
            </a:pPr>
            <a:r>
              <a:rPr lang="en-US" altLang="zh-TW" sz="1600" dirty="0" smtClean="0">
                <a:latin typeface="Microsoft Yi Baiti" panose="03000500000000000000" pitchFamily="66" charset="0"/>
                <a:ea typeface="微軟正黑體" panose="020B0604030504040204" pitchFamily="34" charset="-120"/>
              </a:rPr>
              <a:t>Carry = </a:t>
            </a:r>
            <a:r>
              <a:rPr lang="en-US" altLang="zh-TW" sz="1600" dirty="0">
                <a:latin typeface="Microsoft Yi Baiti" panose="03000500000000000000" pitchFamily="66" charset="0"/>
                <a:ea typeface="微軟正黑體" panose="020B0604030504040204" pitchFamily="34" charset="-120"/>
              </a:rPr>
              <a:t>$</a:t>
            </a:r>
            <a:r>
              <a:rPr lang="en-US" altLang="zh-TW" sz="1600" dirty="0" smtClean="0">
                <a:latin typeface="Microsoft Yi Baiti" panose="03000500000000000000" pitchFamily="66" charset="0"/>
                <a:ea typeface="微軟正黑體" panose="020B0604030504040204" pitchFamily="34" charset="-120"/>
              </a:rPr>
              <a:t>24,471,10</a:t>
            </a:r>
            <a:r>
              <a:rPr lang="en-US" altLang="zh-TW" sz="1600" dirty="0">
                <a:latin typeface="Microsoft Yi Baiti" panose="03000500000000000000" pitchFamily="66" charset="0"/>
                <a:ea typeface="微軟正黑體" panose="020B0604030504040204" pitchFamily="34" charset="-120"/>
              </a:rPr>
              <a:t> </a:t>
            </a:r>
            <a:r>
              <a:rPr lang="en-US" altLang="zh-TW" sz="1600" dirty="0" smtClean="0">
                <a:latin typeface="Microsoft Yi Baiti" panose="03000500000000000000" pitchFamily="66" charset="0"/>
                <a:ea typeface="微軟正黑體" panose="020B0604030504040204" pitchFamily="34" charset="-120"/>
              </a:rPr>
              <a:t>- </a:t>
            </a:r>
            <a:r>
              <a:rPr lang="en-US" altLang="zh-TW" sz="1600" dirty="0">
                <a:latin typeface="Microsoft Yi Baiti" panose="03000500000000000000" pitchFamily="66" charset="0"/>
                <a:ea typeface="微軟正黑體" panose="020B0604030504040204" pitchFamily="34" charset="-120"/>
              </a:rPr>
              <a:t>$</a:t>
            </a:r>
            <a:r>
              <a:rPr lang="en-US" altLang="zh-TW" sz="1600" dirty="0" smtClean="0">
                <a:latin typeface="Microsoft Yi Baiti" panose="03000500000000000000" pitchFamily="66" charset="0"/>
                <a:ea typeface="微軟正黑體" panose="020B0604030504040204" pitchFamily="34" charset="-120"/>
              </a:rPr>
              <a:t>7,457,24 = $17,013.86 per $10M</a:t>
            </a:r>
            <a:r>
              <a:rPr lang="zh-TW" altLang="en-US" sz="1600" dirty="0">
                <a:latin typeface="Microsoft Yi Baiti" panose="03000500000000000000" pitchFamily="66" charset="0"/>
                <a:ea typeface="微軟正黑體" panose="020B0604030504040204" pitchFamily="34" charset="-120"/>
              </a:rPr>
              <a:t> </a:t>
            </a:r>
            <a:r>
              <a:rPr lang="en-US" altLang="zh-TW" sz="1600" dirty="0" smtClean="0">
                <a:latin typeface="Microsoft Yi Baiti" panose="03000500000000000000" pitchFamily="66" charset="0"/>
                <a:ea typeface="微軟正黑體" panose="020B0604030504040204" pitchFamily="34" charset="-120"/>
              </a:rPr>
              <a:t>face value</a:t>
            </a:r>
          </a:p>
          <a:p>
            <a:pPr marL="0" indent="0">
              <a:lnSpc>
                <a:spcPct val="110000"/>
              </a:lnSpc>
              <a:buNone/>
            </a:pPr>
            <a:r>
              <a:rPr lang="zh-TW" altLang="en-US" sz="1600" dirty="0">
                <a:latin typeface="Microsoft Yi Baiti" panose="03000500000000000000" pitchFamily="66" charset="0"/>
                <a:ea typeface="微軟正黑體" panose="020B0604030504040204" pitchFamily="34" charset="-120"/>
              </a:rPr>
              <a:t> </a:t>
            </a:r>
            <a:r>
              <a:rPr lang="zh-TW" altLang="en-US" sz="1600" dirty="0" smtClean="0">
                <a:latin typeface="Microsoft Yi Baiti" panose="03000500000000000000" pitchFamily="66" charset="0"/>
                <a:ea typeface="微軟正黑體" panose="020B0604030504040204" pitchFamily="34" charset="-120"/>
              </a:rPr>
              <a:t>因為</a:t>
            </a:r>
            <a:r>
              <a:rPr lang="en-US" altLang="zh-TW" sz="1600" dirty="0" smtClean="0">
                <a:latin typeface="Microsoft Yi Baiti" panose="03000500000000000000" pitchFamily="66" charset="0"/>
                <a:ea typeface="微軟正黑體" panose="020B0604030504040204" pitchFamily="34" charset="-120"/>
              </a:rPr>
              <a:t>Carry</a:t>
            </a:r>
            <a:r>
              <a:rPr lang="zh-TW" altLang="en-US" sz="1600" dirty="0" smtClean="0">
                <a:latin typeface="Microsoft Yi Baiti" panose="03000500000000000000" pitchFamily="66" charset="0"/>
                <a:ea typeface="微軟正黑體" panose="020B0604030504040204" pitchFamily="34" charset="-120"/>
              </a:rPr>
              <a:t> </a:t>
            </a:r>
            <a:r>
              <a:rPr lang="en-US" altLang="zh-TW" sz="1600" dirty="0" smtClean="0">
                <a:latin typeface="Microsoft Yi Baiti" panose="03000500000000000000" pitchFamily="66" charset="0"/>
                <a:ea typeface="微軟正黑體" panose="020B0604030504040204" pitchFamily="34" charset="-120"/>
              </a:rPr>
              <a:t>&gt;</a:t>
            </a:r>
            <a:r>
              <a:rPr lang="zh-TW" altLang="en-US" sz="1600" dirty="0" smtClean="0">
                <a:latin typeface="Microsoft Yi Baiti" panose="03000500000000000000" pitchFamily="66" charset="0"/>
                <a:ea typeface="微軟正黑體" panose="020B0604030504040204" pitchFamily="34" charset="-120"/>
              </a:rPr>
              <a:t> </a:t>
            </a:r>
            <a:r>
              <a:rPr lang="en-US" altLang="zh-TW" sz="1600" dirty="0" smtClean="0">
                <a:latin typeface="Microsoft Yi Baiti" panose="03000500000000000000" pitchFamily="66" charset="0"/>
                <a:ea typeface="微軟正黑體" panose="020B0604030504040204" pitchFamily="34" charset="-120"/>
              </a:rPr>
              <a:t>0</a:t>
            </a:r>
            <a:r>
              <a:rPr lang="zh-TW" altLang="en-US" sz="1600" dirty="0" smtClean="0">
                <a:latin typeface="Microsoft Yi Baiti" panose="03000500000000000000" pitchFamily="66" charset="0"/>
                <a:ea typeface="微軟正黑體" panose="020B0604030504040204" pitchFamily="34" charset="-120"/>
              </a:rPr>
              <a:t>，設最後交割日為最佳的交割日，且</a:t>
            </a:r>
            <a:r>
              <a:rPr lang="en-US" altLang="zh-TW" sz="1600" dirty="0" smtClean="0">
                <a:latin typeface="Microsoft Yi Baiti" panose="03000500000000000000" pitchFamily="66" charset="0"/>
                <a:ea typeface="微軟正黑體" panose="020B0604030504040204" pitchFamily="34" charset="-120"/>
              </a:rPr>
              <a:t>Carry</a:t>
            </a:r>
            <a:r>
              <a:rPr lang="zh-TW" altLang="en-US" sz="1600" dirty="0" smtClean="0">
                <a:latin typeface="Microsoft Yi Baiti" panose="03000500000000000000" pitchFamily="66" charset="0"/>
                <a:ea typeface="微軟正黑體" panose="020B0604030504040204" pitchFamily="34" charset="-120"/>
              </a:rPr>
              <a:t>改以</a:t>
            </a:r>
            <a:r>
              <a:rPr lang="en-US" altLang="zh-TW" sz="1600" dirty="0" smtClean="0">
                <a:latin typeface="Microsoft Yi Baiti" panose="03000500000000000000" pitchFamily="66" charset="0"/>
                <a:ea typeface="微軟正黑體" panose="020B0604030504040204" pitchFamily="34" charset="-120"/>
              </a:rPr>
              <a:t>100</a:t>
            </a:r>
            <a:r>
              <a:rPr lang="zh-TW" altLang="en-US" sz="1600" dirty="0" smtClean="0">
                <a:latin typeface="Microsoft Yi Baiti" panose="03000500000000000000" pitchFamily="66" charset="0"/>
                <a:ea typeface="微軟正黑體" panose="020B0604030504040204" pitchFamily="34" charset="-120"/>
              </a:rPr>
              <a:t> </a:t>
            </a:r>
            <a:r>
              <a:rPr lang="en-US" altLang="zh-TW" sz="1600" dirty="0">
                <a:latin typeface="Microsoft Yi Baiti" panose="03000500000000000000" pitchFamily="66" charset="0"/>
                <a:ea typeface="微軟正黑體" panose="020B0604030504040204" pitchFamily="34" charset="-120"/>
              </a:rPr>
              <a:t>p</a:t>
            </a:r>
            <a:r>
              <a:rPr lang="en-US" altLang="zh-TW" sz="1600" dirty="0" smtClean="0">
                <a:latin typeface="Microsoft Yi Baiti" panose="03000500000000000000" pitchFamily="66" charset="0"/>
                <a:ea typeface="微軟正黑體" panose="020B0604030504040204" pitchFamily="34" charset="-120"/>
              </a:rPr>
              <a:t>oints</a:t>
            </a:r>
            <a:r>
              <a:rPr lang="zh-TW" altLang="en-US" sz="1600" dirty="0" smtClean="0">
                <a:latin typeface="Microsoft Yi Baiti" panose="03000500000000000000" pitchFamily="66" charset="0"/>
                <a:ea typeface="微軟正黑體" panose="020B0604030504040204" pitchFamily="34" charset="-120"/>
              </a:rPr>
              <a:t>為基礎</a:t>
            </a:r>
            <a:r>
              <a:rPr lang="en-US" altLang="zh-TW" sz="1600" dirty="0" smtClean="0">
                <a:latin typeface="Microsoft Yi Baiti" panose="03000500000000000000" pitchFamily="66" charset="0"/>
                <a:ea typeface="微軟正黑體" panose="020B0604030504040204" pitchFamily="34" charset="-120"/>
              </a:rPr>
              <a:t>(0.1701386</a:t>
            </a:r>
            <a:r>
              <a:rPr lang="zh-TW" altLang="en-US" sz="1600" dirty="0" smtClean="0">
                <a:latin typeface="Microsoft Yi Baiti" panose="03000500000000000000" pitchFamily="66" charset="0"/>
                <a:ea typeface="微軟正黑體" panose="020B0604030504040204" pitchFamily="34" charset="-120"/>
              </a:rPr>
              <a:t> </a:t>
            </a:r>
            <a:r>
              <a:rPr lang="en-US" altLang="zh-TW" sz="1600" dirty="0" smtClean="0">
                <a:latin typeface="Microsoft Yi Baiti" panose="03000500000000000000" pitchFamily="66" charset="0"/>
                <a:ea typeface="微軟正黑體" panose="020B0604030504040204" pitchFamily="34" charset="-120"/>
              </a:rPr>
              <a:t>points)</a:t>
            </a:r>
            <a:endParaRPr lang="en-US" altLang="zh-TW" sz="1600" dirty="0">
              <a:latin typeface="Microsoft Yi Baiti" panose="03000500000000000000" pitchFamily="66" charset="0"/>
              <a:ea typeface="微軟正黑體" panose="020B0604030504040204" pitchFamily="34" charset="-120"/>
            </a:endParaRPr>
          </a:p>
          <a:p>
            <a:pPr>
              <a:lnSpc>
                <a:spcPct val="110000"/>
              </a:lnSpc>
            </a:pPr>
            <a:r>
              <a:rPr lang="zh-TW" altLang="en-US" sz="1600" dirty="0" smtClean="0">
                <a:latin typeface="Microsoft Yi Baiti" panose="03000500000000000000" pitchFamily="66" charset="0"/>
                <a:ea typeface="微軟正黑體" panose="020B0604030504040204" pitchFamily="34" charset="-120"/>
              </a:rPr>
              <a:t>淨基差 </a:t>
            </a:r>
            <a:r>
              <a:rPr lang="en-US" altLang="zh-TW" sz="1600" dirty="0" smtClean="0">
                <a:latin typeface="Microsoft Yi Baiti" panose="03000500000000000000" pitchFamily="66" charset="0"/>
                <a:ea typeface="微軟正黑體" panose="020B0604030504040204" pitchFamily="34" charset="-120"/>
              </a:rPr>
              <a:t>=</a:t>
            </a:r>
            <a:r>
              <a:rPr lang="zh-TW" altLang="en-US" sz="1600" dirty="0" smtClean="0">
                <a:latin typeface="Microsoft Yi Baiti" panose="03000500000000000000" pitchFamily="66" charset="0"/>
                <a:ea typeface="微軟正黑體" panose="020B0604030504040204" pitchFamily="34" charset="-120"/>
              </a:rPr>
              <a:t> </a:t>
            </a:r>
            <a:r>
              <a:rPr lang="en-US" altLang="zh-TW" sz="1600" dirty="0" smtClean="0">
                <a:latin typeface="Microsoft Yi Baiti" panose="03000500000000000000" pitchFamily="66" charset="0"/>
                <a:ea typeface="微軟正黑體" panose="020B0604030504040204" pitchFamily="34" charset="-120"/>
              </a:rPr>
              <a:t>(102.1171875</a:t>
            </a:r>
            <a:r>
              <a:rPr lang="zh-TW" altLang="en-US" sz="1600" dirty="0" smtClean="0">
                <a:latin typeface="Microsoft Yi Baiti" panose="03000500000000000000" pitchFamily="66" charset="0"/>
                <a:ea typeface="微軟正黑體" panose="020B0604030504040204" pitchFamily="34" charset="-120"/>
              </a:rPr>
              <a:t> </a:t>
            </a:r>
            <a:r>
              <a:rPr lang="en-US" altLang="zh-TW" sz="1600" dirty="0" smtClean="0">
                <a:latin typeface="Microsoft Yi Baiti" panose="03000500000000000000" pitchFamily="66" charset="0"/>
                <a:ea typeface="微軟正黑體" panose="020B0604030504040204" pitchFamily="34" charset="-120"/>
              </a:rPr>
              <a:t>- 0.1701386) – </a:t>
            </a:r>
            <a:r>
              <a:rPr lang="en-US" altLang="zh-TW" sz="1600" dirty="0">
                <a:latin typeface="Microsoft Yi Baiti" panose="03000500000000000000" pitchFamily="66" charset="0"/>
                <a:ea typeface="微軟正黑體" panose="020B0604030504040204" pitchFamily="34" charset="-120"/>
              </a:rPr>
              <a:t>(147.015625 </a:t>
            </a:r>
            <a:r>
              <a:rPr lang="en-US" altLang="zh-TW" sz="1600" dirty="0" smtClean="0">
                <a:latin typeface="Microsoft Yi Baiti" panose="03000500000000000000" pitchFamily="66" charset="0"/>
                <a:ea typeface="微軟正黑體" panose="020B0604030504040204" pitchFamily="34" charset="-120"/>
              </a:rPr>
              <a:t>* </a:t>
            </a:r>
            <a:r>
              <a:rPr lang="en-US" altLang="zh-TW" sz="1600" dirty="0">
                <a:latin typeface="Microsoft Yi Baiti" panose="03000500000000000000" pitchFamily="66" charset="0"/>
                <a:ea typeface="微軟正黑體" panose="020B0604030504040204" pitchFamily="34" charset="-120"/>
              </a:rPr>
              <a:t>0.6928) = 0.0946239</a:t>
            </a:r>
            <a:r>
              <a:rPr lang="en-US" altLang="zh-TW" sz="1600" dirty="0" smtClean="0">
                <a:latin typeface="Microsoft Yi Baiti" panose="03000500000000000000" pitchFamily="66" charset="0"/>
                <a:ea typeface="微軟正黑體" panose="020B0604030504040204" pitchFamily="34" charset="-120"/>
              </a:rPr>
              <a:t>‬ points</a:t>
            </a:r>
          </a:p>
        </p:txBody>
      </p:sp>
      <p:sp>
        <p:nvSpPr>
          <p:cNvPr id="7" name="文字方塊 6"/>
          <p:cNvSpPr txBox="1"/>
          <p:nvPr/>
        </p:nvSpPr>
        <p:spPr>
          <a:xfrm>
            <a:off x="8059961" y="6394874"/>
            <a:ext cx="3095719" cy="338554"/>
          </a:xfrm>
          <a:prstGeom prst="rect">
            <a:avLst/>
          </a:prstGeom>
          <a:noFill/>
        </p:spPr>
        <p:txBody>
          <a:bodyPr wrap="none" rtlCol="0">
            <a:spAutoFit/>
          </a:bodyPr>
          <a:lstStyle/>
          <a:p>
            <a:r>
              <a:rPr lang="en-US" altLang="zh-TW" sz="1600" dirty="0" smtClean="0">
                <a:latin typeface="Microsoft Yi Baiti" panose="03000500000000000000" pitchFamily="66" charset="0"/>
                <a:ea typeface="Microsoft Yi Baiti" panose="03000500000000000000" pitchFamily="66" charset="0"/>
              </a:rPr>
              <a:t>7/8-8/14:</a:t>
            </a:r>
            <a:r>
              <a:rPr lang="zh-TW" altLang="en-US" sz="1600" dirty="0" smtClean="0">
                <a:latin typeface="Microsoft Yi Baiti" panose="03000500000000000000" pitchFamily="66" charset="0"/>
                <a:ea typeface="微軟正黑體" panose="020B0604030504040204" pitchFamily="34" charset="-120"/>
              </a:rPr>
              <a:t> </a:t>
            </a:r>
            <a:r>
              <a:rPr lang="en-US" altLang="zh-TW" sz="1600" dirty="0" smtClean="0">
                <a:latin typeface="Microsoft Yi Baiti" panose="03000500000000000000" pitchFamily="66" charset="0"/>
                <a:ea typeface="Microsoft Yi Baiti" panose="03000500000000000000" pitchFamily="66" charset="0"/>
              </a:rPr>
              <a:t>38</a:t>
            </a:r>
            <a:r>
              <a:rPr lang="zh-TW" altLang="en-US" sz="1600" dirty="0" smtClean="0">
                <a:latin typeface="Microsoft Yi Baiti" panose="03000500000000000000" pitchFamily="66" charset="0"/>
                <a:ea typeface="微軟正黑體" panose="020B0604030504040204" pitchFamily="34" charset="-120"/>
              </a:rPr>
              <a:t>天，</a:t>
            </a:r>
            <a:r>
              <a:rPr lang="en-US" altLang="zh-TW" sz="1600" dirty="0" smtClean="0">
                <a:latin typeface="Microsoft Yi Baiti" panose="03000500000000000000" pitchFamily="66" charset="0"/>
                <a:ea typeface="Microsoft Yi Baiti" panose="03000500000000000000" pitchFamily="66" charset="0"/>
              </a:rPr>
              <a:t>8/15-9/1:</a:t>
            </a:r>
            <a:r>
              <a:rPr lang="zh-TW" altLang="en-US" sz="1600" dirty="0" smtClean="0">
                <a:latin typeface="Microsoft Yi Baiti" panose="03000500000000000000" pitchFamily="66" charset="0"/>
                <a:ea typeface="微軟正黑體" panose="020B0604030504040204" pitchFamily="34" charset="-120"/>
              </a:rPr>
              <a:t> </a:t>
            </a:r>
            <a:r>
              <a:rPr lang="en-US" altLang="zh-TW" sz="1600" dirty="0" smtClean="0">
                <a:latin typeface="Microsoft Yi Baiti" panose="03000500000000000000" pitchFamily="66" charset="0"/>
                <a:ea typeface="Microsoft Yi Baiti" panose="03000500000000000000" pitchFamily="66" charset="0"/>
              </a:rPr>
              <a:t>17</a:t>
            </a:r>
            <a:r>
              <a:rPr lang="zh-TW" altLang="en-US" sz="1600" dirty="0" smtClean="0">
                <a:latin typeface="Microsoft Yi Baiti" panose="03000500000000000000" pitchFamily="66" charset="0"/>
                <a:ea typeface="微軟正黑體" panose="020B0604030504040204" pitchFamily="34" charset="-120"/>
              </a:rPr>
              <a:t>天</a:t>
            </a:r>
            <a:endParaRPr lang="en-US" altLang="zh-TW" sz="1600" dirty="0" smtClean="0">
              <a:latin typeface="Microsoft Yi Baiti" panose="03000500000000000000" pitchFamily="66" charset="0"/>
              <a:ea typeface="Microsoft Yi Baiti" panose="03000500000000000000" pitchFamily="66" charset="0"/>
            </a:endParaRPr>
          </a:p>
        </p:txBody>
      </p:sp>
      <mc:AlternateContent xmlns:mc="http://schemas.openxmlformats.org/markup-compatibility/2006" xmlns:a14="http://schemas.microsoft.com/office/drawing/2010/main">
        <mc:Choice Requires="a14">
          <p:sp>
            <p:nvSpPr>
              <p:cNvPr id="8" name="矩形 7"/>
              <p:cNvSpPr/>
              <p:nvPr/>
            </p:nvSpPr>
            <p:spPr>
              <a:xfrm>
                <a:off x="4617993" y="6394874"/>
                <a:ext cx="3441968" cy="338554"/>
              </a:xfrm>
              <a:prstGeom prst="rect">
                <a:avLst/>
              </a:prstGeom>
            </p:spPr>
            <p:txBody>
              <a:bodyPr wrap="none">
                <a:spAutoFit/>
              </a:bodyPr>
              <a:lstStyle/>
              <a:p>
                <a:r>
                  <a:rPr lang="en-US" altLang="zh-TW" sz="1600" dirty="0">
                    <a:latin typeface="Microsoft Yi Baiti" panose="03000500000000000000" pitchFamily="66" charset="0"/>
                    <a:ea typeface="Microsoft Yi Baiti" panose="03000500000000000000" pitchFamily="66" charset="0"/>
                  </a:rPr>
                  <a:t>10M</a:t>
                </a:r>
                <a:r>
                  <a:rPr lang="zh-TW" altLang="en-US" sz="1600" dirty="0">
                    <a:latin typeface="Microsoft Yi Baiti" panose="03000500000000000000" pitchFamily="66" charset="0"/>
                    <a:ea typeface="Microsoft Yi Baiti" panose="03000500000000000000" pitchFamily="66" charset="0"/>
                  </a:rPr>
                  <a:t> </a:t>
                </a:r>
                <a14:m>
                  <m:oMath xmlns:m="http://schemas.openxmlformats.org/officeDocument/2006/math">
                    <m:r>
                      <a:rPr lang="en-US" altLang="zh-TW" sz="1600" i="1" smtClean="0">
                        <a:latin typeface="Cambria Math" panose="02040503050406030204" pitchFamily="18" charset="0"/>
                        <a:ea typeface="Cambria Math" panose="02040503050406030204" pitchFamily="18" charset="0"/>
                      </a:rPr>
                      <m:t>×</m:t>
                    </m:r>
                  </m:oMath>
                </a14:m>
                <a:r>
                  <a:rPr lang="zh-TW" altLang="en-US" sz="1600" dirty="0">
                    <a:latin typeface="Microsoft Yi Baiti" panose="03000500000000000000" pitchFamily="66" charset="0"/>
                    <a:ea typeface="Microsoft Yi Baiti" panose="03000500000000000000" pitchFamily="66" charset="0"/>
                  </a:rPr>
                  <a:t> </a:t>
                </a:r>
                <a:r>
                  <a:rPr lang="en-US" altLang="zh-TW" sz="1600" dirty="0">
                    <a:latin typeface="Microsoft Yi Baiti" panose="03000500000000000000" pitchFamily="66" charset="0"/>
                    <a:ea typeface="Microsoft Yi Baiti" panose="03000500000000000000" pitchFamily="66" charset="0"/>
                  </a:rPr>
                  <a:t>(1+5/8)</a:t>
                </a:r>
                <a:r>
                  <a:rPr lang="zh-TW" altLang="en-US" sz="1600" dirty="0">
                    <a:latin typeface="Microsoft Yi Baiti" panose="03000500000000000000" pitchFamily="66" charset="0"/>
                    <a:ea typeface="Microsoft Yi Baiti" panose="03000500000000000000" pitchFamily="66" charset="0"/>
                  </a:rPr>
                  <a:t> </a:t>
                </a:r>
                <a14:m>
                  <m:oMath xmlns:m="http://schemas.openxmlformats.org/officeDocument/2006/math">
                    <m:r>
                      <a:rPr lang="en-US" altLang="zh-TW" sz="1600" i="1" smtClean="0">
                        <a:latin typeface="Cambria Math" panose="02040503050406030204" pitchFamily="18" charset="0"/>
                        <a:ea typeface="Cambria Math" panose="02040503050406030204" pitchFamily="18" charset="0"/>
                      </a:rPr>
                      <m:t>÷</m:t>
                    </m:r>
                  </m:oMath>
                </a14:m>
                <a:r>
                  <a:rPr lang="zh-TW" altLang="en-US" sz="1600" dirty="0" smtClean="0">
                    <a:latin typeface="Microsoft Yi Baiti" panose="03000500000000000000" pitchFamily="66" charset="0"/>
                    <a:ea typeface="Microsoft Yi Baiti" panose="03000500000000000000" pitchFamily="66" charset="0"/>
                  </a:rPr>
                  <a:t> </a:t>
                </a:r>
                <a:r>
                  <a:rPr lang="en-US" altLang="zh-TW" sz="1600" dirty="0" smtClean="0">
                    <a:latin typeface="Microsoft Yi Baiti" panose="03000500000000000000" pitchFamily="66" charset="0"/>
                    <a:ea typeface="Microsoft Yi Baiti" panose="03000500000000000000" pitchFamily="66" charset="0"/>
                  </a:rPr>
                  <a:t>100</a:t>
                </a:r>
                <a:r>
                  <a:rPr lang="zh-TW" altLang="en-US" sz="1600" dirty="0" smtClean="0">
                    <a:latin typeface="Microsoft Yi Baiti" panose="03000500000000000000" pitchFamily="66" charset="0"/>
                    <a:ea typeface="Microsoft Yi Baiti" panose="03000500000000000000" pitchFamily="66" charset="0"/>
                  </a:rPr>
                  <a:t> </a:t>
                </a:r>
                <a14:m>
                  <m:oMath xmlns:m="http://schemas.openxmlformats.org/officeDocument/2006/math">
                    <m:r>
                      <a:rPr lang="en-US" altLang="zh-TW" sz="1600" i="1">
                        <a:latin typeface="Cambria Math" panose="02040503050406030204" pitchFamily="18" charset="0"/>
                        <a:ea typeface="Cambria Math" panose="02040503050406030204" pitchFamily="18" charset="0"/>
                      </a:rPr>
                      <m:t>÷</m:t>
                    </m:r>
                  </m:oMath>
                </a14:m>
                <a:r>
                  <a:rPr lang="zh-TW" altLang="en-US" sz="1600" dirty="0">
                    <a:latin typeface="Microsoft Yi Baiti" panose="03000500000000000000" pitchFamily="66" charset="0"/>
                    <a:ea typeface="Microsoft Yi Baiti" panose="03000500000000000000" pitchFamily="66" charset="0"/>
                  </a:rPr>
                  <a:t> </a:t>
                </a:r>
                <a:r>
                  <a:rPr lang="en-US" altLang="zh-TW" sz="1600" dirty="0">
                    <a:latin typeface="Microsoft Yi Baiti" panose="03000500000000000000" pitchFamily="66" charset="0"/>
                    <a:ea typeface="Microsoft Yi Baiti" panose="03000500000000000000" pitchFamily="66" charset="0"/>
                  </a:rPr>
                  <a:t>2</a:t>
                </a:r>
                <a:r>
                  <a:rPr lang="zh-TW" altLang="en-US" sz="1600" dirty="0">
                    <a:latin typeface="Microsoft Yi Baiti" panose="03000500000000000000" pitchFamily="66" charset="0"/>
                    <a:ea typeface="Microsoft Yi Baiti" panose="03000500000000000000" pitchFamily="66" charset="0"/>
                  </a:rPr>
                  <a:t> </a:t>
                </a:r>
                <a:r>
                  <a:rPr lang="en-US" altLang="zh-TW" sz="1600" dirty="0">
                    <a:latin typeface="Microsoft Yi Baiti" panose="03000500000000000000" pitchFamily="66" charset="0"/>
                    <a:ea typeface="Microsoft Yi Baiti" panose="03000500000000000000" pitchFamily="66" charset="0"/>
                  </a:rPr>
                  <a:t>=</a:t>
                </a:r>
                <a:r>
                  <a:rPr lang="zh-TW" altLang="en-US" sz="1600" dirty="0">
                    <a:latin typeface="Microsoft Yi Baiti" panose="03000500000000000000" pitchFamily="66" charset="0"/>
                    <a:ea typeface="Microsoft Yi Baiti" panose="03000500000000000000" pitchFamily="66" charset="0"/>
                  </a:rPr>
                  <a:t> </a:t>
                </a:r>
                <a:r>
                  <a:rPr lang="en-US" altLang="zh-TW" sz="1600" dirty="0">
                    <a:latin typeface="Microsoft Yi Baiti" panose="03000500000000000000" pitchFamily="66" charset="0"/>
                    <a:ea typeface="Microsoft Yi Baiti" panose="03000500000000000000" pitchFamily="66" charset="0"/>
                  </a:rPr>
                  <a:t>81250</a:t>
                </a:r>
                <a:endParaRPr lang="zh-TW" altLang="en-US" sz="1600" dirty="0"/>
              </a:p>
            </p:txBody>
          </p:sp>
        </mc:Choice>
        <mc:Fallback xmlns="">
          <p:sp>
            <p:nvSpPr>
              <p:cNvPr id="8" name="矩形 7"/>
              <p:cNvSpPr>
                <a:spLocks noRot="1" noChangeAspect="1" noMove="1" noResize="1" noEditPoints="1" noAdjustHandles="1" noChangeArrowheads="1" noChangeShapeType="1" noTextEdit="1"/>
              </p:cNvSpPr>
              <p:nvPr/>
            </p:nvSpPr>
            <p:spPr>
              <a:xfrm>
                <a:off x="4617993" y="6394874"/>
                <a:ext cx="3441968" cy="338554"/>
              </a:xfrm>
              <a:prstGeom prst="rect">
                <a:avLst/>
              </a:prstGeom>
              <a:blipFill>
                <a:blip r:embed="rId3"/>
                <a:stretch>
                  <a:fillRect l="-1064" t="-8929" b="-1785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719173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微軟正黑體" panose="020B0604030504040204" pitchFamily="34" charset="-120"/>
                <a:ea typeface="微軟正黑體" panose="020B0604030504040204" pitchFamily="34" charset="-120"/>
              </a:rPr>
              <a:t>基差比率</a:t>
            </a:r>
            <a:r>
              <a:rPr lang="en-US" altLang="zh-TW" dirty="0" smtClean="0">
                <a:latin typeface="微軟正黑體" panose="020B0604030504040204" pitchFamily="34" charset="-120"/>
                <a:ea typeface="微軟正黑體" panose="020B0604030504040204" pitchFamily="34" charset="-120"/>
              </a:rPr>
              <a:t>The </a:t>
            </a:r>
            <a:r>
              <a:rPr lang="en-US" altLang="zh-TW" dirty="0">
                <a:latin typeface="微軟正黑體" panose="020B0604030504040204" pitchFamily="34" charset="-120"/>
                <a:ea typeface="微軟正黑體" panose="020B0604030504040204" pitchFamily="34" charset="-120"/>
              </a:rPr>
              <a:t>Basis Spread Ratio</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p:txBody>
          <a:bodyPr>
            <a:normAutofit fontScale="92500" lnSpcReduction="20000"/>
          </a:bodyPr>
          <a:lstStyle/>
          <a:p>
            <a:pPr marL="0" indent="0">
              <a:lnSpc>
                <a:spcPct val="110000"/>
              </a:lnSpc>
              <a:buClr>
                <a:schemeClr val="tx1"/>
              </a:buClr>
              <a:buNone/>
            </a:pPr>
            <a:r>
              <a:rPr lang="zh-TW" altLang="en-US" dirty="0" smtClean="0">
                <a:latin typeface="微軟正黑體" panose="020B0604030504040204" pitchFamily="34" charset="-120"/>
                <a:ea typeface="微軟正黑體" panose="020B0604030504040204" pitchFamily="34" charset="-120"/>
              </a:rPr>
              <a:t>基差比率計算是基於</a:t>
            </a:r>
            <a:r>
              <a:rPr lang="zh-TW" altLang="en-US" dirty="0" smtClean="0">
                <a:solidFill>
                  <a:srgbClr val="FFFF00"/>
                </a:solidFill>
                <a:latin typeface="微軟正黑體" panose="020B0604030504040204" pitchFamily="34" charset="-120"/>
                <a:ea typeface="微軟正黑體" panose="020B0604030504040204" pitchFamily="34" charset="-120"/>
              </a:rPr>
              <a:t>毛基差</a:t>
            </a:r>
            <a:endParaRPr lang="en-US" altLang="zh-TW" dirty="0" smtClean="0">
              <a:solidFill>
                <a:srgbClr val="FFFF00"/>
              </a:solidFill>
              <a:latin typeface="微軟正黑體" panose="020B0604030504040204" pitchFamily="34" charset="-120"/>
              <a:ea typeface="微軟正黑體" panose="020B0604030504040204" pitchFamily="34" charset="-120"/>
            </a:endParaRPr>
          </a:p>
          <a:p>
            <a:pPr marL="292608" lvl="1" indent="0">
              <a:lnSpc>
                <a:spcPct val="110000"/>
              </a:lnSpc>
              <a:buClr>
                <a:schemeClr val="tx1"/>
              </a:buClr>
              <a:buNone/>
            </a:pPr>
            <a:r>
              <a:rPr lang="zh-TW" altLang="en-US" dirty="0">
                <a:latin typeface="微軟正黑體" panose="020B0604030504040204" pitchFamily="34" charset="-120"/>
                <a:ea typeface="微軟正黑體" panose="020B0604030504040204" pitchFamily="34" charset="-120"/>
              </a:rPr>
              <a:t>以上</a:t>
            </a:r>
            <a:r>
              <a:rPr lang="zh-TW" altLang="en-US" dirty="0" smtClean="0">
                <a:latin typeface="微軟正黑體" panose="020B0604030504040204" pitchFamily="34" charset="-120"/>
                <a:ea typeface="微軟正黑體" panose="020B0604030504040204" pitchFamily="34" charset="-120"/>
              </a:rPr>
              <a:t>例，若要購入面額</a:t>
            </a:r>
            <a:r>
              <a:rPr lang="en-US" altLang="zh-TW" dirty="0" smtClean="0">
                <a:latin typeface="微軟正黑體" panose="020B0604030504040204" pitchFamily="34" charset="-120"/>
                <a:ea typeface="微軟正黑體" panose="020B0604030504040204" pitchFamily="34" charset="-120"/>
              </a:rPr>
              <a:t>$10M</a:t>
            </a:r>
            <a:r>
              <a:rPr lang="zh-TW" altLang="en-US" dirty="0" smtClean="0">
                <a:latin typeface="微軟正黑體" panose="020B0604030504040204" pitchFamily="34" charset="-120"/>
                <a:ea typeface="微軟正黑體" panose="020B0604030504040204" pitchFamily="34" charset="-120"/>
              </a:rPr>
              <a:t>的</a:t>
            </a:r>
            <a:r>
              <a:rPr lang="en-US" altLang="zh-TW" dirty="0" smtClean="0">
                <a:latin typeface="微軟正黑體" panose="020B0604030504040204" pitchFamily="34" charset="-120"/>
                <a:ea typeface="微軟正黑體" panose="020B0604030504040204" pitchFamily="34" charset="-120"/>
              </a:rPr>
              <a:t>TNU6</a:t>
            </a:r>
            <a:r>
              <a:rPr lang="zh-TW" altLang="en-US" dirty="0" smtClean="0">
                <a:latin typeface="微軟正黑體" panose="020B0604030504040204" pitchFamily="34" charset="-120"/>
                <a:ea typeface="微軟正黑體" panose="020B0604030504040204" pitchFamily="34" charset="-120"/>
              </a:rPr>
              <a:t>的</a:t>
            </a:r>
            <a:r>
              <a:rPr lang="en-US" altLang="zh-TW" dirty="0" smtClean="0">
                <a:latin typeface="微軟正黑體" panose="020B0604030504040204" pitchFamily="34" charset="-120"/>
                <a:ea typeface="微軟正黑體" panose="020B0604030504040204" pitchFamily="34" charset="-120"/>
              </a:rPr>
              <a:t>CTD</a:t>
            </a:r>
            <a:r>
              <a:rPr lang="zh-TW" altLang="en-US" dirty="0" smtClean="0">
                <a:latin typeface="微軟正黑體" panose="020B0604030504040204" pitchFamily="34" charset="-120"/>
                <a:ea typeface="微軟正黑體" panose="020B0604030504040204" pitchFamily="34" charset="-120"/>
              </a:rPr>
              <a:t>證券，交易員要賣出</a:t>
            </a:r>
            <a:r>
              <a:rPr lang="en-US" altLang="zh-TW" dirty="0" smtClean="0">
                <a:latin typeface="微軟正黑體" panose="020B0604030504040204" pitchFamily="34" charset="-120"/>
                <a:ea typeface="微軟正黑體" panose="020B0604030504040204" pitchFamily="34" charset="-120"/>
              </a:rPr>
              <a:t>69</a:t>
            </a:r>
            <a:r>
              <a:rPr lang="zh-TW" altLang="en-US" dirty="0" smtClean="0">
                <a:latin typeface="微軟正黑體" panose="020B0604030504040204" pitchFamily="34" charset="-120"/>
                <a:ea typeface="微軟正黑體" panose="020B0604030504040204" pitchFamily="34" charset="-120"/>
              </a:rPr>
              <a:t>口</a:t>
            </a:r>
            <a:r>
              <a:rPr lang="en-US" altLang="zh-TW" dirty="0" smtClean="0">
                <a:latin typeface="微軟正黑體" panose="020B0604030504040204" pitchFamily="34" charset="-120"/>
                <a:ea typeface="微軟正黑體" panose="020B0604030504040204" pitchFamily="34" charset="-120"/>
              </a:rPr>
              <a:t>TNU6</a:t>
            </a:r>
            <a:r>
              <a:rPr lang="zh-TW" altLang="en-US" dirty="0" smtClean="0">
                <a:latin typeface="微軟正黑體" panose="020B0604030504040204" pitchFamily="34" charset="-120"/>
                <a:ea typeface="微軟正黑體" panose="020B0604030504040204" pitchFamily="34" charset="-120"/>
              </a:rPr>
              <a:t>期貨 </a:t>
            </a:r>
            <a:r>
              <a:rPr lang="en-US" altLang="zh-TW" dirty="0" smtClean="0">
                <a:latin typeface="微軟正黑體" panose="020B0604030504040204" pitchFamily="34" charset="-120"/>
                <a:ea typeface="微軟正黑體" panose="020B0604030504040204" pitchFamily="34" charset="-120"/>
              </a:rPr>
              <a:t>(100</a:t>
            </a:r>
            <a:r>
              <a:rPr lang="zh-TW" altLang="en-US" dirty="0" smtClean="0">
                <a:latin typeface="微軟正黑體" panose="020B0604030504040204" pitchFamily="34" charset="-120"/>
                <a:ea typeface="微軟正黑體" panose="020B0604030504040204" pitchFamily="34" charset="-120"/>
              </a:rPr>
              <a:t>單位的</a:t>
            </a:r>
            <a:r>
              <a:rPr lang="en-US" altLang="zh-TW" dirty="0" smtClean="0">
                <a:latin typeface="微軟正黑體" panose="020B0604030504040204" pitchFamily="34" charset="-120"/>
                <a:ea typeface="微軟正黑體" panose="020B0604030504040204" pitchFamily="34" charset="-120"/>
              </a:rPr>
              <a:t>$100,000</a:t>
            </a:r>
            <a:r>
              <a:rPr lang="zh-TW" altLang="en-US" dirty="0" smtClean="0">
                <a:latin typeface="微軟正黑體" panose="020B0604030504040204" pitchFamily="34" charset="-120"/>
                <a:ea typeface="微軟正黑體" panose="020B0604030504040204" pitchFamily="34" charset="-120"/>
              </a:rPr>
              <a:t>面額期貨合約 * 轉換因子</a:t>
            </a:r>
            <a:r>
              <a:rPr lang="en-US" altLang="zh-TW" dirty="0" smtClean="0">
                <a:latin typeface="微軟正黑體" panose="020B0604030504040204" pitchFamily="34" charset="-120"/>
                <a:ea typeface="微軟正黑體" panose="020B0604030504040204" pitchFamily="34" charset="-120"/>
              </a:rPr>
              <a:t>0.6928)</a:t>
            </a:r>
          </a:p>
          <a:p>
            <a:pPr lvl="1">
              <a:lnSpc>
                <a:spcPct val="110000"/>
              </a:lnSpc>
              <a:buClr>
                <a:schemeClr val="tx1"/>
              </a:buClr>
              <a:buFont typeface="Arial" panose="020B0604020202020204" pitchFamily="34" charset="0"/>
              <a:buChar char="•"/>
            </a:pPr>
            <a:r>
              <a:rPr lang="zh-TW" altLang="en-US"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DV01-weighted </a:t>
            </a:r>
            <a:r>
              <a:rPr lang="en-US" altLang="zh-TW" dirty="0">
                <a:latin typeface="微軟正黑體" panose="020B0604030504040204" pitchFamily="34" charset="-120"/>
                <a:ea typeface="微軟正黑體" panose="020B0604030504040204" pitchFamily="34" charset="-120"/>
              </a:rPr>
              <a:t>spread </a:t>
            </a:r>
            <a:r>
              <a:rPr lang="en-US" altLang="zh-TW" dirty="0" smtClean="0">
                <a:latin typeface="微軟正黑體" panose="020B0604030504040204" pitchFamily="34" charset="-120"/>
                <a:ea typeface="微軟正黑體" panose="020B0604030504040204" pitchFamily="34" charset="-120"/>
              </a:rPr>
              <a:t>ratios</a:t>
            </a:r>
            <a:r>
              <a:rPr lang="zh-TW" altLang="en-US"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常用</a:t>
            </a:r>
            <a:r>
              <a:rPr lang="en-US" altLang="zh-TW" dirty="0" smtClean="0">
                <a:latin typeface="微軟正黑體" panose="020B0604030504040204" pitchFamily="34" charset="-120"/>
                <a:ea typeface="微軟正黑體" panose="020B0604030504040204" pitchFamily="34" charset="-120"/>
              </a:rPr>
              <a:t>)</a:t>
            </a:r>
          </a:p>
          <a:p>
            <a:pPr lvl="1">
              <a:lnSpc>
                <a:spcPct val="110000"/>
              </a:lnSpc>
              <a:buClr>
                <a:schemeClr val="tx1"/>
              </a:buClr>
              <a:buFont typeface="Arial" panose="020B0604020202020204" pitchFamily="34" charset="0"/>
              <a:buChar char="•"/>
            </a:pPr>
            <a:r>
              <a:rPr lang="zh-TW" altLang="en-US"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Conversion-factor-weighted</a:t>
            </a:r>
            <a:r>
              <a:rPr lang="zh-TW" altLang="en-US"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spread ratios</a:t>
            </a:r>
          </a:p>
          <a:p>
            <a:pPr>
              <a:lnSpc>
                <a:spcPct val="110000"/>
              </a:lnSpc>
            </a:pPr>
            <a:r>
              <a:rPr lang="zh-TW" altLang="en-US" b="1" dirty="0">
                <a:latin typeface="微軟正黑體" panose="020B0604030504040204" pitchFamily="34" charset="-120"/>
                <a:ea typeface="微軟正黑體" panose="020B0604030504040204" pitchFamily="34" charset="-120"/>
              </a:rPr>
              <a:t>交割</a:t>
            </a:r>
            <a:r>
              <a:rPr lang="zh-TW" altLang="en-US" b="1" dirty="0" smtClean="0">
                <a:latin typeface="微軟正黑體" panose="020B0604030504040204" pitchFamily="34" charset="-120"/>
                <a:ea typeface="微軟正黑體" panose="020B0604030504040204" pitchFamily="34" charset="-120"/>
              </a:rPr>
              <a:t>尾部</a:t>
            </a:r>
            <a:r>
              <a:rPr lang="en-US" altLang="zh-TW" b="1" dirty="0" smtClean="0">
                <a:latin typeface="微軟正黑體" panose="020B0604030504040204" pitchFamily="34" charset="-120"/>
                <a:ea typeface="微軟正黑體" panose="020B0604030504040204" pitchFamily="34" charset="-120"/>
              </a:rPr>
              <a:t>Delivery Tail</a:t>
            </a:r>
            <a:r>
              <a:rPr lang="zh-TW" altLang="en-US" dirty="0" smtClean="0">
                <a:latin typeface="微軟正黑體" panose="020B0604030504040204" pitchFamily="34" charset="-120"/>
                <a:ea typeface="微軟正黑體" panose="020B0604030504040204" pitchFamily="34" charset="-120"/>
              </a:rPr>
              <a:t>：尾部</a:t>
            </a:r>
            <a:r>
              <a:rPr lang="zh-TW" altLang="en-US" dirty="0">
                <a:latin typeface="微軟正黑體" panose="020B0604030504040204" pitchFamily="34" charset="-120"/>
                <a:ea typeface="微軟正黑體" panose="020B0604030504040204" pitchFamily="34" charset="-120"/>
              </a:rPr>
              <a:t>的大小和對基差持有者的影響完全取決於</a:t>
            </a:r>
            <a:r>
              <a:rPr lang="zh-TW" altLang="en-US" dirty="0">
                <a:solidFill>
                  <a:srgbClr val="FFFF00"/>
                </a:solidFill>
                <a:latin typeface="微軟正黑體" panose="020B0604030504040204" pitchFamily="34" charset="-120"/>
                <a:ea typeface="微軟正黑體" panose="020B0604030504040204" pitchFamily="34" charset="-120"/>
              </a:rPr>
              <a:t>轉換</a:t>
            </a:r>
            <a:r>
              <a:rPr lang="zh-TW" altLang="en-US" dirty="0" smtClean="0">
                <a:solidFill>
                  <a:srgbClr val="FFFF00"/>
                </a:solidFill>
                <a:latin typeface="微軟正黑體" panose="020B0604030504040204" pitchFamily="34" charset="-120"/>
                <a:ea typeface="微軟正黑體" panose="020B0604030504040204" pitchFamily="34" charset="-120"/>
              </a:rPr>
              <a:t>因子 </a:t>
            </a:r>
            <a:r>
              <a:rPr lang="en-US" altLang="zh-TW" dirty="0" err="1" smtClean="0">
                <a:solidFill>
                  <a:srgbClr val="FFFF00"/>
                </a:solidFill>
                <a:latin typeface="微軟正黑體" panose="020B0604030504040204" pitchFamily="34" charset="-120"/>
                <a:ea typeface="微軟正黑體" panose="020B0604030504040204" pitchFamily="34" charset="-120"/>
              </a:rPr>
              <a:t>cf</a:t>
            </a:r>
            <a:r>
              <a:rPr lang="zh-TW" altLang="en-US" dirty="0" smtClean="0">
                <a:solidFill>
                  <a:srgbClr val="FFFF00"/>
                </a:solidFill>
                <a:latin typeface="微軟正黑體" panose="020B0604030504040204" pitchFamily="34" charset="-120"/>
                <a:ea typeface="微軟正黑體" panose="020B0604030504040204" pitchFamily="34" charset="-120"/>
              </a:rPr>
              <a:t> 的</a:t>
            </a:r>
            <a:r>
              <a:rPr lang="zh-TW" altLang="en-US" dirty="0">
                <a:solidFill>
                  <a:srgbClr val="FFFF00"/>
                </a:solidFill>
                <a:latin typeface="微軟正黑體" panose="020B0604030504040204" pitchFamily="34" charset="-120"/>
                <a:ea typeface="微軟正黑體" panose="020B0604030504040204" pitchFamily="34" charset="-120"/>
              </a:rPr>
              <a:t>值</a:t>
            </a:r>
            <a:r>
              <a:rPr lang="zh-TW" altLang="en-US" dirty="0">
                <a:latin typeface="微軟正黑體" panose="020B0604030504040204" pitchFamily="34" charset="-120"/>
                <a:ea typeface="微軟正黑體" panose="020B0604030504040204" pitchFamily="34" charset="-120"/>
              </a:rPr>
              <a:t>。 </a:t>
            </a:r>
            <a:endParaRPr lang="en-US" altLang="zh-TW" dirty="0">
              <a:latin typeface="微軟正黑體" panose="020B0604030504040204" pitchFamily="34" charset="-120"/>
              <a:ea typeface="微軟正黑體" panose="020B0604030504040204" pitchFamily="34" charset="-120"/>
            </a:endParaRPr>
          </a:p>
          <a:p>
            <a:pPr lvl="1">
              <a:lnSpc>
                <a:spcPct val="110000"/>
              </a:lnSpc>
              <a:buClr>
                <a:schemeClr val="tx1"/>
              </a:buClr>
            </a:pPr>
            <a:r>
              <a:rPr lang="zh-TW" altLang="en-US" sz="1600" dirty="0">
                <a:latin typeface="微軟正黑體" panose="020B0604030504040204" pitchFamily="34" charset="-120"/>
                <a:ea typeface="微軟正黑體" panose="020B0604030504040204" pitchFamily="34" charset="-120"/>
              </a:rPr>
              <a:t>如前例， </a:t>
            </a:r>
            <a:r>
              <a:rPr lang="en-US" altLang="zh-TW" sz="1600" dirty="0">
                <a:latin typeface="微軟正黑體" panose="020B0604030504040204" pitchFamily="34" charset="-120"/>
                <a:ea typeface="微軟正黑體" panose="020B0604030504040204" pitchFamily="34" charset="-120"/>
              </a:rPr>
              <a:t>TNU6</a:t>
            </a:r>
            <a:r>
              <a:rPr lang="zh-TW" altLang="en-US" sz="1600" dirty="0">
                <a:latin typeface="微軟正黑體" panose="020B0604030504040204" pitchFamily="34" charset="-120"/>
                <a:ea typeface="微軟正黑體" panose="020B0604030504040204" pitchFamily="34" charset="-120"/>
              </a:rPr>
              <a:t>基差利差中的時有人（</a:t>
            </a:r>
            <a:r>
              <a:rPr lang="en-US" altLang="zh-TW" sz="1600" dirty="0">
                <a:latin typeface="微軟正黑體" panose="020B0604030504040204" pitchFamily="34" charset="-120"/>
                <a:ea typeface="微軟正黑體" panose="020B0604030504040204" pitchFamily="34" charset="-120"/>
              </a:rPr>
              <a:t>long position in basis spread</a:t>
            </a:r>
            <a:r>
              <a:rPr lang="zh-TW" altLang="en-US" sz="1600" dirty="0">
                <a:latin typeface="微軟正黑體" panose="020B0604030504040204" pitchFamily="34" charset="-120"/>
                <a:ea typeface="微軟正黑體" panose="020B0604030504040204" pitchFamily="34" charset="-120"/>
              </a:rPr>
              <a:t>；面值</a:t>
            </a:r>
            <a:r>
              <a:rPr lang="en-US" altLang="zh-TW" sz="1600" dirty="0">
                <a:latin typeface="微軟正黑體" panose="020B0604030504040204" pitchFamily="34" charset="-120"/>
                <a:ea typeface="微軟正黑體" panose="020B0604030504040204" pitchFamily="34" charset="-120"/>
              </a:rPr>
              <a:t>$10M</a:t>
            </a:r>
            <a:r>
              <a:rPr lang="zh-TW" altLang="en-US" sz="1600" dirty="0">
                <a:latin typeface="微軟正黑體" panose="020B0604030504040204" pitchFamily="34" charset="-120"/>
                <a:ea typeface="微軟正黑體" panose="020B0604030504040204" pitchFamily="34" charset="-120"/>
              </a:rPr>
              <a:t>美元的 </a:t>
            </a:r>
            <a:r>
              <a:rPr lang="en-US" altLang="zh-TW" sz="1600" dirty="0">
                <a:latin typeface="微軟正黑體" panose="020B0604030504040204" pitchFamily="34" charset="-120"/>
                <a:ea typeface="微軟正黑體" panose="020B0604030504040204" pitchFamily="34" charset="-120"/>
              </a:rPr>
              <a:t>CTD </a:t>
            </a:r>
            <a:r>
              <a:rPr lang="zh-TW" altLang="en-US" sz="1600" dirty="0">
                <a:latin typeface="微軟正黑體" panose="020B0604030504040204" pitchFamily="34" charset="-120"/>
                <a:ea typeface="微軟正黑體" panose="020B0604030504040204" pitchFamily="34" charset="-120"/>
              </a:rPr>
              <a:t>多頭＋ </a:t>
            </a:r>
            <a:r>
              <a:rPr lang="en-US" altLang="zh-TW" sz="1600" dirty="0">
                <a:latin typeface="微軟正黑體" panose="020B0604030504040204" pitchFamily="34" charset="-120"/>
                <a:ea typeface="微軟正黑體" panose="020B0604030504040204" pitchFamily="34" charset="-120"/>
              </a:rPr>
              <a:t>69 </a:t>
            </a:r>
            <a:r>
              <a:rPr lang="zh-TW" altLang="en-US" sz="1600" dirty="0" smtClean="0">
                <a:latin typeface="微軟正黑體" panose="020B0604030504040204" pitchFamily="34" charset="-120"/>
                <a:ea typeface="微軟正黑體" panose="020B0604030504040204" pitchFamily="34" charset="-120"/>
              </a:rPr>
              <a:t>口 </a:t>
            </a:r>
            <a:r>
              <a:rPr lang="en-US" altLang="zh-TW" sz="1600" dirty="0" smtClean="0">
                <a:latin typeface="微軟正黑體" panose="020B0604030504040204" pitchFamily="34" charset="-120"/>
                <a:ea typeface="微軟正黑體" panose="020B0604030504040204" pitchFamily="34" charset="-120"/>
              </a:rPr>
              <a:t>TNU6</a:t>
            </a:r>
            <a:r>
              <a:rPr lang="zh-TW" altLang="en-US" sz="1600" dirty="0" smtClean="0">
                <a:latin typeface="微軟正黑體" panose="020B0604030504040204" pitchFamily="34" charset="-120"/>
                <a:ea typeface="微軟正黑體" panose="020B0604030504040204" pitchFamily="34" charset="-120"/>
              </a:rPr>
              <a:t>期貨空頭</a:t>
            </a:r>
            <a:r>
              <a:rPr lang="zh-TW" altLang="en-US" sz="1600" dirty="0">
                <a:latin typeface="微軟正黑體" panose="020B0604030504040204" pitchFamily="34" charset="-120"/>
                <a:ea typeface="微軟正黑體" panose="020B0604030504040204" pitchFamily="34" charset="-120"/>
              </a:rPr>
              <a:t>）， 在發出交割意向通知之前的任何時間，價差部位的兩邊都處於平衡狀態，即它們的 </a:t>
            </a:r>
            <a:r>
              <a:rPr lang="en-US" altLang="zh-TW" sz="1600" dirty="0">
                <a:latin typeface="微軟正黑體" panose="020B0604030504040204" pitchFamily="34" charset="-120"/>
                <a:ea typeface="微軟正黑體" panose="020B0604030504040204" pitchFamily="34" charset="-120"/>
              </a:rPr>
              <a:t>DV01 </a:t>
            </a:r>
            <a:r>
              <a:rPr lang="zh-TW" altLang="en-US" sz="1600" dirty="0">
                <a:latin typeface="微軟正黑體" panose="020B0604030504040204" pitchFamily="34" charset="-120"/>
                <a:ea typeface="微軟正黑體" panose="020B0604030504040204" pitchFamily="34" charset="-120"/>
              </a:rPr>
              <a:t>幾乎相等且方向相反（現貨和期貨比為１：１）。</a:t>
            </a:r>
            <a:endParaRPr lang="en-US" altLang="zh-TW" sz="1600" dirty="0">
              <a:latin typeface="微軟正黑體" panose="020B0604030504040204" pitchFamily="34" charset="-120"/>
              <a:ea typeface="微軟正黑體" panose="020B0604030504040204" pitchFamily="34" charset="-120"/>
            </a:endParaRPr>
          </a:p>
          <a:p>
            <a:pPr lvl="1">
              <a:lnSpc>
                <a:spcPct val="110000"/>
              </a:lnSpc>
              <a:buClr>
                <a:schemeClr val="tx1"/>
              </a:buClr>
            </a:pPr>
            <a:r>
              <a:rPr lang="zh-TW" altLang="en-US" sz="1600" dirty="0">
                <a:latin typeface="微軟正黑體" panose="020B0604030504040204" pitchFamily="34" charset="-120"/>
                <a:ea typeface="微軟正黑體" panose="020B0604030504040204" pitchFamily="34" charset="-120"/>
              </a:rPr>
              <a:t>宣布交割期貨後，持有人有義務交付面值</a:t>
            </a:r>
            <a:r>
              <a:rPr lang="en-US" altLang="zh-TW" sz="1600" dirty="0">
                <a:latin typeface="微軟正黑體" panose="020B0604030504040204" pitchFamily="34" charset="-120"/>
                <a:ea typeface="微軟正黑體" panose="020B0604030504040204" pitchFamily="34" charset="-120"/>
              </a:rPr>
              <a:t>$6.9M</a:t>
            </a:r>
            <a:r>
              <a:rPr lang="zh-TW" altLang="en-US" sz="1600" dirty="0">
                <a:latin typeface="微軟正黑體" panose="020B0604030504040204" pitchFamily="34" charset="-120"/>
                <a:ea typeface="微軟正黑體" panose="020B0604030504040204" pitchFamily="34" charset="-120"/>
              </a:rPr>
              <a:t>的國庫券（</a:t>
            </a:r>
            <a:r>
              <a:rPr lang="en-US" altLang="zh-TW" sz="1600" dirty="0">
                <a:latin typeface="微軟正黑體" panose="020B0604030504040204" pitchFamily="34" charset="-120"/>
                <a:ea typeface="微軟正黑體" panose="020B0604030504040204" pitchFamily="34" charset="-120"/>
              </a:rPr>
              <a:t>i.e.</a:t>
            </a:r>
            <a:r>
              <a:rPr lang="zh-TW" altLang="en-US" sz="1600" dirty="0">
                <a:latin typeface="微軟正黑體" panose="020B0604030504040204" pitchFamily="34" charset="-120"/>
                <a:ea typeface="微軟正黑體" panose="020B0604030504040204" pitchFamily="34" charset="-120"/>
              </a:rPr>
              <a:t> </a:t>
            </a:r>
            <a:r>
              <a:rPr lang="en-US" altLang="zh-TW" sz="1600" dirty="0">
                <a:latin typeface="微軟正黑體" panose="020B0604030504040204" pitchFamily="34" charset="-120"/>
                <a:ea typeface="微軟正黑體" panose="020B0604030504040204" pitchFamily="34" charset="-120"/>
              </a:rPr>
              <a:t>69</a:t>
            </a:r>
            <a:r>
              <a:rPr lang="zh-TW" altLang="en-US" sz="1600" dirty="0">
                <a:latin typeface="微軟正黑體" panose="020B0604030504040204" pitchFamily="34" charset="-120"/>
                <a:ea typeface="微軟正黑體" panose="020B0604030504040204" pitchFamily="34" charset="-120"/>
              </a:rPr>
              <a:t>單位面值</a:t>
            </a:r>
            <a:r>
              <a:rPr lang="en-US" altLang="zh-TW" sz="1600" dirty="0">
                <a:latin typeface="微軟正黑體" panose="020B0604030504040204" pitchFamily="34" charset="-120"/>
                <a:ea typeface="微軟正黑體" panose="020B0604030504040204" pitchFamily="34" charset="-120"/>
              </a:rPr>
              <a:t>$100,000</a:t>
            </a:r>
            <a:r>
              <a:rPr lang="zh-TW" altLang="en-US" sz="1600" dirty="0">
                <a:latin typeface="微軟正黑體" panose="020B0604030504040204" pitchFamily="34" charset="-120"/>
                <a:ea typeface="微軟正黑體" panose="020B0604030504040204" pitchFamily="34" charset="-120"/>
              </a:rPr>
              <a:t>的期貨合約）， 因此，實物交割的</a:t>
            </a:r>
            <a:r>
              <a:rPr lang="en-US" altLang="zh-TW" sz="1600" dirty="0">
                <a:latin typeface="微軟正黑體" panose="020B0604030504040204" pitchFamily="34" charset="-120"/>
                <a:ea typeface="微軟正黑體" panose="020B0604030504040204" pitchFamily="34" charset="-120"/>
              </a:rPr>
              <a:t>1</a:t>
            </a:r>
            <a:r>
              <a:rPr lang="zh-TW" altLang="en-US" sz="1600" dirty="0">
                <a:latin typeface="微軟正黑體" panose="020B0604030504040204" pitchFamily="34" charset="-120"/>
                <a:ea typeface="微軟正黑體" panose="020B0604030504040204" pitchFamily="34" charset="-120"/>
              </a:rPr>
              <a:t>：</a:t>
            </a:r>
            <a:r>
              <a:rPr lang="en-US" altLang="zh-TW" sz="1600" dirty="0">
                <a:latin typeface="微軟正黑體" panose="020B0604030504040204" pitchFamily="34" charset="-120"/>
                <a:ea typeface="微軟正黑體" panose="020B0604030504040204" pitchFamily="34" charset="-120"/>
              </a:rPr>
              <a:t>1</a:t>
            </a:r>
            <a:r>
              <a:rPr lang="zh-TW" altLang="en-US" sz="1600" dirty="0">
                <a:latin typeface="微軟正黑體" panose="020B0604030504040204" pitchFamily="34" charset="-120"/>
                <a:ea typeface="微軟正黑體" panose="020B0604030504040204" pitchFamily="34" charset="-120"/>
              </a:rPr>
              <a:t>匹配產生未對沖的交割尾部，剩餘持有面值</a:t>
            </a:r>
            <a:r>
              <a:rPr lang="en-US" altLang="zh-TW" sz="1600" dirty="0">
                <a:latin typeface="微軟正黑體" panose="020B0604030504040204" pitchFamily="34" charset="-120"/>
                <a:ea typeface="微軟正黑體" panose="020B0604030504040204" pitchFamily="34" charset="-120"/>
              </a:rPr>
              <a:t>$3.1M</a:t>
            </a:r>
            <a:r>
              <a:rPr lang="zh-TW" altLang="en-US" sz="1600" dirty="0">
                <a:latin typeface="微軟正黑體" panose="020B0604030504040204" pitchFamily="34" charset="-120"/>
                <a:ea typeface="微軟正黑體" panose="020B0604030504040204" pitchFamily="34" charset="-120"/>
              </a:rPr>
              <a:t>的國庫券。</a:t>
            </a:r>
            <a:endParaRPr lang="en-US" altLang="zh-TW" sz="1600" dirty="0">
              <a:latin typeface="微軟正黑體" panose="020B0604030504040204" pitchFamily="34" charset="-120"/>
              <a:ea typeface="微軟正黑體" panose="020B0604030504040204" pitchFamily="34" charset="-120"/>
            </a:endParaRPr>
          </a:p>
          <a:p>
            <a:pPr lvl="1">
              <a:lnSpc>
                <a:spcPct val="110000"/>
              </a:lnSpc>
              <a:buClr>
                <a:schemeClr val="tx1"/>
              </a:buClr>
            </a:pPr>
            <a:r>
              <a:rPr lang="zh-TW" altLang="en-US" sz="1600" dirty="0">
                <a:latin typeface="微軟正黑體" panose="020B0604030504040204" pitchFamily="34" charset="-120"/>
                <a:ea typeface="微軟正黑體" panose="020B0604030504040204" pitchFamily="34" charset="-120"/>
              </a:rPr>
              <a:t>又假設</a:t>
            </a:r>
            <a:r>
              <a:rPr lang="en-US" altLang="zh-TW" sz="1600" dirty="0" err="1">
                <a:latin typeface="微軟正黑體" panose="020B0604030504040204" pitchFamily="34" charset="-120"/>
                <a:ea typeface="微軟正黑體" panose="020B0604030504040204" pitchFamily="34" charset="-120"/>
              </a:rPr>
              <a:t>cf</a:t>
            </a:r>
            <a:r>
              <a:rPr lang="en-US" altLang="zh-TW" sz="1600" dirty="0">
                <a:latin typeface="微軟正黑體" panose="020B0604030504040204" pitchFamily="34" charset="-120"/>
                <a:ea typeface="微軟正黑體" panose="020B0604030504040204" pitchFamily="34" charset="-120"/>
              </a:rPr>
              <a:t> = 1.2</a:t>
            </a:r>
            <a:r>
              <a:rPr lang="zh-TW" altLang="en-US" sz="1600" dirty="0">
                <a:latin typeface="微軟正黑體" panose="020B0604030504040204" pitchFamily="34" charset="-120"/>
                <a:ea typeface="微軟正黑體" panose="020B0604030504040204" pitchFamily="34" charset="-120"/>
              </a:rPr>
              <a:t>，且基差持有人有意交割期期貨部位的狀況下，交割尾部則會是</a:t>
            </a:r>
            <a:r>
              <a:rPr lang="en-US" altLang="zh-TW" sz="1600" dirty="0">
                <a:latin typeface="微軟正黑體" panose="020B0604030504040204" pitchFamily="34" charset="-120"/>
                <a:ea typeface="微軟正黑體" panose="020B0604030504040204" pitchFamily="34" charset="-120"/>
              </a:rPr>
              <a:t>20</a:t>
            </a:r>
            <a:r>
              <a:rPr lang="zh-TW" altLang="en-US" sz="1600" dirty="0">
                <a:latin typeface="微軟正黑體" panose="020B0604030504040204" pitchFamily="34" charset="-120"/>
                <a:ea typeface="微軟正黑體" panose="020B0604030504040204" pitchFamily="34" charset="-120"/>
              </a:rPr>
              <a:t>口期貨的未對沖空頭部位，因此基差持有人必須在取得足夠數量的合約等級證券。</a:t>
            </a:r>
            <a:endParaRPr lang="en-US" altLang="zh-TW" sz="1600" dirty="0">
              <a:latin typeface="微軟正黑體" panose="020B0604030504040204" pitchFamily="34" charset="-120"/>
              <a:ea typeface="微軟正黑體" panose="020B0604030504040204" pitchFamily="34" charset="-120"/>
            </a:endParaRPr>
          </a:p>
          <a:p>
            <a:pPr lvl="1">
              <a:lnSpc>
                <a:spcPct val="110000"/>
              </a:lnSpc>
              <a:buClr>
                <a:schemeClr val="tx1"/>
              </a:buClr>
            </a:pPr>
            <a:r>
              <a:rPr lang="zh-TW" altLang="en-US" sz="1600" dirty="0">
                <a:latin typeface="微軟正黑體" panose="020B0604030504040204" pitchFamily="34" charset="-120"/>
                <a:ea typeface="微軟正黑體" panose="020B0604030504040204" pitchFamily="34" charset="-120"/>
              </a:rPr>
              <a:t>唯一沒有交割尾部問題的</a:t>
            </a:r>
            <a:r>
              <a:rPr lang="en-US" altLang="zh-TW" sz="1600" dirty="0">
                <a:latin typeface="微軟正黑體" panose="020B0604030504040204" pitchFamily="34" charset="-120"/>
                <a:ea typeface="微軟正黑體" panose="020B0604030504040204" pitchFamily="34" charset="-120"/>
              </a:rPr>
              <a:t>basis spread</a:t>
            </a:r>
            <a:r>
              <a:rPr lang="zh-TW" altLang="en-US" sz="1600" dirty="0" smtClean="0">
                <a:latin typeface="微軟正黑體" panose="020B0604030504040204" pitchFamily="34" charset="-120"/>
                <a:ea typeface="微軟正黑體" panose="020B0604030504040204" pitchFamily="34" charset="-120"/>
              </a:rPr>
              <a:t>只有 </a:t>
            </a:r>
            <a:r>
              <a:rPr lang="en-US" altLang="zh-TW" sz="1600" dirty="0" err="1" smtClean="0">
                <a:latin typeface="微軟正黑體" panose="020B0604030504040204" pitchFamily="34" charset="-120"/>
                <a:ea typeface="微軟正黑體" panose="020B0604030504040204" pitchFamily="34" charset="-120"/>
              </a:rPr>
              <a:t>cf</a:t>
            </a:r>
            <a:r>
              <a:rPr lang="en-US" altLang="zh-TW" sz="1600" dirty="0" smtClean="0">
                <a:latin typeface="微軟正黑體" panose="020B0604030504040204" pitchFamily="34" charset="-120"/>
                <a:ea typeface="微軟正黑體" panose="020B0604030504040204" pitchFamily="34" charset="-120"/>
              </a:rPr>
              <a:t> </a:t>
            </a:r>
            <a:r>
              <a:rPr lang="en-US" altLang="zh-TW" sz="1600" dirty="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1.0</a:t>
            </a:r>
            <a:r>
              <a:rPr lang="zh-TW" altLang="en-US" sz="1600" dirty="0" smtClean="0">
                <a:latin typeface="微軟正黑體" panose="020B0604030504040204" pitchFamily="34" charset="-120"/>
                <a:ea typeface="微軟正黑體" panose="020B0604030504040204" pitchFamily="34" charset="-120"/>
              </a:rPr>
              <a:t> 的</a:t>
            </a:r>
            <a:r>
              <a:rPr lang="zh-TW" altLang="en-US" sz="1600" dirty="0">
                <a:latin typeface="微軟正黑體" panose="020B0604030504040204" pitchFamily="34" charset="-120"/>
                <a:ea typeface="微軟正黑體" panose="020B0604030504040204" pitchFamily="34" charset="-120"/>
              </a:rPr>
              <a:t>狀況（</a:t>
            </a:r>
            <a:r>
              <a:rPr lang="en-US" altLang="zh-TW" sz="1600" dirty="0">
                <a:latin typeface="微軟正黑體" panose="020B0604030504040204" pitchFamily="34" charset="-120"/>
                <a:ea typeface="微軟正黑體" panose="020B0604030504040204" pitchFamily="34" charset="-120"/>
              </a:rPr>
              <a:t>i.e. </a:t>
            </a:r>
            <a:r>
              <a:rPr lang="zh-TW" altLang="en-US" sz="1600" dirty="0">
                <a:latin typeface="微軟正黑體" panose="020B0604030504040204" pitchFamily="34" charset="-120"/>
                <a:ea typeface="微軟正黑體" panose="020B0604030504040204" pitchFamily="34" charset="-120"/>
              </a:rPr>
              <a:t>國庫券票面利率為每年</a:t>
            </a:r>
            <a:r>
              <a:rPr lang="en-US" altLang="zh-TW" sz="1600" dirty="0">
                <a:latin typeface="微軟正黑體" panose="020B0604030504040204" pitchFamily="34" charset="-120"/>
                <a:ea typeface="微軟正黑體" panose="020B0604030504040204" pitchFamily="34" charset="-120"/>
              </a:rPr>
              <a:t>6</a:t>
            </a:r>
            <a:r>
              <a:rPr lang="en-US" altLang="zh-TW" sz="1600" dirty="0" smtClean="0">
                <a:latin typeface="微軟正黑體" panose="020B0604030504040204" pitchFamily="34" charset="-120"/>
                <a:ea typeface="微軟正黑體" panose="020B0604030504040204" pitchFamily="34" charset="-120"/>
              </a:rPr>
              <a:t>%</a:t>
            </a:r>
            <a:r>
              <a:rPr lang="zh-TW" altLang="en-US" sz="1600" dirty="0" smtClean="0">
                <a:latin typeface="微軟正黑體" panose="020B0604030504040204" pitchFamily="34" charset="-120"/>
                <a:ea typeface="微軟正黑體" panose="020B0604030504040204" pitchFamily="34" charset="-120"/>
              </a:rPr>
              <a:t>）</a:t>
            </a:r>
          </a:p>
        </p:txBody>
      </p:sp>
    </p:spTree>
    <p:extLst>
      <p:ext uri="{BB962C8B-B14F-4D97-AF65-F5344CB8AC3E}">
        <p14:creationId xmlns:p14="http://schemas.microsoft.com/office/powerpoint/2010/main" val="2505846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The CTD Option</a:t>
            </a:r>
            <a:endParaRPr lang="zh-TW" altLang="en-US" dirty="0"/>
          </a:p>
        </p:txBody>
      </p:sp>
      <p:sp>
        <p:nvSpPr>
          <p:cNvPr id="3" name="內容版面配置區 2"/>
          <p:cNvSpPr>
            <a:spLocks noGrp="1"/>
          </p:cNvSpPr>
          <p:nvPr>
            <p:ph idx="1"/>
          </p:nvPr>
        </p:nvSpPr>
        <p:spPr/>
        <p:txBody>
          <a:bodyPr>
            <a:normAutofit fontScale="92500" lnSpcReduction="20000"/>
          </a:bodyPr>
          <a:lstStyle/>
          <a:p>
            <a:pPr marL="0" indent="0">
              <a:lnSpc>
                <a:spcPct val="110000"/>
              </a:lnSpc>
              <a:buNone/>
            </a:pPr>
            <a:r>
              <a:rPr lang="zh-TW" altLang="en-US" dirty="0">
                <a:latin typeface="微軟正黑體" panose="020B0604030504040204" pitchFamily="34" charset="-120"/>
                <a:ea typeface="微軟正黑體" panose="020B0604030504040204" pitchFamily="34" charset="-120"/>
              </a:rPr>
              <a:t>基差多頭</a:t>
            </a:r>
            <a:r>
              <a:rPr lang="zh-TW" altLang="en-US" dirty="0" smtClean="0">
                <a:latin typeface="微軟正黑體" panose="020B0604030504040204" pitchFamily="34" charset="-120"/>
                <a:ea typeface="微軟正黑體" panose="020B0604030504040204" pitchFamily="34" charset="-120"/>
              </a:rPr>
              <a:t>類似選擇權的多頭部位，基差空頭類似選擇權的空頭部位</a:t>
            </a:r>
            <a:endParaRPr lang="en-US" altLang="zh-TW" dirty="0" smtClean="0">
              <a:latin typeface="微軟正黑體" panose="020B0604030504040204" pitchFamily="34" charset="-120"/>
              <a:ea typeface="微軟正黑體" panose="020B0604030504040204" pitchFamily="34" charset="-120"/>
            </a:endParaRPr>
          </a:p>
          <a:p>
            <a:pPr marL="578358" lvl="1" indent="-285750">
              <a:lnSpc>
                <a:spcPct val="110000"/>
              </a:lnSpc>
              <a:buClr>
                <a:schemeClr val="tx1"/>
              </a:buClr>
            </a:pPr>
            <a:r>
              <a:rPr lang="zh-TW" altLang="en-US" dirty="0">
                <a:latin typeface="微軟正黑體" panose="020B0604030504040204" pitchFamily="34" charset="-120"/>
                <a:ea typeface="微軟正黑體" panose="020B0604030504040204" pitchFamily="34" charset="-120"/>
              </a:rPr>
              <a:t>到期期限：距</a:t>
            </a:r>
            <a:r>
              <a:rPr lang="zh-TW" altLang="en-US" dirty="0" smtClean="0">
                <a:latin typeface="微軟正黑體" panose="020B0604030504040204" pitchFamily="34" charset="-120"/>
                <a:ea typeface="微軟正黑體" panose="020B0604030504040204" pitchFamily="34" charset="-120"/>
              </a:rPr>
              <a:t>期貨最後</a:t>
            </a:r>
            <a:r>
              <a:rPr lang="zh-TW" altLang="en-US" dirty="0">
                <a:latin typeface="微軟正黑體" panose="020B0604030504040204" pitchFamily="34" charset="-120"/>
                <a:ea typeface="微軟正黑體" panose="020B0604030504040204" pitchFamily="34" charset="-120"/>
              </a:rPr>
              <a:t>意向日的剩餘時間</a:t>
            </a:r>
            <a:endParaRPr lang="en-US" altLang="zh-TW" dirty="0" smtClean="0">
              <a:latin typeface="微軟正黑體" panose="020B0604030504040204" pitchFamily="34" charset="-120"/>
              <a:ea typeface="微軟正黑體" panose="020B0604030504040204" pitchFamily="34" charset="-120"/>
            </a:endParaRPr>
          </a:p>
          <a:p>
            <a:pPr marL="578358" lvl="1" indent="-285750">
              <a:lnSpc>
                <a:spcPct val="110000"/>
              </a:lnSpc>
              <a:buClr>
                <a:schemeClr val="tx1"/>
              </a:buClr>
            </a:pPr>
            <a:r>
              <a:rPr lang="zh-TW" altLang="en-US" dirty="0">
                <a:latin typeface="微軟正黑體" panose="020B0604030504040204" pitchFamily="34" charset="-120"/>
                <a:ea typeface="微軟正黑體" panose="020B0604030504040204" pitchFamily="34" charset="-120"/>
              </a:rPr>
              <a:t>履約價格</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marL="761238" lvl="2" indent="-285750">
              <a:lnSpc>
                <a:spcPct val="110000"/>
              </a:lnSpc>
              <a:buClr>
                <a:schemeClr val="tx1"/>
              </a:buClr>
            </a:pPr>
            <a:r>
              <a:rPr lang="zh-TW" altLang="en-US" dirty="0" smtClean="0">
                <a:latin typeface="微軟正黑體" panose="020B0604030504040204" pitchFamily="34" charset="-120"/>
                <a:ea typeface="微軟正黑體" panose="020B0604030504040204" pitchFamily="34" charset="-120"/>
              </a:rPr>
              <a:t>～期貨最後交易日：類似根據每日期貨結算價決定的交割發票金額。</a:t>
            </a:r>
            <a:endParaRPr lang="en-US" altLang="zh-TW" dirty="0" smtClean="0">
              <a:latin typeface="微軟正黑體" panose="020B0604030504040204" pitchFamily="34" charset="-120"/>
              <a:ea typeface="微軟正黑體" panose="020B0604030504040204" pitchFamily="34" charset="-120"/>
            </a:endParaRPr>
          </a:p>
          <a:p>
            <a:pPr marL="761238" lvl="2" indent="-285750">
              <a:lnSpc>
                <a:spcPct val="110000"/>
              </a:lnSpc>
              <a:buClr>
                <a:schemeClr val="tx1"/>
              </a:buClr>
            </a:pPr>
            <a:r>
              <a:rPr lang="zh-TW" altLang="en-US" dirty="0" smtClean="0">
                <a:latin typeface="微軟正黑體" panose="020B0604030504040204" pitchFamily="34" charset="-120"/>
                <a:ea typeface="微軟正黑體" panose="020B0604030504040204" pitchFamily="34" charset="-120"/>
              </a:rPr>
              <a:t>最後交易日～最後交割日：交割發票金額凍結在期貨最終結算價。</a:t>
            </a:r>
            <a:endParaRPr lang="en-US" altLang="zh-TW" dirty="0" smtClean="0">
              <a:latin typeface="微軟正黑體" panose="020B0604030504040204" pitchFamily="34" charset="-120"/>
              <a:ea typeface="微軟正黑體" panose="020B0604030504040204" pitchFamily="34" charset="-120"/>
            </a:endParaRPr>
          </a:p>
          <a:p>
            <a:pPr marL="578358" lvl="1" indent="-285750">
              <a:lnSpc>
                <a:spcPct val="110000"/>
              </a:lnSpc>
              <a:buClr>
                <a:schemeClr val="tx1"/>
              </a:buClr>
            </a:pPr>
            <a:r>
              <a:rPr lang="zh-TW" altLang="en-US" dirty="0" smtClean="0">
                <a:latin typeface="微軟正黑體" panose="020B0604030504040204" pitchFamily="34" charset="-120"/>
                <a:ea typeface="微軟正黑體" panose="020B0604030504040204" pitchFamily="34" charset="-120"/>
              </a:rPr>
              <a:t>市場價格波動率：</a:t>
            </a:r>
            <a:r>
              <a:rPr lang="en-US" altLang="zh-TW" dirty="0">
                <a:latin typeface="微軟正黑體" panose="020B0604030504040204" pitchFamily="34" charset="-120"/>
                <a:ea typeface="微軟正黑體" panose="020B0604030504040204" pitchFamily="34" charset="-120"/>
              </a:rPr>
              <a:t>CTD</a:t>
            </a:r>
            <a:r>
              <a:rPr lang="zh-TW" altLang="en-US" dirty="0">
                <a:latin typeface="微軟正黑體" panose="020B0604030504040204" pitchFamily="34" charset="-120"/>
                <a:ea typeface="微軟正黑體" panose="020B0604030504040204" pitchFamily="34" charset="-120"/>
              </a:rPr>
              <a:t>狀態轉換的可能性越大，期貨合約嵌入的</a:t>
            </a:r>
            <a:r>
              <a:rPr lang="en-US" altLang="zh-TW" dirty="0" smtClean="0">
                <a:latin typeface="微軟正黑體" panose="020B0604030504040204" pitchFamily="34" charset="-120"/>
                <a:ea typeface="微軟正黑體" panose="020B0604030504040204" pitchFamily="34" charset="-120"/>
              </a:rPr>
              <a:t>CTD</a:t>
            </a:r>
            <a:r>
              <a:rPr lang="zh-TW" altLang="en-US"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option</a:t>
            </a:r>
            <a:r>
              <a:rPr lang="zh-TW" altLang="en-US" dirty="0" smtClean="0">
                <a:latin typeface="微軟正黑體" panose="020B0604030504040204" pitchFamily="34" charset="-120"/>
                <a:ea typeface="微軟正黑體" panose="020B0604030504040204" pitchFamily="34" charset="-120"/>
              </a:rPr>
              <a:t>的</a:t>
            </a:r>
            <a:r>
              <a:rPr lang="zh-TW" altLang="en-US" dirty="0">
                <a:latin typeface="微軟正黑體" panose="020B0604030504040204" pitchFamily="34" charset="-120"/>
                <a:ea typeface="微軟正黑體" panose="020B0604030504040204" pitchFamily="34" charset="-120"/>
              </a:rPr>
              <a:t>價值就越大，基差的價值就越大</a:t>
            </a:r>
            <a:r>
              <a:rPr lang="zh-TW" altLang="en-US" dirty="0" smtClean="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pPr marL="0" indent="0">
              <a:lnSpc>
                <a:spcPct val="110000"/>
              </a:lnSpc>
              <a:buNone/>
            </a:pPr>
            <a:r>
              <a:rPr lang="zh-TW" altLang="en-US" dirty="0" smtClean="0">
                <a:latin typeface="微軟正黑體" panose="020B0604030504040204" pitchFamily="34" charset="-120"/>
                <a:ea typeface="微軟正黑體" panose="020B0604030504040204" pitchFamily="34" charset="-120"/>
              </a:rPr>
              <a:t>而</a:t>
            </a:r>
            <a:r>
              <a:rPr lang="zh-TW" altLang="en-US" dirty="0">
                <a:latin typeface="微軟正黑體" panose="020B0604030504040204" pitchFamily="34" charset="-120"/>
                <a:ea typeface="微軟正黑體" panose="020B0604030504040204" pitchFamily="34" charset="-120"/>
              </a:rPr>
              <a:t>市場</a:t>
            </a:r>
            <a:r>
              <a:rPr lang="zh-TW" altLang="en-US" dirty="0" smtClean="0">
                <a:latin typeface="微軟正黑體" panose="020B0604030504040204" pitchFamily="34" charset="-120"/>
                <a:ea typeface="微軟正黑體" panose="020B0604030504040204" pitchFamily="34" charset="-120"/>
              </a:rPr>
              <a:t>利率和</a:t>
            </a:r>
            <a:r>
              <a:rPr lang="en-US" altLang="zh-TW" dirty="0" smtClean="0">
                <a:latin typeface="微軟正黑體" panose="020B0604030504040204" pitchFamily="34" charset="-120"/>
                <a:ea typeface="微軟正黑體" panose="020B0604030504040204" pitchFamily="34" charset="-120"/>
              </a:rPr>
              <a:t>6%</a:t>
            </a:r>
            <a:r>
              <a:rPr lang="zh-TW" altLang="en-US" dirty="0" smtClean="0">
                <a:latin typeface="微軟正黑體" panose="020B0604030504040204" pitchFamily="34" charset="-120"/>
                <a:ea typeface="微軟正黑體" panose="020B0604030504040204" pitchFamily="34" charset="-120"/>
              </a:rPr>
              <a:t>的相對高低則決定</a:t>
            </a:r>
            <a:r>
              <a:rPr lang="en-US" altLang="zh-TW" dirty="0" smtClean="0">
                <a:latin typeface="微軟正黑體" panose="020B0604030504040204" pitchFamily="34" charset="-120"/>
                <a:ea typeface="微軟正黑體" panose="020B0604030504040204" pitchFamily="34" charset="-120"/>
              </a:rPr>
              <a:t>CTD Option</a:t>
            </a:r>
            <a:r>
              <a:rPr lang="zh-TW" altLang="en-US" dirty="0" smtClean="0">
                <a:latin typeface="微軟正黑體" panose="020B0604030504040204" pitchFamily="34" charset="-120"/>
                <a:ea typeface="微軟正黑體" panose="020B0604030504040204" pitchFamily="34" charset="-120"/>
              </a:rPr>
              <a:t>類似哪種選擇權</a:t>
            </a:r>
            <a:endParaRPr lang="en-US" altLang="zh-TW" dirty="0" smtClean="0">
              <a:latin typeface="微軟正黑體" panose="020B0604030504040204" pitchFamily="34" charset="-120"/>
              <a:ea typeface="微軟正黑體" panose="020B0604030504040204" pitchFamily="34" charset="-120"/>
            </a:endParaRPr>
          </a:p>
          <a:p>
            <a:pPr lvl="1">
              <a:lnSpc>
                <a:spcPct val="110000"/>
              </a:lnSpc>
              <a:buClr>
                <a:schemeClr val="tx1"/>
              </a:buClr>
            </a:pPr>
            <a:r>
              <a:rPr lang="en-US" altLang="zh-TW" sz="1400" dirty="0" smtClean="0">
                <a:solidFill>
                  <a:srgbClr val="FFFF00"/>
                </a:solidFill>
                <a:latin typeface="微軟正黑體" panose="020B0604030504040204" pitchFamily="34" charset="-120"/>
                <a:ea typeface="微軟正黑體" panose="020B0604030504040204" pitchFamily="34" charset="-120"/>
              </a:rPr>
              <a:t>&lt;</a:t>
            </a:r>
            <a:r>
              <a:rPr lang="zh-TW" altLang="en-US" sz="1400" dirty="0" smtClean="0">
                <a:solidFill>
                  <a:srgbClr val="FFFF00"/>
                </a:solidFill>
                <a:latin typeface="微軟正黑體" panose="020B0604030504040204" pitchFamily="34" charset="-120"/>
                <a:ea typeface="微軟正黑體" panose="020B0604030504040204" pitchFamily="34" charset="-120"/>
              </a:rPr>
              <a:t> </a:t>
            </a:r>
            <a:r>
              <a:rPr lang="en-US" altLang="zh-TW" sz="1400" dirty="0" smtClean="0">
                <a:solidFill>
                  <a:srgbClr val="FFFF00"/>
                </a:solidFill>
                <a:latin typeface="微軟正黑體" panose="020B0604030504040204" pitchFamily="34" charset="-120"/>
                <a:ea typeface="微軟正黑體" panose="020B0604030504040204" pitchFamily="34" charset="-120"/>
              </a:rPr>
              <a:t>6%</a:t>
            </a:r>
            <a:r>
              <a:rPr lang="zh-TW" altLang="en-US" sz="1400" dirty="0" smtClean="0">
                <a:latin typeface="微軟正黑體" panose="020B0604030504040204" pitchFamily="34" charset="-120"/>
                <a:ea typeface="微軟正黑體" panose="020B0604030504040204" pitchFamily="34" charset="-120"/>
              </a:rPr>
              <a:t>：</a:t>
            </a:r>
            <a:r>
              <a:rPr lang="en-US" altLang="zh-TW" sz="1400" dirty="0" smtClean="0">
                <a:latin typeface="微軟正黑體" panose="020B0604030504040204" pitchFamily="34" charset="-120"/>
                <a:ea typeface="微軟正黑體" panose="020B0604030504040204" pitchFamily="34" charset="-120"/>
              </a:rPr>
              <a:t>CTD</a:t>
            </a:r>
            <a:r>
              <a:rPr lang="zh-TW" altLang="en-US" sz="1400" dirty="0" smtClean="0">
                <a:latin typeface="微軟正黑體" panose="020B0604030504040204" pitchFamily="34" charset="-120"/>
                <a:ea typeface="微軟正黑體" panose="020B0604030504040204" pitchFamily="34" charset="-120"/>
              </a:rPr>
              <a:t>證券較可能是短存續期間的債券，若市場利率上升（債券價格下跌），</a:t>
            </a:r>
            <a:r>
              <a:rPr lang="en-US" altLang="zh-TW" sz="1400" dirty="0" smtClean="0">
                <a:latin typeface="微軟正黑體" panose="020B0604030504040204" pitchFamily="34" charset="-120"/>
                <a:ea typeface="微軟正黑體" panose="020B0604030504040204" pitchFamily="34" charset="-120"/>
              </a:rPr>
              <a:t>CTD</a:t>
            </a:r>
            <a:r>
              <a:rPr lang="zh-TW" altLang="en-US" sz="1400" dirty="0" smtClean="0">
                <a:latin typeface="微軟正黑體" panose="020B0604030504040204" pitchFamily="34" charset="-120"/>
                <a:ea typeface="微軟正黑體" panose="020B0604030504040204" pitchFamily="34" charset="-120"/>
              </a:rPr>
              <a:t>狀態轉移到較長存續期間的債券</a:t>
            </a:r>
            <a:r>
              <a:rPr lang="en-US" altLang="zh-TW" sz="1400" dirty="0" smtClean="0">
                <a:latin typeface="微軟正黑體" panose="020B0604030504040204" pitchFamily="34" charset="-120"/>
                <a:ea typeface="微軟正黑體" panose="020B0604030504040204" pitchFamily="34" charset="-120"/>
                <a:sym typeface="Wingdings" panose="05000000000000000000" pitchFamily="2" charset="2"/>
              </a:rPr>
              <a:t></a:t>
            </a:r>
            <a:r>
              <a:rPr lang="zh-TW" altLang="en-US" sz="1400" dirty="0" smtClean="0">
                <a:latin typeface="微軟正黑體" panose="020B0604030504040204" pitchFamily="34" charset="-120"/>
                <a:ea typeface="微軟正黑體" panose="020B0604030504040204" pitchFamily="34" charset="-120"/>
                <a:sym typeface="Wingdings" panose="05000000000000000000" pitchFamily="2" charset="2"/>
              </a:rPr>
              <a:t> </a:t>
            </a:r>
            <a:r>
              <a:rPr lang="en-US" altLang="zh-TW" sz="1400" dirty="0" smtClean="0">
                <a:latin typeface="微軟正黑體" panose="020B0604030504040204" pitchFamily="34" charset="-120"/>
                <a:ea typeface="微軟正黑體" panose="020B0604030504040204" pitchFamily="34" charset="-120"/>
                <a:sym typeface="Wingdings" panose="05000000000000000000" pitchFamily="2" charset="2"/>
              </a:rPr>
              <a:t>CTD</a:t>
            </a:r>
            <a:r>
              <a:rPr lang="zh-TW" altLang="en-US" sz="1400" dirty="0" smtClean="0">
                <a:latin typeface="微軟正黑體" panose="020B0604030504040204" pitchFamily="34" charset="-120"/>
                <a:ea typeface="微軟正黑體" panose="020B0604030504040204" pitchFamily="34" charset="-120"/>
                <a:sym typeface="Wingdings" panose="05000000000000000000" pitchFamily="2" charset="2"/>
              </a:rPr>
              <a:t> </a:t>
            </a:r>
            <a:r>
              <a:rPr lang="en-US" altLang="zh-TW" sz="1400" dirty="0" smtClean="0">
                <a:latin typeface="微軟正黑體" panose="020B0604030504040204" pitchFamily="34" charset="-120"/>
                <a:ea typeface="微軟正黑體" panose="020B0604030504040204" pitchFamily="34" charset="-120"/>
                <a:sym typeface="Wingdings" panose="05000000000000000000" pitchFamily="2" charset="2"/>
              </a:rPr>
              <a:t>Option</a:t>
            </a:r>
            <a:r>
              <a:rPr lang="zh-TW" altLang="en-US" sz="1400" dirty="0" smtClean="0">
                <a:latin typeface="微軟正黑體" panose="020B0604030504040204" pitchFamily="34" charset="-120"/>
                <a:ea typeface="微軟正黑體" panose="020B0604030504040204" pitchFamily="34" charset="-120"/>
                <a:sym typeface="Wingdings" panose="05000000000000000000" pitchFamily="2" charset="2"/>
              </a:rPr>
              <a:t>類似</a:t>
            </a:r>
            <a:r>
              <a:rPr lang="zh-TW" altLang="en-US" sz="1400" dirty="0" smtClean="0">
                <a:solidFill>
                  <a:srgbClr val="FFFF00"/>
                </a:solidFill>
                <a:latin typeface="微軟正黑體" panose="020B0604030504040204" pitchFamily="34" charset="-120"/>
                <a:ea typeface="微軟正黑體" panose="020B0604030504040204" pitchFamily="34" charset="-120"/>
                <a:sym typeface="Wingdings" panose="05000000000000000000" pitchFamily="2" charset="2"/>
              </a:rPr>
              <a:t>賣權</a:t>
            </a:r>
            <a:endParaRPr lang="en-US" altLang="zh-TW" sz="1400" dirty="0" smtClean="0">
              <a:solidFill>
                <a:srgbClr val="FFFF00"/>
              </a:solidFill>
              <a:latin typeface="微軟正黑體" panose="020B0604030504040204" pitchFamily="34" charset="-120"/>
              <a:ea typeface="微軟正黑體" panose="020B0604030504040204" pitchFamily="34" charset="-120"/>
            </a:endParaRPr>
          </a:p>
          <a:p>
            <a:pPr lvl="1">
              <a:lnSpc>
                <a:spcPct val="110000"/>
              </a:lnSpc>
              <a:buClr>
                <a:schemeClr val="tx1"/>
              </a:buClr>
            </a:pPr>
            <a:r>
              <a:rPr lang="en-US" altLang="zh-TW" sz="1400" dirty="0" smtClean="0">
                <a:solidFill>
                  <a:srgbClr val="FFFF00"/>
                </a:solidFill>
                <a:latin typeface="微軟正黑體" panose="020B0604030504040204" pitchFamily="34" charset="-120"/>
                <a:ea typeface="微軟正黑體" panose="020B0604030504040204" pitchFamily="34" charset="-120"/>
              </a:rPr>
              <a:t>&gt;</a:t>
            </a:r>
            <a:r>
              <a:rPr lang="zh-TW" altLang="en-US" sz="1400" dirty="0" smtClean="0">
                <a:solidFill>
                  <a:srgbClr val="FFFF00"/>
                </a:solidFill>
                <a:latin typeface="微軟正黑體" panose="020B0604030504040204" pitchFamily="34" charset="-120"/>
                <a:ea typeface="微軟正黑體" panose="020B0604030504040204" pitchFamily="34" charset="-120"/>
              </a:rPr>
              <a:t> </a:t>
            </a:r>
            <a:r>
              <a:rPr lang="en-US" altLang="zh-TW" sz="1400" dirty="0" smtClean="0">
                <a:solidFill>
                  <a:srgbClr val="FFFF00"/>
                </a:solidFill>
                <a:latin typeface="微軟正黑體" panose="020B0604030504040204" pitchFamily="34" charset="-120"/>
                <a:ea typeface="微軟正黑體" panose="020B0604030504040204" pitchFamily="34" charset="-120"/>
              </a:rPr>
              <a:t>6%</a:t>
            </a:r>
            <a:r>
              <a:rPr lang="zh-TW" altLang="en-US" sz="1400" dirty="0" smtClean="0">
                <a:latin typeface="微軟正黑體" panose="020B0604030504040204" pitchFamily="34" charset="-120"/>
                <a:ea typeface="微軟正黑體" panose="020B0604030504040204" pitchFamily="34" charset="-120"/>
              </a:rPr>
              <a:t>：</a:t>
            </a:r>
            <a:r>
              <a:rPr lang="en-US" altLang="zh-TW" sz="1400" dirty="0">
                <a:latin typeface="微軟正黑體" panose="020B0604030504040204" pitchFamily="34" charset="-120"/>
                <a:ea typeface="微軟正黑體" panose="020B0604030504040204" pitchFamily="34" charset="-120"/>
              </a:rPr>
              <a:t>CTD</a:t>
            </a:r>
            <a:r>
              <a:rPr lang="zh-TW" altLang="en-US" sz="1400" dirty="0">
                <a:latin typeface="微軟正黑體" panose="020B0604030504040204" pitchFamily="34" charset="-120"/>
                <a:ea typeface="微軟正黑體" panose="020B0604030504040204" pitchFamily="34" charset="-120"/>
              </a:rPr>
              <a:t>證券較</a:t>
            </a:r>
            <a:r>
              <a:rPr lang="zh-TW" altLang="en-US" sz="1400" dirty="0" smtClean="0">
                <a:latin typeface="微軟正黑體" panose="020B0604030504040204" pitchFamily="34" charset="-120"/>
                <a:ea typeface="微軟正黑體" panose="020B0604030504040204" pitchFamily="34" charset="-120"/>
              </a:rPr>
              <a:t>可能是</a:t>
            </a:r>
            <a:r>
              <a:rPr lang="zh-TW" altLang="en-US" sz="1400" dirty="0">
                <a:latin typeface="微軟正黑體" panose="020B0604030504040204" pitchFamily="34" charset="-120"/>
                <a:ea typeface="微軟正黑體" panose="020B0604030504040204" pitchFamily="34" charset="-120"/>
              </a:rPr>
              <a:t>長</a:t>
            </a:r>
            <a:r>
              <a:rPr lang="zh-TW" altLang="en-US" sz="1400" dirty="0" smtClean="0">
                <a:latin typeface="微軟正黑體" panose="020B0604030504040204" pitchFamily="34" charset="-120"/>
                <a:ea typeface="微軟正黑體" panose="020B0604030504040204" pitchFamily="34" charset="-120"/>
              </a:rPr>
              <a:t>存續</a:t>
            </a:r>
            <a:r>
              <a:rPr lang="zh-TW" altLang="en-US" sz="1400" dirty="0">
                <a:latin typeface="微軟正黑體" panose="020B0604030504040204" pitchFamily="34" charset="-120"/>
                <a:ea typeface="微軟正黑體" panose="020B0604030504040204" pitchFamily="34" charset="-120"/>
              </a:rPr>
              <a:t>期間的債券，若市場</a:t>
            </a:r>
            <a:r>
              <a:rPr lang="zh-TW" altLang="en-US" sz="1400" dirty="0" smtClean="0">
                <a:latin typeface="微軟正黑體" panose="020B0604030504040204" pitchFamily="34" charset="-120"/>
                <a:ea typeface="微軟正黑體" panose="020B0604030504040204" pitchFamily="34" charset="-120"/>
              </a:rPr>
              <a:t>利率下降（</a:t>
            </a:r>
            <a:r>
              <a:rPr lang="zh-TW" altLang="en-US" sz="1400" dirty="0">
                <a:latin typeface="微軟正黑體" panose="020B0604030504040204" pitchFamily="34" charset="-120"/>
                <a:ea typeface="微軟正黑體" panose="020B0604030504040204" pitchFamily="34" charset="-120"/>
              </a:rPr>
              <a:t>債券</a:t>
            </a:r>
            <a:r>
              <a:rPr lang="zh-TW" altLang="en-US" sz="1400" dirty="0" smtClean="0">
                <a:latin typeface="微軟正黑體" panose="020B0604030504040204" pitchFamily="34" charset="-120"/>
                <a:ea typeface="微軟正黑體" panose="020B0604030504040204" pitchFamily="34" charset="-120"/>
              </a:rPr>
              <a:t>價格上漲）</a:t>
            </a:r>
            <a:r>
              <a:rPr lang="zh-TW" altLang="en-US" sz="1400" dirty="0">
                <a:latin typeface="微軟正黑體" panose="020B0604030504040204" pitchFamily="34" charset="-120"/>
                <a:ea typeface="微軟正黑體" panose="020B0604030504040204" pitchFamily="34" charset="-120"/>
              </a:rPr>
              <a:t>，</a:t>
            </a:r>
            <a:r>
              <a:rPr lang="en-US" altLang="zh-TW" sz="1400" dirty="0">
                <a:latin typeface="微軟正黑體" panose="020B0604030504040204" pitchFamily="34" charset="-120"/>
                <a:ea typeface="微軟正黑體" panose="020B0604030504040204" pitchFamily="34" charset="-120"/>
              </a:rPr>
              <a:t>CTD</a:t>
            </a:r>
            <a:r>
              <a:rPr lang="zh-TW" altLang="en-US" sz="1400" dirty="0">
                <a:latin typeface="微軟正黑體" panose="020B0604030504040204" pitchFamily="34" charset="-120"/>
                <a:ea typeface="微軟正黑體" panose="020B0604030504040204" pitchFamily="34" charset="-120"/>
              </a:rPr>
              <a:t>狀態轉移到</a:t>
            </a:r>
            <a:r>
              <a:rPr lang="zh-TW" altLang="en-US" sz="1400" dirty="0" smtClean="0">
                <a:latin typeface="微軟正黑體" panose="020B0604030504040204" pitchFamily="34" charset="-120"/>
                <a:ea typeface="微軟正黑體" panose="020B0604030504040204" pitchFamily="34" charset="-120"/>
              </a:rPr>
              <a:t>較短存續</a:t>
            </a:r>
            <a:r>
              <a:rPr lang="zh-TW" altLang="en-US" sz="1400" dirty="0">
                <a:latin typeface="微軟正黑體" panose="020B0604030504040204" pitchFamily="34" charset="-120"/>
                <a:ea typeface="微軟正黑體" panose="020B0604030504040204" pitchFamily="34" charset="-120"/>
              </a:rPr>
              <a:t>期間的債券</a:t>
            </a:r>
            <a:r>
              <a:rPr lang="en-US" altLang="zh-TW" sz="1400" dirty="0">
                <a:latin typeface="微軟正黑體" panose="020B0604030504040204" pitchFamily="34" charset="-120"/>
                <a:ea typeface="微軟正黑體" panose="020B0604030504040204" pitchFamily="34" charset="-120"/>
                <a:sym typeface="Wingdings" panose="05000000000000000000" pitchFamily="2" charset="2"/>
              </a:rPr>
              <a:t></a:t>
            </a:r>
            <a:r>
              <a:rPr lang="zh-TW" altLang="en-US" sz="1400" dirty="0">
                <a:latin typeface="微軟正黑體" panose="020B0604030504040204" pitchFamily="34" charset="-120"/>
                <a:ea typeface="微軟正黑體" panose="020B0604030504040204" pitchFamily="34" charset="-120"/>
                <a:sym typeface="Wingdings" panose="05000000000000000000" pitchFamily="2" charset="2"/>
              </a:rPr>
              <a:t> </a:t>
            </a:r>
            <a:r>
              <a:rPr lang="en-US" altLang="zh-TW" sz="1400" dirty="0">
                <a:latin typeface="微軟正黑體" panose="020B0604030504040204" pitchFamily="34" charset="-120"/>
                <a:ea typeface="微軟正黑體" panose="020B0604030504040204" pitchFamily="34" charset="-120"/>
                <a:sym typeface="Wingdings" panose="05000000000000000000" pitchFamily="2" charset="2"/>
              </a:rPr>
              <a:t>CTD</a:t>
            </a:r>
            <a:r>
              <a:rPr lang="zh-TW" altLang="en-US" sz="1400" dirty="0">
                <a:latin typeface="微軟正黑體" panose="020B0604030504040204" pitchFamily="34" charset="-120"/>
                <a:ea typeface="微軟正黑體" panose="020B0604030504040204" pitchFamily="34" charset="-120"/>
                <a:sym typeface="Wingdings" panose="05000000000000000000" pitchFamily="2" charset="2"/>
              </a:rPr>
              <a:t> </a:t>
            </a:r>
            <a:r>
              <a:rPr lang="en-US" altLang="zh-TW" sz="1400" dirty="0">
                <a:latin typeface="微軟正黑體" panose="020B0604030504040204" pitchFamily="34" charset="-120"/>
                <a:ea typeface="微軟正黑體" panose="020B0604030504040204" pitchFamily="34" charset="-120"/>
                <a:sym typeface="Wingdings" panose="05000000000000000000" pitchFamily="2" charset="2"/>
              </a:rPr>
              <a:t>Option</a:t>
            </a:r>
            <a:r>
              <a:rPr lang="zh-TW" altLang="en-US" sz="1400" dirty="0" smtClean="0">
                <a:latin typeface="微軟正黑體" panose="020B0604030504040204" pitchFamily="34" charset="-120"/>
                <a:ea typeface="微軟正黑體" panose="020B0604030504040204" pitchFamily="34" charset="-120"/>
                <a:sym typeface="Wingdings" panose="05000000000000000000" pitchFamily="2" charset="2"/>
              </a:rPr>
              <a:t>類似</a:t>
            </a:r>
            <a:r>
              <a:rPr lang="zh-TW" altLang="en-US" sz="1400" dirty="0" smtClean="0">
                <a:solidFill>
                  <a:srgbClr val="FFFF00"/>
                </a:solidFill>
                <a:latin typeface="微軟正黑體" panose="020B0604030504040204" pitchFamily="34" charset="-120"/>
                <a:ea typeface="微軟正黑體" panose="020B0604030504040204" pitchFamily="34" charset="-120"/>
                <a:sym typeface="Wingdings" panose="05000000000000000000" pitchFamily="2" charset="2"/>
              </a:rPr>
              <a:t>買權</a:t>
            </a:r>
            <a:endParaRPr lang="en-US" altLang="zh-TW" sz="1400" dirty="0" smtClean="0">
              <a:solidFill>
                <a:srgbClr val="FFFF00"/>
              </a:solidFill>
              <a:latin typeface="微軟正黑體" panose="020B0604030504040204" pitchFamily="34" charset="-120"/>
              <a:ea typeface="微軟正黑體" panose="020B0604030504040204" pitchFamily="34" charset="-120"/>
            </a:endParaRPr>
          </a:p>
          <a:p>
            <a:pPr lvl="1">
              <a:lnSpc>
                <a:spcPct val="110000"/>
              </a:lnSpc>
              <a:buClr>
                <a:schemeClr val="tx1"/>
              </a:buClr>
            </a:pPr>
            <a:r>
              <a:rPr lang="zh-TW" altLang="zh-TW" sz="1400" dirty="0" smtClean="0">
                <a:solidFill>
                  <a:srgbClr val="FFFF00"/>
                </a:solidFill>
                <a:latin typeface="微軟正黑體" panose="020B0604030504040204" pitchFamily="34" charset="-120"/>
                <a:ea typeface="微軟正黑體" panose="020B0604030504040204" pitchFamily="34" charset="-120"/>
                <a:cs typeface="Calibri" panose="020F0502020204030204" pitchFamily="34" charset="0"/>
              </a:rPr>
              <a:t>≈</a:t>
            </a:r>
            <a:r>
              <a:rPr lang="zh-TW" altLang="en-US" sz="1400" dirty="0">
                <a:solidFill>
                  <a:srgbClr val="FFFF00"/>
                </a:solidFill>
                <a:latin typeface="微軟正黑體" panose="020B0604030504040204" pitchFamily="34" charset="-120"/>
                <a:ea typeface="微軟正黑體" panose="020B0604030504040204" pitchFamily="34" charset="-120"/>
                <a:cs typeface="Calibri" panose="020F0502020204030204" pitchFamily="34" charset="0"/>
              </a:rPr>
              <a:t> </a:t>
            </a:r>
            <a:r>
              <a:rPr lang="en-US" altLang="zh-TW" sz="1400" dirty="0" smtClean="0">
                <a:solidFill>
                  <a:srgbClr val="FFFF00"/>
                </a:solidFill>
                <a:latin typeface="微軟正黑體" panose="020B0604030504040204" pitchFamily="34" charset="-120"/>
                <a:ea typeface="微軟正黑體" panose="020B0604030504040204" pitchFamily="34" charset="-120"/>
                <a:cs typeface="Calibri" panose="020F0502020204030204" pitchFamily="34" charset="0"/>
              </a:rPr>
              <a:t>6</a:t>
            </a:r>
            <a:r>
              <a:rPr lang="zh-TW" altLang="en-US" sz="1400" dirty="0" smtClean="0">
                <a:solidFill>
                  <a:srgbClr val="FFFF00"/>
                </a:solidFill>
                <a:latin typeface="微軟正黑體" panose="020B0604030504040204" pitchFamily="34" charset="-120"/>
                <a:ea typeface="微軟正黑體" panose="020B0604030504040204" pitchFamily="34" charset="-120"/>
                <a:cs typeface="Calibri" panose="020F0502020204030204" pitchFamily="34" charset="0"/>
              </a:rPr>
              <a:t> </a:t>
            </a:r>
            <a:r>
              <a:rPr lang="en-US" altLang="zh-TW" sz="1400" dirty="0" smtClean="0">
                <a:solidFill>
                  <a:srgbClr val="FFFF00"/>
                </a:solidFill>
                <a:latin typeface="微軟正黑體" panose="020B0604030504040204" pitchFamily="34" charset="-120"/>
                <a:ea typeface="微軟正黑體" panose="020B0604030504040204" pitchFamily="34" charset="-120"/>
                <a:cs typeface="Calibri" panose="020F0502020204030204" pitchFamily="34" charset="0"/>
              </a:rPr>
              <a:t>%</a:t>
            </a:r>
            <a:r>
              <a:rPr lang="zh-TW" altLang="en-US" sz="1400" dirty="0" smtClean="0">
                <a:latin typeface="微軟正黑體" panose="020B0604030504040204" pitchFamily="34" charset="-120"/>
                <a:ea typeface="微軟正黑體" panose="020B0604030504040204" pitchFamily="34" charset="-120"/>
                <a:cs typeface="Calibri" panose="020F0502020204030204" pitchFamily="34" charset="0"/>
              </a:rPr>
              <a:t>：</a:t>
            </a:r>
            <a:r>
              <a:rPr lang="en-US" altLang="zh-TW" sz="1400" dirty="0">
                <a:latin typeface="微軟正黑體" panose="020B0604030504040204" pitchFamily="34" charset="-120"/>
                <a:ea typeface="微軟正黑體" panose="020B0604030504040204" pitchFamily="34" charset="-120"/>
                <a:sym typeface="Wingdings" panose="05000000000000000000" pitchFamily="2" charset="2"/>
              </a:rPr>
              <a:t>CTD</a:t>
            </a:r>
            <a:r>
              <a:rPr lang="zh-TW" altLang="en-US" sz="1400" dirty="0">
                <a:latin typeface="微軟正黑體" panose="020B0604030504040204" pitchFamily="34" charset="-120"/>
                <a:ea typeface="微軟正黑體" panose="020B0604030504040204" pitchFamily="34" charset="-120"/>
                <a:sym typeface="Wingdings" panose="05000000000000000000" pitchFamily="2" charset="2"/>
              </a:rPr>
              <a:t> </a:t>
            </a:r>
            <a:r>
              <a:rPr lang="en-US" altLang="zh-TW" sz="1400" dirty="0">
                <a:latin typeface="微軟正黑體" panose="020B0604030504040204" pitchFamily="34" charset="-120"/>
                <a:ea typeface="微軟正黑體" panose="020B0604030504040204" pitchFamily="34" charset="-120"/>
                <a:sym typeface="Wingdings" panose="05000000000000000000" pitchFamily="2" charset="2"/>
              </a:rPr>
              <a:t>Option</a:t>
            </a:r>
            <a:r>
              <a:rPr lang="zh-TW" altLang="en-US" sz="1400" dirty="0" smtClean="0">
                <a:latin typeface="微軟正黑體" panose="020B0604030504040204" pitchFamily="34" charset="-120"/>
                <a:ea typeface="微軟正黑體" panose="020B0604030504040204" pitchFamily="34" charset="-120"/>
                <a:sym typeface="Wingdings" panose="05000000000000000000" pitchFamily="2" charset="2"/>
              </a:rPr>
              <a:t>類似</a:t>
            </a:r>
            <a:r>
              <a:rPr lang="zh-TW" altLang="en-US" sz="1400" dirty="0">
                <a:solidFill>
                  <a:srgbClr val="FFFF00"/>
                </a:solidFill>
                <a:latin typeface="微軟正黑體" panose="020B0604030504040204" pitchFamily="34" charset="-120"/>
                <a:ea typeface="微軟正黑體" panose="020B0604030504040204" pitchFamily="34" charset="-120"/>
                <a:sym typeface="Wingdings" panose="05000000000000000000" pitchFamily="2" charset="2"/>
              </a:rPr>
              <a:t>跨</a:t>
            </a:r>
            <a:r>
              <a:rPr lang="zh-TW" altLang="en-US" sz="1400" dirty="0" smtClean="0">
                <a:solidFill>
                  <a:srgbClr val="FFFF00"/>
                </a:solidFill>
                <a:latin typeface="微軟正黑體" panose="020B0604030504040204" pitchFamily="34" charset="-120"/>
                <a:ea typeface="微軟正黑體" panose="020B0604030504040204" pitchFamily="34" charset="-120"/>
                <a:sym typeface="Wingdings" panose="05000000000000000000" pitchFamily="2" charset="2"/>
              </a:rPr>
              <a:t>式</a:t>
            </a:r>
            <a:r>
              <a:rPr lang="zh-TW" altLang="en-US" sz="1400" dirty="0">
                <a:solidFill>
                  <a:srgbClr val="FFFF00"/>
                </a:solidFill>
                <a:latin typeface="微軟正黑體" panose="020B0604030504040204" pitchFamily="34" charset="-120"/>
                <a:ea typeface="微軟正黑體" panose="020B0604030504040204" pitchFamily="34" charset="-120"/>
                <a:sym typeface="Wingdings" panose="05000000000000000000" pitchFamily="2" charset="2"/>
              </a:rPr>
              <a:t>選擇</a:t>
            </a:r>
            <a:r>
              <a:rPr lang="zh-TW" altLang="en-US" sz="1400" dirty="0" smtClean="0">
                <a:solidFill>
                  <a:srgbClr val="FFFF00"/>
                </a:solidFill>
                <a:latin typeface="微軟正黑體" panose="020B0604030504040204" pitchFamily="34" charset="-120"/>
                <a:ea typeface="微軟正黑體" panose="020B0604030504040204" pitchFamily="34" charset="-120"/>
                <a:sym typeface="Wingdings" panose="05000000000000000000" pitchFamily="2" charset="2"/>
              </a:rPr>
              <a:t>權</a:t>
            </a:r>
            <a:endParaRPr lang="en-US" altLang="zh-TW" sz="1400" dirty="0" smtClean="0">
              <a:solidFill>
                <a:srgbClr val="FFFF00"/>
              </a:solidFill>
              <a:latin typeface="微軟正黑體" panose="020B0604030504040204" pitchFamily="34" charset="-120"/>
              <a:ea typeface="微軟正黑體" panose="020B0604030504040204" pitchFamily="34" charset="-120"/>
              <a:sym typeface="Wingdings" panose="05000000000000000000" pitchFamily="2" charset="2"/>
            </a:endParaRPr>
          </a:p>
          <a:p>
            <a:pPr>
              <a:lnSpc>
                <a:spcPct val="110000"/>
              </a:lnSpc>
              <a:buClr>
                <a:schemeClr val="tx1"/>
              </a:buClr>
            </a:pPr>
            <a:r>
              <a:rPr lang="en-US" altLang="zh-TW" sz="1600" dirty="0" smtClean="0">
                <a:latin typeface="微軟正黑體" panose="020B0604030504040204" pitchFamily="34" charset="-120"/>
                <a:ea typeface="微軟正黑體" panose="020B0604030504040204" pitchFamily="34" charset="-120"/>
                <a:sym typeface="Wingdings" panose="05000000000000000000" pitchFamily="2" charset="2"/>
              </a:rPr>
              <a:t>CTD</a:t>
            </a:r>
            <a:r>
              <a:rPr lang="zh-TW" altLang="en-US" sz="1600" dirty="0" smtClean="0">
                <a:latin typeface="微軟正黑體" panose="020B0604030504040204" pitchFamily="34" charset="-120"/>
                <a:ea typeface="微軟正黑體" panose="020B0604030504040204" pitchFamily="34" charset="-120"/>
                <a:sym typeface="Wingdings" panose="05000000000000000000" pitchFamily="2" charset="2"/>
              </a:rPr>
              <a:t> </a:t>
            </a:r>
            <a:r>
              <a:rPr lang="en-US" altLang="zh-TW" sz="1600" dirty="0" smtClean="0">
                <a:latin typeface="微軟正黑體" panose="020B0604030504040204" pitchFamily="34" charset="-120"/>
                <a:ea typeface="微軟正黑體" panose="020B0604030504040204" pitchFamily="34" charset="-120"/>
                <a:sym typeface="Wingdings" panose="05000000000000000000" pitchFamily="2" charset="2"/>
              </a:rPr>
              <a:t>Option</a:t>
            </a:r>
            <a:r>
              <a:rPr lang="zh-TW" altLang="en-US" sz="1600" dirty="0" smtClean="0">
                <a:latin typeface="微軟正黑體" panose="020B0604030504040204" pitchFamily="34" charset="-120"/>
                <a:ea typeface="微軟正黑體" panose="020B0604030504040204" pitchFamily="34" charset="-120"/>
                <a:sym typeface="Wingdings" panose="05000000000000000000" pitchFamily="2" charset="2"/>
              </a:rPr>
              <a:t>也有</a:t>
            </a:r>
            <a:r>
              <a:rPr lang="zh-TW" altLang="en-US" sz="1600" dirty="0" smtClean="0">
                <a:solidFill>
                  <a:srgbClr val="FFFF00"/>
                </a:solidFill>
                <a:latin typeface="微軟正黑體" panose="020B0604030504040204" pitchFamily="34" charset="-120"/>
                <a:ea typeface="微軟正黑體" panose="020B0604030504040204" pitchFamily="34" charset="-120"/>
                <a:sym typeface="Wingdings" panose="05000000000000000000" pitchFamily="2" charset="2"/>
              </a:rPr>
              <a:t>時間耗損</a:t>
            </a:r>
            <a:r>
              <a:rPr lang="zh-TW" altLang="en-US" sz="1600" dirty="0" smtClean="0">
                <a:latin typeface="微軟正黑體" panose="020B0604030504040204" pitchFamily="34" charset="-120"/>
                <a:ea typeface="微軟正黑體" panose="020B0604030504040204" pitchFamily="34" charset="-120"/>
                <a:sym typeface="Wingdings" panose="05000000000000000000" pitchFamily="2" charset="2"/>
              </a:rPr>
              <a:t>的問題，可以解釋基差持有人大多選擇平倉而非交割</a:t>
            </a:r>
            <a:endParaRPr lang="en-US" altLang="zh-TW" sz="16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75074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The End of Month </a:t>
            </a:r>
            <a:r>
              <a:rPr lang="en-US" altLang="zh-TW" dirty="0" smtClean="0"/>
              <a:t>Option</a:t>
            </a:r>
            <a:endParaRPr lang="zh-TW" altLang="en-US" dirty="0"/>
          </a:p>
        </p:txBody>
      </p:sp>
      <p:sp>
        <p:nvSpPr>
          <p:cNvPr id="3" name="內容版面配置區 2"/>
          <p:cNvSpPr>
            <a:spLocks noGrp="1"/>
          </p:cNvSpPr>
          <p:nvPr>
            <p:ph idx="1"/>
          </p:nvPr>
        </p:nvSpPr>
        <p:spPr/>
        <p:txBody>
          <a:bodyPr>
            <a:normAutofit lnSpcReduction="10000"/>
          </a:bodyPr>
          <a:lstStyle/>
          <a:p>
            <a:pPr>
              <a:lnSpc>
                <a:spcPct val="100000"/>
              </a:lnSpc>
            </a:pPr>
            <a:r>
              <a:rPr lang="zh-TW" altLang="en-US" b="1" dirty="0" smtClean="0">
                <a:latin typeface="微軟正黑體" panose="020B0604030504040204" pitchFamily="34" charset="-120"/>
                <a:ea typeface="微軟正黑體" panose="020B0604030504040204" pitchFamily="34" charset="-120"/>
              </a:rPr>
              <a:t>基差比率</a:t>
            </a:r>
            <a:r>
              <a:rPr lang="en-US" altLang="zh-TW" b="1" dirty="0" smtClean="0">
                <a:latin typeface="微軟正黑體" panose="020B0604030504040204" pitchFamily="34" charset="-120"/>
                <a:ea typeface="微軟正黑體" panose="020B0604030504040204" pitchFamily="34" charset="-120"/>
              </a:rPr>
              <a:t>Basis Spread Ratio</a:t>
            </a:r>
          </a:p>
          <a:p>
            <a:pPr lvl="1">
              <a:lnSpc>
                <a:spcPct val="100000"/>
              </a:lnSpc>
              <a:buClr>
                <a:schemeClr val="tx1"/>
              </a:buClr>
            </a:pPr>
            <a:r>
              <a:rPr lang="zh-TW" altLang="en-US" dirty="0">
                <a:latin typeface="微軟正黑體" panose="020B0604030504040204" pitchFamily="34" charset="-120"/>
                <a:ea typeface="微軟正黑體" panose="020B0604030504040204" pitchFamily="34" charset="-120"/>
              </a:rPr>
              <a:t>這段時間儘管即將到期的期貨已經終止</a:t>
            </a:r>
            <a:r>
              <a:rPr lang="zh-TW" altLang="en-US" dirty="0" smtClean="0">
                <a:latin typeface="微軟正黑體" panose="020B0604030504040204" pitchFamily="34" charset="-120"/>
                <a:ea typeface="微軟正黑體" panose="020B0604030504040204" pitchFamily="34" charset="-120"/>
              </a:rPr>
              <a:t>交易，除了實物交割，還可以別種方式退出未平倉的期貨部位</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最後交易日之後的第二個營業日之前，他們還可以透過雙邊協商的 </a:t>
            </a:r>
            <a:r>
              <a:rPr lang="en-US" altLang="zh-TW" dirty="0" smtClean="0">
                <a:latin typeface="微軟正黑體" panose="020B0604030504040204" pitchFamily="34" charset="-120"/>
                <a:ea typeface="微軟正黑體" panose="020B0604030504040204" pitchFamily="34" charset="-120"/>
              </a:rPr>
              <a:t>EFRP</a:t>
            </a:r>
            <a:r>
              <a:rPr lang="zh-TW" altLang="en-US" dirty="0" smtClean="0">
                <a:latin typeface="微軟正黑體" panose="020B0604030504040204" pitchFamily="34" charset="-120"/>
                <a:ea typeface="微軟正黑體" panose="020B0604030504040204" pitchFamily="34" charset="-120"/>
              </a:rPr>
              <a:t> 交易來平倉。</a:t>
            </a:r>
            <a:endParaRPr lang="en-US" altLang="zh-TW" dirty="0" smtClean="0">
              <a:latin typeface="微軟正黑體" panose="020B0604030504040204" pitchFamily="34" charset="-120"/>
              <a:ea typeface="微軟正黑體" panose="020B0604030504040204" pitchFamily="34" charset="-120"/>
            </a:endParaRPr>
          </a:p>
          <a:p>
            <a:pPr lvl="1">
              <a:lnSpc>
                <a:spcPct val="100000"/>
              </a:lnSpc>
              <a:buClr>
                <a:schemeClr val="tx1"/>
              </a:buClr>
            </a:pPr>
            <a:r>
              <a:rPr lang="en-US" altLang="zh-TW" dirty="0" smtClean="0">
                <a:latin typeface="微軟正黑體" panose="020B0604030504040204" pitchFamily="34" charset="-120"/>
                <a:ea typeface="微軟正黑體" panose="020B0604030504040204" pitchFamily="34" charset="-120"/>
              </a:rPr>
              <a:t>EFRP</a:t>
            </a:r>
            <a:r>
              <a:rPr lang="zh-TW" altLang="en-US" dirty="0">
                <a:latin typeface="微軟正黑體" panose="020B0604030504040204" pitchFamily="34" charset="-120"/>
                <a:ea typeface="微軟正黑體" panose="020B0604030504040204" pitchFamily="34" charset="-120"/>
              </a:rPr>
              <a:t>：每筆都需要私下協商的交易所期貨</a:t>
            </a:r>
            <a:r>
              <a:rPr lang="zh-TW" altLang="en-US" dirty="0" smtClean="0">
                <a:latin typeface="微軟正黑體" panose="020B0604030504040204" pitchFamily="34" charset="-120"/>
                <a:ea typeface="微軟正黑體" panose="020B0604030504040204" pitchFamily="34" charset="-120"/>
              </a:rPr>
              <a:t>或</a:t>
            </a:r>
            <a:r>
              <a:rPr lang="zh-TW" altLang="en-US" dirty="0">
                <a:latin typeface="微軟正黑體" panose="020B0604030504040204" pitchFamily="34" charset="-120"/>
                <a:ea typeface="微軟正黑體" panose="020B0604030504040204" pitchFamily="34" charset="-120"/>
              </a:rPr>
              <a:t>選擇權</a:t>
            </a:r>
            <a:r>
              <a:rPr lang="zh-TW" altLang="en-US" dirty="0" smtClean="0">
                <a:latin typeface="微軟正黑體" panose="020B0604030504040204" pitchFamily="34" charset="-120"/>
                <a:ea typeface="微軟正黑體" panose="020B0604030504040204" pitchFamily="34" charset="-120"/>
              </a:rPr>
              <a:t>的</a:t>
            </a:r>
            <a:r>
              <a:rPr lang="zh-TW" altLang="en-US" dirty="0">
                <a:latin typeface="微軟正黑體" panose="020B0604030504040204" pitchFamily="34" charset="-120"/>
                <a:ea typeface="微軟正黑體" panose="020B0604030504040204" pitchFamily="34" charset="-120"/>
              </a:rPr>
              <a:t>場外</a:t>
            </a:r>
            <a:r>
              <a:rPr lang="zh-TW" altLang="en-US" dirty="0" smtClean="0">
                <a:latin typeface="微軟正黑體" panose="020B0604030504040204" pitchFamily="34" charset="-120"/>
                <a:ea typeface="微軟正黑體" panose="020B0604030504040204" pitchFamily="34" charset="-120"/>
              </a:rPr>
              <a:t>執行合約，同時執行與</a:t>
            </a:r>
            <a:r>
              <a:rPr lang="zh-TW" altLang="en-US" dirty="0">
                <a:latin typeface="微軟正黑體" panose="020B0604030504040204" pitchFamily="34" charset="-120"/>
                <a:ea typeface="微軟正黑體" panose="020B0604030504040204" pitchFamily="34" charset="-120"/>
              </a:rPr>
              <a:t>交換合約標的資產相對應的等值數量的</a:t>
            </a:r>
            <a:r>
              <a:rPr lang="zh-TW" altLang="en-US" dirty="0" smtClean="0">
                <a:latin typeface="微軟正黑體" panose="020B0604030504040204" pitchFamily="34" charset="-120"/>
                <a:ea typeface="微軟正黑體" panose="020B0604030504040204" pitchFamily="34" charset="-120"/>
              </a:rPr>
              <a:t>現貨、</a:t>
            </a:r>
            <a:r>
              <a:rPr lang="zh-TW" altLang="en-US" dirty="0">
                <a:latin typeface="微軟正黑體" panose="020B0604030504040204" pitchFamily="34" charset="-120"/>
                <a:ea typeface="微軟正黑體" panose="020B0604030504040204" pitchFamily="34" charset="-120"/>
              </a:rPr>
              <a:t>副產品、相關產品或場外衍生工具</a:t>
            </a:r>
            <a:r>
              <a:rPr lang="zh-TW" altLang="en-US" dirty="0" smtClean="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pPr>
              <a:lnSpc>
                <a:spcPct val="100000"/>
              </a:lnSpc>
            </a:pPr>
            <a:r>
              <a:rPr lang="zh-TW" altLang="en-US" dirty="0">
                <a:latin typeface="微軟正黑體" panose="020B0604030504040204" pitchFamily="34" charset="-120"/>
                <a:ea typeface="微軟正黑體" panose="020B0604030504040204" pitchFamily="34" charset="-120"/>
              </a:rPr>
              <a:t>在</a:t>
            </a:r>
            <a:r>
              <a:rPr lang="zh-TW" altLang="en-US" dirty="0" smtClean="0">
                <a:latin typeface="微軟正黑體" panose="020B0604030504040204" pitchFamily="34" charset="-120"/>
                <a:ea typeface="微軟正黑體" panose="020B0604030504040204" pitchFamily="34" charset="-120"/>
              </a:rPr>
              <a:t>期貨競價終止之前</a:t>
            </a:r>
            <a:endParaRPr lang="en-US" altLang="zh-TW" dirty="0" smtClean="0">
              <a:latin typeface="微軟正黑體" panose="020B0604030504040204" pitchFamily="34" charset="-120"/>
              <a:ea typeface="微軟正黑體" panose="020B0604030504040204" pitchFamily="34" charset="-120"/>
            </a:endParaRPr>
          </a:p>
          <a:p>
            <a:pPr lvl="1">
              <a:lnSpc>
                <a:spcPct val="100000"/>
              </a:lnSpc>
              <a:buClr>
                <a:schemeClr val="tx1"/>
              </a:buClr>
            </a:pPr>
            <a:r>
              <a:rPr lang="zh-TW" altLang="en-US" dirty="0" smtClean="0">
                <a:latin typeface="微軟正黑體" panose="020B0604030504040204" pitchFamily="34" charset="-120"/>
                <a:ea typeface="微軟正黑體" panose="020B0604030504040204" pitchFamily="34" charset="-120"/>
              </a:rPr>
              <a:t>打算持有期貨部位的基差持有者傾向於利用最後時刻將交割尾部處理掉，以此為契機將其基差從</a:t>
            </a:r>
            <a:r>
              <a:rPr lang="en-US" altLang="zh-TW" dirty="0" err="1" smtClean="0">
                <a:latin typeface="微軟正黑體" panose="020B0604030504040204" pitchFamily="34" charset="-120"/>
                <a:ea typeface="微軟正黑體" panose="020B0604030504040204" pitchFamily="34" charset="-120"/>
              </a:rPr>
              <a:t>cf</a:t>
            </a:r>
            <a:r>
              <a:rPr lang="en-US" altLang="zh-TW" dirty="0" smtClean="0">
                <a:latin typeface="微軟正黑體" panose="020B0604030504040204" pitchFamily="34" charset="-120"/>
                <a:ea typeface="微軟正黑體" panose="020B0604030504040204" pitchFamily="34" charset="-120"/>
              </a:rPr>
              <a:t> weighting</a:t>
            </a:r>
            <a:r>
              <a:rPr lang="zh-TW" altLang="en-US" dirty="0" smtClean="0">
                <a:latin typeface="微軟正黑體" panose="020B0604030504040204" pitchFamily="34" charset="-120"/>
                <a:ea typeface="微軟正黑體" panose="020B0604030504040204" pitchFamily="34" charset="-120"/>
              </a:rPr>
              <a:t> 調整為 </a:t>
            </a:r>
            <a:r>
              <a:rPr lang="en-US" altLang="zh-TW" dirty="0" smtClean="0">
                <a:latin typeface="微軟正黑體" panose="020B0604030504040204" pitchFamily="34" charset="-120"/>
                <a:ea typeface="微軟正黑體" panose="020B0604030504040204" pitchFamily="34" charset="-120"/>
              </a:rPr>
              <a:t>1</a:t>
            </a:r>
            <a:r>
              <a:rPr lang="zh-TW" altLang="en-US" dirty="0" smtClean="0">
                <a:latin typeface="微軟正黑體" panose="020B0604030504040204" pitchFamily="34" charset="-120"/>
                <a:ea typeface="微軟正黑體" panose="020B0604030504040204" pitchFamily="34" charset="-120"/>
              </a:rPr>
              <a:t>：</a:t>
            </a:r>
            <a:r>
              <a:rPr lang="en-US" altLang="zh-TW" dirty="0" smtClean="0">
                <a:latin typeface="微軟正黑體" panose="020B0604030504040204" pitchFamily="34" charset="-120"/>
                <a:ea typeface="微軟正黑體" panose="020B0604030504040204" pitchFamily="34" charset="-120"/>
              </a:rPr>
              <a:t>1 weighting</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lvl="1">
              <a:lnSpc>
                <a:spcPct val="100000"/>
              </a:lnSpc>
              <a:buClr>
                <a:schemeClr val="tx1"/>
              </a:buClr>
            </a:pPr>
            <a:r>
              <a:rPr lang="zh-TW" altLang="en-US" dirty="0" smtClean="0">
                <a:latin typeface="微軟正黑體" panose="020B0604030504040204" pitchFamily="34" charset="-120"/>
                <a:ea typeface="微軟正黑體" panose="020B0604030504040204" pitchFamily="34" charset="-120"/>
              </a:rPr>
              <a:t>打算</a:t>
            </a:r>
            <a:r>
              <a:rPr lang="zh-TW" altLang="en-US" dirty="0">
                <a:latin typeface="微軟正黑體" panose="020B0604030504040204" pitchFamily="34" charset="-120"/>
                <a:ea typeface="微軟正黑體" panose="020B0604030504040204" pitchFamily="34" charset="-120"/>
              </a:rPr>
              <a:t>藉由</a:t>
            </a:r>
            <a:r>
              <a:rPr lang="zh-TW" altLang="en-US" dirty="0" smtClean="0">
                <a:latin typeface="微軟正黑體" panose="020B0604030504040204" pitchFamily="34" charset="-120"/>
                <a:ea typeface="微軟正黑體" panose="020B0604030504040204" pitchFamily="34" charset="-120"/>
              </a:rPr>
              <a:t>現貨市場調整交割尾部的人（透過購買</a:t>
            </a:r>
            <a:r>
              <a:rPr lang="zh-TW" altLang="en-US" dirty="0">
                <a:latin typeface="微軟正黑體" panose="020B0604030504040204" pitchFamily="34" charset="-120"/>
                <a:ea typeface="微軟正黑體" panose="020B0604030504040204" pitchFamily="34" charset="-120"/>
              </a:rPr>
              <a:t>或銷售可交割</a:t>
            </a:r>
            <a:r>
              <a:rPr lang="zh-TW" altLang="en-US" dirty="0" smtClean="0">
                <a:latin typeface="微軟正黑體" panose="020B0604030504040204" pitchFamily="34" charset="-120"/>
                <a:ea typeface="微軟正黑體" panose="020B0604030504040204" pitchFamily="34" charset="-120"/>
              </a:rPr>
              <a:t>等級證券），可能</a:t>
            </a:r>
            <a:r>
              <a:rPr lang="zh-TW" altLang="en-US" dirty="0">
                <a:latin typeface="微軟正黑體" panose="020B0604030504040204" pitchFamily="34" charset="-120"/>
                <a:ea typeface="微軟正黑體" panose="020B0604030504040204" pitchFamily="34" charset="-120"/>
              </a:rPr>
              <a:t>會</a:t>
            </a:r>
            <a:r>
              <a:rPr lang="zh-TW" altLang="en-US" dirty="0" smtClean="0">
                <a:latin typeface="微軟正黑體" panose="020B0604030504040204" pitchFamily="34" charset="-120"/>
                <a:ea typeface="微軟正黑體" panose="020B0604030504040204" pitchFamily="34" charset="-120"/>
              </a:rPr>
              <a:t>選擇</a:t>
            </a:r>
            <a:r>
              <a:rPr lang="zh-TW" altLang="en-US" dirty="0">
                <a:latin typeface="微軟正黑體" panose="020B0604030504040204" pitchFamily="34" charset="-120"/>
                <a:ea typeface="微軟正黑體" panose="020B0604030504040204" pitchFamily="34" charset="-120"/>
              </a:rPr>
              <a:t>在</a:t>
            </a:r>
            <a:r>
              <a:rPr lang="en-US" altLang="zh-TW" dirty="0" smtClean="0">
                <a:latin typeface="微軟正黑體" panose="020B0604030504040204" pitchFamily="34" charset="-120"/>
                <a:ea typeface="微軟正黑體" panose="020B0604030504040204" pitchFamily="34" charset="-120"/>
              </a:rPr>
              <a:t>CME </a:t>
            </a:r>
            <a:r>
              <a:rPr lang="en-US" altLang="zh-TW" dirty="0" err="1" smtClean="0">
                <a:latin typeface="微軟正黑體" panose="020B0604030504040204" pitchFamily="34" charset="-120"/>
                <a:ea typeface="微軟正黑體" panose="020B0604030504040204" pitchFamily="34" charset="-120"/>
              </a:rPr>
              <a:t>Globex</a:t>
            </a:r>
            <a:r>
              <a:rPr lang="zh-TW" altLang="en-US" dirty="0" smtClean="0">
                <a:latin typeface="微軟正黑體" panose="020B0604030504040204" pitchFamily="34" charset="-120"/>
                <a:ea typeface="微軟正黑體" panose="020B0604030504040204" pitchFamily="34" charset="-120"/>
              </a:rPr>
              <a:t> 終止交易即將</a:t>
            </a:r>
            <a:r>
              <a:rPr lang="zh-TW" altLang="en-US" dirty="0">
                <a:latin typeface="微軟正黑體" panose="020B0604030504040204" pitchFamily="34" charset="-120"/>
                <a:ea typeface="微軟正黑體" panose="020B0604030504040204" pitchFamily="34" charset="-120"/>
              </a:rPr>
              <a:t>到期的</a:t>
            </a:r>
            <a:r>
              <a:rPr lang="zh-TW" altLang="en-US" dirty="0" smtClean="0">
                <a:latin typeface="微軟正黑體" panose="020B0604030504040204" pitchFamily="34" charset="-120"/>
                <a:ea typeface="微軟正黑體" panose="020B0604030504040204" pitchFamily="34" charset="-120"/>
              </a:rPr>
              <a:t>期貨時 </a:t>
            </a:r>
            <a:r>
              <a:rPr lang="en-US" altLang="zh-TW" dirty="0" err="1" smtClean="0">
                <a:latin typeface="微軟正黑體" panose="020B0604030504040204" pitchFamily="34" charset="-120"/>
                <a:ea typeface="微軟正黑體" panose="020B0604030504040204" pitchFamily="34" charset="-120"/>
              </a:rPr>
              <a:t>cf</a:t>
            </a:r>
            <a:r>
              <a:rPr lang="en-US" altLang="zh-TW" dirty="0" smtClean="0">
                <a:latin typeface="微軟正黑體" panose="020B0604030504040204" pitchFamily="34" charset="-120"/>
                <a:ea typeface="微軟正黑體" panose="020B0604030504040204" pitchFamily="34" charset="-120"/>
              </a:rPr>
              <a:t> weighting</a:t>
            </a:r>
            <a:r>
              <a:rPr lang="zh-TW" altLang="en-US" dirty="0" smtClean="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pPr lvl="1">
              <a:lnSpc>
                <a:spcPct val="100000"/>
              </a:lnSpc>
              <a:buClr>
                <a:schemeClr val="tx1"/>
              </a:buClr>
            </a:pPr>
            <a:r>
              <a:rPr lang="zh-TW" altLang="en-US" dirty="0" smtClean="0">
                <a:latin typeface="微軟正黑體" panose="020B0604030504040204" pitchFamily="34" charset="-120"/>
                <a:ea typeface="微軟正黑體" panose="020B0604030504040204" pitchFamily="34" charset="-120"/>
              </a:rPr>
              <a:t>那些想藉由 </a:t>
            </a:r>
            <a:r>
              <a:rPr lang="en-US" altLang="zh-TW" dirty="0" smtClean="0">
                <a:latin typeface="微軟正黑體" panose="020B0604030504040204" pitchFamily="34" charset="-120"/>
                <a:ea typeface="微軟正黑體" panose="020B0604030504040204" pitchFamily="34" charset="-120"/>
              </a:rPr>
              <a:t>EFRP</a:t>
            </a:r>
            <a:r>
              <a:rPr lang="zh-TW" altLang="en-US" dirty="0" smtClean="0">
                <a:latin typeface="微軟正黑體" panose="020B0604030504040204" pitchFamily="34" charset="-120"/>
                <a:ea typeface="微軟正黑體" panose="020B0604030504040204" pitchFamily="34" charset="-120"/>
              </a:rPr>
              <a:t> 拋出基差部位的投資人，也比較可能維持</a:t>
            </a:r>
            <a:r>
              <a:rPr lang="en-US" altLang="zh-TW" dirty="0" err="1">
                <a:latin typeface="微軟正黑體" panose="020B0604030504040204" pitchFamily="34" charset="-120"/>
                <a:ea typeface="微軟正黑體" panose="020B0604030504040204" pitchFamily="34" charset="-120"/>
              </a:rPr>
              <a:t>cf</a:t>
            </a:r>
            <a:r>
              <a:rPr lang="en-US" altLang="zh-TW" dirty="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weighting</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a:lnSpc>
                <a:spcPct val="100000"/>
              </a:lnSpc>
            </a:pPr>
            <a:r>
              <a:rPr lang="zh-TW" altLang="en-US" dirty="0" smtClean="0">
                <a:latin typeface="微軟正黑體" panose="020B0604030504040204" pitchFamily="34" charset="-120"/>
                <a:ea typeface="微軟正黑體" panose="020B0604030504040204" pitchFamily="34" charset="-120"/>
              </a:rPr>
              <a:t>最後交易</a:t>
            </a:r>
            <a:r>
              <a:rPr lang="zh-TW" altLang="en-US" dirty="0">
                <a:latin typeface="微軟正黑體" panose="020B0604030504040204" pitchFamily="34" charset="-120"/>
                <a:ea typeface="微軟正黑體" panose="020B0604030504040204" pitchFamily="34" charset="-120"/>
              </a:rPr>
              <a:t>日</a:t>
            </a:r>
            <a:r>
              <a:rPr lang="zh-TW" altLang="en-US" dirty="0" smtClean="0">
                <a:latin typeface="微軟正黑體" panose="020B0604030504040204" pitchFamily="34" charset="-120"/>
                <a:ea typeface="微軟正黑體" panose="020B0604030504040204" pitchFamily="34" charset="-120"/>
              </a:rPr>
              <a:t>後</a:t>
            </a:r>
            <a:r>
              <a:rPr lang="zh-TW" altLang="en-US" dirty="0">
                <a:latin typeface="微軟正黑體" panose="020B0604030504040204" pitchFamily="34" charset="-120"/>
                <a:ea typeface="微軟正黑體" panose="020B0604030504040204" pitchFamily="34" charset="-120"/>
              </a:rPr>
              <a:t>第二</a:t>
            </a:r>
            <a:r>
              <a:rPr lang="zh-TW" altLang="en-US" dirty="0" smtClean="0">
                <a:latin typeface="微軟正黑體" panose="020B0604030504040204" pitchFamily="34" charset="-120"/>
                <a:ea typeface="微軟正黑體" panose="020B0604030504040204" pitchFamily="34" charset="-120"/>
              </a:rPr>
              <a:t>個營業日中午之後， </a:t>
            </a:r>
            <a:r>
              <a:rPr lang="zh-TW" altLang="en-US" dirty="0">
                <a:latin typeface="微軟正黑體" panose="020B0604030504040204" pitchFamily="34" charset="-120"/>
                <a:ea typeface="微軟正黑體" panose="020B0604030504040204" pitchFamily="34" charset="-120"/>
              </a:rPr>
              <a:t>唯一剩下</a:t>
            </a:r>
            <a:r>
              <a:rPr lang="zh-TW" altLang="en-US" dirty="0" smtClean="0">
                <a:latin typeface="微軟正黑體" panose="020B0604030504040204" pitchFamily="34" charset="-120"/>
                <a:ea typeface="微軟正黑體" panose="020B0604030504040204" pitchFamily="34" charset="-120"/>
              </a:rPr>
              <a:t>的</a:t>
            </a:r>
            <a:r>
              <a:rPr lang="zh-TW" altLang="en-US" dirty="0">
                <a:latin typeface="微軟正黑體" panose="020B0604030504040204" pitchFamily="34" charset="-120"/>
                <a:ea typeface="微軟正黑體" panose="020B0604030504040204" pitchFamily="34" charset="-120"/>
              </a:rPr>
              <a:t>平</a:t>
            </a:r>
            <a:r>
              <a:rPr lang="zh-TW" altLang="en-US" dirty="0" smtClean="0">
                <a:latin typeface="微軟正黑體" panose="020B0604030504040204" pitchFamily="34" charset="-120"/>
                <a:ea typeface="微軟正黑體" panose="020B0604030504040204" pitchFamily="34" charset="-120"/>
              </a:rPr>
              <a:t>倉途徑只有交割。</a:t>
            </a:r>
            <a:endParaRPr lang="en-US" altLang="zh-TW"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246817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The Wild Card Option</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1097280" y="1913021"/>
                <a:ext cx="10058400" cy="4403558"/>
              </a:xfrm>
            </p:spPr>
            <p:txBody>
              <a:bodyPr>
                <a:normAutofit/>
              </a:bodyPr>
              <a:lstStyle/>
              <a:p>
                <a:pPr>
                  <a:buClr>
                    <a:schemeClr val="tx1"/>
                  </a:buClr>
                </a:pPr>
                <a:r>
                  <a:rPr lang="zh-TW" altLang="en-US" sz="1800" dirty="0" smtClean="0">
                    <a:latin typeface="微軟正黑體" panose="020B0604030504040204" pitchFamily="34" charset="-120"/>
                    <a:ea typeface="微軟正黑體" panose="020B0604030504040204" pitchFamily="34" charset="-120"/>
                  </a:rPr>
                  <a:t>基差多頭在下式成立的時候願意執行</a:t>
                </a:r>
                <a:r>
                  <a:rPr lang="en-US" altLang="zh-TW" sz="1800" dirty="0" smtClean="0">
                    <a:latin typeface="微軟正黑體" panose="020B0604030504040204" pitchFamily="34" charset="-120"/>
                    <a:ea typeface="微軟正黑體" panose="020B0604030504040204" pitchFamily="34" charset="-120"/>
                  </a:rPr>
                  <a:t>Wild Card Option</a:t>
                </a:r>
                <a:r>
                  <a:rPr lang="zh-TW" altLang="en-US" sz="1800" dirty="0" smtClean="0">
                    <a:latin typeface="微軟正黑體" panose="020B0604030504040204" pitchFamily="34" charset="-120"/>
                    <a:ea typeface="微軟正黑體" panose="020B0604030504040204" pitchFamily="34" charset="-120"/>
                  </a:rPr>
                  <a:t>：</a:t>
                </a:r>
                <a:endParaRPr lang="en-US" altLang="zh-TW" sz="1800" dirty="0" smtClean="0">
                  <a:latin typeface="微軟正黑體" panose="020B0604030504040204" pitchFamily="34" charset="-120"/>
                  <a:ea typeface="微軟正黑體" panose="020B0604030504040204" pitchFamily="34" charset="-120"/>
                </a:endParaRPr>
              </a:p>
              <a:p>
                <a:pPr lvl="1">
                  <a:buClr>
                    <a:schemeClr val="tx1"/>
                  </a:buClr>
                </a:pPr>
                <a:endParaRPr lang="en-US" altLang="zh-TW" sz="1600" i="1" dirty="0">
                  <a:latin typeface="Cambria Math" panose="02040503050406030204" pitchFamily="18" charset="0"/>
                </a:endParaRPr>
              </a:p>
              <a:p>
                <a:pPr lvl="1">
                  <a:buClr>
                    <a:schemeClr val="tx1"/>
                  </a:buClr>
                </a:pPr>
                <a:endParaRPr lang="en-US" altLang="zh-TW" sz="1600" i="1" dirty="0" smtClean="0">
                  <a:latin typeface="Cambria Math" panose="02040503050406030204" pitchFamily="18" charset="0"/>
                </a:endParaRPr>
              </a:p>
              <a:p>
                <a:pPr lvl="1">
                  <a:buClr>
                    <a:schemeClr val="tx1"/>
                  </a:buClr>
                </a:pPr>
                <a14:m>
                  <m:oMath xmlns:m="http://schemas.openxmlformats.org/officeDocument/2006/math">
                    <m:sSub>
                      <m:sSubPr>
                        <m:ctrlPr>
                          <a:rPr lang="en-US" altLang="zh-TW" sz="1600" i="1">
                            <a:latin typeface="Cambria Math" panose="02040503050406030204" pitchFamily="18" charset="0"/>
                          </a:rPr>
                        </m:ctrlPr>
                      </m:sSubPr>
                      <m:e>
                        <m:r>
                          <a:rPr lang="en-US" altLang="zh-TW" sz="1600" i="1">
                            <a:latin typeface="Cambria Math" panose="02040503050406030204" pitchFamily="18" charset="0"/>
                          </a:rPr>
                          <m:t>𝑃</m:t>
                        </m:r>
                      </m:e>
                      <m:sub>
                        <m:r>
                          <a:rPr lang="en-US" altLang="zh-TW" sz="1600" i="1">
                            <a:latin typeface="Cambria Math" panose="02040503050406030204" pitchFamily="18" charset="0"/>
                          </a:rPr>
                          <m:t>𝑙𝑎𝑡𝑒</m:t>
                        </m:r>
                      </m:sub>
                    </m:sSub>
                    <m:r>
                      <a:rPr lang="zh-TW" altLang="en-US" sz="1600" i="1" smtClean="0">
                        <a:latin typeface="Cambria Math" panose="02040503050406030204" pitchFamily="18" charset="0"/>
                      </a:rPr>
                      <m:t>：</m:t>
                    </m:r>
                  </m:oMath>
                </a14:m>
                <a:r>
                  <a:rPr lang="en-US" altLang="zh-TW" sz="1600" dirty="0" smtClean="0">
                    <a:latin typeface="微軟正黑體" panose="020B0604030504040204" pitchFamily="34" charset="-120"/>
                    <a:ea typeface="微軟正黑體" panose="020B0604030504040204" pitchFamily="34" charset="-120"/>
                  </a:rPr>
                  <a:t>CTD</a:t>
                </a:r>
                <a:r>
                  <a:rPr lang="zh-TW" altLang="en-US" sz="1600" dirty="0" smtClean="0">
                    <a:latin typeface="微軟正黑體" panose="020B0604030504040204" pitchFamily="34" charset="-120"/>
                    <a:ea typeface="微軟正黑體" panose="020B0604030504040204" pitchFamily="34" charset="-120"/>
                  </a:rPr>
                  <a:t>證券在現貨市場</a:t>
                </a:r>
                <a:r>
                  <a:rPr lang="en-US" altLang="zh-TW" sz="1600" dirty="0" smtClean="0">
                    <a:latin typeface="微軟正黑體" panose="020B0604030504040204" pitchFamily="34" charset="-120"/>
                    <a:ea typeface="微軟正黑體" panose="020B0604030504040204" pitchFamily="34" charset="-120"/>
                  </a:rPr>
                  <a:t>14:00~16:30CT</a:t>
                </a:r>
                <a:r>
                  <a:rPr lang="zh-TW" altLang="en-US" sz="1600" dirty="0" smtClean="0">
                    <a:latin typeface="微軟正黑體" panose="020B0604030504040204" pitchFamily="34" charset="-120"/>
                    <a:ea typeface="微軟正黑體" panose="020B0604030504040204" pitchFamily="34" charset="-120"/>
                  </a:rPr>
                  <a:t>的報價</a:t>
                </a:r>
                <a:endParaRPr lang="en-US" altLang="zh-TW" sz="1600" dirty="0">
                  <a:latin typeface="微軟正黑體" panose="020B0604030504040204" pitchFamily="34" charset="-120"/>
                  <a:ea typeface="微軟正黑體" panose="020B0604030504040204" pitchFamily="34" charset="-120"/>
                </a:endParaRPr>
              </a:p>
              <a:p>
                <a:pPr lvl="1">
                  <a:buClr>
                    <a:schemeClr val="tx1"/>
                  </a:buClr>
                </a:pPr>
                <a14:m>
                  <m:oMath xmlns:m="http://schemas.openxmlformats.org/officeDocument/2006/math">
                    <m:sSub>
                      <m:sSubPr>
                        <m:ctrlPr>
                          <a:rPr lang="en-US" altLang="zh-TW" sz="1600" i="1">
                            <a:latin typeface="Cambria Math" panose="02040503050406030204" pitchFamily="18" charset="0"/>
                          </a:rPr>
                        </m:ctrlPr>
                      </m:sSubPr>
                      <m:e>
                        <m:r>
                          <a:rPr lang="en-US" altLang="zh-TW" sz="1600" i="1">
                            <a:latin typeface="Cambria Math" panose="02040503050406030204" pitchFamily="18" charset="0"/>
                          </a:rPr>
                          <m:t>𝐹</m:t>
                        </m:r>
                      </m:e>
                      <m:sub>
                        <m:r>
                          <a:rPr lang="en-US" altLang="zh-TW" sz="1600" i="1">
                            <a:latin typeface="Cambria Math" panose="02040503050406030204" pitchFamily="18" charset="0"/>
                          </a:rPr>
                          <m:t>𝑡</m:t>
                        </m:r>
                      </m:sub>
                    </m:sSub>
                  </m:oMath>
                </a14:m>
                <a:r>
                  <a:rPr lang="zh-TW" altLang="en-US" sz="1600" dirty="0" smtClean="0">
                    <a:latin typeface="微軟正黑體" panose="020B0604030504040204" pitchFamily="34" charset="-120"/>
                    <a:ea typeface="微軟正黑體" panose="020B0604030504040204" pitchFamily="34" charset="-120"/>
                  </a:rPr>
                  <a:t>：今天</a:t>
                </a:r>
                <a:r>
                  <a:rPr lang="zh-TW" altLang="en-US" sz="1600" dirty="0">
                    <a:latin typeface="微軟正黑體" panose="020B0604030504040204" pitchFamily="34" charset="-120"/>
                    <a:ea typeface="微軟正黑體" panose="020B0604030504040204" pitchFamily="34" charset="-120"/>
                  </a:rPr>
                  <a:t>的期貨每日結算</a:t>
                </a:r>
                <a:r>
                  <a:rPr lang="zh-TW" altLang="en-US" sz="1600" dirty="0" smtClean="0">
                    <a:latin typeface="微軟正黑體" panose="020B0604030504040204" pitchFamily="34" charset="-120"/>
                    <a:ea typeface="微軟正黑體" panose="020B0604030504040204" pitchFamily="34" charset="-120"/>
                  </a:rPr>
                  <a:t>價。定於</a:t>
                </a:r>
                <a:r>
                  <a:rPr lang="en-US" altLang="zh-TW" sz="1600" dirty="0" smtClean="0">
                    <a:latin typeface="微軟正黑體" panose="020B0604030504040204" pitchFamily="34" charset="-120"/>
                    <a:ea typeface="微軟正黑體" panose="020B0604030504040204" pitchFamily="34" charset="-120"/>
                  </a:rPr>
                  <a:t>14:00</a:t>
                </a:r>
              </a:p>
              <a:p>
                <a:pPr lvl="1">
                  <a:buClr>
                    <a:schemeClr val="tx1"/>
                  </a:buClr>
                </a:pPr>
                <a14:m>
                  <m:oMath xmlns:m="http://schemas.openxmlformats.org/officeDocument/2006/math">
                    <m:sSub>
                      <m:sSubPr>
                        <m:ctrlPr>
                          <a:rPr lang="en-US" altLang="zh-TW" sz="1600" i="1">
                            <a:latin typeface="Cambria Math" panose="02040503050406030204" pitchFamily="18" charset="0"/>
                          </a:rPr>
                        </m:ctrlPr>
                      </m:sSubPr>
                      <m:e>
                        <m:r>
                          <a:rPr lang="en-US" altLang="zh-TW" sz="1600" i="1">
                            <a:latin typeface="Cambria Math" panose="02040503050406030204" pitchFamily="18" charset="0"/>
                          </a:rPr>
                          <m:t>𝐹</m:t>
                        </m:r>
                      </m:e>
                      <m:sub>
                        <m:r>
                          <a:rPr lang="en-US" altLang="zh-TW" sz="1600" i="1">
                            <a:latin typeface="Cambria Math" panose="02040503050406030204" pitchFamily="18" charset="0"/>
                          </a:rPr>
                          <m:t>𝑡</m:t>
                        </m:r>
                      </m:sub>
                    </m:sSub>
                    <m:r>
                      <a:rPr lang="en-US" altLang="zh-TW" sz="1600" i="1">
                        <a:latin typeface="Cambria Math" panose="02040503050406030204" pitchFamily="18" charset="0"/>
                        <a:ea typeface="Cambria Math" panose="02040503050406030204" pitchFamily="18" charset="0"/>
                      </a:rPr>
                      <m:t>×</m:t>
                    </m:r>
                    <m:r>
                      <a:rPr lang="en-US" altLang="zh-TW" sz="1600" i="1">
                        <a:latin typeface="Cambria Math" panose="02040503050406030204" pitchFamily="18" charset="0"/>
                        <a:ea typeface="Cambria Math" panose="02040503050406030204" pitchFamily="18" charset="0"/>
                      </a:rPr>
                      <m:t>𝑐𝑓</m:t>
                    </m:r>
                  </m:oMath>
                </a14:m>
                <a:r>
                  <a:rPr lang="zh-TW" altLang="en-US" sz="1600" dirty="0" smtClean="0">
                    <a:latin typeface="微軟正黑體" panose="020B0604030504040204" pitchFamily="34" charset="-120"/>
                    <a:ea typeface="微軟正黑體" panose="020B0604030504040204" pitchFamily="34" charset="-120"/>
                  </a:rPr>
                  <a:t>：今天期貨的每日</a:t>
                </a:r>
                <a:r>
                  <a:rPr lang="zh-TW" altLang="en-US" sz="1600" dirty="0">
                    <a:latin typeface="微軟正黑體" panose="020B0604030504040204" pitchFamily="34" charset="-120"/>
                    <a:ea typeface="微軟正黑體" panose="020B0604030504040204" pitchFamily="34" charset="-120"/>
                  </a:rPr>
                  <a:t>結算</a:t>
                </a:r>
                <a:r>
                  <a:rPr lang="zh-TW" altLang="en-US" sz="1600" dirty="0" smtClean="0">
                    <a:latin typeface="微軟正黑體" panose="020B0604030504040204" pitchFamily="34" charset="-120"/>
                    <a:ea typeface="微軟正黑體" panose="020B0604030504040204" pitchFamily="34" charset="-120"/>
                  </a:rPr>
                  <a:t>價推算的</a:t>
                </a:r>
                <a:r>
                  <a:rPr lang="en-US" altLang="zh-TW" sz="1600" dirty="0" smtClean="0">
                    <a:latin typeface="微軟正黑體" panose="020B0604030504040204" pitchFamily="34" charset="-120"/>
                    <a:ea typeface="微軟正黑體" panose="020B0604030504040204" pitchFamily="34" charset="-120"/>
                  </a:rPr>
                  <a:t>CTD</a:t>
                </a:r>
                <a:r>
                  <a:rPr lang="zh-TW" altLang="en-US" sz="1600" dirty="0" smtClean="0">
                    <a:latin typeface="微軟正黑體" panose="020B0604030504040204" pitchFamily="34" charset="-120"/>
                    <a:ea typeface="微軟正黑體" panose="020B0604030504040204" pitchFamily="34" charset="-120"/>
                  </a:rPr>
                  <a:t>證券</a:t>
                </a:r>
                <a:r>
                  <a:rPr lang="zh-TW" altLang="en-US" sz="1600" dirty="0">
                    <a:latin typeface="微軟正黑體" panose="020B0604030504040204" pitchFamily="34" charset="-120"/>
                    <a:ea typeface="微軟正黑體" panose="020B0604030504040204" pitchFamily="34" charset="-120"/>
                  </a:rPr>
                  <a:t>的發票</a:t>
                </a:r>
                <a:r>
                  <a:rPr lang="zh-TW" altLang="en-US" sz="1600" dirty="0" smtClean="0">
                    <a:latin typeface="微軟正黑體" panose="020B0604030504040204" pitchFamily="34" charset="-120"/>
                    <a:ea typeface="微軟正黑體" panose="020B0604030504040204" pitchFamily="34" charset="-120"/>
                  </a:rPr>
                  <a:t>價格</a:t>
                </a:r>
                <a:endParaRPr lang="en-US" altLang="zh-TW" sz="1600" dirty="0">
                  <a:latin typeface="微軟正黑體" panose="020B0604030504040204" pitchFamily="34" charset="-120"/>
                  <a:ea typeface="微軟正黑體" panose="020B0604030504040204" pitchFamily="34" charset="-120"/>
                </a:endParaRPr>
              </a:p>
              <a:p>
                <a:pPr lvl="1">
                  <a:buClr>
                    <a:schemeClr val="tx1"/>
                  </a:buClr>
                </a:pPr>
                <a14:m>
                  <m:oMath xmlns:m="http://schemas.openxmlformats.org/officeDocument/2006/math">
                    <m:sSub>
                      <m:sSubPr>
                        <m:ctrlPr>
                          <a:rPr lang="en-US" altLang="zh-TW" sz="1600" i="1">
                            <a:latin typeface="Cambria Math" panose="02040503050406030204" pitchFamily="18" charset="0"/>
                            <a:ea typeface="Cambria Math" panose="02040503050406030204" pitchFamily="18" charset="0"/>
                          </a:rPr>
                        </m:ctrlPr>
                      </m:sSubPr>
                      <m:e>
                        <m:r>
                          <a:rPr lang="en-US" altLang="zh-TW" sz="1600" i="1">
                            <a:latin typeface="Cambria Math" panose="02040503050406030204" pitchFamily="18" charset="0"/>
                            <a:ea typeface="Cambria Math" panose="02040503050406030204" pitchFamily="18" charset="0"/>
                          </a:rPr>
                          <m:t>𝐸</m:t>
                        </m:r>
                      </m:e>
                      <m:sub>
                        <m:r>
                          <a:rPr lang="en-US" altLang="zh-TW" sz="1600" i="1">
                            <a:latin typeface="Cambria Math" panose="02040503050406030204" pitchFamily="18" charset="0"/>
                            <a:ea typeface="Cambria Math" panose="02040503050406030204" pitchFamily="18" charset="0"/>
                          </a:rPr>
                          <m:t>𝑙𝑎𝑡𝑒</m:t>
                        </m:r>
                      </m:sub>
                    </m:sSub>
                    <m:d>
                      <m:dPr>
                        <m:ctrlPr>
                          <a:rPr lang="en-US" altLang="zh-TW" sz="1600" i="1">
                            <a:latin typeface="Cambria Math" panose="02040503050406030204" pitchFamily="18" charset="0"/>
                            <a:ea typeface="Cambria Math" panose="02040503050406030204" pitchFamily="18" charset="0"/>
                          </a:rPr>
                        </m:ctrlPr>
                      </m:dPr>
                      <m:e>
                        <m:sSub>
                          <m:sSubPr>
                            <m:ctrlPr>
                              <a:rPr lang="en-US" altLang="zh-TW" sz="1600" i="1">
                                <a:latin typeface="Cambria Math" panose="02040503050406030204" pitchFamily="18" charset="0"/>
                                <a:ea typeface="Cambria Math" panose="02040503050406030204" pitchFamily="18" charset="0"/>
                              </a:rPr>
                            </m:ctrlPr>
                          </m:sSubPr>
                          <m:e>
                            <m:r>
                              <a:rPr lang="en-US" altLang="zh-TW" sz="1600" i="1">
                                <a:latin typeface="Cambria Math" panose="02040503050406030204" pitchFamily="18" charset="0"/>
                                <a:ea typeface="Cambria Math" panose="02040503050406030204" pitchFamily="18" charset="0"/>
                              </a:rPr>
                              <m:t>𝐹</m:t>
                            </m:r>
                          </m:e>
                          <m:sub>
                            <m:r>
                              <a:rPr lang="en-US" altLang="zh-TW" sz="1600" i="1">
                                <a:latin typeface="Cambria Math" panose="02040503050406030204" pitchFamily="18" charset="0"/>
                                <a:ea typeface="Cambria Math" panose="02040503050406030204" pitchFamily="18" charset="0"/>
                              </a:rPr>
                              <m:t>𝑡</m:t>
                            </m:r>
                            <m:r>
                              <a:rPr lang="en-US" altLang="zh-TW" sz="1600" i="1">
                                <a:latin typeface="Cambria Math" panose="02040503050406030204" pitchFamily="18" charset="0"/>
                                <a:ea typeface="Cambria Math" panose="02040503050406030204" pitchFamily="18" charset="0"/>
                              </a:rPr>
                              <m:t>+1</m:t>
                            </m:r>
                          </m:sub>
                        </m:sSub>
                      </m:e>
                    </m:d>
                  </m:oMath>
                </a14:m>
                <a:r>
                  <a:rPr lang="zh-TW" altLang="en-US" sz="1600" dirty="0" smtClean="0">
                    <a:latin typeface="微軟正黑體" panose="020B0604030504040204" pitchFamily="34" charset="-120"/>
                    <a:ea typeface="微軟正黑體" panose="020B0604030504040204" pitchFamily="34" charset="-120"/>
                  </a:rPr>
                  <a:t>：基於</a:t>
                </a:r>
                <a:r>
                  <a:rPr lang="en-US" altLang="zh-TW" sz="1600" dirty="0" smtClean="0">
                    <a:latin typeface="微軟正黑體" panose="020B0604030504040204" pitchFamily="34" charset="-120"/>
                    <a:ea typeface="微軟正黑體" panose="020B0604030504040204" pitchFamily="34" charset="-120"/>
                  </a:rPr>
                  <a:t>14:00~16:30CT</a:t>
                </a:r>
                <a:r>
                  <a:rPr lang="zh-TW" altLang="en-US" sz="1600" dirty="0" smtClean="0">
                    <a:latin typeface="微軟正黑體" panose="020B0604030504040204" pitchFamily="34" charset="-120"/>
                    <a:ea typeface="微軟正黑體" panose="020B0604030504040204" pitchFamily="34" charset="-120"/>
                  </a:rPr>
                  <a:t>的可用訊息，對</a:t>
                </a:r>
                <a:r>
                  <a:rPr lang="zh-TW" altLang="en-US" sz="1600" dirty="0">
                    <a:latin typeface="微軟正黑體" panose="020B0604030504040204" pitchFamily="34" charset="-120"/>
                    <a:ea typeface="微軟正黑體" panose="020B0604030504040204" pitchFamily="34" charset="-120"/>
                  </a:rPr>
                  <a:t>明天</a:t>
                </a:r>
                <a:r>
                  <a:rPr lang="zh-TW" altLang="en-US" sz="1600" dirty="0" smtClean="0">
                    <a:latin typeface="微軟正黑體" panose="020B0604030504040204" pitchFamily="34" charset="-120"/>
                    <a:ea typeface="微軟正黑體" panose="020B0604030504040204" pitchFamily="34" charset="-120"/>
                  </a:rPr>
                  <a:t>期貨的預期每日結算價</a:t>
                </a:r>
                <a:endParaRPr lang="en-US" altLang="zh-TW" sz="1600" dirty="0" smtClean="0">
                  <a:latin typeface="微軟正黑體" panose="020B0604030504040204" pitchFamily="34" charset="-120"/>
                  <a:ea typeface="微軟正黑體" panose="020B0604030504040204" pitchFamily="34" charset="-120"/>
                </a:endParaRPr>
              </a:p>
              <a:p>
                <a:pPr>
                  <a:buClr>
                    <a:schemeClr val="tx1"/>
                  </a:buClr>
                </a:pPr>
                <a:r>
                  <a:rPr lang="zh-TW" altLang="en-US" sz="1800" dirty="0">
                    <a:latin typeface="微軟正黑體" panose="020B0604030504040204" pitchFamily="34" charset="-120"/>
                    <a:ea typeface="微軟正黑體" panose="020B0604030504040204" pitchFamily="34" charset="-120"/>
                  </a:rPr>
                  <a:t>也可以利用以下的經驗法則</a:t>
                </a:r>
                <a:r>
                  <a:rPr lang="zh-TW" altLang="en-US" sz="1800" dirty="0" smtClean="0">
                    <a:latin typeface="微軟正黑體" panose="020B0604030504040204" pitchFamily="34" charset="-120"/>
                    <a:ea typeface="微軟正黑體" panose="020B0604030504040204" pitchFamily="34" charset="-120"/>
                  </a:rPr>
                  <a:t>判斷：</a:t>
                </a:r>
                <a:endParaRPr lang="en-US" altLang="zh-TW" sz="1800" dirty="0">
                  <a:latin typeface="微軟正黑體" panose="020B0604030504040204" pitchFamily="34" charset="-120"/>
                  <a:ea typeface="微軟正黑體" panose="020B0604030504040204" pitchFamily="34" charset="-120"/>
                </a:endParaRPr>
              </a:p>
              <a:p>
                <a:endParaRPr lang="en-US" altLang="zh-TW" sz="1800" dirty="0" smtClean="0">
                  <a:latin typeface="微軟正黑體" panose="020B0604030504040204" pitchFamily="34" charset="-120"/>
                  <a:ea typeface="微軟正黑體" panose="020B0604030504040204" pitchFamily="34" charset="-120"/>
                </a:endParaRPr>
              </a:p>
              <a:p>
                <a:pPr lvl="1">
                  <a:buClr>
                    <a:schemeClr val="tx1"/>
                  </a:buClr>
                </a:pPr>
                <a:r>
                  <a:rPr lang="zh-TW" altLang="en-US" sz="1600" dirty="0">
                    <a:latin typeface="微軟正黑體" panose="020B0604030504040204" pitchFamily="34" charset="-120"/>
                    <a:ea typeface="微軟正黑體" panose="020B0604030504040204" pitchFamily="34" charset="-120"/>
                  </a:rPr>
                  <a:t>如果基差是用 </a:t>
                </a:r>
                <a:r>
                  <a:rPr lang="en-US" altLang="zh-TW" sz="1600" dirty="0">
                    <a:latin typeface="微軟正黑體" panose="020B0604030504040204" pitchFamily="34" charset="-120"/>
                    <a:ea typeface="微軟正黑體" panose="020B0604030504040204" pitchFamily="34" charset="-120"/>
                  </a:rPr>
                  <a:t>CTD </a:t>
                </a:r>
                <a:r>
                  <a:rPr lang="zh-TW" altLang="en-US" sz="1600" dirty="0">
                    <a:latin typeface="微軟正黑體" panose="020B0604030504040204" pitchFamily="34" charset="-120"/>
                    <a:ea typeface="微軟正黑體" panose="020B0604030504040204" pitchFamily="34" charset="-120"/>
                  </a:rPr>
                  <a:t>或接近 </a:t>
                </a:r>
                <a:r>
                  <a:rPr lang="en-US" altLang="zh-TW" sz="1600" dirty="0">
                    <a:latin typeface="微軟正黑體" panose="020B0604030504040204" pitchFamily="34" charset="-120"/>
                    <a:ea typeface="微軟正黑體" panose="020B0604030504040204" pitchFamily="34" charset="-120"/>
                  </a:rPr>
                  <a:t>CTD </a:t>
                </a:r>
                <a:r>
                  <a:rPr lang="zh-TW" altLang="en-US" sz="1600" dirty="0">
                    <a:latin typeface="微軟正黑體" panose="020B0604030504040204" pitchFamily="34" charset="-120"/>
                    <a:ea typeface="微軟正黑體" panose="020B0604030504040204" pitchFamily="34" charset="-120"/>
                  </a:rPr>
                  <a:t>的國債構建的，</a:t>
                </a:r>
                <a:r>
                  <a:rPr lang="zh-TW" altLang="en-US" sz="1600" dirty="0" smtClean="0">
                    <a:latin typeface="微軟正黑體" panose="020B0604030504040204" pitchFamily="34" charset="-120"/>
                    <a:ea typeface="微軟正黑體" panose="020B0604030504040204" pitchFamily="34" charset="-120"/>
                  </a:rPr>
                  <a:t>則行權本質上</a:t>
                </a:r>
                <a:r>
                  <a:rPr lang="zh-TW" altLang="en-US" sz="1600" dirty="0">
                    <a:latin typeface="微軟正黑體" panose="020B0604030504040204" pitchFamily="34" charset="-120"/>
                    <a:ea typeface="微軟正黑體" panose="020B0604030504040204" pitchFamily="34" charset="-120"/>
                  </a:rPr>
                  <a:t>取決於證券價格的尾盤變動是否足以補償基</a:t>
                </a:r>
                <a:r>
                  <a:rPr lang="zh-TW" altLang="en-US" sz="1600" dirty="0" smtClean="0">
                    <a:latin typeface="微軟正黑體" panose="020B0604030504040204" pitchFamily="34" charset="-120"/>
                    <a:ea typeface="微軟正黑體" panose="020B0604030504040204" pitchFamily="34" charset="-120"/>
                  </a:rPr>
                  <a:t>差多頭因</a:t>
                </a:r>
                <a:r>
                  <a:rPr lang="zh-TW" altLang="en-US" sz="1600" dirty="0">
                    <a:latin typeface="微軟正黑體" panose="020B0604030504040204" pitchFamily="34" charset="-120"/>
                    <a:ea typeface="微軟正黑體" panose="020B0604030504040204" pitchFamily="34" charset="-120"/>
                  </a:rPr>
                  <a:t>行權（即通過提前</a:t>
                </a:r>
                <a:r>
                  <a:rPr lang="zh-TW" altLang="en-US" sz="1600" dirty="0" smtClean="0">
                    <a:latin typeface="微軟正黑體" panose="020B0604030504040204" pitchFamily="34" charset="-120"/>
                    <a:ea typeface="微軟正黑體" panose="020B0604030504040204" pitchFamily="34" charset="-120"/>
                  </a:rPr>
                  <a:t>交割其期貨部位）</a:t>
                </a:r>
                <a:r>
                  <a:rPr lang="zh-TW" altLang="en-US" sz="1600" dirty="0">
                    <a:latin typeface="微軟正黑體" panose="020B0604030504040204" pitchFamily="34" charset="-120"/>
                    <a:ea typeface="微軟正黑體" panose="020B0604030504040204" pitchFamily="34" charset="-120"/>
                  </a:rPr>
                  <a:t>而放棄</a:t>
                </a:r>
                <a:r>
                  <a:rPr lang="zh-TW" altLang="en-US" sz="1600" dirty="0" smtClean="0">
                    <a:latin typeface="微軟正黑體" panose="020B0604030504040204" pitchFamily="34" charset="-120"/>
                    <a:ea typeface="微軟正黑體" panose="020B0604030504040204" pitchFamily="34" charset="-120"/>
                  </a:rPr>
                  <a:t>的</a:t>
                </a:r>
                <a:r>
                  <a:rPr lang="zh-TW" altLang="en-US" sz="1600" dirty="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Carry</a:t>
                </a:r>
                <a:r>
                  <a:rPr lang="zh-TW" altLang="en-US" sz="1600" dirty="0" smtClean="0">
                    <a:latin typeface="微軟正黑體" panose="020B0604030504040204" pitchFamily="34" charset="-120"/>
                    <a:ea typeface="微軟正黑體" panose="020B0604030504040204" pitchFamily="34" charset="-120"/>
                  </a:rPr>
                  <a:t> 收入</a:t>
                </a:r>
                <a:r>
                  <a:rPr lang="zh-TW" altLang="en-US" sz="1600" dirty="0">
                    <a:latin typeface="微軟正黑體" panose="020B0604030504040204" pitchFamily="34" charset="-120"/>
                    <a:ea typeface="微軟正黑體" panose="020B0604030504040204" pitchFamily="34" charset="-120"/>
                  </a:rPr>
                  <a:t>。</a:t>
                </a:r>
              </a:p>
              <a:p>
                <a:r>
                  <a:rPr lang="zh-TW" altLang="en-US" sz="1800" dirty="0">
                    <a:latin typeface="微軟正黑體" panose="020B0604030504040204" pitchFamily="34" charset="-120"/>
                    <a:ea typeface="微軟正黑體" panose="020B0604030504040204" pitchFamily="34" charset="-120"/>
                  </a:rPr>
                  <a:t>對</a:t>
                </a:r>
                <a:r>
                  <a:rPr lang="zh-TW" altLang="en-US" sz="1800" dirty="0" smtClean="0">
                    <a:latin typeface="微軟正黑體" panose="020B0604030504040204" pitchFamily="34" charset="-120"/>
                    <a:ea typeface="微軟正黑體" panose="020B0604030504040204" pitchFamily="34" charset="-120"/>
                  </a:rPr>
                  <a:t>基差空頭而言，基差部位類似於放空</a:t>
                </a:r>
                <a:r>
                  <a:rPr lang="en-US" altLang="zh-TW" sz="1800" dirty="0" smtClean="0">
                    <a:latin typeface="微軟正黑體" panose="020B0604030504040204" pitchFamily="34" charset="-120"/>
                    <a:ea typeface="微軟正黑體" panose="020B0604030504040204" pitchFamily="34" charset="-120"/>
                  </a:rPr>
                  <a:t>gamma position</a:t>
                </a:r>
                <a:r>
                  <a:rPr lang="zh-TW" altLang="en-US" sz="1800" dirty="0" smtClean="0">
                    <a:latin typeface="微軟正黑體" panose="020B0604030504040204" pitchFamily="34" charset="-120"/>
                    <a:ea typeface="微軟正黑體" panose="020B0604030504040204" pitchFamily="34" charset="-120"/>
                  </a:rPr>
                  <a:t>，是否</a:t>
                </a:r>
                <a:r>
                  <a:rPr lang="zh-TW" altLang="en-US" sz="1800" dirty="0">
                    <a:latin typeface="微軟正黑體" panose="020B0604030504040204" pitchFamily="34" charset="-120"/>
                    <a:ea typeface="微軟正黑體" panose="020B0604030504040204" pitchFamily="34" charset="-120"/>
                  </a:rPr>
                  <a:t>在交割</a:t>
                </a:r>
                <a:r>
                  <a:rPr lang="zh-TW" altLang="en-US" sz="1800" dirty="0" smtClean="0">
                    <a:latin typeface="微軟正黑體" panose="020B0604030504040204" pitchFamily="34" charset="-120"/>
                    <a:ea typeface="微軟正黑體" panose="020B0604030504040204" pitchFamily="34" charset="-120"/>
                  </a:rPr>
                  <a:t>月繼續持有</a:t>
                </a:r>
                <a:r>
                  <a:rPr lang="zh-TW" altLang="en-US" sz="1800" dirty="0">
                    <a:latin typeface="微軟正黑體" panose="020B0604030504040204" pitchFamily="34" charset="-120"/>
                    <a:ea typeface="微軟正黑體" panose="020B0604030504040204" pitchFamily="34" charset="-120"/>
                  </a:rPr>
                  <a:t>空頭基</a:t>
                </a:r>
                <a:r>
                  <a:rPr lang="zh-TW" altLang="en-US" sz="1800" dirty="0" smtClean="0">
                    <a:latin typeface="微軟正黑體" panose="020B0604030504040204" pitchFamily="34" charset="-120"/>
                    <a:ea typeface="微軟正黑體" panose="020B0604030504040204" pitchFamily="34" charset="-120"/>
                  </a:rPr>
                  <a:t>差部位以及</a:t>
                </a:r>
                <a:r>
                  <a:rPr lang="zh-TW" altLang="en-US" sz="1800" dirty="0">
                    <a:latin typeface="微軟正黑體" panose="020B0604030504040204" pitchFamily="34" charset="-120"/>
                    <a:ea typeface="微軟正黑體" panose="020B0604030504040204" pitchFamily="34" charset="-120"/>
                  </a:rPr>
                  <a:t>持續</a:t>
                </a:r>
                <a:r>
                  <a:rPr lang="zh-TW" altLang="en-US" sz="1800" dirty="0" smtClean="0">
                    <a:latin typeface="微軟正黑體" panose="020B0604030504040204" pitchFamily="34" charset="-120"/>
                    <a:ea typeface="微軟正黑體" panose="020B0604030504040204" pitchFamily="34" charset="-120"/>
                  </a:rPr>
                  <a:t>多久，將根據現貨市場</a:t>
                </a:r>
                <a:r>
                  <a:rPr lang="zh-TW" altLang="en-US" sz="1800" dirty="0">
                    <a:latin typeface="微軟正黑體" panose="020B0604030504040204" pitchFamily="34" charset="-120"/>
                    <a:ea typeface="微軟正黑體" panose="020B0604030504040204" pitchFamily="34" charset="-120"/>
                  </a:rPr>
                  <a:t>價格動態的無風險概率分佈、賣出基差的溢</a:t>
                </a:r>
                <a:r>
                  <a:rPr lang="zh-TW" altLang="en-US" sz="1800" dirty="0" smtClean="0">
                    <a:latin typeface="微軟正黑體" panose="020B0604030504040204" pitchFamily="34" charset="-120"/>
                    <a:ea typeface="微軟正黑體" panose="020B0604030504040204" pitchFamily="34" charset="-120"/>
                  </a:rPr>
                  <a:t>價，以及</a:t>
                </a:r>
                <a:r>
                  <a:rPr lang="zh-TW" altLang="en-US" sz="1800" dirty="0">
                    <a:latin typeface="微軟正黑體" panose="020B0604030504040204" pitchFamily="34" charset="-120"/>
                    <a:ea typeface="微軟正黑體" panose="020B0604030504040204" pitchFamily="34" charset="-120"/>
                  </a:rPr>
                  <a:t>可</a:t>
                </a:r>
                <a:r>
                  <a:rPr lang="zh-TW" altLang="en-US" sz="1800" dirty="0" smtClean="0">
                    <a:latin typeface="微軟正黑體" panose="020B0604030504040204" pitchFamily="34" charset="-120"/>
                    <a:ea typeface="微軟正黑體" panose="020B0604030504040204" pitchFamily="34" charset="-120"/>
                  </a:rPr>
                  <a:t>用的</a:t>
                </a:r>
                <a:r>
                  <a:rPr lang="zh-TW" altLang="en-US" sz="1800" dirty="0">
                    <a:latin typeface="微軟正黑體" panose="020B0604030504040204" pitchFamily="34" charset="-120"/>
                    <a:ea typeface="微軟正黑體" panose="020B0604030504040204" pitchFamily="34" charset="-120"/>
                  </a:rPr>
                  <a:t>動態對沖策略來</a:t>
                </a:r>
                <a:r>
                  <a:rPr lang="zh-TW" altLang="en-US" sz="1800" dirty="0" smtClean="0">
                    <a:latin typeface="微軟正黑體" panose="020B0604030504040204" pitchFamily="34" charset="-120"/>
                    <a:ea typeface="微軟正黑體" panose="020B0604030504040204" pitchFamily="34" charset="-120"/>
                  </a:rPr>
                  <a:t>確定。</a:t>
                </a:r>
                <a:endParaRPr lang="zh-TW" altLang="en-US" sz="1800" dirty="0">
                  <a:latin typeface="微軟正黑體" panose="020B0604030504040204" pitchFamily="34" charset="-120"/>
                  <a:ea typeface="微軟正黑體" panose="020B0604030504040204" pitchFamily="34" charset="-120"/>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1097280" y="1913021"/>
                <a:ext cx="10058400" cy="4403558"/>
              </a:xfrm>
              <a:blipFill>
                <a:blip r:embed="rId3"/>
                <a:stretch>
                  <a:fillRect l="-485" t="-1385" r="-242" b="-207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 name="文字方塊 3"/>
              <p:cNvSpPr txBox="1"/>
              <p:nvPr/>
            </p:nvSpPr>
            <p:spPr>
              <a:xfrm>
                <a:off x="4231506" y="2327749"/>
                <a:ext cx="487279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i="1">
                              <a:latin typeface="Cambria Math" panose="02040503050406030204" pitchFamily="18" charset="0"/>
                            </a:rPr>
                            <m:t>𝑃</m:t>
                          </m:r>
                        </m:e>
                        <m:sub>
                          <m:r>
                            <a:rPr lang="en-US" altLang="zh-TW" b="0" i="1" smtClean="0">
                              <a:latin typeface="Cambria Math" panose="02040503050406030204" pitchFamily="18" charset="0"/>
                            </a:rPr>
                            <m:t>𝑙𝑎𝑡𝑒</m:t>
                          </m:r>
                        </m:sub>
                      </m:sSub>
                      <m:r>
                        <a:rPr lang="en-US" altLang="zh-TW" b="0" i="1" smtClean="0">
                          <a:latin typeface="Cambria Math" panose="02040503050406030204" pitchFamily="18" charset="0"/>
                        </a:rPr>
                        <m:t>−</m:t>
                      </m:r>
                      <m:d>
                        <m:dPr>
                          <m:ctrlPr>
                            <a:rPr lang="en-US" altLang="zh-TW" b="0" i="1" smtClean="0">
                              <a:latin typeface="Cambria Math" panose="02040503050406030204" pitchFamily="18" charset="0"/>
                            </a:rPr>
                          </m:ctrlPr>
                        </m:d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𝐹</m:t>
                              </m:r>
                            </m:e>
                            <m:sub>
                              <m:r>
                                <a:rPr lang="en-US" altLang="zh-TW" b="0" i="1" smtClean="0">
                                  <a:latin typeface="Cambria Math" panose="02040503050406030204" pitchFamily="18" charset="0"/>
                                </a:rPr>
                                <m:t>𝑡</m:t>
                              </m:r>
                            </m:sub>
                          </m:sSub>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𝑐𝑓</m:t>
                          </m:r>
                        </m:e>
                      </m:d>
                      <m:r>
                        <a:rPr lang="en-US" altLang="zh-TW" b="0" i="1" smtClean="0">
                          <a:latin typeface="Cambria Math" panose="02040503050406030204" pitchFamily="18" charset="0"/>
                          <a:ea typeface="Cambria Math" panose="02040503050406030204" pitchFamily="18" charset="0"/>
                        </a:rPr>
                        <m:t>&lt;</m:t>
                      </m:r>
                      <m:sSub>
                        <m:sSubPr>
                          <m:ctrlPr>
                            <a:rPr lang="en-US" altLang="zh-TW" b="0" i="1" smtClean="0">
                              <a:latin typeface="Cambria Math" panose="02040503050406030204" pitchFamily="18" charset="0"/>
                              <a:ea typeface="Cambria Math" panose="02040503050406030204" pitchFamily="18" charset="0"/>
                            </a:rPr>
                          </m:ctrlPr>
                        </m:sSubPr>
                        <m:e>
                          <m:r>
                            <a:rPr lang="en-US" altLang="zh-TW" b="0" i="1" smtClean="0">
                              <a:latin typeface="Cambria Math" panose="02040503050406030204" pitchFamily="18" charset="0"/>
                              <a:ea typeface="Cambria Math" panose="02040503050406030204" pitchFamily="18" charset="0"/>
                            </a:rPr>
                            <m:t>𝐸</m:t>
                          </m:r>
                        </m:e>
                        <m:sub>
                          <m:r>
                            <a:rPr lang="en-US" altLang="zh-TW" b="0" i="1" smtClean="0">
                              <a:latin typeface="Cambria Math" panose="02040503050406030204" pitchFamily="18" charset="0"/>
                              <a:ea typeface="Cambria Math" panose="02040503050406030204" pitchFamily="18" charset="0"/>
                            </a:rPr>
                            <m:t>𝑙𝑎𝑡𝑒</m:t>
                          </m:r>
                        </m:sub>
                      </m:sSub>
                      <m:d>
                        <m:dPr>
                          <m:ctrlPr>
                            <a:rPr lang="en-US" altLang="zh-TW" b="0" i="1" smtClean="0">
                              <a:latin typeface="Cambria Math" panose="02040503050406030204" pitchFamily="18" charset="0"/>
                              <a:ea typeface="Cambria Math" panose="02040503050406030204" pitchFamily="18" charset="0"/>
                            </a:rPr>
                          </m:ctrlPr>
                        </m:dPr>
                        <m:e>
                          <m:sSub>
                            <m:sSubPr>
                              <m:ctrlPr>
                                <a:rPr lang="en-US" altLang="zh-TW" b="0" i="1" smtClean="0">
                                  <a:latin typeface="Cambria Math" panose="02040503050406030204" pitchFamily="18" charset="0"/>
                                  <a:ea typeface="Cambria Math" panose="02040503050406030204" pitchFamily="18" charset="0"/>
                                </a:rPr>
                              </m:ctrlPr>
                            </m:sSubPr>
                            <m:e>
                              <m:r>
                                <a:rPr lang="en-US" altLang="zh-TW" b="0" i="1" smtClean="0">
                                  <a:latin typeface="Cambria Math" panose="02040503050406030204" pitchFamily="18" charset="0"/>
                                  <a:ea typeface="Cambria Math" panose="02040503050406030204" pitchFamily="18" charset="0"/>
                                </a:rPr>
                                <m:t>𝐹</m:t>
                              </m:r>
                            </m:e>
                            <m:sub>
                              <m:r>
                                <a:rPr lang="en-US" altLang="zh-TW" b="0" i="1" smtClean="0">
                                  <a:latin typeface="Cambria Math" panose="02040503050406030204" pitchFamily="18" charset="0"/>
                                  <a:ea typeface="Cambria Math" panose="02040503050406030204" pitchFamily="18" charset="0"/>
                                </a:rPr>
                                <m:t>𝑡</m:t>
                              </m:r>
                              <m:r>
                                <a:rPr lang="en-US" altLang="zh-TW" b="0" i="1" smtClean="0">
                                  <a:latin typeface="Cambria Math" panose="02040503050406030204" pitchFamily="18" charset="0"/>
                                  <a:ea typeface="Cambria Math" panose="02040503050406030204" pitchFamily="18" charset="0"/>
                                </a:rPr>
                                <m:t>+1</m:t>
                              </m:r>
                            </m:sub>
                          </m:sSub>
                        </m:e>
                      </m:d>
                      <m:r>
                        <a:rPr lang="en-US" altLang="zh-TW" b="0" i="1" smtClean="0">
                          <a:latin typeface="Cambria Math" panose="02040503050406030204" pitchFamily="18" charset="0"/>
                          <a:ea typeface="Cambria Math" panose="02040503050406030204" pitchFamily="18" charset="0"/>
                        </a:rPr>
                        <m:t>−</m:t>
                      </m:r>
                      <m:sSub>
                        <m:sSubPr>
                          <m:ctrlPr>
                            <a:rPr lang="en-US" altLang="zh-TW" b="0" i="1" smtClean="0">
                              <a:latin typeface="Cambria Math" panose="02040503050406030204" pitchFamily="18" charset="0"/>
                              <a:ea typeface="Cambria Math" panose="02040503050406030204" pitchFamily="18" charset="0"/>
                            </a:rPr>
                          </m:ctrlPr>
                        </m:sSubPr>
                        <m:e>
                          <m:r>
                            <a:rPr lang="en-US" altLang="zh-TW" b="0" i="1" smtClean="0">
                              <a:latin typeface="Cambria Math" panose="02040503050406030204" pitchFamily="18" charset="0"/>
                              <a:ea typeface="Cambria Math" panose="02040503050406030204" pitchFamily="18" charset="0"/>
                            </a:rPr>
                            <m:t>𝐹</m:t>
                          </m:r>
                        </m:e>
                        <m:sub>
                          <m:r>
                            <a:rPr lang="en-US" altLang="zh-TW" b="0" i="1" smtClean="0">
                              <a:latin typeface="Cambria Math" panose="02040503050406030204" pitchFamily="18" charset="0"/>
                              <a:ea typeface="Cambria Math" panose="02040503050406030204" pitchFamily="18" charset="0"/>
                            </a:rPr>
                            <m:t>𝑡</m:t>
                          </m:r>
                        </m:sub>
                      </m:sSub>
                    </m:oMath>
                  </m:oMathPara>
                </a14:m>
                <a:endParaRPr lang="zh-TW" altLang="en-US"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4231506" y="2327749"/>
                <a:ext cx="4872790" cy="276999"/>
              </a:xfrm>
              <a:prstGeom prst="rect">
                <a:avLst/>
              </a:prstGeom>
              <a:blipFill>
                <a:blip r:embed="rId4"/>
                <a:stretch>
                  <a:fillRect t="-2222" b="-3555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4231506" y="4114800"/>
                <a:ext cx="4872790"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1600" i="1" smtClean="0">
                          <a:latin typeface="Cambria Math" panose="02040503050406030204" pitchFamily="18" charset="0"/>
                          <a:ea typeface="Cambria Math" panose="02040503050406030204" pitchFamily="18" charset="0"/>
                        </a:rPr>
                        <m:t>G</m:t>
                      </m:r>
                      <m:r>
                        <a:rPr lang="en-US" altLang="zh-TW" sz="1600" b="0" i="1" smtClean="0">
                          <a:latin typeface="Cambria Math" panose="02040503050406030204" pitchFamily="18" charset="0"/>
                          <a:ea typeface="Cambria Math" panose="02040503050406030204" pitchFamily="18" charset="0"/>
                        </a:rPr>
                        <m:t>𝑟𝑜𝑠𝑠</m:t>
                      </m:r>
                      <m:r>
                        <a:rPr lang="en-US" altLang="zh-TW" sz="1600" b="0" i="1" smtClean="0">
                          <a:latin typeface="Cambria Math" panose="02040503050406030204" pitchFamily="18" charset="0"/>
                          <a:ea typeface="Cambria Math" panose="02040503050406030204" pitchFamily="18" charset="0"/>
                        </a:rPr>
                        <m:t> </m:t>
                      </m:r>
                      <m:r>
                        <a:rPr lang="en-US" altLang="zh-TW" sz="1600" b="0" i="1" smtClean="0">
                          <a:latin typeface="Cambria Math" panose="02040503050406030204" pitchFamily="18" charset="0"/>
                          <a:ea typeface="Cambria Math" panose="02040503050406030204" pitchFamily="18" charset="0"/>
                        </a:rPr>
                        <m:t>𝐵𝑎𝑠𝑖𝑠</m:t>
                      </m:r>
                      <m:r>
                        <a:rPr lang="en-US" altLang="zh-TW" sz="1600" b="0" i="1" smtClean="0">
                          <a:latin typeface="Cambria Math" panose="02040503050406030204" pitchFamily="18" charset="0"/>
                          <a:ea typeface="Cambria Math" panose="02040503050406030204" pitchFamily="18" charset="0"/>
                        </a:rPr>
                        <m:t>×</m:t>
                      </m:r>
                      <m:d>
                        <m:dPr>
                          <m:ctrlPr>
                            <a:rPr lang="en-US" altLang="zh-TW" sz="1600" b="0" i="1" smtClean="0">
                              <a:latin typeface="Cambria Math" panose="02040503050406030204" pitchFamily="18" charset="0"/>
                              <a:ea typeface="Cambria Math" panose="02040503050406030204" pitchFamily="18" charset="0"/>
                            </a:rPr>
                          </m:ctrlPr>
                        </m:dPr>
                        <m:e>
                          <m:f>
                            <m:fPr>
                              <m:ctrlPr>
                                <a:rPr lang="en-US" altLang="zh-TW" sz="1600" b="0" i="1" smtClean="0">
                                  <a:latin typeface="Cambria Math" panose="02040503050406030204" pitchFamily="18" charset="0"/>
                                  <a:ea typeface="Cambria Math" panose="02040503050406030204" pitchFamily="18" charset="0"/>
                                </a:rPr>
                              </m:ctrlPr>
                            </m:fPr>
                            <m:num>
                              <m:r>
                                <a:rPr lang="en-US" altLang="zh-TW" sz="1600" b="0" i="1" smtClean="0">
                                  <a:latin typeface="Cambria Math" panose="02040503050406030204" pitchFamily="18" charset="0"/>
                                  <a:ea typeface="Cambria Math" panose="02040503050406030204" pitchFamily="18" charset="0"/>
                                </a:rPr>
                                <m:t>𝑐𝑓</m:t>
                              </m:r>
                            </m:num>
                            <m:den>
                              <m:r>
                                <a:rPr lang="en-US" altLang="zh-TW" sz="1600" b="0" i="1" smtClean="0">
                                  <a:latin typeface="Cambria Math" panose="02040503050406030204" pitchFamily="18" charset="0"/>
                                  <a:ea typeface="Cambria Math" panose="02040503050406030204" pitchFamily="18" charset="0"/>
                                </a:rPr>
                                <m:t>1−</m:t>
                              </m:r>
                              <m:r>
                                <a:rPr lang="en-US" altLang="zh-TW" sz="1600" b="0" i="1" smtClean="0">
                                  <a:latin typeface="Cambria Math" panose="02040503050406030204" pitchFamily="18" charset="0"/>
                                  <a:ea typeface="Cambria Math" panose="02040503050406030204" pitchFamily="18" charset="0"/>
                                </a:rPr>
                                <m:t>𝑐𝑓</m:t>
                              </m:r>
                            </m:den>
                          </m:f>
                        </m:e>
                      </m:d>
                      <m:r>
                        <a:rPr lang="en-US" altLang="zh-TW" sz="1600" b="0" i="1" smtClean="0">
                          <a:latin typeface="Cambria Math" panose="02040503050406030204" pitchFamily="18" charset="0"/>
                          <a:ea typeface="Cambria Math" panose="02040503050406030204" pitchFamily="18" charset="0"/>
                        </a:rPr>
                        <m:t>&lt;</m:t>
                      </m:r>
                      <m:sSub>
                        <m:sSubPr>
                          <m:ctrlPr>
                            <a:rPr lang="en-US" altLang="zh-TW" sz="1600" i="1">
                              <a:latin typeface="Cambria Math" panose="02040503050406030204" pitchFamily="18" charset="0"/>
                            </a:rPr>
                          </m:ctrlPr>
                        </m:sSubPr>
                        <m:e>
                          <m:r>
                            <a:rPr lang="en-US" altLang="zh-TW" sz="1600" i="1">
                              <a:latin typeface="Cambria Math" panose="02040503050406030204" pitchFamily="18" charset="0"/>
                            </a:rPr>
                            <m:t>𝑃</m:t>
                          </m:r>
                        </m:e>
                        <m:sub>
                          <m:r>
                            <a:rPr lang="en-US" altLang="zh-TW" sz="1600" i="1">
                              <a:latin typeface="Cambria Math" panose="02040503050406030204" pitchFamily="18" charset="0"/>
                            </a:rPr>
                            <m:t>𝑙𝑎𝑡𝑒</m:t>
                          </m:r>
                        </m:sub>
                      </m:sSub>
                      <m:r>
                        <a:rPr lang="en-US" altLang="zh-TW" sz="1600" b="0" i="1" smtClean="0">
                          <a:latin typeface="Cambria Math" panose="02040503050406030204" pitchFamily="18" charset="0"/>
                        </a:rPr>
                        <m:t>−</m:t>
                      </m:r>
                      <m:sSub>
                        <m:sSubPr>
                          <m:ctrlPr>
                            <a:rPr lang="en-US" altLang="zh-TW" sz="1600" i="1">
                              <a:latin typeface="Cambria Math" panose="02040503050406030204" pitchFamily="18" charset="0"/>
                            </a:rPr>
                          </m:ctrlPr>
                        </m:sSubPr>
                        <m:e>
                          <m:r>
                            <a:rPr lang="en-US" altLang="zh-TW" sz="1600" i="1">
                              <a:latin typeface="Cambria Math" panose="02040503050406030204" pitchFamily="18" charset="0"/>
                            </a:rPr>
                            <m:t>𝑃</m:t>
                          </m:r>
                        </m:e>
                        <m:sub>
                          <m:r>
                            <a:rPr lang="en-US" altLang="zh-TW" sz="1600" b="0" i="1" smtClean="0">
                              <a:latin typeface="Cambria Math" panose="02040503050406030204" pitchFamily="18" charset="0"/>
                            </a:rPr>
                            <m:t>2</m:t>
                          </m:r>
                          <m:r>
                            <a:rPr lang="en-US" altLang="zh-TW" sz="1600" b="0" i="1" smtClean="0">
                              <a:latin typeface="Cambria Math" panose="02040503050406030204" pitchFamily="18" charset="0"/>
                            </a:rPr>
                            <m:t>𝑝𝑚</m:t>
                          </m:r>
                        </m:sub>
                      </m:sSub>
                    </m:oMath>
                  </m:oMathPara>
                </a14:m>
                <a:endParaRPr lang="zh-TW" altLang="en-US" sz="16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4231506" y="4114800"/>
                <a:ext cx="4872790" cy="553228"/>
              </a:xfrm>
              <a:prstGeom prst="rect">
                <a:avLst/>
              </a:prstGeom>
              <a:blipFill>
                <a:blip r:embed="rId5"/>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557388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Autofit/>
          </a:bodyPr>
          <a:lstStyle/>
          <a:p>
            <a:pPr>
              <a:lnSpc>
                <a:spcPct val="100000"/>
              </a:lnSpc>
            </a:pPr>
            <a:r>
              <a:rPr lang="en-US" altLang="zh-TW" sz="2400" dirty="0" smtClean="0">
                <a:latin typeface="Microsoft Yi Baiti" panose="03000500000000000000" pitchFamily="66" charset="0"/>
                <a:ea typeface="Microsoft Yi Baiti" panose="03000500000000000000" pitchFamily="66" charset="0"/>
              </a:rPr>
              <a:t>E.g.</a:t>
            </a:r>
            <a:r>
              <a:rPr lang="zh-TW" altLang="en-US" sz="2400" dirty="0" smtClean="0">
                <a:latin typeface="Microsoft Yi Baiti" panose="03000500000000000000" pitchFamily="66" charset="0"/>
                <a:ea typeface="微軟正黑體" panose="020B0604030504040204" pitchFamily="34" charset="-120"/>
              </a:rPr>
              <a:t> 假設現在是</a:t>
            </a:r>
            <a:r>
              <a:rPr lang="en-US" altLang="zh-TW" sz="2400" dirty="0" smtClean="0">
                <a:latin typeface="Microsoft Yi Baiti" panose="03000500000000000000" pitchFamily="66" charset="0"/>
                <a:ea typeface="Microsoft Yi Baiti" panose="03000500000000000000" pitchFamily="66" charset="0"/>
              </a:rPr>
              <a:t>2016/06/07</a:t>
            </a:r>
            <a:r>
              <a:rPr lang="zh-TW" altLang="en-US" sz="2400" dirty="0" smtClean="0">
                <a:latin typeface="Microsoft Yi Baiti" panose="03000500000000000000" pitchFamily="66" charset="0"/>
                <a:ea typeface="微軟正黑體" panose="020B0604030504040204" pitchFamily="34" charset="-120"/>
              </a:rPr>
              <a:t>某個午後</a:t>
            </a:r>
            <a:r>
              <a:rPr lang="en-US" altLang="zh-TW" sz="2400" dirty="0" smtClean="0">
                <a:latin typeface="Microsoft Yi Baiti" panose="03000500000000000000" pitchFamily="66" charset="0"/>
                <a:ea typeface="Microsoft Yi Baiti" panose="03000500000000000000" pitchFamily="66" charset="0"/>
              </a:rPr>
              <a:t>(</a:t>
            </a:r>
            <a:r>
              <a:rPr lang="zh-TW" altLang="en-US" sz="2400" dirty="0" smtClean="0">
                <a:latin typeface="Microsoft Yi Baiti" panose="03000500000000000000" pitchFamily="66" charset="0"/>
                <a:ea typeface="微軟正黑體" panose="020B0604030504040204" pitchFamily="34" charset="-120"/>
              </a:rPr>
              <a:t>非最後交易日</a:t>
            </a:r>
            <a:r>
              <a:rPr lang="en-US" altLang="zh-TW" sz="2400" dirty="0" smtClean="0">
                <a:latin typeface="Microsoft Yi Baiti" panose="03000500000000000000" pitchFamily="66" charset="0"/>
                <a:ea typeface="Microsoft Yi Baiti" panose="03000500000000000000" pitchFamily="66" charset="0"/>
              </a:rPr>
              <a:t>)</a:t>
            </a:r>
            <a:r>
              <a:rPr lang="zh-TW" altLang="en-US" sz="2400" dirty="0" smtClean="0">
                <a:latin typeface="Microsoft Yi Baiti" panose="03000500000000000000" pitchFamily="66" charset="0"/>
                <a:ea typeface="微軟正黑體" panose="020B0604030504040204" pitchFamily="34" charset="-120"/>
              </a:rPr>
              <a:t>，</a:t>
            </a:r>
            <a:r>
              <a:rPr lang="en-US" altLang="zh-TW" sz="2400" dirty="0" smtClean="0">
                <a:latin typeface="Microsoft Yi Baiti" panose="03000500000000000000" pitchFamily="66" charset="0"/>
                <a:ea typeface="Microsoft Yi Baiti" panose="03000500000000000000" pitchFamily="66" charset="0"/>
              </a:rPr>
              <a:t>ZNM6</a:t>
            </a:r>
            <a:r>
              <a:rPr lang="zh-TW" altLang="en-US" sz="2400" dirty="0" smtClean="0">
                <a:latin typeface="Microsoft Yi Baiti" panose="03000500000000000000" pitchFamily="66" charset="0"/>
                <a:ea typeface="微軟正黑體" panose="020B0604030504040204" pitchFamily="34" charset="-120"/>
              </a:rPr>
              <a:t>今日收盤價為</a:t>
            </a:r>
            <a:r>
              <a:rPr lang="en-US" altLang="zh-TW" sz="2400" dirty="0" smtClean="0">
                <a:latin typeface="Microsoft Yi Baiti" panose="03000500000000000000" pitchFamily="66" charset="0"/>
                <a:ea typeface="Microsoft Yi Baiti" panose="03000500000000000000" pitchFamily="66" charset="0"/>
              </a:rPr>
              <a:t>129-205</a:t>
            </a:r>
            <a:r>
              <a:rPr lang="zh-TW" altLang="en-US" sz="2400" dirty="0" smtClean="0">
                <a:latin typeface="Microsoft Yi Baiti" panose="03000500000000000000" pitchFamily="66" charset="0"/>
                <a:ea typeface="微軟正黑體" panose="020B0604030504040204" pitchFamily="34" charset="-120"/>
              </a:rPr>
              <a:t>點，</a:t>
            </a:r>
            <a:r>
              <a:rPr lang="en-US" altLang="zh-TW" sz="2400" dirty="0" smtClean="0">
                <a:latin typeface="Microsoft Yi Baiti" panose="03000500000000000000" pitchFamily="66" charset="0"/>
                <a:ea typeface="Microsoft Yi Baiti" panose="03000500000000000000" pitchFamily="66" charset="0"/>
              </a:rPr>
              <a:t>CTD</a:t>
            </a:r>
            <a:r>
              <a:rPr lang="zh-TW" altLang="en-US" sz="2400" dirty="0" smtClean="0">
                <a:latin typeface="Microsoft Yi Baiti" panose="03000500000000000000" pitchFamily="66" charset="0"/>
                <a:ea typeface="微軟正黑體" panose="020B0604030504040204" pitchFamily="34" charset="-120"/>
              </a:rPr>
              <a:t> </a:t>
            </a:r>
            <a:r>
              <a:rPr lang="en-US" altLang="zh-TW" sz="2400" dirty="0" smtClean="0">
                <a:latin typeface="Microsoft Yi Baiti" panose="03000500000000000000" pitchFamily="66" charset="0"/>
                <a:ea typeface="Microsoft Yi Baiti" panose="03000500000000000000" pitchFamily="66" charset="0"/>
              </a:rPr>
              <a:t>for ZNM6, 2-1/8 of 31 Dec 2022</a:t>
            </a:r>
            <a:r>
              <a:rPr lang="zh-TW" altLang="en-US" sz="2400" dirty="0" smtClean="0">
                <a:latin typeface="Microsoft Yi Baiti" panose="03000500000000000000" pitchFamily="66" charset="0"/>
                <a:ea typeface="微軟正黑體" panose="020B0604030504040204" pitchFamily="34" charset="-120"/>
              </a:rPr>
              <a:t>在</a:t>
            </a:r>
            <a:r>
              <a:rPr lang="en-US" altLang="zh-TW" sz="2400" dirty="0" smtClean="0">
                <a:latin typeface="Microsoft Yi Baiti" panose="03000500000000000000" pitchFamily="66" charset="0"/>
                <a:ea typeface="Microsoft Yi Baiti" panose="03000500000000000000" pitchFamily="66" charset="0"/>
              </a:rPr>
              <a:t>2016/06/08</a:t>
            </a:r>
            <a:r>
              <a:rPr lang="zh-TW" altLang="en-US" sz="2400" dirty="0" smtClean="0">
                <a:latin typeface="Microsoft Yi Baiti" panose="03000500000000000000" pitchFamily="66" charset="0"/>
                <a:ea typeface="微軟正黑體" panose="020B0604030504040204" pitchFamily="34" charset="-120"/>
              </a:rPr>
              <a:t>的價格為</a:t>
            </a:r>
            <a:r>
              <a:rPr lang="en-US" altLang="zh-TW" sz="2400" dirty="0" smtClean="0">
                <a:latin typeface="Microsoft Yi Baiti" panose="03000500000000000000" pitchFamily="66" charset="0"/>
                <a:ea typeface="Microsoft Yi Baiti" panose="03000500000000000000" pitchFamily="66" charset="0"/>
              </a:rPr>
              <a:t>103-02</a:t>
            </a:r>
            <a:r>
              <a:rPr lang="zh-TW" altLang="en-US" sz="2400" dirty="0" smtClean="0">
                <a:latin typeface="Microsoft Yi Baiti" panose="03000500000000000000" pitchFamily="66" charset="0"/>
                <a:ea typeface="微軟正黑體" panose="020B0604030504040204" pitchFamily="34" charset="-120"/>
              </a:rPr>
              <a:t>，</a:t>
            </a:r>
            <a:r>
              <a:rPr lang="en-US" altLang="zh-TW" sz="2400" dirty="0" err="1" smtClean="0">
                <a:latin typeface="Microsoft Yi Baiti" panose="03000500000000000000" pitchFamily="66" charset="0"/>
                <a:ea typeface="Microsoft Yi Baiti" panose="03000500000000000000" pitchFamily="66" charset="0"/>
              </a:rPr>
              <a:t>cf</a:t>
            </a:r>
            <a:r>
              <a:rPr lang="en-US" altLang="zh-TW" sz="2400" dirty="0" smtClean="0">
                <a:latin typeface="Microsoft Yi Baiti" panose="03000500000000000000" pitchFamily="66" charset="0"/>
                <a:ea typeface="Microsoft Yi Baiti" panose="03000500000000000000" pitchFamily="66" charset="0"/>
              </a:rPr>
              <a:t> = 0.7939</a:t>
            </a:r>
            <a:r>
              <a:rPr lang="zh-TW" altLang="en-US" sz="2400" dirty="0" smtClean="0">
                <a:latin typeface="Microsoft Yi Baiti" panose="03000500000000000000" pitchFamily="66" charset="0"/>
                <a:ea typeface="微軟正黑體" panose="020B0604030504040204" pitchFamily="34" charset="-120"/>
              </a:rPr>
              <a:t>。</a:t>
            </a:r>
            <a:r>
              <a:rPr lang="en-US" altLang="zh-TW" sz="2400" dirty="0" smtClean="0">
                <a:latin typeface="Microsoft Yi Baiti" panose="03000500000000000000" pitchFamily="66" charset="0"/>
                <a:ea typeface="微軟正黑體" panose="020B0604030504040204" pitchFamily="34" charset="-120"/>
              </a:rPr>
              <a:t>ZNM6</a:t>
            </a:r>
            <a:r>
              <a:rPr lang="zh-TW" altLang="en-US" sz="2400" dirty="0" smtClean="0">
                <a:latin typeface="Microsoft Yi Baiti" panose="03000500000000000000" pitchFamily="66" charset="0"/>
                <a:ea typeface="微軟正黑體" panose="020B0604030504040204" pitchFamily="34" charset="-120"/>
              </a:rPr>
              <a:t> </a:t>
            </a:r>
            <a:r>
              <a:rPr lang="en-US" altLang="zh-TW" sz="2400" dirty="0" smtClean="0">
                <a:latin typeface="Microsoft Yi Baiti" panose="03000500000000000000" pitchFamily="66" charset="0"/>
                <a:ea typeface="微軟正黑體" panose="020B0604030504040204" pitchFamily="34" charset="-120"/>
              </a:rPr>
              <a:t>CTD</a:t>
            </a:r>
            <a:r>
              <a:rPr lang="zh-TW" altLang="en-US" sz="2400" dirty="0" smtClean="0">
                <a:latin typeface="Microsoft Yi Baiti" panose="03000500000000000000" pitchFamily="66" charset="0"/>
                <a:ea typeface="微軟正黑體" panose="020B0604030504040204" pitchFamily="34" charset="-120"/>
              </a:rPr>
              <a:t>基差多頭的交易員有</a:t>
            </a:r>
            <a:r>
              <a:rPr lang="en-US" altLang="zh-TW" sz="2400" dirty="0" smtClean="0">
                <a:latin typeface="Microsoft Yi Baiti" panose="03000500000000000000" pitchFamily="66" charset="0"/>
                <a:ea typeface="微軟正黑體" panose="020B0604030504040204" pitchFamily="34" charset="-120"/>
              </a:rPr>
              <a:t>$100M</a:t>
            </a:r>
            <a:r>
              <a:rPr lang="zh-TW" altLang="en-US" sz="2400" dirty="0" smtClean="0">
                <a:latin typeface="Microsoft Yi Baiti" panose="03000500000000000000" pitchFamily="66" charset="0"/>
                <a:ea typeface="微軟正黑體" panose="020B0604030504040204" pitchFamily="34" charset="-120"/>
              </a:rPr>
              <a:t>面額的</a:t>
            </a:r>
            <a:r>
              <a:rPr lang="en-US" altLang="zh-TW" sz="2400" dirty="0" smtClean="0">
                <a:latin typeface="Microsoft Yi Baiti" panose="03000500000000000000" pitchFamily="66" charset="0"/>
                <a:ea typeface="微軟正黑體" panose="020B0604030504040204" pitchFamily="34" charset="-120"/>
              </a:rPr>
              <a:t>CTD</a:t>
            </a:r>
            <a:r>
              <a:rPr lang="zh-TW" altLang="en-US" sz="2400" dirty="0" smtClean="0">
                <a:latin typeface="Microsoft Yi Baiti" panose="03000500000000000000" pitchFamily="66" charset="0"/>
                <a:ea typeface="微軟正黑體" panose="020B0604030504040204" pitchFamily="34" charset="-120"/>
              </a:rPr>
              <a:t>證券</a:t>
            </a:r>
            <a:r>
              <a:rPr lang="en-US" altLang="zh-TW" sz="2400" dirty="0" smtClean="0">
                <a:latin typeface="Microsoft Yi Baiti" panose="03000500000000000000" pitchFamily="66" charset="0"/>
                <a:ea typeface="微軟正黑體" panose="020B0604030504040204" pitchFamily="34" charset="-120"/>
              </a:rPr>
              <a:t>(</a:t>
            </a:r>
            <a:r>
              <a:rPr lang="zh-TW" altLang="en-US" sz="2400" dirty="0" smtClean="0">
                <a:latin typeface="Microsoft Yi Baiti" panose="03000500000000000000" pitchFamily="66" charset="0"/>
                <a:ea typeface="微軟正黑體" panose="020B0604030504040204" pitchFamily="34" charset="-120"/>
              </a:rPr>
              <a:t>淨價</a:t>
            </a:r>
            <a:r>
              <a:rPr lang="en-US" altLang="zh-TW" sz="2400" dirty="0" smtClean="0">
                <a:latin typeface="Microsoft Yi Baiti" panose="03000500000000000000" pitchFamily="66" charset="0"/>
                <a:ea typeface="微軟正黑體" panose="020B0604030504040204" pitchFamily="34" charset="-120"/>
              </a:rPr>
              <a:t>$103,062,500)</a:t>
            </a:r>
            <a:r>
              <a:rPr lang="zh-TW" altLang="en-US" sz="2400" dirty="0" smtClean="0">
                <a:latin typeface="Microsoft Yi Baiti" panose="03000500000000000000" pitchFamily="66" charset="0"/>
                <a:ea typeface="微軟正黑體" panose="020B0604030504040204" pitchFamily="34" charset="-120"/>
              </a:rPr>
              <a:t>多頭部位和</a:t>
            </a:r>
            <a:r>
              <a:rPr lang="en-US" altLang="zh-TW" sz="2400" dirty="0" smtClean="0">
                <a:latin typeface="Microsoft Yi Baiti" panose="03000500000000000000" pitchFamily="66" charset="0"/>
                <a:ea typeface="微軟正黑體" panose="020B0604030504040204" pitchFamily="34" charset="-120"/>
              </a:rPr>
              <a:t>794</a:t>
            </a:r>
            <a:r>
              <a:rPr lang="zh-TW" altLang="en-US" sz="2400" dirty="0" smtClean="0">
                <a:latin typeface="Microsoft Yi Baiti" panose="03000500000000000000" pitchFamily="66" charset="0"/>
                <a:ea typeface="微軟正黑體" panose="020B0604030504040204" pitchFamily="34" charset="-120"/>
              </a:rPr>
              <a:t>口</a:t>
            </a:r>
            <a:r>
              <a:rPr lang="en-US" altLang="zh-TW" sz="2400" dirty="0" smtClean="0">
                <a:latin typeface="Microsoft Yi Baiti" panose="03000500000000000000" pitchFamily="66" charset="0"/>
                <a:ea typeface="微軟正黑體" panose="020B0604030504040204" pitchFamily="34" charset="-120"/>
              </a:rPr>
              <a:t>ZNM6</a:t>
            </a:r>
            <a:r>
              <a:rPr lang="zh-TW" altLang="en-US" sz="2400" dirty="0" smtClean="0">
                <a:latin typeface="Microsoft Yi Baiti" panose="03000500000000000000" pitchFamily="66" charset="0"/>
                <a:ea typeface="微軟正黑體" panose="020B0604030504040204" pitchFamily="34" charset="-120"/>
              </a:rPr>
              <a:t>空頭部位，他決定要交割所有期貨合約。</a:t>
            </a:r>
            <a:endParaRPr lang="zh-TW" altLang="en-US" sz="2400" dirty="0">
              <a:latin typeface="Microsoft Yi Baiti" panose="03000500000000000000" pitchFamily="66" charset="0"/>
              <a:ea typeface="微軟正黑體" panose="020B0604030504040204" pitchFamily="34" charset="-120"/>
            </a:endParaRPr>
          </a:p>
        </p:txBody>
      </p:sp>
      <p:sp>
        <p:nvSpPr>
          <p:cNvPr id="6" name="內容版面配置區 5"/>
          <p:cNvSpPr>
            <a:spLocks noGrp="1"/>
          </p:cNvSpPr>
          <p:nvPr>
            <p:ph idx="1"/>
          </p:nvPr>
        </p:nvSpPr>
        <p:spPr>
          <a:xfrm>
            <a:off x="1151890" y="2297581"/>
            <a:ext cx="9949180" cy="2172813"/>
          </a:xfrm>
          <a:ln/>
        </p:spPr>
        <p:style>
          <a:lnRef idx="1">
            <a:schemeClr val="accent1"/>
          </a:lnRef>
          <a:fillRef idx="2">
            <a:schemeClr val="accent1"/>
          </a:fillRef>
          <a:effectRef idx="1">
            <a:schemeClr val="accent1"/>
          </a:effectRef>
          <a:fontRef idx="minor">
            <a:schemeClr val="dk1"/>
          </a:fontRef>
        </p:style>
        <p:txBody>
          <a:bodyPr>
            <a:noAutofit/>
          </a:bodyPr>
          <a:lstStyle/>
          <a:p>
            <a:pPr>
              <a:lnSpc>
                <a:spcPct val="110000"/>
              </a:lnSpc>
            </a:pPr>
            <a:r>
              <a:rPr lang="en-US" altLang="zh-TW" sz="1600" dirty="0">
                <a:latin typeface="Microsoft Yi Baiti" panose="03000500000000000000" pitchFamily="66" charset="0"/>
                <a:ea typeface="微軟正黑體" panose="020B0604030504040204" pitchFamily="34" charset="-120"/>
              </a:rPr>
              <a:t>ZNM6</a:t>
            </a:r>
            <a:r>
              <a:rPr lang="zh-TW" altLang="en-US" sz="1600" dirty="0" smtClean="0">
                <a:latin typeface="Microsoft Yi Baiti" panose="03000500000000000000" pitchFamily="66" charset="0"/>
                <a:ea typeface="微軟正黑體" panose="020B0604030504040204" pitchFamily="34" charset="-120"/>
              </a:rPr>
              <a:t>表示</a:t>
            </a:r>
            <a:r>
              <a:rPr lang="en-US" altLang="zh-TW" sz="1600" dirty="0" smtClean="0">
                <a:latin typeface="Microsoft Yi Baiti" panose="03000500000000000000" pitchFamily="66" charset="0"/>
                <a:ea typeface="Microsoft Yi Baiti" panose="03000500000000000000" pitchFamily="66" charset="0"/>
              </a:rPr>
              <a:t>2016</a:t>
            </a:r>
            <a:r>
              <a:rPr lang="zh-TW" altLang="en-US" sz="1600" dirty="0" smtClean="0">
                <a:latin typeface="Microsoft Yi Baiti" panose="03000500000000000000" pitchFamily="66" charset="0"/>
                <a:ea typeface="微軟正黑體" panose="020B0604030504040204" pitchFamily="34" charset="-120"/>
              </a:rPr>
              <a:t>年</a:t>
            </a:r>
            <a:r>
              <a:rPr lang="en-US" altLang="zh-TW" sz="1600" dirty="0" smtClean="0">
                <a:latin typeface="Microsoft Yi Baiti" panose="03000500000000000000" pitchFamily="66" charset="0"/>
                <a:ea typeface="Microsoft Yi Baiti" panose="03000500000000000000" pitchFamily="66" charset="0"/>
              </a:rPr>
              <a:t>6</a:t>
            </a:r>
            <a:r>
              <a:rPr lang="zh-TW" altLang="en-US" sz="1600" dirty="0" smtClean="0">
                <a:latin typeface="Microsoft Yi Baiti" panose="03000500000000000000" pitchFamily="66" charset="0"/>
                <a:ea typeface="微軟正黑體" panose="020B0604030504040204" pitchFamily="34" charset="-120"/>
              </a:rPr>
              <a:t>月到期的</a:t>
            </a:r>
            <a:r>
              <a:rPr lang="en-US" altLang="zh-TW" sz="1600" dirty="0">
                <a:latin typeface="Microsoft Yi Baiti" panose="03000500000000000000" pitchFamily="66" charset="0"/>
                <a:ea typeface="微軟正黑體" panose="020B0604030504040204" pitchFamily="34" charset="-120"/>
              </a:rPr>
              <a:t>10</a:t>
            </a:r>
            <a:r>
              <a:rPr lang="zh-TW" altLang="en-US" sz="1600" dirty="0">
                <a:latin typeface="Microsoft Yi Baiti" panose="03000500000000000000" pitchFamily="66" charset="0"/>
                <a:ea typeface="微軟正黑體" panose="020B0604030504040204" pitchFamily="34" charset="-120"/>
              </a:rPr>
              <a:t>年期美國國債</a:t>
            </a:r>
            <a:r>
              <a:rPr lang="zh-TW" altLang="en-US" sz="1600" dirty="0" smtClean="0">
                <a:latin typeface="Microsoft Yi Baiti" panose="03000500000000000000" pitchFamily="66" charset="0"/>
                <a:ea typeface="微軟正黑體" panose="020B0604030504040204" pitchFamily="34" charset="-120"/>
              </a:rPr>
              <a:t>期貨，總交割發票價格為：</a:t>
            </a:r>
            <a:endParaRPr lang="en-US" altLang="zh-TW" sz="1600" dirty="0" smtClean="0">
              <a:latin typeface="Microsoft Yi Baiti" panose="03000500000000000000" pitchFamily="66" charset="0"/>
              <a:ea typeface="Microsoft Yi Baiti" panose="03000500000000000000" pitchFamily="66" charset="0"/>
            </a:endParaRPr>
          </a:p>
          <a:p>
            <a:pPr>
              <a:lnSpc>
                <a:spcPct val="110000"/>
              </a:lnSpc>
            </a:pPr>
            <a:r>
              <a:rPr lang="en-US" altLang="zh-TW" sz="1600" dirty="0" smtClean="0">
                <a:latin typeface="Microsoft Yi Baiti" panose="03000500000000000000" pitchFamily="66" charset="0"/>
                <a:ea typeface="Microsoft Yi Baiti" panose="03000500000000000000" pitchFamily="66" charset="0"/>
              </a:rPr>
              <a:t>(129.640625 price points) </a:t>
            </a:r>
            <a:r>
              <a:rPr lang="en-US" altLang="zh-TW" sz="1600" dirty="0">
                <a:latin typeface="Microsoft Yi Baiti" panose="03000500000000000000" pitchFamily="66" charset="0"/>
                <a:ea typeface="Microsoft Yi Baiti" panose="03000500000000000000" pitchFamily="66" charset="0"/>
              </a:rPr>
              <a:t>x 0.7939 x ($1,000 per price point) x </a:t>
            </a:r>
            <a:r>
              <a:rPr lang="en-US" altLang="zh-TW" sz="1600" dirty="0" smtClean="0">
                <a:latin typeface="Microsoft Yi Baiti" panose="03000500000000000000" pitchFamily="66" charset="0"/>
                <a:ea typeface="Microsoft Yi Baiti" panose="03000500000000000000" pitchFamily="66" charset="0"/>
              </a:rPr>
              <a:t>794= </a:t>
            </a:r>
            <a:r>
              <a:rPr lang="en-US" altLang="zh-TW" sz="1600" dirty="0">
                <a:latin typeface="Microsoft Yi Baiti" panose="03000500000000000000" pitchFamily="66" charset="0"/>
                <a:ea typeface="Microsoft Yi Baiti" panose="03000500000000000000" pitchFamily="66" charset="0"/>
              </a:rPr>
              <a:t>$</a:t>
            </a:r>
            <a:r>
              <a:rPr lang="en-US" altLang="zh-TW" sz="1600" dirty="0" smtClean="0">
                <a:latin typeface="Microsoft Yi Baiti" panose="03000500000000000000" pitchFamily="66" charset="0"/>
                <a:ea typeface="Microsoft Yi Baiti" panose="03000500000000000000" pitchFamily="66" charset="0"/>
              </a:rPr>
              <a:t>102,921.69</a:t>
            </a:r>
            <a:r>
              <a:rPr lang="zh-TW" altLang="en-US" sz="1600" dirty="0" smtClean="0">
                <a:latin typeface="Microsoft Yi Baiti" panose="03000500000000000000" pitchFamily="66" charset="0"/>
                <a:ea typeface="Microsoft Yi Baiti" panose="03000500000000000000" pitchFamily="66" charset="0"/>
              </a:rPr>
              <a:t> </a:t>
            </a:r>
            <a:r>
              <a:rPr lang="en-US" altLang="zh-TW" sz="1600" dirty="0" smtClean="0">
                <a:latin typeface="Microsoft Yi Baiti" panose="03000500000000000000" pitchFamily="66" charset="0"/>
                <a:ea typeface="Microsoft Yi Baiti" panose="03000500000000000000" pitchFamily="66" charset="0"/>
              </a:rPr>
              <a:t>x </a:t>
            </a:r>
            <a:r>
              <a:rPr lang="en-US" altLang="zh-TW" sz="1600" dirty="0">
                <a:latin typeface="Microsoft Yi Baiti" panose="03000500000000000000" pitchFamily="66" charset="0"/>
                <a:ea typeface="Microsoft Yi Baiti" panose="03000500000000000000" pitchFamily="66" charset="0"/>
              </a:rPr>
              <a:t>794 </a:t>
            </a:r>
            <a:r>
              <a:rPr lang="en-US" altLang="zh-TW" sz="1600" dirty="0" smtClean="0">
                <a:latin typeface="Microsoft Yi Baiti" panose="03000500000000000000" pitchFamily="66" charset="0"/>
                <a:ea typeface="Microsoft Yi Baiti" panose="03000500000000000000" pitchFamily="66" charset="0"/>
              </a:rPr>
              <a:t>=</a:t>
            </a:r>
            <a:r>
              <a:rPr lang="zh-TW" altLang="en-US" sz="1600" dirty="0" smtClean="0">
                <a:latin typeface="Microsoft Yi Baiti" panose="03000500000000000000" pitchFamily="66" charset="0"/>
                <a:ea typeface="Microsoft Yi Baiti" panose="03000500000000000000" pitchFamily="66" charset="0"/>
              </a:rPr>
              <a:t> </a:t>
            </a:r>
            <a:r>
              <a:rPr lang="en-US" altLang="zh-TW" sz="1600" dirty="0">
                <a:latin typeface="Microsoft Yi Baiti" panose="03000500000000000000" pitchFamily="66" charset="0"/>
                <a:ea typeface="Microsoft Yi Baiti" panose="03000500000000000000" pitchFamily="66" charset="0"/>
              </a:rPr>
              <a:t>$</a:t>
            </a:r>
            <a:r>
              <a:rPr lang="en-US" altLang="zh-TW" sz="1600" dirty="0" smtClean="0">
                <a:latin typeface="Microsoft Yi Baiti" panose="03000500000000000000" pitchFamily="66" charset="0"/>
                <a:ea typeface="Microsoft Yi Baiti" panose="03000500000000000000" pitchFamily="66" charset="0"/>
              </a:rPr>
              <a:t>81,719,821.86</a:t>
            </a:r>
          </a:p>
          <a:p>
            <a:pPr>
              <a:lnSpc>
                <a:spcPct val="110000"/>
              </a:lnSpc>
            </a:pPr>
            <a:r>
              <a:rPr lang="en-US" altLang="zh-TW" sz="1600" dirty="0" smtClean="0">
                <a:latin typeface="Microsoft Yi Baiti" panose="03000500000000000000" pitchFamily="66" charset="0"/>
                <a:ea typeface="Microsoft Yi Baiti" panose="03000500000000000000" pitchFamily="66" charset="0"/>
                <a:sym typeface="Wingdings" panose="05000000000000000000" pitchFamily="2" charset="2"/>
              </a:rPr>
              <a:t></a:t>
            </a:r>
            <a:r>
              <a:rPr lang="zh-TW" altLang="en-US" sz="1600" dirty="0" smtClean="0">
                <a:latin typeface="Microsoft Yi Baiti" panose="03000500000000000000" pitchFamily="66" charset="0"/>
                <a:ea typeface="微軟正黑體" panose="020B0604030504040204" pitchFamily="34" charset="-120"/>
              </a:rPr>
              <a:t>這</a:t>
            </a:r>
            <a:r>
              <a:rPr lang="zh-TW" altLang="en-US" sz="1600" dirty="0">
                <a:latin typeface="Microsoft Yi Baiti" panose="03000500000000000000" pitchFamily="66" charset="0"/>
                <a:ea typeface="微軟正黑體" panose="020B0604030504040204" pitchFamily="34" charset="-120"/>
              </a:rPr>
              <a:t>是轉換後的期貨</a:t>
            </a:r>
            <a:r>
              <a:rPr lang="zh-TW" altLang="en-US" sz="1600" dirty="0" smtClean="0">
                <a:latin typeface="Microsoft Yi Baiti" panose="03000500000000000000" pitchFamily="66" charset="0"/>
                <a:ea typeface="微軟正黑體" panose="020B0604030504040204" pitchFamily="34" charset="-120"/>
              </a:rPr>
              <a:t>價格</a:t>
            </a:r>
            <a:r>
              <a:rPr lang="zh-TW" altLang="en-US" sz="1600" dirty="0">
                <a:latin typeface="Microsoft Yi Baiti" panose="03000500000000000000" pitchFamily="66" charset="0"/>
                <a:ea typeface="微軟正黑體" panose="020B0604030504040204" pitchFamily="34" charset="-120"/>
              </a:rPr>
              <a:t>（</a:t>
            </a:r>
            <a:r>
              <a:rPr lang="zh-TW" altLang="en-US" sz="1600" dirty="0" smtClean="0">
                <a:latin typeface="Microsoft Yi Baiti" panose="03000500000000000000" pitchFamily="66" charset="0"/>
                <a:ea typeface="微軟正黑體" panose="020B0604030504040204" pitchFamily="34" charset="-120"/>
              </a:rPr>
              <a:t>交割</a:t>
            </a:r>
            <a:r>
              <a:rPr lang="zh-TW" altLang="en-US" sz="1600" dirty="0">
                <a:latin typeface="Microsoft Yi Baiti" panose="03000500000000000000" pitchFamily="66" charset="0"/>
                <a:ea typeface="微軟正黑體" panose="020B0604030504040204" pitchFamily="34" charset="-120"/>
              </a:rPr>
              <a:t>發票金額的淨價格</a:t>
            </a:r>
            <a:r>
              <a:rPr lang="zh-TW" altLang="en-US" sz="1600" dirty="0" smtClean="0">
                <a:latin typeface="Microsoft Yi Baiti" panose="03000500000000000000" pitchFamily="66" charset="0"/>
                <a:ea typeface="微軟正黑體" panose="020B0604030504040204" pitchFamily="34" charset="-120"/>
              </a:rPr>
              <a:t>部分）不</a:t>
            </a:r>
            <a:r>
              <a:rPr lang="zh-TW" altLang="en-US" sz="1600" dirty="0">
                <a:latin typeface="Microsoft Yi Baiti" panose="03000500000000000000" pitchFamily="66" charset="0"/>
                <a:ea typeface="微軟正黑體" panose="020B0604030504040204" pitchFamily="34" charset="-120"/>
              </a:rPr>
              <a:t>包括應計息票利息</a:t>
            </a:r>
            <a:endParaRPr lang="en-US" altLang="zh-TW" sz="1600" dirty="0">
              <a:latin typeface="Microsoft Yi Baiti" panose="03000500000000000000" pitchFamily="66" charset="0"/>
              <a:ea typeface="Microsoft Yi Baiti" panose="03000500000000000000" pitchFamily="66" charset="0"/>
            </a:endParaRPr>
          </a:p>
          <a:p>
            <a:pPr>
              <a:lnSpc>
                <a:spcPct val="110000"/>
              </a:lnSpc>
            </a:pPr>
            <a:r>
              <a:rPr lang="zh-TW" altLang="en-US" sz="1600" dirty="0" smtClean="0">
                <a:latin typeface="Microsoft Yi Baiti" panose="03000500000000000000" pitchFamily="66" charset="0"/>
                <a:ea typeface="微軟正黑體" panose="020B0604030504040204" pitchFamily="34" charset="-120"/>
              </a:rPr>
              <a:t>交易</a:t>
            </a:r>
            <a:r>
              <a:rPr lang="zh-TW" altLang="en-US" sz="1600" dirty="0">
                <a:latin typeface="Microsoft Yi Baiti" panose="03000500000000000000" pitchFamily="66" charset="0"/>
                <a:ea typeface="微軟正黑體" panose="020B0604030504040204" pitchFamily="34" charset="-120"/>
              </a:rPr>
              <a:t>員將</a:t>
            </a:r>
            <a:r>
              <a:rPr lang="zh-TW" altLang="en-US" sz="1600" dirty="0" smtClean="0">
                <a:latin typeface="Microsoft Yi Baiti" panose="03000500000000000000" pitchFamily="66" charset="0"/>
                <a:ea typeface="微軟正黑體" panose="020B0604030504040204" pitchFamily="34" charset="-120"/>
              </a:rPr>
              <a:t>留下未</a:t>
            </a:r>
            <a:r>
              <a:rPr lang="zh-TW" altLang="en-US" sz="1600" dirty="0">
                <a:latin typeface="Microsoft Yi Baiti" panose="03000500000000000000" pitchFamily="66" charset="0"/>
                <a:ea typeface="微軟正黑體" panose="020B0604030504040204" pitchFamily="34" charset="-120"/>
              </a:rPr>
              <a:t>對沖的交付</a:t>
            </a:r>
            <a:r>
              <a:rPr lang="zh-TW" altLang="en-US" sz="1600" dirty="0" smtClean="0">
                <a:latin typeface="Microsoft Yi Baiti" panose="03000500000000000000" pitchFamily="66" charset="0"/>
                <a:ea typeface="微軟正黑體" panose="020B0604030504040204" pitchFamily="34" charset="-120"/>
              </a:rPr>
              <a:t>尾部，價值為</a:t>
            </a:r>
            <a:r>
              <a:rPr lang="zh-TW" altLang="en-US" sz="1600" dirty="0" smtClean="0">
                <a:latin typeface="Microsoft Yi Baiti" panose="03000500000000000000" pitchFamily="66" charset="0"/>
                <a:ea typeface="微軟正黑體" panose="020B0604030504040204" pitchFamily="34" charset="-120"/>
                <a:sym typeface="Wingdings" panose="05000000000000000000" pitchFamily="2" charset="2"/>
              </a:rPr>
              <a:t>：</a:t>
            </a:r>
            <a:r>
              <a:rPr lang="en-US" altLang="zh-TW" sz="1600" dirty="0" smtClean="0">
                <a:latin typeface="Microsoft Yi Baiti" panose="03000500000000000000" pitchFamily="66" charset="0"/>
                <a:ea typeface="微軟正黑體" panose="020B0604030504040204" pitchFamily="34" charset="-120"/>
                <a:sym typeface="Wingdings" panose="05000000000000000000" pitchFamily="2" charset="2"/>
              </a:rPr>
              <a:t>(</a:t>
            </a:r>
            <a:r>
              <a:rPr lang="en-US" altLang="zh-TW" sz="1600" dirty="0" smtClean="0">
                <a:latin typeface="Microsoft Yi Baiti" panose="03000500000000000000" pitchFamily="66" charset="0"/>
                <a:ea typeface="微軟正黑體" panose="020B0604030504040204" pitchFamily="34" charset="-120"/>
              </a:rPr>
              <a:t>$100M-$79.4M) x ($</a:t>
            </a:r>
            <a:r>
              <a:rPr lang="en-US" altLang="zh-TW" sz="1600" dirty="0">
                <a:latin typeface="Microsoft Yi Baiti" panose="03000500000000000000" pitchFamily="66" charset="0"/>
                <a:ea typeface="微軟正黑體" panose="020B0604030504040204" pitchFamily="34" charset="-120"/>
              </a:rPr>
              <a:t>1,030,625 per $</a:t>
            </a:r>
            <a:r>
              <a:rPr lang="en-US" altLang="zh-TW" sz="1600" dirty="0" smtClean="0">
                <a:latin typeface="Microsoft Yi Baiti" panose="03000500000000000000" pitchFamily="66" charset="0"/>
                <a:ea typeface="微軟正黑體" panose="020B0604030504040204" pitchFamily="34" charset="-120"/>
              </a:rPr>
              <a:t>1M </a:t>
            </a:r>
            <a:r>
              <a:rPr lang="en-US" altLang="zh-TW" sz="1600" dirty="0">
                <a:latin typeface="Microsoft Yi Baiti" panose="03000500000000000000" pitchFamily="66" charset="0"/>
                <a:ea typeface="微軟正黑體" panose="020B0604030504040204" pitchFamily="34" charset="-120"/>
              </a:rPr>
              <a:t>face value</a:t>
            </a:r>
            <a:r>
              <a:rPr lang="en-US" altLang="zh-TW" sz="1600" dirty="0" smtClean="0">
                <a:latin typeface="Microsoft Yi Baiti" panose="03000500000000000000" pitchFamily="66" charset="0"/>
                <a:ea typeface="微軟正黑體" panose="020B0604030504040204" pitchFamily="34" charset="-120"/>
              </a:rPr>
              <a:t>)</a:t>
            </a:r>
            <a:r>
              <a:rPr lang="zh-TW" altLang="en-US" sz="1600" dirty="0" smtClean="0">
                <a:latin typeface="Microsoft Yi Baiti" panose="03000500000000000000" pitchFamily="66" charset="0"/>
                <a:ea typeface="微軟正黑體" panose="020B0604030504040204" pitchFamily="34" charset="-120"/>
              </a:rPr>
              <a:t> </a:t>
            </a:r>
            <a:r>
              <a:rPr lang="en-US" altLang="zh-TW" sz="1600" dirty="0" smtClean="0">
                <a:latin typeface="Microsoft Yi Baiti" panose="03000500000000000000" pitchFamily="66" charset="0"/>
                <a:ea typeface="微軟正黑體" panose="020B0604030504040204" pitchFamily="34" charset="-120"/>
              </a:rPr>
              <a:t>=</a:t>
            </a:r>
            <a:r>
              <a:rPr lang="zh-TW" altLang="en-US" sz="1600" dirty="0" smtClean="0">
                <a:latin typeface="Microsoft Yi Baiti" panose="03000500000000000000" pitchFamily="66" charset="0"/>
                <a:ea typeface="微軟正黑體" panose="020B0604030504040204" pitchFamily="34" charset="-120"/>
              </a:rPr>
              <a:t> </a:t>
            </a:r>
            <a:r>
              <a:rPr lang="en-US" altLang="zh-TW" sz="1600" dirty="0" smtClean="0">
                <a:latin typeface="Microsoft Yi Baiti" panose="03000500000000000000" pitchFamily="66" charset="0"/>
                <a:ea typeface="微軟正黑體" panose="020B0604030504040204" pitchFamily="34" charset="-120"/>
              </a:rPr>
              <a:t>$21,230,875</a:t>
            </a:r>
          </a:p>
          <a:p>
            <a:pPr>
              <a:lnSpc>
                <a:spcPct val="110000"/>
              </a:lnSpc>
            </a:pPr>
            <a:r>
              <a:rPr lang="en-US" altLang="zh-TW" sz="1600" dirty="0" smtClean="0">
                <a:latin typeface="Microsoft Yi Baiti" panose="03000500000000000000" pitchFamily="66" charset="0"/>
                <a:ea typeface="微軟正黑體" panose="020B0604030504040204" pitchFamily="34" charset="-120"/>
              </a:rPr>
              <a:t>where 1,030,625 = (103 + 02/32)</a:t>
            </a:r>
            <a:r>
              <a:rPr lang="en-US" altLang="zh-TW" sz="1600" dirty="0">
                <a:latin typeface="Microsoft Yi Baiti" panose="03000500000000000000" pitchFamily="66" charset="0"/>
                <a:ea typeface="微軟正黑體" panose="020B0604030504040204" pitchFamily="34" charset="-120"/>
              </a:rPr>
              <a:t> </a:t>
            </a:r>
            <a:r>
              <a:rPr lang="en-US" altLang="zh-TW" sz="1600" dirty="0" smtClean="0">
                <a:latin typeface="Microsoft Yi Baiti" panose="03000500000000000000" pitchFamily="66" charset="0"/>
                <a:ea typeface="微軟正黑體" panose="020B0604030504040204" pitchFamily="34" charset="-120"/>
              </a:rPr>
              <a:t>x 1M / 100</a:t>
            </a:r>
          </a:p>
        </p:txBody>
      </p:sp>
      <p:sp>
        <p:nvSpPr>
          <p:cNvPr id="2" name="矩形 1"/>
          <p:cNvSpPr/>
          <p:nvPr/>
        </p:nvSpPr>
        <p:spPr>
          <a:xfrm>
            <a:off x="1097280" y="5126868"/>
            <a:ext cx="10058400" cy="646331"/>
          </a:xfrm>
          <a:prstGeom prst="rect">
            <a:avLst/>
          </a:prstGeom>
        </p:spPr>
        <p:txBody>
          <a:bodyPr wrap="square">
            <a:spAutoFit/>
          </a:bodyPr>
          <a:lstStyle/>
          <a:p>
            <a:r>
              <a:rPr lang="zh-TW" altLang="en-US" dirty="0">
                <a:latin typeface="微軟正黑體" panose="020B0604030504040204" pitchFamily="34" charset="-120"/>
                <a:ea typeface="微軟正黑體" panose="020B0604030504040204" pitchFamily="34" charset="-120"/>
              </a:rPr>
              <a:t>在這種基差</a:t>
            </a:r>
            <a:r>
              <a:rPr lang="zh-TW" altLang="en-US" dirty="0" smtClean="0">
                <a:latin typeface="微軟正黑體" panose="020B0604030504040204" pitchFamily="34" charset="-120"/>
                <a:ea typeface="微軟正黑體" panose="020B0604030504040204" pitchFamily="34" charset="-120"/>
              </a:rPr>
              <a:t>交易</a:t>
            </a:r>
            <a:r>
              <a:rPr lang="zh-TW" altLang="en-US" dirty="0">
                <a:latin typeface="微軟正黑體" panose="020B0604030504040204" pitchFamily="34" charset="-120"/>
                <a:ea typeface="微軟正黑體" panose="020B0604030504040204" pitchFamily="34" charset="-120"/>
              </a:rPr>
              <a:t>中</a:t>
            </a:r>
            <a:r>
              <a:rPr lang="zh-TW" altLang="en-US" dirty="0" smtClean="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交割尾部的</a:t>
            </a:r>
            <a:r>
              <a:rPr lang="zh-TW" altLang="en-US" dirty="0" smtClean="0">
                <a:latin typeface="微軟正黑體" panose="020B0604030504040204" pitchFamily="34" charset="-120"/>
                <a:ea typeface="微軟正黑體" panose="020B0604030504040204" pitchFamily="34" charset="-120"/>
              </a:rPr>
              <a:t>超額</a:t>
            </a:r>
            <a:r>
              <a:rPr lang="zh-TW" altLang="en-US" dirty="0">
                <a:latin typeface="微軟正黑體" panose="020B0604030504040204" pitchFamily="34" charset="-120"/>
                <a:ea typeface="微軟正黑體" panose="020B0604030504040204" pitchFamily="34" charset="-120"/>
              </a:rPr>
              <a:t>曝險</a:t>
            </a:r>
            <a:r>
              <a:rPr lang="zh-TW" altLang="en-US" dirty="0" smtClean="0">
                <a:latin typeface="微軟正黑體" panose="020B0604030504040204" pitchFamily="34" charset="-120"/>
                <a:ea typeface="微軟正黑體" panose="020B0604030504040204" pitchFamily="34" charset="-120"/>
              </a:rPr>
              <a:t>可以</a:t>
            </a:r>
            <a:r>
              <a:rPr lang="zh-TW" altLang="en-US" dirty="0">
                <a:latin typeface="微軟正黑體" panose="020B0604030504040204" pitchFamily="34" charset="-120"/>
                <a:ea typeface="微軟正黑體" panose="020B0604030504040204" pitchFamily="34" charset="-120"/>
              </a:rPr>
              <a:t>通過多種方式進行</a:t>
            </a:r>
            <a:r>
              <a:rPr lang="zh-TW" altLang="en-US" dirty="0" smtClean="0">
                <a:latin typeface="微軟正黑體" panose="020B0604030504040204" pitchFamily="34" charset="-120"/>
                <a:ea typeface="微軟正黑體" panose="020B0604030504040204" pitchFamily="34" charset="-120"/>
              </a:rPr>
              <a:t>管理</a:t>
            </a:r>
            <a:r>
              <a:rPr lang="zh-TW" altLang="en-US" dirty="0">
                <a:latin typeface="微軟正黑體" panose="020B0604030504040204" pitchFamily="34" charset="-120"/>
                <a:ea typeface="微軟正黑體" panose="020B0604030504040204" pitchFamily="34" charset="-120"/>
              </a:rPr>
              <a:t>，但</a:t>
            </a:r>
            <a:r>
              <a:rPr lang="zh-TW" altLang="en-US" dirty="0" smtClean="0">
                <a:latin typeface="微軟正黑體" panose="020B0604030504040204" pitchFamily="34" charset="-120"/>
                <a:ea typeface="微軟正黑體" panose="020B0604030504040204" pitchFamily="34" charset="-120"/>
              </a:rPr>
              <a:t>所有方式的</a:t>
            </a:r>
            <a:r>
              <a:rPr lang="zh-TW" altLang="en-US" dirty="0">
                <a:latin typeface="微軟正黑體" panose="020B0604030504040204" pitchFamily="34" charset="-120"/>
                <a:ea typeface="微軟正黑體" panose="020B0604030504040204" pitchFamily="34" charset="-120"/>
              </a:rPr>
              <a:t>目標都是維持基差</a:t>
            </a:r>
            <a:r>
              <a:rPr lang="zh-TW" altLang="en-US" dirty="0" smtClean="0">
                <a:latin typeface="微軟正黑體" panose="020B0604030504040204" pitchFamily="34" charset="-120"/>
                <a:ea typeface="微軟正黑體" panose="020B0604030504040204" pitchFamily="34" charset="-120"/>
              </a:rPr>
              <a:t>比率的 </a:t>
            </a:r>
            <a:r>
              <a:rPr lang="en-US" altLang="zh-TW" dirty="0" err="1" smtClean="0">
                <a:latin typeface="微軟正黑體" panose="020B0604030504040204" pitchFamily="34" charset="-120"/>
                <a:ea typeface="微軟正黑體" panose="020B0604030504040204" pitchFamily="34" charset="-120"/>
              </a:rPr>
              <a:t>cf</a:t>
            </a:r>
            <a:r>
              <a:rPr lang="en-US" altLang="zh-TW" dirty="0" smtClean="0">
                <a:latin typeface="微軟正黑體" panose="020B0604030504040204" pitchFamily="34" charset="-120"/>
                <a:ea typeface="微軟正黑體" panose="020B0604030504040204" pitchFamily="34" charset="-120"/>
              </a:rPr>
              <a:t> weighting</a:t>
            </a:r>
            <a:r>
              <a:rPr lang="zh-TW" altLang="en-US" dirty="0" smtClean="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從而</a:t>
            </a:r>
            <a:r>
              <a:rPr lang="zh-TW" altLang="en-US" dirty="0" smtClean="0">
                <a:latin typeface="微軟正黑體" panose="020B0604030504040204" pitchFamily="34" charset="-120"/>
                <a:ea typeface="微軟正黑體" panose="020B0604030504040204" pitchFamily="34" charset="-120"/>
              </a:rPr>
              <a:t>保持 </a:t>
            </a:r>
            <a:r>
              <a:rPr lang="en-US" altLang="zh-TW" dirty="0" smtClean="0">
                <a:latin typeface="微軟正黑體" panose="020B0604030504040204" pitchFamily="34" charset="-120"/>
                <a:ea typeface="微軟正黑體" panose="020B0604030504040204" pitchFamily="34" charset="-120"/>
              </a:rPr>
              <a:t>DV01</a:t>
            </a:r>
            <a:r>
              <a:rPr lang="zh-TW" altLang="en-US" dirty="0" smtClean="0">
                <a:latin typeface="微軟正黑體" panose="020B0604030504040204" pitchFamily="34" charset="-120"/>
                <a:ea typeface="微軟正黑體" panose="020B0604030504040204" pitchFamily="34" charset="-120"/>
              </a:rPr>
              <a:t> 中性</a:t>
            </a:r>
            <a:r>
              <a:rPr lang="zh-TW" altLang="en-US" dirty="0">
                <a:latin typeface="微軟正黑體" panose="020B0604030504040204" pitchFamily="34" charset="-120"/>
                <a:ea typeface="微軟正黑體" panose="020B0604030504040204" pitchFamily="34" charset="-120"/>
              </a:rPr>
              <a:t>，直至宣布交割意向。</a:t>
            </a:r>
          </a:p>
        </p:txBody>
      </p:sp>
    </p:spTree>
    <p:extLst>
      <p:ext uri="{BB962C8B-B14F-4D97-AF65-F5344CB8AC3E}">
        <p14:creationId xmlns:p14="http://schemas.microsoft.com/office/powerpoint/2010/main" val="1617025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微軟正黑體" panose="020B0604030504040204" pitchFamily="34" charset="-120"/>
                <a:ea typeface="微軟正黑體" panose="020B0604030504040204" pitchFamily="34" charset="-120"/>
              </a:rPr>
              <a:t>基差多頭（</a:t>
            </a:r>
            <a:r>
              <a:rPr lang="en-US" altLang="zh-TW" dirty="0" err="1" smtClean="0">
                <a:latin typeface="微軟正黑體" panose="020B0604030504040204" pitchFamily="34" charset="-120"/>
                <a:ea typeface="微軟正黑體" panose="020B0604030504040204" pitchFamily="34" charset="-120"/>
              </a:rPr>
              <a:t>cf</a:t>
            </a:r>
            <a:r>
              <a:rPr lang="en-US" altLang="zh-TW" dirty="0" smtClean="0">
                <a:latin typeface="微軟正黑體" panose="020B0604030504040204" pitchFamily="34" charset="-120"/>
                <a:ea typeface="微軟正黑體" panose="020B0604030504040204" pitchFamily="34" charset="-120"/>
              </a:rPr>
              <a:t> &lt; 1</a:t>
            </a:r>
            <a:r>
              <a:rPr lang="zh-TW" altLang="en-US" dirty="0" smtClean="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p:txBody>
          <a:bodyPr>
            <a:normAutofit/>
          </a:bodyPr>
          <a:lstStyle/>
          <a:p>
            <a:pPr>
              <a:lnSpc>
                <a:spcPct val="100000"/>
              </a:lnSpc>
            </a:pPr>
            <a:r>
              <a:rPr lang="zh-TW" altLang="en-US" dirty="0" smtClean="0">
                <a:latin typeface="微軟正黑體" panose="020B0604030504040204" pitchFamily="34" charset="-120"/>
                <a:ea typeface="微軟正黑體" panose="020B0604030504040204" pitchFamily="34" charset="-120"/>
              </a:rPr>
              <a:t>尾部為未</a:t>
            </a:r>
            <a:r>
              <a:rPr lang="zh-TW" altLang="en-US" dirty="0">
                <a:latin typeface="微軟正黑體" panose="020B0604030504040204" pitchFamily="34" charset="-120"/>
                <a:ea typeface="微軟正黑體" panose="020B0604030504040204" pitchFamily="34" charset="-120"/>
              </a:rPr>
              <a:t>對</a:t>
            </a:r>
            <a:r>
              <a:rPr lang="zh-TW" altLang="en-US" dirty="0" smtClean="0">
                <a:latin typeface="微軟正黑體" panose="020B0604030504040204" pitchFamily="34" charset="-120"/>
                <a:ea typeface="微軟正黑體" panose="020B0604030504040204" pitchFamily="34" charset="-120"/>
              </a:rPr>
              <a:t>沖的現貨證券。基</a:t>
            </a:r>
            <a:r>
              <a:rPr lang="zh-TW" altLang="en-US" dirty="0">
                <a:latin typeface="微軟正黑體" panose="020B0604030504040204" pitchFamily="34" charset="-120"/>
                <a:ea typeface="微軟正黑體" panose="020B0604030504040204" pitchFamily="34" charset="-120"/>
              </a:rPr>
              <a:t>差持有者可以：</a:t>
            </a:r>
          </a:p>
          <a:p>
            <a:pPr lvl="1">
              <a:lnSpc>
                <a:spcPct val="100000"/>
              </a:lnSpc>
              <a:buClr>
                <a:schemeClr val="tx1"/>
              </a:buClr>
            </a:pPr>
            <a:r>
              <a:rPr lang="zh-TW" altLang="en-US" dirty="0" smtClean="0">
                <a:latin typeface="微軟正黑體" panose="020B0604030504040204" pitchFamily="34" charset="-120"/>
                <a:ea typeface="微軟正黑體" panose="020B0604030504040204" pitchFamily="34" charset="-120"/>
              </a:rPr>
              <a:t>保留多餘的部分：只有</a:t>
            </a:r>
            <a:r>
              <a:rPr lang="zh-TW" altLang="en-US" dirty="0">
                <a:latin typeface="微軟正黑體" panose="020B0604030504040204" pitchFamily="34" charset="-120"/>
                <a:ea typeface="微軟正黑體" panose="020B0604030504040204" pitchFamily="34" charset="-120"/>
              </a:rPr>
              <a:t>在</a:t>
            </a:r>
            <a:r>
              <a:rPr lang="zh-TW" altLang="en-US" dirty="0" smtClean="0">
                <a:latin typeface="微軟正黑體" panose="020B0604030504040204" pitchFamily="34" charset="-120"/>
                <a:ea typeface="微軟正黑體" panose="020B0604030504040204" pitchFamily="34" charset="-120"/>
              </a:rPr>
              <a:t>符合整體交易、投資</a:t>
            </a:r>
            <a:r>
              <a:rPr lang="zh-TW" altLang="en-US" dirty="0">
                <a:latin typeface="微軟正黑體" panose="020B0604030504040204" pitchFamily="34" charset="-120"/>
                <a:ea typeface="微軟正黑體" panose="020B0604030504040204" pitchFamily="34" charset="-120"/>
              </a:rPr>
              <a:t>策略以及風險管理目標的情況下才建議這樣做</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lvl="1">
              <a:lnSpc>
                <a:spcPct val="100000"/>
              </a:lnSpc>
              <a:buClr>
                <a:schemeClr val="tx1"/>
              </a:buClr>
            </a:pPr>
            <a:r>
              <a:rPr lang="zh-TW" altLang="en-US" dirty="0">
                <a:latin typeface="微軟正黑體" panose="020B0604030504040204" pitchFamily="34" charset="-120"/>
                <a:ea typeface="微軟正黑體" panose="020B0604030504040204" pitchFamily="34" charset="-120"/>
              </a:rPr>
              <a:t>在現貨市場出售多餘的部分</a:t>
            </a:r>
            <a:r>
              <a:rPr lang="zh-TW" altLang="en-US" dirty="0" smtClean="0">
                <a:latin typeface="微軟正黑體" panose="020B0604030504040204" pitchFamily="34" charset="-120"/>
                <a:ea typeface="微軟正黑體" panose="020B0604030504040204" pitchFamily="34" charset="-120"/>
              </a:rPr>
              <a:t>：建議在現金</a:t>
            </a:r>
            <a:r>
              <a:rPr lang="zh-TW" altLang="en-US" dirty="0">
                <a:latin typeface="微軟正黑體" panose="020B0604030504040204" pitchFamily="34" charset="-120"/>
                <a:ea typeface="微軟正黑體" panose="020B0604030504040204" pitchFamily="34" charset="-120"/>
              </a:rPr>
              <a:t>市場流動性足以允許在價格不過度滑落的情況下</a:t>
            </a:r>
            <a:r>
              <a:rPr lang="zh-TW" altLang="en-US" dirty="0" smtClean="0">
                <a:latin typeface="微軟正黑體" panose="020B0604030504040204" pitchFamily="34" charset="-120"/>
                <a:ea typeface="微軟正黑體" panose="020B0604030504040204" pitchFamily="34" charset="-120"/>
              </a:rPr>
              <a:t>進行。</a:t>
            </a:r>
            <a:endParaRPr lang="en-US" altLang="zh-TW" dirty="0" smtClean="0">
              <a:latin typeface="微軟正黑體" panose="020B0604030504040204" pitchFamily="34" charset="-120"/>
              <a:ea typeface="微軟正黑體" panose="020B0604030504040204" pitchFamily="34" charset="-120"/>
            </a:endParaRPr>
          </a:p>
          <a:p>
            <a:pPr lvl="1">
              <a:lnSpc>
                <a:spcPct val="100000"/>
              </a:lnSpc>
              <a:buClr>
                <a:schemeClr val="tx1"/>
              </a:buClr>
            </a:pPr>
            <a:r>
              <a:rPr lang="zh-TW" altLang="en-US" dirty="0">
                <a:latin typeface="微軟正黑體" panose="020B0604030504040204" pitchFamily="34" charset="-120"/>
                <a:ea typeface="微軟正黑體" panose="020B0604030504040204" pitchFamily="34" charset="-120"/>
              </a:rPr>
              <a:t>出售足夠數量的到期</a:t>
            </a:r>
            <a:r>
              <a:rPr lang="zh-TW" altLang="en-US" dirty="0" smtClean="0">
                <a:latin typeface="微軟正黑體" panose="020B0604030504040204" pitchFamily="34" charset="-120"/>
                <a:ea typeface="微軟正黑體" panose="020B0604030504040204" pitchFamily="34" charset="-120"/>
              </a:rPr>
              <a:t>期貨：在此例，交易員將</a:t>
            </a:r>
            <a:r>
              <a:rPr lang="zh-TW" altLang="en-US" dirty="0">
                <a:latin typeface="微軟正黑體" panose="020B0604030504040204" pitchFamily="34" charset="-120"/>
                <a:ea typeface="微軟正黑體" panose="020B0604030504040204" pitchFamily="34" charset="-120"/>
              </a:rPr>
              <a:t>額外</a:t>
            </a:r>
            <a:r>
              <a:rPr lang="zh-TW" altLang="en-US" dirty="0" smtClean="0">
                <a:latin typeface="微軟正黑體" panose="020B0604030504040204" pitchFamily="34" charset="-120"/>
                <a:ea typeface="微軟正黑體" panose="020B0604030504040204" pitchFamily="34" charset="-120"/>
              </a:rPr>
              <a:t>出售</a:t>
            </a:r>
            <a:r>
              <a:rPr lang="en-US" altLang="zh-TW" dirty="0" smtClean="0">
                <a:latin typeface="微軟正黑體" panose="020B0604030504040204" pitchFamily="34" charset="-120"/>
                <a:ea typeface="微軟正黑體" panose="020B0604030504040204" pitchFamily="34" charset="-120"/>
              </a:rPr>
              <a:t>206</a:t>
            </a:r>
            <a:r>
              <a:rPr lang="zh-TW" altLang="en-US" dirty="0" smtClean="0">
                <a:latin typeface="微軟正黑體" panose="020B0604030504040204" pitchFamily="34" charset="-120"/>
                <a:ea typeface="微軟正黑體" panose="020B0604030504040204" pitchFamily="34" charset="-120"/>
              </a:rPr>
              <a:t>口</a:t>
            </a:r>
            <a:r>
              <a:rPr lang="en-US" altLang="zh-TW" dirty="0" smtClean="0">
                <a:latin typeface="微軟正黑體" panose="020B0604030504040204" pitchFamily="34" charset="-120"/>
                <a:ea typeface="微軟正黑體" panose="020B0604030504040204" pitchFamily="34" charset="-120"/>
              </a:rPr>
              <a:t>ZNM6</a:t>
            </a:r>
            <a:r>
              <a:rPr lang="zh-TW" altLang="en-US" dirty="0" smtClean="0">
                <a:latin typeface="微軟正黑體" panose="020B0604030504040204" pitchFamily="34" charset="-120"/>
                <a:ea typeface="微軟正黑體" panose="020B0604030504040204" pitchFamily="34" charset="-120"/>
              </a:rPr>
              <a:t>，且立即</a:t>
            </a:r>
            <a:r>
              <a:rPr lang="zh-TW" altLang="en-US" dirty="0">
                <a:latin typeface="微軟正黑體" panose="020B0604030504040204" pitchFamily="34" charset="-120"/>
                <a:ea typeface="微軟正黑體" panose="020B0604030504040204" pitchFamily="34" charset="-120"/>
              </a:rPr>
              <a:t>宣布交割意向</a:t>
            </a:r>
            <a:r>
              <a:rPr lang="zh-TW" altLang="en-US" dirty="0" smtClean="0">
                <a:latin typeface="微軟正黑體" panose="020B0604030504040204" pitchFamily="34" charset="-120"/>
                <a:ea typeface="微軟正黑體" panose="020B0604030504040204" pitchFamily="34" charset="-120"/>
              </a:rPr>
              <a:t>。適合在基差</a:t>
            </a:r>
            <a:r>
              <a:rPr lang="en-US" altLang="zh-TW" dirty="0" smtClean="0">
                <a:latin typeface="微軟正黑體" panose="020B0604030504040204" pitchFamily="34" charset="-120"/>
                <a:ea typeface="微軟正黑體" panose="020B0604030504040204" pitchFamily="34" charset="-120"/>
              </a:rPr>
              <a:t>&lt;</a:t>
            </a:r>
            <a:r>
              <a:rPr lang="zh-TW" altLang="en-US"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0</a:t>
            </a:r>
            <a:r>
              <a:rPr lang="zh-TW" altLang="en-US" dirty="0" smtClean="0">
                <a:latin typeface="微軟正黑體" panose="020B0604030504040204" pitchFamily="34" charset="-120"/>
                <a:ea typeface="微軟正黑體" panose="020B0604030504040204" pitchFamily="34" charset="-120"/>
              </a:rPr>
              <a:t>（可以</a:t>
            </a:r>
            <a:r>
              <a:rPr lang="zh-TW" altLang="en-US" dirty="0">
                <a:latin typeface="微軟正黑體" panose="020B0604030504040204" pitchFamily="34" charset="-120"/>
                <a:ea typeface="微軟正黑體" panose="020B0604030504040204" pitchFamily="34" charset="-120"/>
              </a:rPr>
              <a:t>在現貨市場以低於期貨交割發票價格的價格購買 </a:t>
            </a:r>
            <a:r>
              <a:rPr lang="en-US" altLang="zh-TW" dirty="0" smtClean="0">
                <a:latin typeface="微軟正黑體" panose="020B0604030504040204" pitchFamily="34" charset="-120"/>
                <a:ea typeface="微軟正黑體" panose="020B0604030504040204" pitchFamily="34" charset="-120"/>
              </a:rPr>
              <a:t>CTD</a:t>
            </a:r>
            <a:r>
              <a:rPr lang="zh-TW" altLang="en-US" dirty="0" smtClean="0">
                <a:latin typeface="微軟正黑體" panose="020B0604030504040204" pitchFamily="34" charset="-120"/>
                <a:ea typeface="微軟正黑體" panose="020B0604030504040204" pitchFamily="34" charset="-120"/>
              </a:rPr>
              <a:t>證券），或是，現貨市場流動性不足以至於</a:t>
            </a:r>
            <a:r>
              <a:rPr lang="zh-TW" altLang="en-US" dirty="0">
                <a:latin typeface="微軟正黑體" panose="020B0604030504040204" pitchFamily="34" charset="-120"/>
                <a:ea typeface="微軟正黑體" panose="020B0604030504040204" pitchFamily="34" charset="-120"/>
              </a:rPr>
              <a:t>可能導致價格嚴重</a:t>
            </a:r>
            <a:r>
              <a:rPr lang="zh-TW" altLang="en-US" dirty="0" smtClean="0">
                <a:latin typeface="微軟正黑體" panose="020B0604030504040204" pitchFamily="34" charset="-120"/>
                <a:ea typeface="微軟正黑體" panose="020B0604030504040204" pitchFamily="34" charset="-120"/>
              </a:rPr>
              <a:t>下滑的情況下進行，確保尾部現貨曝顯的</a:t>
            </a:r>
            <a:r>
              <a:rPr lang="zh-TW" altLang="en-US" dirty="0">
                <a:latin typeface="微軟正黑體" panose="020B0604030504040204" pitchFamily="34" charset="-120"/>
                <a:ea typeface="微軟正黑體" panose="020B0604030504040204" pitchFamily="34" charset="-120"/>
              </a:rPr>
              <a:t>出售價格不低於期貨交割發票價格</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lvl="1">
              <a:lnSpc>
                <a:spcPct val="100000"/>
              </a:lnSpc>
              <a:buClr>
                <a:schemeClr val="tx1"/>
              </a:buClr>
            </a:pPr>
            <a:r>
              <a:rPr lang="zh-TW" altLang="en-US" dirty="0" smtClean="0">
                <a:latin typeface="微軟正黑體" panose="020B0604030504040204" pitchFamily="34" charset="-120"/>
                <a:ea typeface="微軟正黑體" panose="020B0604030504040204" pitchFamily="34" charset="-120"/>
              </a:rPr>
              <a:t>保留多餘的國債並通過出售</a:t>
            </a:r>
            <a:r>
              <a:rPr lang="en-US" altLang="zh-TW" dirty="0" smtClean="0">
                <a:latin typeface="微軟正黑體" panose="020B0604030504040204" pitchFamily="34" charset="-120"/>
                <a:ea typeface="微軟正黑體" panose="020B0604030504040204" pitchFamily="34" charset="-120"/>
              </a:rPr>
              <a:t>DV01</a:t>
            </a:r>
            <a:r>
              <a:rPr lang="zh-TW" altLang="en-US" dirty="0" smtClean="0">
                <a:latin typeface="微軟正黑體" panose="020B0604030504040204" pitchFamily="34" charset="-120"/>
                <a:ea typeface="微軟正黑體" panose="020B0604030504040204" pitchFamily="34" charset="-120"/>
              </a:rPr>
              <a:t>等量數量的期貨合約以在下一個交割月份交割來對沖風險：</a:t>
            </a:r>
            <a:endParaRPr lang="en-US" altLang="zh-TW" dirty="0" smtClean="0">
              <a:latin typeface="微軟正黑體" panose="020B0604030504040204" pitchFamily="34" charset="-120"/>
              <a:ea typeface="微軟正黑體" panose="020B0604030504040204" pitchFamily="34" charset="-120"/>
            </a:endParaRPr>
          </a:p>
          <a:p>
            <a:pPr lvl="2">
              <a:lnSpc>
                <a:spcPct val="100000"/>
              </a:lnSpc>
              <a:buClr>
                <a:schemeClr val="tx1"/>
              </a:buClr>
            </a:pPr>
            <a:r>
              <a:rPr lang="zh-TW" altLang="en-US" dirty="0" smtClean="0">
                <a:latin typeface="微軟正黑體" panose="020B0604030504040204" pitchFamily="34" charset="-120"/>
                <a:ea typeface="微軟正黑體" panose="020B0604030504040204" pitchFamily="34" charset="-120"/>
              </a:rPr>
              <a:t>展期價差（即到期合約和延期合約之間的日曆價差，此處</a:t>
            </a:r>
            <a:r>
              <a:rPr lang="zh-TW" altLang="en-US" dirty="0">
                <a:latin typeface="微軟正黑體" panose="020B0604030504040204" pitchFamily="34" charset="-120"/>
                <a:ea typeface="微軟正黑體" panose="020B0604030504040204" pitchFamily="34" charset="-120"/>
              </a:rPr>
              <a:t>為 </a:t>
            </a:r>
            <a:r>
              <a:rPr lang="en-US" altLang="zh-TW" dirty="0">
                <a:latin typeface="微軟正黑體" panose="020B0604030504040204" pitchFamily="34" charset="-120"/>
                <a:ea typeface="微軟正黑體" panose="020B0604030504040204" pitchFamily="34" charset="-120"/>
              </a:rPr>
              <a:t>ZNM6</a:t>
            </a:r>
            <a:r>
              <a:rPr lang="en-US" altLang="zh-TW" dirty="0">
                <a:latin typeface="微軟正黑體" panose="020B0604030504040204" pitchFamily="34" charset="-120"/>
                <a:ea typeface="微軟正黑體" panose="020B0604030504040204" pitchFamily="34" charset="-120"/>
                <a:sym typeface="Wingdings" panose="05000000000000000000" pitchFamily="2" charset="2"/>
              </a:rPr>
              <a:t></a:t>
            </a:r>
            <a:r>
              <a:rPr lang="en-US" altLang="zh-TW" dirty="0">
                <a:latin typeface="微軟正黑體" panose="020B0604030504040204" pitchFamily="34" charset="-120"/>
                <a:ea typeface="微軟正黑體" panose="020B0604030504040204" pitchFamily="34" charset="-120"/>
              </a:rPr>
              <a:t>ZNU6</a:t>
            </a:r>
            <a:r>
              <a:rPr lang="zh-TW" altLang="en-US" dirty="0" smtClean="0">
                <a:latin typeface="微軟正黑體" panose="020B0604030504040204" pitchFamily="34" charset="-120"/>
                <a:ea typeface="微軟正黑體" panose="020B0604030504040204" pitchFamily="34" charset="-120"/>
              </a:rPr>
              <a:t>）中的流動性通常比到期合約最後交易日直接交易的流動性池更</a:t>
            </a:r>
            <a:r>
              <a:rPr lang="zh-TW" altLang="en-US" dirty="0">
                <a:latin typeface="微軟正黑體" panose="020B0604030504040204" pitchFamily="34" charset="-120"/>
                <a:ea typeface="微軟正黑體" panose="020B0604030504040204" pitchFamily="34" charset="-120"/>
              </a:rPr>
              <a:t>可靠</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lvl="2">
              <a:lnSpc>
                <a:spcPct val="100000"/>
              </a:lnSpc>
              <a:buClr>
                <a:schemeClr val="tx1"/>
              </a:buClr>
            </a:pPr>
            <a:r>
              <a:rPr lang="zh-TW" altLang="en-US" dirty="0" smtClean="0">
                <a:latin typeface="微軟正黑體" panose="020B0604030504040204" pitchFamily="34" charset="-120"/>
                <a:ea typeface="微軟正黑體" panose="020B0604030504040204" pitchFamily="34" charset="-120"/>
              </a:rPr>
              <a:t>一個</a:t>
            </a:r>
            <a:r>
              <a:rPr lang="zh-TW" altLang="en-US" dirty="0">
                <a:latin typeface="微軟正黑體" panose="020B0604030504040204" pitchFamily="34" charset="-120"/>
                <a:ea typeface="微軟正黑體" panose="020B0604030504040204" pitchFamily="34" charset="-120"/>
              </a:rPr>
              <a:t>潛在的限制是</a:t>
            </a:r>
            <a:r>
              <a:rPr lang="zh-TW" altLang="en-US" dirty="0" smtClean="0">
                <a:latin typeface="微軟正黑體" panose="020B0604030504040204" pitchFamily="34" charset="-120"/>
                <a:ea typeface="微軟正黑體" panose="020B0604030504040204" pitchFamily="34" charset="-120"/>
              </a:rPr>
              <a:t>，如果</a:t>
            </a:r>
            <a:r>
              <a:rPr lang="zh-TW" altLang="en-US" dirty="0">
                <a:latin typeface="微軟正黑體" panose="020B0604030504040204" pitchFamily="34" charset="-120"/>
                <a:ea typeface="微軟正黑體" panose="020B0604030504040204" pitchFamily="34" charset="-120"/>
              </a:rPr>
              <a:t>交割尾部的</a:t>
            </a:r>
            <a:r>
              <a:rPr lang="zh-TW" altLang="en-US" dirty="0" smtClean="0">
                <a:latin typeface="微軟正黑體" panose="020B0604030504040204" pitchFamily="34" charset="-120"/>
                <a:ea typeface="微軟正黑體" panose="020B0604030504040204" pitchFamily="34" charset="-120"/>
              </a:rPr>
              <a:t>現貨證券</a:t>
            </a:r>
            <a:r>
              <a:rPr lang="zh-TW" altLang="en-US" dirty="0">
                <a:latin typeface="微軟正黑體" panose="020B0604030504040204" pitchFamily="34" charset="-120"/>
                <a:ea typeface="微軟正黑體" panose="020B0604030504040204" pitchFamily="34" charset="-120"/>
              </a:rPr>
              <a:t>不符合交割到延期期貨合約的條件，</a:t>
            </a:r>
            <a:r>
              <a:rPr lang="zh-TW" altLang="en-US" dirty="0" smtClean="0">
                <a:latin typeface="微軟正黑體" panose="020B0604030504040204" pitchFamily="34" charset="-120"/>
                <a:ea typeface="微軟正黑體" panose="020B0604030504040204" pitchFamily="34" charset="-120"/>
              </a:rPr>
              <a:t>就無法建立新的基差部位。在此例中，</a:t>
            </a:r>
            <a:r>
              <a:rPr lang="en-US" altLang="zh-TW" dirty="0" smtClean="0">
                <a:latin typeface="微軟正黑體" panose="020B0604030504040204" pitchFamily="34" charset="-120"/>
                <a:ea typeface="微軟正黑體" panose="020B0604030504040204" pitchFamily="34" charset="-120"/>
              </a:rPr>
              <a:t>2-1/8</a:t>
            </a:r>
            <a:r>
              <a:rPr lang="zh-TW" altLang="en-US"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Dec 2022</a:t>
            </a:r>
            <a:r>
              <a:rPr lang="zh-TW" altLang="en-US" dirty="0" smtClean="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ZNM6 </a:t>
            </a:r>
            <a:r>
              <a:rPr lang="zh-TW" altLang="en-US" dirty="0">
                <a:latin typeface="微軟正黑體" panose="020B0604030504040204" pitchFamily="34" charset="-120"/>
                <a:ea typeface="微軟正黑體" panose="020B0604030504040204" pitchFamily="34" charset="-120"/>
              </a:rPr>
              <a:t>的 </a:t>
            </a:r>
            <a:r>
              <a:rPr lang="en-US" altLang="zh-TW" dirty="0">
                <a:latin typeface="微軟正黑體" panose="020B0604030504040204" pitchFamily="34" charset="-120"/>
                <a:ea typeface="微軟正黑體" panose="020B0604030504040204" pitchFamily="34" charset="-120"/>
              </a:rPr>
              <a:t>CTD</a:t>
            </a:r>
            <a:r>
              <a:rPr lang="zh-TW" altLang="en-US" dirty="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不可至</a:t>
            </a:r>
            <a:r>
              <a:rPr lang="en-US" altLang="zh-TW" dirty="0" smtClean="0">
                <a:latin typeface="微軟正黑體" panose="020B0604030504040204" pitchFamily="34" charset="-120"/>
                <a:ea typeface="微軟正黑體" panose="020B0604030504040204" pitchFamily="34" charset="-120"/>
              </a:rPr>
              <a:t>ZNU6</a:t>
            </a:r>
            <a:r>
              <a:rPr lang="zh-TW" altLang="en-US" dirty="0" smtClean="0">
                <a:latin typeface="微軟正黑體" panose="020B0604030504040204" pitchFamily="34" charset="-120"/>
                <a:ea typeface="微軟正黑體" panose="020B0604030504040204" pitchFamily="34" charset="-120"/>
              </a:rPr>
              <a:t>交割。</a:t>
            </a:r>
            <a:endParaRPr lang="en-US" altLang="zh-TW" dirty="0" smtClean="0">
              <a:latin typeface="微軟正黑體" panose="020B0604030504040204" pitchFamily="34" charset="-120"/>
              <a:ea typeface="微軟正黑體" panose="020B0604030504040204" pitchFamily="34" charset="-120"/>
            </a:endParaRPr>
          </a:p>
          <a:p>
            <a:pPr lvl="2">
              <a:lnSpc>
                <a:spcPct val="100000"/>
              </a:lnSpc>
              <a:buClr>
                <a:schemeClr val="tx1"/>
              </a:buClr>
            </a:pPr>
            <a:r>
              <a:rPr lang="zh-TW" altLang="en-US" dirty="0" smtClean="0">
                <a:latin typeface="微軟正黑體" panose="020B0604030504040204" pitchFamily="34" charset="-120"/>
                <a:ea typeface="微軟正黑體" panose="020B0604030504040204" pitchFamily="34" charset="-120"/>
              </a:rPr>
              <a:t>適合在如果目標是平掉交割尾部，</a:t>
            </a:r>
            <a:r>
              <a:rPr lang="zh-TW" altLang="en-US" dirty="0">
                <a:latin typeface="微軟正黑體" panose="020B0604030504040204" pitchFamily="34" charset="-120"/>
                <a:ea typeface="微軟正黑體" panose="020B0604030504040204" pitchFamily="34" charset="-120"/>
              </a:rPr>
              <a:t>而不是進入新的遞延基</a:t>
            </a:r>
            <a:r>
              <a:rPr lang="zh-TW" altLang="en-US" dirty="0" smtClean="0">
                <a:latin typeface="微軟正黑體" panose="020B0604030504040204" pitchFamily="34" charset="-120"/>
                <a:ea typeface="微軟正黑體" panose="020B0604030504040204" pitchFamily="34" charset="-120"/>
              </a:rPr>
              <a:t>差的狀況下使用。</a:t>
            </a:r>
            <a:endParaRPr lang="en-US" altLang="zh-TW"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20046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基差多頭（</a:t>
            </a:r>
            <a:r>
              <a:rPr lang="en-US" altLang="zh-TW" dirty="0" err="1">
                <a:latin typeface="微軟正黑體" panose="020B0604030504040204" pitchFamily="34" charset="-120"/>
                <a:ea typeface="微軟正黑體" panose="020B0604030504040204" pitchFamily="34" charset="-120"/>
              </a:rPr>
              <a:t>cf</a:t>
            </a:r>
            <a:r>
              <a:rPr lang="en-US" altLang="zh-TW" dirty="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&gt; </a:t>
            </a:r>
            <a:r>
              <a:rPr lang="en-US" altLang="zh-TW" dirty="0">
                <a:latin typeface="微軟正黑體" panose="020B0604030504040204" pitchFamily="34" charset="-120"/>
                <a:ea typeface="微軟正黑體" panose="020B0604030504040204" pitchFamily="34" charset="-120"/>
              </a:rPr>
              <a:t>1</a:t>
            </a:r>
            <a:r>
              <a:rPr lang="zh-TW" altLang="en-US" dirty="0">
                <a:latin typeface="微軟正黑體" panose="020B0604030504040204" pitchFamily="34" charset="-120"/>
                <a:ea typeface="微軟正黑體" panose="020B0604030504040204" pitchFamily="34" charset="-120"/>
              </a:rPr>
              <a:t>）</a:t>
            </a:r>
            <a:endParaRPr lang="zh-TW" altLang="en-US" dirty="0"/>
          </a:p>
        </p:txBody>
      </p:sp>
      <p:sp>
        <p:nvSpPr>
          <p:cNvPr id="3" name="內容版面配置區 2"/>
          <p:cNvSpPr>
            <a:spLocks noGrp="1"/>
          </p:cNvSpPr>
          <p:nvPr>
            <p:ph idx="1"/>
          </p:nvPr>
        </p:nvSpPr>
        <p:spPr/>
        <p:txBody>
          <a:bodyPr>
            <a:normAutofit/>
          </a:bodyPr>
          <a:lstStyle/>
          <a:p>
            <a:pPr>
              <a:lnSpc>
                <a:spcPct val="100000"/>
              </a:lnSpc>
            </a:pPr>
            <a:r>
              <a:rPr lang="zh-TW" altLang="en-US" sz="1800" dirty="0">
                <a:latin typeface="微軟正黑體" panose="020B0604030504040204" pitchFamily="34" charset="-120"/>
                <a:ea typeface="微軟正黑體" panose="020B0604030504040204" pitchFamily="34" charset="-120"/>
              </a:rPr>
              <a:t>尾部為未對沖</a:t>
            </a:r>
            <a:r>
              <a:rPr lang="zh-TW" altLang="en-US" sz="1800" dirty="0" smtClean="0">
                <a:latin typeface="微軟正黑體" panose="020B0604030504040204" pitchFamily="34" charset="-120"/>
                <a:ea typeface="微軟正黑體" panose="020B0604030504040204" pitchFamily="34" charset="-120"/>
              </a:rPr>
              <a:t>的期貨空頭部位。</a:t>
            </a:r>
            <a:r>
              <a:rPr lang="zh-TW" altLang="en-US" sz="1800" dirty="0">
                <a:latin typeface="微軟正黑體" panose="020B0604030504040204" pitchFamily="34" charset="-120"/>
                <a:ea typeface="微軟正黑體" panose="020B0604030504040204" pitchFamily="34" charset="-120"/>
              </a:rPr>
              <a:t>基差持有者可以：</a:t>
            </a:r>
          </a:p>
          <a:p>
            <a:pPr lvl="1">
              <a:lnSpc>
                <a:spcPct val="100000"/>
              </a:lnSpc>
            </a:pPr>
            <a:r>
              <a:rPr lang="zh-TW" altLang="en-US" sz="1600" dirty="0" smtClean="0">
                <a:latin typeface="微軟正黑體" panose="020B0604030504040204" pitchFamily="34" charset="-120"/>
                <a:ea typeface="微軟正黑體" panose="020B0604030504040204" pitchFamily="34" charset="-120"/>
              </a:rPr>
              <a:t>購買</a:t>
            </a:r>
            <a:r>
              <a:rPr lang="zh-TW" altLang="en-US" sz="1600" dirty="0">
                <a:latin typeface="微軟正黑體" panose="020B0604030504040204" pitchFamily="34" charset="-120"/>
                <a:ea typeface="微軟正黑體" panose="020B0604030504040204" pitchFamily="34" charset="-120"/>
              </a:rPr>
              <a:t>即將到期的</a:t>
            </a:r>
            <a:r>
              <a:rPr lang="zh-TW" altLang="en-US" sz="1600" dirty="0" smtClean="0">
                <a:latin typeface="微軟正黑體" panose="020B0604030504040204" pitchFamily="34" charset="-120"/>
                <a:ea typeface="微軟正黑體" panose="020B0604030504040204" pitchFamily="34" charset="-120"/>
              </a:rPr>
              <a:t>期貨：在</a:t>
            </a:r>
            <a:r>
              <a:rPr lang="zh-TW" altLang="en-US" sz="1600" dirty="0">
                <a:latin typeface="微軟正黑體" panose="020B0604030504040204" pitchFamily="34" charset="-120"/>
                <a:ea typeface="微軟正黑體" panose="020B0604030504040204" pitchFamily="34" charset="-120"/>
              </a:rPr>
              <a:t>宣布交割意向之前</a:t>
            </a:r>
            <a:r>
              <a:rPr lang="zh-TW" altLang="en-US" sz="1600" dirty="0" smtClean="0">
                <a:latin typeface="微軟正黑體" panose="020B0604030504040204" pitchFamily="34" charset="-120"/>
                <a:ea typeface="微軟正黑體" panose="020B0604030504040204" pitchFamily="34" charset="-120"/>
              </a:rPr>
              <a:t>，減少</a:t>
            </a:r>
            <a:r>
              <a:rPr lang="zh-TW" altLang="en-US" sz="1600" dirty="0">
                <a:latin typeface="微軟正黑體" panose="020B0604030504040204" pitchFamily="34" charset="-120"/>
                <a:ea typeface="微軟正黑體" panose="020B0604030504040204" pitchFamily="34" charset="-120"/>
              </a:rPr>
              <a:t>期貨</a:t>
            </a:r>
            <a:r>
              <a:rPr lang="zh-TW" altLang="en-US" sz="1600" dirty="0" smtClean="0">
                <a:latin typeface="微軟正黑體" panose="020B0604030504040204" pitchFamily="34" charset="-120"/>
                <a:ea typeface="微軟正黑體" panose="020B0604030504040204" pitchFamily="34" charset="-120"/>
              </a:rPr>
              <a:t>空頭部位。</a:t>
            </a:r>
            <a:endParaRPr lang="en-US" altLang="zh-TW" sz="1600" dirty="0" smtClean="0">
              <a:latin typeface="微軟正黑體" panose="020B0604030504040204" pitchFamily="34" charset="-120"/>
              <a:ea typeface="微軟正黑體" panose="020B0604030504040204" pitchFamily="34" charset="-120"/>
            </a:endParaRPr>
          </a:p>
          <a:p>
            <a:pPr lvl="1">
              <a:lnSpc>
                <a:spcPct val="100000"/>
              </a:lnSpc>
            </a:pPr>
            <a:r>
              <a:rPr lang="zh-TW" altLang="en-US" sz="1600" dirty="0" smtClean="0">
                <a:latin typeface="微軟正黑體" panose="020B0604030504040204" pitchFamily="34" charset="-120"/>
                <a:ea typeface="微軟正黑體" panose="020B0604030504040204" pitchFamily="34" charset="-120"/>
              </a:rPr>
              <a:t>轉為下一個交割月份交割的期貨空頭部位：至到期期貨交易終止都可以執行此方法，利用了到期期貨與延期期貨之間展期利差的高流動性。</a:t>
            </a:r>
            <a:endParaRPr lang="en-US" altLang="zh-TW" sz="1600" dirty="0" smtClean="0">
              <a:latin typeface="微軟正黑體" panose="020B0604030504040204" pitchFamily="34" charset="-120"/>
              <a:ea typeface="微軟正黑體" panose="020B0604030504040204" pitchFamily="34" charset="-120"/>
            </a:endParaRPr>
          </a:p>
          <a:p>
            <a:pPr lvl="1">
              <a:lnSpc>
                <a:spcPct val="100000"/>
              </a:lnSpc>
            </a:pPr>
            <a:r>
              <a:rPr lang="zh-TW" altLang="en-US" sz="1600" dirty="0">
                <a:latin typeface="微軟正黑體" panose="020B0604030504040204" pitchFamily="34" charset="-120"/>
                <a:ea typeface="微軟正黑體" panose="020B0604030504040204" pitchFamily="34" charset="-120"/>
              </a:rPr>
              <a:t>購買足夠數量的</a:t>
            </a:r>
            <a:r>
              <a:rPr lang="zh-TW" altLang="en-US" sz="1600" dirty="0" smtClean="0">
                <a:latin typeface="微軟正黑體" panose="020B0604030504040204" pitchFamily="34" charset="-120"/>
                <a:ea typeface="微軟正黑體" panose="020B0604030504040204" pitchFamily="34" charset="-120"/>
              </a:rPr>
              <a:t>現貨國庫券：取決於</a:t>
            </a:r>
            <a:r>
              <a:rPr lang="en-US" altLang="zh-TW" sz="1600" dirty="0" smtClean="0">
                <a:latin typeface="微軟正黑體" panose="020B0604030504040204" pitchFamily="34" charset="-120"/>
                <a:ea typeface="微軟正黑體" panose="020B0604030504040204" pitchFamily="34" charset="-120"/>
              </a:rPr>
              <a:t>CTD</a:t>
            </a:r>
            <a:r>
              <a:rPr lang="zh-TW" altLang="en-US" sz="1600" dirty="0" smtClean="0">
                <a:latin typeface="微軟正黑體" panose="020B0604030504040204" pitchFamily="34" charset="-120"/>
                <a:ea typeface="微軟正黑體" panose="020B0604030504040204" pitchFamily="34" charset="-120"/>
              </a:rPr>
              <a:t>國債現貨市場</a:t>
            </a:r>
            <a:r>
              <a:rPr lang="zh-TW" altLang="en-US" sz="1600" dirty="0">
                <a:latin typeface="微軟正黑體" panose="020B0604030504040204" pitchFamily="34" charset="-120"/>
                <a:ea typeface="微軟正黑體" panose="020B0604030504040204" pitchFamily="34" charset="-120"/>
              </a:rPr>
              <a:t>的</a:t>
            </a:r>
            <a:r>
              <a:rPr lang="zh-TW" altLang="en-US" sz="1600" dirty="0" smtClean="0">
                <a:latin typeface="微軟正黑體" panose="020B0604030504040204" pitchFamily="34" charset="-120"/>
                <a:ea typeface="微軟正黑體" panose="020B0604030504040204" pitchFamily="34" charset="-120"/>
              </a:rPr>
              <a:t>流動性和</a:t>
            </a:r>
            <a:r>
              <a:rPr lang="zh-TW" altLang="en-US" sz="1600" dirty="0">
                <a:latin typeface="微軟正黑體" panose="020B0604030504040204" pitchFamily="34" charset="-120"/>
                <a:ea typeface="微軟正黑體" panose="020B0604030504040204" pitchFamily="34" charset="-120"/>
              </a:rPr>
              <a:t>定價</a:t>
            </a:r>
            <a:r>
              <a:rPr lang="zh-TW" altLang="en-US" sz="1600" dirty="0" smtClean="0">
                <a:latin typeface="微軟正黑體" panose="020B0604030504040204" pitchFamily="34" charset="-120"/>
                <a:ea typeface="微軟正黑體" panose="020B0604030504040204" pitchFamily="34" charset="-120"/>
              </a:rPr>
              <a:t>。如果能夠</a:t>
            </a:r>
            <a:r>
              <a:rPr lang="zh-TW" altLang="en-US" sz="1600" dirty="0">
                <a:latin typeface="微軟正黑體" panose="020B0604030504040204" pitchFamily="34" charset="-120"/>
                <a:ea typeface="微軟正黑體" panose="020B0604030504040204" pitchFamily="34" charset="-120"/>
              </a:rPr>
              <a:t>以低於到期</a:t>
            </a:r>
            <a:r>
              <a:rPr lang="zh-TW" altLang="en-US" sz="1600" dirty="0" smtClean="0">
                <a:latin typeface="微軟正黑體" panose="020B0604030504040204" pitchFamily="34" charset="-120"/>
                <a:ea typeface="微軟正黑體" panose="020B0604030504040204" pitchFamily="34" charset="-120"/>
              </a:rPr>
              <a:t>期貨每日</a:t>
            </a:r>
            <a:r>
              <a:rPr lang="zh-TW" altLang="en-US" sz="1600" dirty="0">
                <a:latin typeface="微軟正黑體" panose="020B0604030504040204" pitchFamily="34" charset="-120"/>
                <a:ea typeface="微軟正黑體" panose="020B0604030504040204" pitchFamily="34" charset="-120"/>
              </a:rPr>
              <a:t>結算</a:t>
            </a:r>
            <a:r>
              <a:rPr lang="zh-TW" altLang="en-US" sz="1600" dirty="0" smtClean="0">
                <a:latin typeface="微軟正黑體" panose="020B0604030504040204" pitchFamily="34" charset="-120"/>
                <a:ea typeface="微軟正黑體" panose="020B0604030504040204" pitchFamily="34" charset="-120"/>
              </a:rPr>
              <a:t>價購買</a:t>
            </a:r>
            <a:r>
              <a:rPr lang="zh-TW" altLang="en-US" sz="1600" dirty="0">
                <a:latin typeface="微軟正黑體" panose="020B0604030504040204" pitchFamily="34" charset="-120"/>
                <a:ea typeface="微軟正黑體" panose="020B0604030504040204" pitchFamily="34" charset="-120"/>
              </a:rPr>
              <a:t>所需數量的國債</a:t>
            </a:r>
            <a:r>
              <a:rPr lang="zh-TW" altLang="en-US" sz="1600" dirty="0" smtClean="0">
                <a:latin typeface="微軟正黑體" panose="020B0604030504040204" pitchFamily="34" charset="-120"/>
                <a:ea typeface="微軟正黑體" panose="020B0604030504040204" pitchFamily="34" charset="-120"/>
              </a:rPr>
              <a:t>，這</a:t>
            </a:r>
            <a:r>
              <a:rPr lang="zh-TW" altLang="en-US" sz="1600" dirty="0">
                <a:latin typeface="微軟正黑體" panose="020B0604030504040204" pitchFamily="34" charset="-120"/>
                <a:ea typeface="微軟正黑體" panose="020B0604030504040204" pitchFamily="34" charset="-120"/>
              </a:rPr>
              <a:t>是</a:t>
            </a:r>
            <a:r>
              <a:rPr lang="zh-TW" altLang="en-US" sz="1600" dirty="0" smtClean="0">
                <a:latin typeface="微軟正黑體" panose="020B0604030504040204" pitchFamily="34" charset="-120"/>
                <a:ea typeface="微軟正黑體" panose="020B0604030504040204" pitchFamily="34" charset="-120"/>
              </a:rPr>
              <a:t>最</a:t>
            </a:r>
            <a:r>
              <a:rPr lang="zh-TW" altLang="en-US" sz="1600" dirty="0">
                <a:latin typeface="微軟正黑體" panose="020B0604030504040204" pitchFamily="34" charset="-120"/>
                <a:ea typeface="微軟正黑體" panose="020B0604030504040204" pitchFamily="34" charset="-120"/>
              </a:rPr>
              <a:t>佳途徑</a:t>
            </a:r>
            <a:r>
              <a:rPr lang="zh-TW" altLang="en-US" sz="1600" dirty="0" smtClean="0">
                <a:latin typeface="微軟正黑體" panose="020B0604030504040204" pitchFamily="34" charset="-120"/>
                <a:ea typeface="微軟正黑體" panose="020B0604030504040204" pitchFamily="34" charset="-120"/>
              </a:rPr>
              <a:t>。</a:t>
            </a:r>
            <a:endParaRPr lang="en-US" altLang="zh-TW" sz="1600" dirty="0" smtClean="0">
              <a:latin typeface="微軟正黑體" panose="020B0604030504040204" pitchFamily="34" charset="-120"/>
              <a:ea typeface="微軟正黑體" panose="020B0604030504040204" pitchFamily="34" charset="-120"/>
            </a:endParaRPr>
          </a:p>
          <a:p>
            <a:pPr>
              <a:lnSpc>
                <a:spcPct val="100000"/>
              </a:lnSpc>
            </a:pPr>
            <a:r>
              <a:rPr lang="zh-TW" altLang="en-US" sz="1800" dirty="0" smtClean="0">
                <a:latin typeface="微軟正黑體" panose="020B0604030504040204" pitchFamily="34" charset="-120"/>
                <a:ea typeface="微軟正黑體" panose="020B0604030504040204" pitchFamily="34" charset="-120"/>
              </a:rPr>
              <a:t>值得</a:t>
            </a:r>
            <a:r>
              <a:rPr lang="zh-TW" altLang="en-US" sz="1800" dirty="0">
                <a:latin typeface="微軟正黑體" panose="020B0604030504040204" pitchFamily="34" charset="-120"/>
                <a:ea typeface="微軟正黑體" panose="020B0604030504040204" pitchFamily="34" charset="-120"/>
              </a:rPr>
              <a:t>強調的是，基差持有</a:t>
            </a:r>
            <a:r>
              <a:rPr lang="zh-TW" altLang="en-US" sz="1800" dirty="0" smtClean="0">
                <a:latin typeface="微軟正黑體" panose="020B0604030504040204" pitchFamily="34" charset="-120"/>
                <a:ea typeface="微軟正黑體" panose="020B0604030504040204" pitchFamily="34" charset="-120"/>
              </a:rPr>
              <a:t>者必須以某</a:t>
            </a:r>
            <a:r>
              <a:rPr lang="zh-TW" altLang="en-US" sz="1800" dirty="0">
                <a:latin typeface="微軟正黑體" panose="020B0604030504040204" pitchFamily="34" charset="-120"/>
                <a:ea typeface="微軟正黑體" panose="020B0604030504040204" pitchFamily="34" charset="-120"/>
              </a:rPr>
              <a:t>種方式回補交割尾部多餘的期貨</a:t>
            </a:r>
            <a:r>
              <a:rPr lang="zh-TW" altLang="en-US" sz="1800" dirty="0" smtClean="0">
                <a:latin typeface="微軟正黑體" panose="020B0604030504040204" pitchFamily="34" charset="-120"/>
                <a:ea typeface="微軟正黑體" panose="020B0604030504040204" pitchFamily="34" charset="-120"/>
              </a:rPr>
              <a:t>空頭部位，如果在</a:t>
            </a:r>
            <a:r>
              <a:rPr lang="zh-TW" altLang="en-US" sz="1800" dirty="0">
                <a:latin typeface="微軟正黑體" panose="020B0604030504040204" pitchFamily="34" charset="-120"/>
                <a:ea typeface="微軟正黑體" panose="020B0604030504040204" pitchFamily="34" charset="-120"/>
              </a:rPr>
              <a:t>期貨交易的最後一天</a:t>
            </a:r>
            <a:r>
              <a:rPr lang="zh-TW" altLang="en-US" sz="1800" dirty="0" smtClean="0">
                <a:latin typeface="微軟正黑體" panose="020B0604030504040204" pitchFamily="34" charset="-120"/>
                <a:ea typeface="微軟正黑體" panose="020B0604030504040204" pitchFamily="34" charset="-120"/>
              </a:rPr>
              <a:t>之後仍持有該部位，則有</a:t>
            </a:r>
            <a:r>
              <a:rPr lang="zh-TW" altLang="en-US" sz="1800" dirty="0">
                <a:latin typeface="微軟正黑體" panose="020B0604030504040204" pitchFamily="34" charset="-120"/>
                <a:ea typeface="微軟正黑體" panose="020B0604030504040204" pitchFamily="34" charset="-120"/>
              </a:rPr>
              <a:t>義務購買合約級</a:t>
            </a:r>
            <a:r>
              <a:rPr lang="zh-TW" altLang="en-US" sz="1800" dirty="0" smtClean="0">
                <a:latin typeface="微軟正黑體" panose="020B0604030504040204" pitchFamily="34" charset="-120"/>
                <a:ea typeface="微軟正黑體" panose="020B0604030504040204" pitchFamily="34" charset="-120"/>
              </a:rPr>
              <a:t>證券</a:t>
            </a:r>
            <a:r>
              <a:rPr lang="zh-TW" altLang="en-US" sz="1800" dirty="0">
                <a:latin typeface="微軟正黑體" panose="020B0604030504040204" pitchFamily="34" charset="-120"/>
                <a:ea typeface="微軟正黑體" panose="020B0604030504040204" pitchFamily="34" charset="-120"/>
              </a:rPr>
              <a:t>來</a:t>
            </a:r>
            <a:r>
              <a:rPr lang="zh-TW" altLang="en-US" sz="1800" dirty="0" smtClean="0">
                <a:latin typeface="微軟正黑體" panose="020B0604030504040204" pitchFamily="34" charset="-120"/>
                <a:ea typeface="微軟正黑體" panose="020B0604030504040204" pitchFamily="34" charset="-120"/>
              </a:rPr>
              <a:t>交割</a:t>
            </a:r>
            <a:r>
              <a:rPr lang="zh-TW" altLang="en-US" sz="1800" dirty="0">
                <a:latin typeface="微軟正黑體" panose="020B0604030504040204" pitchFamily="34" charset="-120"/>
                <a:ea typeface="微軟正黑體" panose="020B0604030504040204" pitchFamily="34" charset="-120"/>
              </a:rPr>
              <a:t>。</a:t>
            </a:r>
          </a:p>
        </p:txBody>
      </p:sp>
    </p:spTree>
    <p:extLst>
      <p:ext uri="{BB962C8B-B14F-4D97-AF65-F5344CB8AC3E}">
        <p14:creationId xmlns:p14="http://schemas.microsoft.com/office/powerpoint/2010/main" val="2409513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基</a:t>
            </a:r>
            <a:r>
              <a:rPr lang="zh-TW" altLang="en-US" dirty="0" smtClean="0">
                <a:latin typeface="微軟正黑體" panose="020B0604030504040204" pitchFamily="34" charset="-120"/>
                <a:ea typeface="微軟正黑體" panose="020B0604030504040204" pitchFamily="34" charset="-120"/>
              </a:rPr>
              <a:t>差空頭</a:t>
            </a:r>
            <a:endParaRPr lang="zh-TW" altLang="en-US" dirty="0"/>
          </a:p>
        </p:txBody>
      </p:sp>
      <p:sp>
        <p:nvSpPr>
          <p:cNvPr id="3" name="內容版面配置區 2"/>
          <p:cNvSpPr>
            <a:spLocks noGrp="1"/>
          </p:cNvSpPr>
          <p:nvPr>
            <p:ph idx="1"/>
          </p:nvPr>
        </p:nvSpPr>
        <p:spPr/>
        <p:txBody>
          <a:bodyPr>
            <a:normAutofit/>
          </a:bodyPr>
          <a:lstStyle/>
          <a:p>
            <a:pPr>
              <a:lnSpc>
                <a:spcPct val="100000"/>
              </a:lnSpc>
            </a:pPr>
            <a:r>
              <a:rPr lang="zh-TW" altLang="en-US" sz="1800" dirty="0" smtClean="0">
                <a:latin typeface="微軟正黑體" panose="020B0604030504040204" pitchFamily="34" charset="-120"/>
                <a:ea typeface="微軟正黑體" panose="020B0604030504040204" pitchFamily="34" charset="-120"/>
              </a:rPr>
              <a:t>基差空頭轉圜餘地</a:t>
            </a:r>
            <a:r>
              <a:rPr lang="zh-TW" altLang="en-US" sz="1800" dirty="0">
                <a:latin typeface="微軟正黑體" panose="020B0604030504040204" pitchFamily="34" charset="-120"/>
                <a:ea typeface="微軟正黑體" panose="020B0604030504040204" pitchFamily="34" charset="-120"/>
              </a:rPr>
              <a:t>很</a:t>
            </a:r>
            <a:r>
              <a:rPr lang="zh-TW" altLang="en-US" sz="1800" dirty="0" smtClean="0">
                <a:latin typeface="微軟正黑體" panose="020B0604030504040204" pitchFamily="34" charset="-120"/>
                <a:ea typeface="微軟正黑體" panose="020B0604030504040204" pitchFamily="34" charset="-120"/>
              </a:rPr>
              <a:t>小：</a:t>
            </a:r>
            <a:endParaRPr lang="en-US" altLang="zh-TW" sz="1800" dirty="0" smtClean="0">
              <a:latin typeface="微軟正黑體" panose="020B0604030504040204" pitchFamily="34" charset="-120"/>
              <a:ea typeface="微軟正黑體" panose="020B0604030504040204" pitchFamily="34" charset="-120"/>
            </a:endParaRPr>
          </a:p>
          <a:p>
            <a:pPr lvl="1">
              <a:lnSpc>
                <a:spcPct val="100000"/>
              </a:lnSpc>
              <a:buClr>
                <a:schemeClr val="tx1"/>
              </a:buClr>
            </a:pPr>
            <a:r>
              <a:rPr lang="zh-TW" altLang="en-US" sz="1600" dirty="0" smtClean="0">
                <a:latin typeface="微軟正黑體" panose="020B0604030504040204" pitchFamily="34" charset="-120"/>
                <a:ea typeface="微軟正黑體" panose="020B0604030504040204" pitchFamily="34" charset="-120"/>
              </a:rPr>
              <a:t>無法</a:t>
            </a:r>
            <a:r>
              <a:rPr lang="zh-TW" altLang="en-US" sz="1600" dirty="0">
                <a:latin typeface="微軟正黑體" panose="020B0604030504040204" pitchFamily="34" charset="-120"/>
                <a:ea typeface="微軟正黑體" panose="020B0604030504040204" pitchFamily="34" charset="-120"/>
              </a:rPr>
              <a:t>控制何時會被指定</a:t>
            </a:r>
            <a:r>
              <a:rPr lang="zh-TW" altLang="en-US" sz="1600" dirty="0" smtClean="0">
                <a:latin typeface="微軟正黑體" panose="020B0604030504040204" pitchFamily="34" charset="-120"/>
                <a:ea typeface="微軟正黑體" panose="020B0604030504040204" pitchFamily="34" charset="-120"/>
              </a:rPr>
              <a:t>交割。</a:t>
            </a:r>
            <a:endParaRPr lang="en-US" altLang="zh-TW" sz="1600" dirty="0" smtClean="0">
              <a:latin typeface="微軟正黑體" panose="020B0604030504040204" pitchFamily="34" charset="-120"/>
              <a:ea typeface="微軟正黑體" panose="020B0604030504040204" pitchFamily="34" charset="-120"/>
            </a:endParaRPr>
          </a:p>
          <a:p>
            <a:pPr lvl="1">
              <a:lnSpc>
                <a:spcPct val="100000"/>
              </a:lnSpc>
              <a:buClr>
                <a:schemeClr val="tx1"/>
              </a:buClr>
            </a:pPr>
            <a:r>
              <a:rPr lang="zh-TW" altLang="en-US" sz="1600" dirty="0" smtClean="0">
                <a:latin typeface="微軟正黑體" panose="020B0604030504040204" pitchFamily="34" charset="-120"/>
                <a:ea typeface="微軟正黑體" panose="020B0604030504040204" pitchFamily="34" charset="-120"/>
              </a:rPr>
              <a:t>如果</a:t>
            </a:r>
            <a:r>
              <a:rPr lang="zh-TW" altLang="en-US" sz="1600" dirty="0">
                <a:latin typeface="微軟正黑體" panose="020B0604030504040204" pitchFamily="34" charset="-120"/>
                <a:ea typeface="微軟正黑體" panose="020B0604030504040204" pitchFamily="34" charset="-120"/>
              </a:rPr>
              <a:t>被指定接受交割</a:t>
            </a:r>
            <a:r>
              <a:rPr lang="zh-TW" altLang="en-US" sz="1600" dirty="0" smtClean="0">
                <a:latin typeface="微軟正黑體" panose="020B0604030504040204" pitchFamily="34" charset="-120"/>
                <a:ea typeface="微軟正黑體" panose="020B0604030504040204" pitchFamily="34" charset="-120"/>
              </a:rPr>
              <a:t>，無法</a:t>
            </a:r>
            <a:r>
              <a:rPr lang="zh-TW" altLang="en-US" sz="1600" dirty="0">
                <a:latin typeface="微軟正黑體" panose="020B0604030504040204" pitchFamily="34" charset="-120"/>
                <a:ea typeface="微軟正黑體" panose="020B0604030504040204" pitchFamily="34" charset="-120"/>
              </a:rPr>
              <a:t>保證</a:t>
            </a:r>
            <a:r>
              <a:rPr lang="zh-TW" altLang="en-US" sz="1600" dirty="0" smtClean="0">
                <a:latin typeface="微軟正黑體" panose="020B0604030504040204" pitchFamily="34" charset="-120"/>
                <a:ea typeface="微軟正黑體" panose="020B0604030504040204" pitchFamily="34" charset="-120"/>
              </a:rPr>
              <a:t>交割而取得的國債與在現貨市場賣</a:t>
            </a:r>
            <a:r>
              <a:rPr lang="zh-TW" altLang="en-US" sz="1600" dirty="0">
                <a:latin typeface="微軟正黑體" panose="020B0604030504040204" pitchFamily="34" charset="-120"/>
                <a:ea typeface="微軟正黑體" panose="020B0604030504040204" pitchFamily="34" charset="-120"/>
              </a:rPr>
              <a:t>空的國債</a:t>
            </a:r>
            <a:r>
              <a:rPr lang="zh-TW" altLang="en-US" sz="1600" dirty="0" smtClean="0">
                <a:latin typeface="微軟正黑體" panose="020B0604030504040204" pitchFamily="34" charset="-120"/>
                <a:ea typeface="微軟正黑體" panose="020B0604030504040204" pitchFamily="34" charset="-120"/>
              </a:rPr>
              <a:t>相同</a:t>
            </a:r>
            <a:r>
              <a:rPr lang="zh-TW" altLang="en-US" sz="1600" dirty="0">
                <a:latin typeface="微軟正黑體" panose="020B0604030504040204" pitchFamily="34" charset="-120"/>
                <a:ea typeface="微軟正黑體" panose="020B0604030504040204" pitchFamily="34" charset="-120"/>
              </a:rPr>
              <a:t>，儘管很幸運</a:t>
            </a:r>
            <a:r>
              <a:rPr lang="zh-TW" altLang="en-US" sz="1600" dirty="0" smtClean="0">
                <a:latin typeface="微軟正黑體" panose="020B0604030504040204" pitchFamily="34" charset="-120"/>
                <a:ea typeface="微軟正黑體" panose="020B0604030504040204" pitchFamily="34" charset="-120"/>
              </a:rPr>
              <a:t>地取得相同的證券，仍會因為 </a:t>
            </a:r>
            <a:r>
              <a:rPr lang="en-US" altLang="zh-TW" sz="1600" dirty="0" err="1" smtClean="0">
                <a:latin typeface="微軟正黑體" panose="020B0604030504040204" pitchFamily="34" charset="-120"/>
                <a:ea typeface="微軟正黑體" panose="020B0604030504040204" pitchFamily="34" charset="-120"/>
              </a:rPr>
              <a:t>cf</a:t>
            </a:r>
            <a:r>
              <a:rPr lang="en-US" altLang="zh-TW" sz="1600" dirty="0" smtClean="0">
                <a:latin typeface="微軟正黑體" panose="020B0604030504040204" pitchFamily="34" charset="-120"/>
                <a:ea typeface="微軟正黑體" panose="020B0604030504040204" pitchFamily="34" charset="-120"/>
              </a:rPr>
              <a:t> </a:t>
            </a:r>
            <a:r>
              <a:rPr lang="zh-TW" altLang="en-US" sz="1600" dirty="0" smtClean="0">
                <a:latin typeface="微軟正黑體" panose="020B0604030504040204" pitchFamily="34" charset="-120"/>
                <a:ea typeface="微軟正黑體" panose="020B0604030504040204" pitchFamily="34" charset="-120"/>
              </a:rPr>
              <a:t>大於</a:t>
            </a:r>
            <a:r>
              <a:rPr lang="zh-TW" altLang="en-US" sz="1600" dirty="0">
                <a:latin typeface="微軟正黑體" panose="020B0604030504040204" pitchFamily="34" charset="-120"/>
                <a:ea typeface="微軟正黑體" panose="020B0604030504040204" pitchFamily="34" charset="-120"/>
              </a:rPr>
              <a:t>或</a:t>
            </a:r>
            <a:r>
              <a:rPr lang="zh-TW" altLang="en-US" sz="1600" dirty="0" smtClean="0">
                <a:latin typeface="微軟正黑體" panose="020B0604030504040204" pitchFamily="34" charset="-120"/>
                <a:ea typeface="微軟正黑體" panose="020B0604030504040204" pitchFamily="34" charset="-120"/>
              </a:rPr>
              <a:t>小於 </a:t>
            </a:r>
            <a:r>
              <a:rPr lang="zh-TW" altLang="en-US" sz="1600" dirty="0">
                <a:latin typeface="微軟正黑體" panose="020B0604030504040204" pitchFamily="34" charset="-120"/>
                <a:ea typeface="微軟正黑體" panose="020B0604030504040204" pitchFamily="34" charset="-120"/>
              </a:rPr>
              <a:t>造成的影響（類似</a:t>
            </a:r>
            <a:r>
              <a:rPr lang="zh-TW" altLang="en-US" sz="1600" dirty="0" smtClean="0">
                <a:latin typeface="微軟正黑體" panose="020B0604030504040204" pitchFamily="34" charset="-120"/>
                <a:ea typeface="微軟正黑體" panose="020B0604030504040204" pitchFamily="34" charset="-120"/>
              </a:rPr>
              <a:t>前兩頁）</a:t>
            </a:r>
            <a:endParaRPr lang="en-US" altLang="zh-TW" sz="1600" dirty="0" smtClean="0">
              <a:latin typeface="微軟正黑體" panose="020B0604030504040204" pitchFamily="34" charset="-120"/>
              <a:ea typeface="微軟正黑體" panose="020B0604030504040204" pitchFamily="34" charset="-120"/>
            </a:endParaRPr>
          </a:p>
          <a:p>
            <a:pPr lvl="1">
              <a:lnSpc>
                <a:spcPct val="100000"/>
              </a:lnSpc>
              <a:buClr>
                <a:schemeClr val="tx1"/>
              </a:buClr>
            </a:pPr>
            <a:r>
              <a:rPr lang="zh-TW" altLang="en-US" sz="1600" dirty="0" smtClean="0">
                <a:latin typeface="微軟正黑體" panose="020B0604030504040204" pitchFamily="34" charset="-120"/>
                <a:ea typeface="微軟正黑體" panose="020B0604030504040204" pitchFamily="34" charset="-120"/>
              </a:rPr>
              <a:t>與傳統</a:t>
            </a:r>
            <a:r>
              <a:rPr lang="zh-TW" altLang="en-US" sz="1600" dirty="0">
                <a:latin typeface="微軟正黑體" panose="020B0604030504040204" pitchFamily="34" charset="-120"/>
                <a:ea typeface="微軟正黑體" panose="020B0604030504040204" pitchFamily="34" charset="-120"/>
              </a:rPr>
              <a:t>選擇權</a:t>
            </a:r>
            <a:r>
              <a:rPr lang="zh-TW" altLang="en-US" sz="1600" dirty="0" smtClean="0">
                <a:latin typeface="微軟正黑體" panose="020B0604030504040204" pitchFamily="34" charset="-120"/>
                <a:ea typeface="微軟正黑體" panose="020B0604030504040204" pitchFamily="34" charset="-120"/>
              </a:rPr>
              <a:t>合約</a:t>
            </a:r>
            <a:r>
              <a:rPr lang="zh-TW" altLang="en-US" sz="1600" dirty="0">
                <a:latin typeface="微軟正黑體" panose="020B0604030504040204" pitchFamily="34" charset="-120"/>
                <a:ea typeface="微軟正黑體" panose="020B0604030504040204" pitchFamily="34" charset="-120"/>
              </a:rPr>
              <a:t>不同</a:t>
            </a:r>
            <a:r>
              <a:rPr lang="en-US" altLang="zh-TW" sz="1600" dirty="0" smtClean="0">
                <a:latin typeface="微軟正黑體" panose="020B0604030504040204" pitchFamily="34" charset="-120"/>
                <a:ea typeface="微軟正黑體" panose="020B0604030504040204" pitchFamily="34" charset="-120"/>
              </a:rPr>
              <a:t>——</a:t>
            </a:r>
            <a:r>
              <a:rPr lang="zh-TW" altLang="en-US" sz="1600" dirty="0" smtClean="0">
                <a:latin typeface="微軟正黑體" panose="020B0604030504040204" pitchFamily="34" charset="-120"/>
                <a:ea typeface="微軟正黑體" panose="020B0604030504040204" pitchFamily="34" charset="-120"/>
              </a:rPr>
              <a:t>可能可以保持空頭</a:t>
            </a:r>
            <a:r>
              <a:rPr lang="zh-TW" altLang="en-US" sz="1600" dirty="0">
                <a:latin typeface="微軟正黑體" panose="020B0604030504040204" pitchFamily="34" charset="-120"/>
                <a:ea typeface="微軟正黑體" panose="020B0604030504040204" pitchFamily="34" charset="-120"/>
              </a:rPr>
              <a:t>部位</a:t>
            </a:r>
            <a:r>
              <a:rPr lang="zh-TW" altLang="en-US" sz="1600" dirty="0" smtClean="0">
                <a:latin typeface="微軟正黑體" panose="020B0604030504040204" pitchFamily="34" charset="-120"/>
                <a:ea typeface="微軟正黑體" panose="020B0604030504040204" pitchFamily="34" charset="-120"/>
              </a:rPr>
              <a:t>直</a:t>
            </a:r>
            <a:r>
              <a:rPr lang="zh-TW" altLang="en-US" sz="1600" dirty="0">
                <a:latin typeface="微軟正黑體" panose="020B0604030504040204" pitchFamily="34" charset="-120"/>
                <a:ea typeface="微軟正黑體" panose="020B0604030504040204" pitchFamily="34" charset="-120"/>
              </a:rPr>
              <a:t>至</a:t>
            </a:r>
            <a:r>
              <a:rPr lang="zh-TW" altLang="en-US" sz="1600" dirty="0" smtClean="0">
                <a:latin typeface="微軟正黑體" panose="020B0604030504040204" pitchFamily="34" charset="-120"/>
                <a:ea typeface="微軟正黑體" panose="020B0604030504040204" pitchFamily="34" charset="-120"/>
              </a:rPr>
              <a:t>到期</a:t>
            </a:r>
            <a:r>
              <a:rPr lang="en-US" altLang="zh-TW" sz="1600" dirty="0" smtClean="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基差</a:t>
            </a:r>
            <a:r>
              <a:rPr lang="zh-TW" altLang="en-US" sz="1600" dirty="0" smtClean="0">
                <a:latin typeface="微軟正黑體" panose="020B0604030504040204" pitchFamily="34" charset="-120"/>
                <a:ea typeface="微軟正黑體" panose="020B0604030504040204" pitchFamily="34" charset="-120"/>
              </a:rPr>
              <a:t>中期貨的多頭部位保證</a:t>
            </a:r>
            <a:r>
              <a:rPr lang="zh-TW" altLang="en-US" sz="1600" dirty="0">
                <a:latin typeface="微軟正黑體" panose="020B0604030504040204" pitchFamily="34" charset="-120"/>
                <a:ea typeface="微軟正黑體" panose="020B0604030504040204" pitchFamily="34" charset="-120"/>
              </a:rPr>
              <a:t>會</a:t>
            </a:r>
            <a:r>
              <a:rPr lang="zh-TW" altLang="en-US" sz="1600" dirty="0" smtClean="0">
                <a:latin typeface="微軟正黑體" panose="020B0604030504040204" pitchFamily="34" charset="-120"/>
                <a:ea typeface="微軟正黑體" panose="020B0604030504040204" pitchFamily="34" charset="-120"/>
              </a:rPr>
              <a:t>在最後</a:t>
            </a:r>
            <a:r>
              <a:rPr lang="zh-TW" altLang="en-US" sz="1600" dirty="0">
                <a:latin typeface="微軟正黑體" panose="020B0604030504040204" pitchFamily="34" charset="-120"/>
                <a:ea typeface="微軟正黑體" panose="020B0604030504040204" pitchFamily="34" charset="-120"/>
              </a:rPr>
              <a:t>意向日之前進行交割，除非提前</a:t>
            </a:r>
            <a:r>
              <a:rPr lang="zh-TW" altLang="en-US" sz="1600" dirty="0" smtClean="0">
                <a:latin typeface="微軟正黑體" panose="020B0604030504040204" pitchFamily="34" charset="-120"/>
                <a:ea typeface="微軟正黑體" panose="020B0604030504040204" pitchFamily="34" charset="-120"/>
              </a:rPr>
              <a:t>清算。</a:t>
            </a:r>
            <a:endParaRPr lang="en-US" altLang="zh-TW" sz="1600" dirty="0" smtClean="0">
              <a:latin typeface="微軟正黑體" panose="020B0604030504040204" pitchFamily="34" charset="-120"/>
              <a:ea typeface="微軟正黑體" panose="020B0604030504040204" pitchFamily="34" charset="-120"/>
            </a:endParaRPr>
          </a:p>
          <a:p>
            <a:pPr>
              <a:lnSpc>
                <a:spcPct val="100000"/>
              </a:lnSpc>
            </a:pPr>
            <a:r>
              <a:rPr lang="zh-TW" altLang="en-US" sz="1800" dirty="0" smtClean="0">
                <a:latin typeface="微軟正黑體" panose="020B0604030504040204" pitchFamily="34" charset="-120"/>
                <a:ea typeface="微軟正黑體" panose="020B0604030504040204" pitchFamily="34" charset="-120"/>
              </a:rPr>
              <a:t>因此</a:t>
            </a:r>
            <a:r>
              <a:rPr lang="zh-TW" altLang="en-US" sz="1800" dirty="0">
                <a:latin typeface="微軟正黑體" panose="020B0604030504040204" pitchFamily="34" charset="-120"/>
                <a:ea typeface="微軟正黑體" panose="020B0604030504040204" pitchFamily="34" charset="-120"/>
              </a:rPr>
              <a:t>應有明確而具體的理由，在即將到期的期貨合約交割月的第一個意向日之後，仍維持基差空頭</a:t>
            </a:r>
            <a:r>
              <a:rPr lang="zh-TW" altLang="en-US" sz="1800" dirty="0" smtClean="0">
                <a:latin typeface="微軟正黑體" panose="020B0604030504040204" pitchFamily="34" charset="-120"/>
                <a:ea typeface="微軟正黑體" panose="020B0604030504040204" pitchFamily="34" charset="-120"/>
              </a:rPr>
              <a:t>部位。</a:t>
            </a:r>
            <a:endParaRPr lang="zh-TW" altLang="en-US" sz="18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47575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圓角矩形 5"/>
          <p:cNvSpPr/>
          <p:nvPr/>
        </p:nvSpPr>
        <p:spPr>
          <a:xfrm>
            <a:off x="1266300" y="1829885"/>
            <a:ext cx="9896896" cy="99706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5" name="圓角矩形 4"/>
          <p:cNvSpPr/>
          <p:nvPr/>
        </p:nvSpPr>
        <p:spPr>
          <a:xfrm>
            <a:off x="1258784" y="2935322"/>
            <a:ext cx="9896896" cy="120622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r>
              <a:rPr lang="zh-TW" altLang="en-US" dirty="0" smtClean="0">
                <a:latin typeface="微軟正黑體" panose="020B0604030504040204" pitchFamily="34" charset="-120"/>
                <a:ea typeface="微軟正黑體" panose="020B0604030504040204" pitchFamily="34" charset="-120"/>
              </a:rPr>
              <a:t>期貨分組</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a:xfrm>
            <a:off x="1258785" y="1845733"/>
            <a:ext cx="9801698" cy="2409041"/>
          </a:xfrm>
        </p:spPr>
        <p:txBody>
          <a:bodyPr>
            <a:normAutofit/>
          </a:bodyPr>
          <a:lstStyle/>
          <a:p>
            <a:r>
              <a:rPr lang="zh-TW" altLang="en-US" dirty="0">
                <a:latin typeface="Microsoft Yi Baiti" panose="03000500000000000000" pitchFamily="66" charset="0"/>
                <a:ea typeface="微軟正黑體" panose="020B0604030504040204" pitchFamily="34" charset="-120"/>
              </a:rPr>
              <a:t>短天期國債期貨：</a:t>
            </a:r>
            <a:r>
              <a:rPr lang="en-US" altLang="zh-TW" dirty="0">
                <a:latin typeface="Microsoft Yi Baiti" panose="03000500000000000000" pitchFamily="66" charset="0"/>
                <a:ea typeface="Microsoft Yi Baiti" panose="03000500000000000000" pitchFamily="66" charset="0"/>
              </a:rPr>
              <a:t>5</a:t>
            </a:r>
            <a:r>
              <a:rPr lang="zh-TW" altLang="en-US" dirty="0">
                <a:latin typeface="Microsoft Yi Baiti" panose="03000500000000000000" pitchFamily="66" charset="0"/>
                <a:ea typeface="微軟正黑體" panose="020B0604030504040204" pitchFamily="34" charset="-120"/>
              </a:rPr>
              <a:t>年期美國國債期貨、</a:t>
            </a:r>
            <a:r>
              <a:rPr lang="en-US" altLang="zh-TW" dirty="0">
                <a:latin typeface="Microsoft Yi Baiti" panose="03000500000000000000" pitchFamily="66" charset="0"/>
                <a:ea typeface="Microsoft Yi Baiti" panose="03000500000000000000" pitchFamily="66" charset="0"/>
              </a:rPr>
              <a:t>3</a:t>
            </a:r>
            <a:r>
              <a:rPr lang="zh-TW" altLang="en-US" dirty="0">
                <a:latin typeface="Microsoft Yi Baiti" panose="03000500000000000000" pitchFamily="66" charset="0"/>
                <a:ea typeface="微軟正黑體" panose="020B0604030504040204" pitchFamily="34" charset="-120"/>
              </a:rPr>
              <a:t>年期美國國債期貨、</a:t>
            </a:r>
            <a:r>
              <a:rPr lang="en-US" altLang="zh-TW" dirty="0">
                <a:latin typeface="Microsoft Yi Baiti" panose="03000500000000000000" pitchFamily="66" charset="0"/>
                <a:ea typeface="Microsoft Yi Baiti" panose="03000500000000000000" pitchFamily="66" charset="0"/>
              </a:rPr>
              <a:t>2</a:t>
            </a:r>
            <a:r>
              <a:rPr lang="zh-TW" altLang="en-US" dirty="0">
                <a:latin typeface="Microsoft Yi Baiti" panose="03000500000000000000" pitchFamily="66" charset="0"/>
                <a:ea typeface="微軟正黑體" panose="020B0604030504040204" pitchFamily="34" charset="-120"/>
              </a:rPr>
              <a:t>年期美國國債期貨</a:t>
            </a:r>
            <a:endParaRPr lang="en-US" altLang="zh-TW" dirty="0">
              <a:latin typeface="Microsoft Yi Baiti" panose="03000500000000000000" pitchFamily="66" charset="0"/>
              <a:ea typeface="Microsoft Yi Baiti" panose="03000500000000000000" pitchFamily="66" charset="0"/>
            </a:endParaRPr>
          </a:p>
          <a:p>
            <a:pPr lvl="1"/>
            <a:r>
              <a:rPr lang="en-US" altLang="zh-TW" dirty="0">
                <a:latin typeface="Microsoft Yi Baiti" panose="03000500000000000000" pitchFamily="66" charset="0"/>
                <a:ea typeface="Microsoft Yi Baiti" panose="03000500000000000000" pitchFamily="66" charset="0"/>
              </a:rPr>
              <a:t>5-Year Note (ZF) futures, 3-Year Note</a:t>
            </a:r>
            <a:r>
              <a:rPr lang="zh-TW" altLang="en-US" dirty="0">
                <a:latin typeface="Microsoft Yi Baiti" panose="03000500000000000000" pitchFamily="66" charset="0"/>
                <a:ea typeface="微軟正黑體" panose="020B0604030504040204" pitchFamily="34" charset="-120"/>
              </a:rPr>
              <a:t> </a:t>
            </a:r>
            <a:r>
              <a:rPr lang="en-US" altLang="zh-TW" dirty="0">
                <a:latin typeface="Microsoft Yi Baiti" panose="03000500000000000000" pitchFamily="66" charset="0"/>
                <a:ea typeface="Microsoft Yi Baiti" panose="03000500000000000000" pitchFamily="66" charset="0"/>
              </a:rPr>
              <a:t>(Z3N)</a:t>
            </a:r>
            <a:r>
              <a:rPr lang="zh-TW" altLang="en-US" dirty="0">
                <a:latin typeface="Microsoft Yi Baiti" panose="03000500000000000000" pitchFamily="66" charset="0"/>
                <a:ea typeface="微軟正黑體" panose="020B0604030504040204" pitchFamily="34" charset="-120"/>
              </a:rPr>
              <a:t> </a:t>
            </a:r>
            <a:r>
              <a:rPr lang="en-US" altLang="zh-TW" dirty="0">
                <a:latin typeface="Microsoft Yi Baiti" panose="03000500000000000000" pitchFamily="66" charset="0"/>
                <a:ea typeface="Microsoft Yi Baiti" panose="03000500000000000000" pitchFamily="66" charset="0"/>
              </a:rPr>
              <a:t>futures, and 2-Year Note (ZT) </a:t>
            </a:r>
            <a:r>
              <a:rPr lang="en-US" altLang="zh-TW" dirty="0" smtClean="0">
                <a:latin typeface="Microsoft Yi Baiti" panose="03000500000000000000" pitchFamily="66" charset="0"/>
                <a:ea typeface="Microsoft Yi Baiti" panose="03000500000000000000" pitchFamily="66" charset="0"/>
              </a:rPr>
              <a:t>futures</a:t>
            </a:r>
          </a:p>
          <a:p>
            <a:pPr marL="201168" lvl="1" indent="0">
              <a:buNone/>
            </a:pPr>
            <a:endParaRPr lang="zh-TW" altLang="en-US" dirty="0">
              <a:latin typeface="Microsoft Yi Baiti" panose="03000500000000000000" pitchFamily="66" charset="0"/>
              <a:ea typeface="微軟正黑體" panose="020B0604030504040204" pitchFamily="34" charset="-120"/>
            </a:endParaRPr>
          </a:p>
          <a:p>
            <a:r>
              <a:rPr lang="zh-TW" altLang="en-US" dirty="0" smtClean="0">
                <a:latin typeface="Microsoft Yi Baiti" panose="03000500000000000000" pitchFamily="66" charset="0"/>
                <a:ea typeface="微軟正黑體" panose="020B0604030504040204" pitchFamily="34" charset="-120"/>
              </a:rPr>
              <a:t>中</a:t>
            </a:r>
            <a:r>
              <a:rPr lang="zh-TW" altLang="en-US" dirty="0">
                <a:latin typeface="Microsoft Yi Baiti" panose="03000500000000000000" pitchFamily="66" charset="0"/>
                <a:ea typeface="微軟正黑體" panose="020B0604030504040204" pitchFamily="34" charset="-120"/>
              </a:rPr>
              <a:t>長</a:t>
            </a:r>
            <a:r>
              <a:rPr lang="zh-TW" altLang="en-US" dirty="0" smtClean="0">
                <a:latin typeface="Microsoft Yi Baiti" panose="03000500000000000000" pitchFamily="66" charset="0"/>
                <a:ea typeface="微軟正黑體" panose="020B0604030504040204" pitchFamily="34" charset="-120"/>
              </a:rPr>
              <a:t>天期國債期貨：</a:t>
            </a:r>
            <a:r>
              <a:rPr lang="zh-TW" altLang="en-US" dirty="0">
                <a:latin typeface="Microsoft Yi Baiti" panose="03000500000000000000" pitchFamily="66" charset="0"/>
                <a:ea typeface="微軟正黑體" panose="020B0604030504040204" pitchFamily="34" charset="-120"/>
              </a:rPr>
              <a:t>美國超長期國債期貨、</a:t>
            </a:r>
            <a:r>
              <a:rPr lang="zh-TW" altLang="en-US" dirty="0" smtClean="0">
                <a:latin typeface="Microsoft Yi Baiti" panose="03000500000000000000" pitchFamily="66" charset="0"/>
                <a:ea typeface="微軟正黑體" panose="020B0604030504040204" pitchFamily="34" charset="-120"/>
              </a:rPr>
              <a:t>美國長期</a:t>
            </a:r>
            <a:r>
              <a:rPr lang="zh-TW" altLang="en-US" dirty="0">
                <a:latin typeface="Microsoft Yi Baiti" panose="03000500000000000000" pitchFamily="66" charset="0"/>
                <a:ea typeface="微軟正黑體" panose="020B0604030504040204" pitchFamily="34" charset="-120"/>
              </a:rPr>
              <a:t>國債期貨、超長</a:t>
            </a:r>
            <a:r>
              <a:rPr lang="en-US" altLang="zh-TW" dirty="0">
                <a:latin typeface="Microsoft Yi Baiti" panose="03000500000000000000" pitchFamily="66" charset="0"/>
                <a:ea typeface="Microsoft Yi Baiti" panose="03000500000000000000" pitchFamily="66" charset="0"/>
              </a:rPr>
              <a:t>10</a:t>
            </a:r>
            <a:r>
              <a:rPr lang="zh-TW" altLang="en-US" dirty="0">
                <a:latin typeface="Microsoft Yi Baiti" panose="03000500000000000000" pitchFamily="66" charset="0"/>
                <a:ea typeface="微軟正黑體" panose="020B0604030504040204" pitchFamily="34" charset="-120"/>
              </a:rPr>
              <a:t>年期美國國債</a:t>
            </a:r>
            <a:r>
              <a:rPr lang="zh-TW" altLang="en-US" dirty="0" smtClean="0">
                <a:latin typeface="Microsoft Yi Baiti" panose="03000500000000000000" pitchFamily="66" charset="0"/>
                <a:ea typeface="微軟正黑體" panose="020B0604030504040204" pitchFamily="34" charset="-120"/>
              </a:rPr>
              <a:t>期貨、</a:t>
            </a:r>
            <a:r>
              <a:rPr lang="en-US" altLang="zh-TW" dirty="0" smtClean="0">
                <a:latin typeface="Microsoft Yi Baiti" panose="03000500000000000000" pitchFamily="66" charset="0"/>
                <a:ea typeface="Microsoft Yi Baiti" panose="03000500000000000000" pitchFamily="66" charset="0"/>
              </a:rPr>
              <a:t>10</a:t>
            </a:r>
            <a:r>
              <a:rPr lang="zh-TW" altLang="en-US" dirty="0" smtClean="0">
                <a:latin typeface="Microsoft Yi Baiti" panose="03000500000000000000" pitchFamily="66" charset="0"/>
                <a:ea typeface="微軟正黑體" panose="020B0604030504040204" pitchFamily="34" charset="-120"/>
              </a:rPr>
              <a:t>年期美國國債期貨</a:t>
            </a:r>
            <a:endParaRPr lang="en-US" altLang="zh-TW" dirty="0" smtClean="0">
              <a:latin typeface="Microsoft Yi Baiti" panose="03000500000000000000" pitchFamily="66" charset="0"/>
              <a:ea typeface="Microsoft Yi Baiti" panose="03000500000000000000" pitchFamily="66" charset="0"/>
            </a:endParaRPr>
          </a:p>
          <a:p>
            <a:pPr lvl="1"/>
            <a:r>
              <a:rPr lang="en-US" altLang="zh-TW" dirty="0" smtClean="0">
                <a:latin typeface="Microsoft Yi Baiti" panose="03000500000000000000" pitchFamily="66" charset="0"/>
                <a:ea typeface="Microsoft Yi Baiti" panose="03000500000000000000" pitchFamily="66" charset="0"/>
              </a:rPr>
              <a:t>Ultra Bond (UB) futures, Bond (ZB) futures, Ultra</a:t>
            </a:r>
            <a:r>
              <a:rPr lang="zh-TW" altLang="en-US" dirty="0" smtClean="0">
                <a:latin typeface="Microsoft Yi Baiti" panose="03000500000000000000" pitchFamily="66" charset="0"/>
                <a:ea typeface="微軟正黑體" panose="020B0604030504040204" pitchFamily="34" charset="-120"/>
              </a:rPr>
              <a:t> </a:t>
            </a:r>
            <a:r>
              <a:rPr lang="en-US" altLang="zh-TW" dirty="0" smtClean="0">
                <a:latin typeface="Microsoft Yi Baiti" panose="03000500000000000000" pitchFamily="66" charset="0"/>
                <a:ea typeface="Microsoft Yi Baiti" panose="03000500000000000000" pitchFamily="66" charset="0"/>
              </a:rPr>
              <a:t>10-Year Note (TN) futures, and 10-Year Note (ZN) futures</a:t>
            </a:r>
          </a:p>
        </p:txBody>
      </p:sp>
      <p:graphicFrame>
        <p:nvGraphicFramePr>
          <p:cNvPr id="8" name="表格 7"/>
          <p:cNvGraphicFramePr>
            <a:graphicFrameLocks noGrp="1"/>
          </p:cNvGraphicFramePr>
          <p:nvPr>
            <p:extLst>
              <p:ext uri="{D42A27DB-BD31-4B8C-83A1-F6EECF244321}">
                <p14:modId xmlns:p14="http://schemas.microsoft.com/office/powerpoint/2010/main" val="161539672"/>
              </p:ext>
            </p:extLst>
          </p:nvPr>
        </p:nvGraphicFramePr>
        <p:xfrm>
          <a:off x="1867026" y="4836982"/>
          <a:ext cx="8680412" cy="741680"/>
        </p:xfrm>
        <a:graphic>
          <a:graphicData uri="http://schemas.openxmlformats.org/drawingml/2006/table">
            <a:tbl>
              <a:tblPr firstRow="1" bandRow="1">
                <a:tableStyleId>{7DF18680-E054-41AD-8BC1-D1AEF772440D}</a:tableStyleId>
              </a:tblPr>
              <a:tblGrid>
                <a:gridCol w="667724">
                  <a:extLst>
                    <a:ext uri="{9D8B030D-6E8A-4147-A177-3AD203B41FA5}">
                      <a16:colId xmlns:a16="http://schemas.microsoft.com/office/drawing/2014/main" val="3375933534"/>
                    </a:ext>
                  </a:extLst>
                </a:gridCol>
                <a:gridCol w="667724">
                  <a:extLst>
                    <a:ext uri="{9D8B030D-6E8A-4147-A177-3AD203B41FA5}">
                      <a16:colId xmlns:a16="http://schemas.microsoft.com/office/drawing/2014/main" val="4261427863"/>
                    </a:ext>
                  </a:extLst>
                </a:gridCol>
                <a:gridCol w="667724">
                  <a:extLst>
                    <a:ext uri="{9D8B030D-6E8A-4147-A177-3AD203B41FA5}">
                      <a16:colId xmlns:a16="http://schemas.microsoft.com/office/drawing/2014/main" val="4033954930"/>
                    </a:ext>
                  </a:extLst>
                </a:gridCol>
                <a:gridCol w="667724">
                  <a:extLst>
                    <a:ext uri="{9D8B030D-6E8A-4147-A177-3AD203B41FA5}">
                      <a16:colId xmlns:a16="http://schemas.microsoft.com/office/drawing/2014/main" val="1346838047"/>
                    </a:ext>
                  </a:extLst>
                </a:gridCol>
                <a:gridCol w="667724">
                  <a:extLst>
                    <a:ext uri="{9D8B030D-6E8A-4147-A177-3AD203B41FA5}">
                      <a16:colId xmlns:a16="http://schemas.microsoft.com/office/drawing/2014/main" val="1852045934"/>
                    </a:ext>
                  </a:extLst>
                </a:gridCol>
                <a:gridCol w="667724">
                  <a:extLst>
                    <a:ext uri="{9D8B030D-6E8A-4147-A177-3AD203B41FA5}">
                      <a16:colId xmlns:a16="http://schemas.microsoft.com/office/drawing/2014/main" val="3858505287"/>
                    </a:ext>
                  </a:extLst>
                </a:gridCol>
                <a:gridCol w="667724">
                  <a:extLst>
                    <a:ext uri="{9D8B030D-6E8A-4147-A177-3AD203B41FA5}">
                      <a16:colId xmlns:a16="http://schemas.microsoft.com/office/drawing/2014/main" val="3486647826"/>
                    </a:ext>
                  </a:extLst>
                </a:gridCol>
                <a:gridCol w="667724">
                  <a:extLst>
                    <a:ext uri="{9D8B030D-6E8A-4147-A177-3AD203B41FA5}">
                      <a16:colId xmlns:a16="http://schemas.microsoft.com/office/drawing/2014/main" val="404394361"/>
                    </a:ext>
                  </a:extLst>
                </a:gridCol>
                <a:gridCol w="667724">
                  <a:extLst>
                    <a:ext uri="{9D8B030D-6E8A-4147-A177-3AD203B41FA5}">
                      <a16:colId xmlns:a16="http://schemas.microsoft.com/office/drawing/2014/main" val="3947520260"/>
                    </a:ext>
                  </a:extLst>
                </a:gridCol>
                <a:gridCol w="667724">
                  <a:extLst>
                    <a:ext uri="{9D8B030D-6E8A-4147-A177-3AD203B41FA5}">
                      <a16:colId xmlns:a16="http://schemas.microsoft.com/office/drawing/2014/main" val="2276161374"/>
                    </a:ext>
                  </a:extLst>
                </a:gridCol>
                <a:gridCol w="667724">
                  <a:extLst>
                    <a:ext uri="{9D8B030D-6E8A-4147-A177-3AD203B41FA5}">
                      <a16:colId xmlns:a16="http://schemas.microsoft.com/office/drawing/2014/main" val="1413732674"/>
                    </a:ext>
                  </a:extLst>
                </a:gridCol>
                <a:gridCol w="667724">
                  <a:extLst>
                    <a:ext uri="{9D8B030D-6E8A-4147-A177-3AD203B41FA5}">
                      <a16:colId xmlns:a16="http://schemas.microsoft.com/office/drawing/2014/main" val="350574899"/>
                    </a:ext>
                  </a:extLst>
                </a:gridCol>
                <a:gridCol w="667724">
                  <a:extLst>
                    <a:ext uri="{9D8B030D-6E8A-4147-A177-3AD203B41FA5}">
                      <a16:colId xmlns:a16="http://schemas.microsoft.com/office/drawing/2014/main" val="1151457129"/>
                    </a:ext>
                  </a:extLst>
                </a:gridCol>
              </a:tblGrid>
              <a:tr h="370840">
                <a:tc>
                  <a:txBody>
                    <a:bodyPr/>
                    <a:lstStyle/>
                    <a:p>
                      <a:r>
                        <a:rPr lang="zh-TW" altLang="en-US" dirty="0" smtClean="0">
                          <a:latin typeface="微軟正黑體" panose="020B0604030504040204" pitchFamily="34" charset="-120"/>
                          <a:ea typeface="微軟正黑體" panose="020B0604030504040204" pitchFamily="34" charset="-120"/>
                        </a:rPr>
                        <a:t>月</a:t>
                      </a:r>
                      <a:endParaRPr lang="zh-TW" altLang="en-US" dirty="0">
                        <a:latin typeface="微軟正黑體" panose="020B0604030504040204" pitchFamily="34" charset="-120"/>
                        <a:ea typeface="微軟正黑體" panose="020B0604030504040204" pitchFamily="34" charset="-120"/>
                      </a:endParaRPr>
                    </a:p>
                  </a:txBody>
                  <a:tcPr/>
                </a:tc>
                <a:tc>
                  <a:txBody>
                    <a:bodyPr/>
                    <a:lstStyle/>
                    <a:p>
                      <a:pPr algn="ctr"/>
                      <a:r>
                        <a:rPr lang="zh-TW" altLang="en-US" dirty="0" smtClean="0">
                          <a:latin typeface="微軟正黑體" panose="020B0604030504040204" pitchFamily="34" charset="-120"/>
                          <a:ea typeface="微軟正黑體" panose="020B0604030504040204" pitchFamily="34" charset="-120"/>
                        </a:rPr>
                        <a:t>一</a:t>
                      </a:r>
                      <a:endParaRPr lang="zh-TW" altLang="en-US" dirty="0">
                        <a:latin typeface="微軟正黑體" panose="020B0604030504040204" pitchFamily="34" charset="-120"/>
                        <a:ea typeface="微軟正黑體" panose="020B0604030504040204" pitchFamily="34" charset="-120"/>
                      </a:endParaRPr>
                    </a:p>
                  </a:txBody>
                  <a:tcPr/>
                </a:tc>
                <a:tc>
                  <a:txBody>
                    <a:bodyPr/>
                    <a:lstStyle/>
                    <a:p>
                      <a:pPr algn="ctr"/>
                      <a:r>
                        <a:rPr lang="zh-TW" altLang="en-US" dirty="0" smtClean="0">
                          <a:latin typeface="微軟正黑體" panose="020B0604030504040204" pitchFamily="34" charset="-120"/>
                          <a:ea typeface="微軟正黑體" panose="020B0604030504040204" pitchFamily="34" charset="-120"/>
                        </a:rPr>
                        <a:t>二</a:t>
                      </a:r>
                      <a:endParaRPr lang="zh-TW" altLang="en-US" dirty="0">
                        <a:latin typeface="微軟正黑體" panose="020B0604030504040204" pitchFamily="34" charset="-120"/>
                        <a:ea typeface="微軟正黑體" panose="020B0604030504040204" pitchFamily="34" charset="-120"/>
                      </a:endParaRPr>
                    </a:p>
                  </a:txBody>
                  <a:tcPr/>
                </a:tc>
                <a:tc>
                  <a:txBody>
                    <a:bodyPr/>
                    <a:lstStyle/>
                    <a:p>
                      <a:pPr algn="ctr"/>
                      <a:r>
                        <a:rPr lang="zh-TW" altLang="en-US" dirty="0" smtClean="0">
                          <a:latin typeface="微軟正黑體" panose="020B0604030504040204" pitchFamily="34" charset="-120"/>
                          <a:ea typeface="微軟正黑體" panose="020B0604030504040204" pitchFamily="34" charset="-120"/>
                        </a:rPr>
                        <a:t>三</a:t>
                      </a:r>
                      <a:endParaRPr lang="zh-TW" altLang="en-US" dirty="0">
                        <a:latin typeface="微軟正黑體" panose="020B0604030504040204" pitchFamily="34" charset="-120"/>
                        <a:ea typeface="微軟正黑體" panose="020B0604030504040204" pitchFamily="34" charset="-120"/>
                      </a:endParaRPr>
                    </a:p>
                  </a:txBody>
                  <a:tcPr/>
                </a:tc>
                <a:tc>
                  <a:txBody>
                    <a:bodyPr/>
                    <a:lstStyle/>
                    <a:p>
                      <a:pPr algn="ctr"/>
                      <a:r>
                        <a:rPr lang="zh-TW" altLang="en-US" dirty="0" smtClean="0">
                          <a:latin typeface="微軟正黑體" panose="020B0604030504040204" pitchFamily="34" charset="-120"/>
                          <a:ea typeface="微軟正黑體" panose="020B0604030504040204" pitchFamily="34" charset="-120"/>
                        </a:rPr>
                        <a:t>四</a:t>
                      </a:r>
                      <a:endParaRPr lang="zh-TW" altLang="en-US" dirty="0">
                        <a:latin typeface="微軟正黑體" panose="020B0604030504040204" pitchFamily="34" charset="-120"/>
                        <a:ea typeface="微軟正黑體" panose="020B0604030504040204" pitchFamily="34" charset="-120"/>
                      </a:endParaRPr>
                    </a:p>
                  </a:txBody>
                  <a:tcPr/>
                </a:tc>
                <a:tc>
                  <a:txBody>
                    <a:bodyPr/>
                    <a:lstStyle/>
                    <a:p>
                      <a:pPr algn="ctr"/>
                      <a:r>
                        <a:rPr lang="zh-TW" altLang="en-US" dirty="0" smtClean="0">
                          <a:latin typeface="微軟正黑體" panose="020B0604030504040204" pitchFamily="34" charset="-120"/>
                          <a:ea typeface="微軟正黑體" panose="020B0604030504040204" pitchFamily="34" charset="-120"/>
                        </a:rPr>
                        <a:t>五</a:t>
                      </a:r>
                      <a:endParaRPr lang="zh-TW" altLang="en-US" dirty="0">
                        <a:latin typeface="微軟正黑體" panose="020B0604030504040204" pitchFamily="34" charset="-120"/>
                        <a:ea typeface="微軟正黑體" panose="020B0604030504040204" pitchFamily="34" charset="-120"/>
                      </a:endParaRPr>
                    </a:p>
                  </a:txBody>
                  <a:tcPr/>
                </a:tc>
                <a:tc>
                  <a:txBody>
                    <a:bodyPr/>
                    <a:lstStyle/>
                    <a:p>
                      <a:pPr algn="ctr"/>
                      <a:r>
                        <a:rPr lang="zh-TW" altLang="en-US" dirty="0" smtClean="0">
                          <a:latin typeface="微軟正黑體" panose="020B0604030504040204" pitchFamily="34" charset="-120"/>
                          <a:ea typeface="微軟正黑體" panose="020B0604030504040204" pitchFamily="34" charset="-120"/>
                        </a:rPr>
                        <a:t>六</a:t>
                      </a:r>
                      <a:endParaRPr lang="zh-TW" altLang="en-US" dirty="0">
                        <a:latin typeface="微軟正黑體" panose="020B0604030504040204" pitchFamily="34" charset="-120"/>
                        <a:ea typeface="微軟正黑體" panose="020B0604030504040204" pitchFamily="34" charset="-120"/>
                      </a:endParaRPr>
                    </a:p>
                  </a:txBody>
                  <a:tcPr/>
                </a:tc>
                <a:tc>
                  <a:txBody>
                    <a:bodyPr/>
                    <a:lstStyle/>
                    <a:p>
                      <a:pPr algn="ctr"/>
                      <a:r>
                        <a:rPr lang="zh-TW" altLang="en-US" dirty="0" smtClean="0">
                          <a:latin typeface="微軟正黑體" panose="020B0604030504040204" pitchFamily="34" charset="-120"/>
                          <a:ea typeface="微軟正黑體" panose="020B0604030504040204" pitchFamily="34" charset="-120"/>
                        </a:rPr>
                        <a:t>七</a:t>
                      </a:r>
                      <a:endParaRPr lang="zh-TW" altLang="en-US" dirty="0">
                        <a:latin typeface="微軟正黑體" panose="020B0604030504040204" pitchFamily="34" charset="-120"/>
                        <a:ea typeface="微軟正黑體" panose="020B0604030504040204" pitchFamily="34" charset="-120"/>
                      </a:endParaRPr>
                    </a:p>
                  </a:txBody>
                  <a:tcPr/>
                </a:tc>
                <a:tc>
                  <a:txBody>
                    <a:bodyPr/>
                    <a:lstStyle/>
                    <a:p>
                      <a:pPr algn="ctr"/>
                      <a:r>
                        <a:rPr lang="zh-TW" altLang="en-US" dirty="0" smtClean="0">
                          <a:latin typeface="微軟正黑體" panose="020B0604030504040204" pitchFamily="34" charset="-120"/>
                          <a:ea typeface="微軟正黑體" panose="020B0604030504040204" pitchFamily="34" charset="-120"/>
                        </a:rPr>
                        <a:t>八</a:t>
                      </a:r>
                      <a:endParaRPr lang="zh-TW" altLang="en-US" dirty="0">
                        <a:latin typeface="微軟正黑體" panose="020B0604030504040204" pitchFamily="34" charset="-120"/>
                        <a:ea typeface="微軟正黑體" panose="020B0604030504040204" pitchFamily="34" charset="-120"/>
                      </a:endParaRPr>
                    </a:p>
                  </a:txBody>
                  <a:tcPr/>
                </a:tc>
                <a:tc>
                  <a:txBody>
                    <a:bodyPr/>
                    <a:lstStyle/>
                    <a:p>
                      <a:pPr algn="ctr"/>
                      <a:r>
                        <a:rPr lang="zh-TW" altLang="en-US" dirty="0" smtClean="0">
                          <a:latin typeface="微軟正黑體" panose="020B0604030504040204" pitchFamily="34" charset="-120"/>
                          <a:ea typeface="微軟正黑體" panose="020B0604030504040204" pitchFamily="34" charset="-120"/>
                        </a:rPr>
                        <a:t>九</a:t>
                      </a:r>
                      <a:endParaRPr lang="zh-TW" altLang="en-US" dirty="0">
                        <a:latin typeface="微軟正黑體" panose="020B0604030504040204" pitchFamily="34" charset="-120"/>
                        <a:ea typeface="微軟正黑體" panose="020B0604030504040204" pitchFamily="34" charset="-120"/>
                      </a:endParaRPr>
                    </a:p>
                  </a:txBody>
                  <a:tcPr/>
                </a:tc>
                <a:tc>
                  <a:txBody>
                    <a:bodyPr/>
                    <a:lstStyle/>
                    <a:p>
                      <a:pPr algn="ctr"/>
                      <a:r>
                        <a:rPr lang="zh-TW" altLang="en-US" dirty="0" smtClean="0">
                          <a:latin typeface="微軟正黑體" panose="020B0604030504040204" pitchFamily="34" charset="-120"/>
                          <a:ea typeface="微軟正黑體" panose="020B0604030504040204" pitchFamily="34" charset="-120"/>
                        </a:rPr>
                        <a:t>十</a:t>
                      </a:r>
                      <a:endParaRPr lang="zh-TW" altLang="en-US" dirty="0">
                        <a:latin typeface="微軟正黑體" panose="020B0604030504040204" pitchFamily="34" charset="-120"/>
                        <a:ea typeface="微軟正黑體" panose="020B0604030504040204" pitchFamily="34" charset="-120"/>
                      </a:endParaRPr>
                    </a:p>
                  </a:txBody>
                  <a:tcPr/>
                </a:tc>
                <a:tc>
                  <a:txBody>
                    <a:bodyPr/>
                    <a:lstStyle/>
                    <a:p>
                      <a:pPr algn="ctr"/>
                      <a:r>
                        <a:rPr lang="zh-TW" altLang="en-US" dirty="0" smtClean="0">
                          <a:latin typeface="微軟正黑體" panose="020B0604030504040204" pitchFamily="34" charset="-120"/>
                          <a:ea typeface="微軟正黑體" panose="020B0604030504040204" pitchFamily="34" charset="-120"/>
                        </a:rPr>
                        <a:t>十一</a:t>
                      </a:r>
                      <a:endParaRPr lang="zh-TW" altLang="en-US" dirty="0">
                        <a:latin typeface="微軟正黑體" panose="020B0604030504040204" pitchFamily="34" charset="-120"/>
                        <a:ea typeface="微軟正黑體" panose="020B0604030504040204" pitchFamily="34" charset="-120"/>
                      </a:endParaRPr>
                    </a:p>
                  </a:txBody>
                  <a:tcPr/>
                </a:tc>
                <a:tc>
                  <a:txBody>
                    <a:bodyPr/>
                    <a:lstStyle/>
                    <a:p>
                      <a:pPr algn="ctr"/>
                      <a:r>
                        <a:rPr lang="zh-TW" altLang="en-US" dirty="0" smtClean="0">
                          <a:latin typeface="微軟正黑體" panose="020B0604030504040204" pitchFamily="34" charset="-120"/>
                          <a:ea typeface="微軟正黑體" panose="020B0604030504040204" pitchFamily="34" charset="-120"/>
                        </a:rPr>
                        <a:t>十二</a:t>
                      </a:r>
                      <a:endParaRPr lang="zh-TW" altLang="en-US"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1139459541"/>
                  </a:ext>
                </a:extLst>
              </a:tr>
              <a:tr h="370840">
                <a:tc>
                  <a:txBody>
                    <a:bodyPr/>
                    <a:lstStyle/>
                    <a:p>
                      <a:r>
                        <a:rPr lang="zh-TW" altLang="en-US" dirty="0" smtClean="0">
                          <a:latin typeface="微軟正黑體" panose="020B0604030504040204" pitchFamily="34" charset="-120"/>
                          <a:ea typeface="微軟正黑體" panose="020B0604030504040204" pitchFamily="34" charset="-120"/>
                        </a:rPr>
                        <a:t>碼</a:t>
                      </a:r>
                      <a:endParaRPr lang="zh-TW" altLang="en-US" dirty="0">
                        <a:latin typeface="微軟正黑體" panose="020B0604030504040204" pitchFamily="34" charset="-120"/>
                        <a:ea typeface="微軟正黑體" panose="020B0604030504040204" pitchFamily="34" charset="-120"/>
                      </a:endParaRPr>
                    </a:p>
                  </a:txBody>
                  <a:tcPr/>
                </a:tc>
                <a:tc>
                  <a:txBody>
                    <a:bodyPr/>
                    <a:lstStyle/>
                    <a:p>
                      <a:pPr algn="ctr"/>
                      <a:r>
                        <a:rPr lang="en-US" altLang="zh-TW" dirty="0" smtClean="0">
                          <a:latin typeface="微軟正黑體" panose="020B0604030504040204" pitchFamily="34" charset="-120"/>
                          <a:ea typeface="微軟正黑體" panose="020B0604030504040204" pitchFamily="34" charset="-120"/>
                        </a:rPr>
                        <a:t>F</a:t>
                      </a:r>
                      <a:endParaRPr lang="zh-TW" altLang="en-US" dirty="0">
                        <a:latin typeface="微軟正黑體" panose="020B0604030504040204" pitchFamily="34" charset="-120"/>
                        <a:ea typeface="微軟正黑體" panose="020B0604030504040204" pitchFamily="34" charset="-120"/>
                      </a:endParaRPr>
                    </a:p>
                  </a:txBody>
                  <a:tcPr/>
                </a:tc>
                <a:tc>
                  <a:txBody>
                    <a:bodyPr/>
                    <a:lstStyle/>
                    <a:p>
                      <a:pPr algn="ctr"/>
                      <a:r>
                        <a:rPr lang="en-US" altLang="zh-TW" dirty="0" smtClean="0">
                          <a:latin typeface="微軟正黑體" panose="020B0604030504040204" pitchFamily="34" charset="-120"/>
                          <a:ea typeface="微軟正黑體" panose="020B0604030504040204" pitchFamily="34" charset="-120"/>
                        </a:rPr>
                        <a:t>G</a:t>
                      </a:r>
                      <a:endParaRPr lang="zh-TW" altLang="en-US" dirty="0">
                        <a:latin typeface="微軟正黑體" panose="020B0604030504040204" pitchFamily="34" charset="-120"/>
                        <a:ea typeface="微軟正黑體" panose="020B0604030504040204" pitchFamily="34" charset="-120"/>
                      </a:endParaRPr>
                    </a:p>
                  </a:txBody>
                  <a:tcPr/>
                </a:tc>
                <a:tc>
                  <a:txBody>
                    <a:bodyPr/>
                    <a:lstStyle/>
                    <a:p>
                      <a:pPr algn="ctr"/>
                      <a:r>
                        <a:rPr lang="en-US" altLang="zh-TW" dirty="0" smtClean="0">
                          <a:latin typeface="微軟正黑體" panose="020B0604030504040204" pitchFamily="34" charset="-120"/>
                          <a:ea typeface="微軟正黑體" panose="020B0604030504040204" pitchFamily="34" charset="-120"/>
                        </a:rPr>
                        <a:t>H</a:t>
                      </a:r>
                      <a:endParaRPr lang="zh-TW" altLang="en-US" dirty="0">
                        <a:latin typeface="微軟正黑體" panose="020B0604030504040204" pitchFamily="34" charset="-120"/>
                        <a:ea typeface="微軟正黑體" panose="020B0604030504040204" pitchFamily="34" charset="-120"/>
                      </a:endParaRPr>
                    </a:p>
                  </a:txBody>
                  <a:tcPr/>
                </a:tc>
                <a:tc>
                  <a:txBody>
                    <a:bodyPr/>
                    <a:lstStyle/>
                    <a:p>
                      <a:pPr algn="ctr"/>
                      <a:r>
                        <a:rPr lang="en-US" altLang="zh-TW" dirty="0" smtClean="0">
                          <a:latin typeface="微軟正黑體" panose="020B0604030504040204" pitchFamily="34" charset="-120"/>
                          <a:ea typeface="微軟正黑體" panose="020B0604030504040204" pitchFamily="34" charset="-120"/>
                        </a:rPr>
                        <a:t>J</a:t>
                      </a:r>
                      <a:endParaRPr lang="zh-TW" altLang="en-US" dirty="0">
                        <a:latin typeface="微軟正黑體" panose="020B0604030504040204" pitchFamily="34" charset="-120"/>
                        <a:ea typeface="微軟正黑體" panose="020B0604030504040204" pitchFamily="34" charset="-120"/>
                      </a:endParaRPr>
                    </a:p>
                  </a:txBody>
                  <a:tcPr/>
                </a:tc>
                <a:tc>
                  <a:txBody>
                    <a:bodyPr/>
                    <a:lstStyle/>
                    <a:p>
                      <a:pPr algn="ctr"/>
                      <a:r>
                        <a:rPr lang="en-US" altLang="zh-TW" dirty="0" smtClean="0">
                          <a:latin typeface="微軟正黑體" panose="020B0604030504040204" pitchFamily="34" charset="-120"/>
                          <a:ea typeface="微軟正黑體" panose="020B0604030504040204" pitchFamily="34" charset="-120"/>
                        </a:rPr>
                        <a:t>K</a:t>
                      </a:r>
                      <a:endParaRPr lang="zh-TW" altLang="en-US" dirty="0">
                        <a:latin typeface="微軟正黑體" panose="020B0604030504040204" pitchFamily="34" charset="-120"/>
                        <a:ea typeface="微軟正黑體" panose="020B0604030504040204" pitchFamily="34" charset="-120"/>
                      </a:endParaRPr>
                    </a:p>
                  </a:txBody>
                  <a:tcPr/>
                </a:tc>
                <a:tc>
                  <a:txBody>
                    <a:bodyPr/>
                    <a:lstStyle/>
                    <a:p>
                      <a:pPr algn="ctr"/>
                      <a:r>
                        <a:rPr lang="en-US" altLang="zh-TW" dirty="0" smtClean="0">
                          <a:latin typeface="微軟正黑體" panose="020B0604030504040204" pitchFamily="34" charset="-120"/>
                          <a:ea typeface="微軟正黑體" panose="020B0604030504040204" pitchFamily="34" charset="-120"/>
                        </a:rPr>
                        <a:t>M</a:t>
                      </a:r>
                      <a:endParaRPr lang="zh-TW" altLang="en-US" dirty="0">
                        <a:latin typeface="微軟正黑體" panose="020B0604030504040204" pitchFamily="34" charset="-120"/>
                        <a:ea typeface="微軟正黑體" panose="020B0604030504040204" pitchFamily="34" charset="-120"/>
                      </a:endParaRPr>
                    </a:p>
                  </a:txBody>
                  <a:tcPr/>
                </a:tc>
                <a:tc>
                  <a:txBody>
                    <a:bodyPr/>
                    <a:lstStyle/>
                    <a:p>
                      <a:pPr algn="ctr"/>
                      <a:r>
                        <a:rPr lang="en-US" altLang="zh-TW" dirty="0" smtClean="0">
                          <a:latin typeface="微軟正黑體" panose="020B0604030504040204" pitchFamily="34" charset="-120"/>
                          <a:ea typeface="微軟正黑體" panose="020B0604030504040204" pitchFamily="34" charset="-120"/>
                        </a:rPr>
                        <a:t>N</a:t>
                      </a:r>
                      <a:endParaRPr lang="zh-TW" altLang="en-US" dirty="0">
                        <a:latin typeface="微軟正黑體" panose="020B0604030504040204" pitchFamily="34" charset="-120"/>
                        <a:ea typeface="微軟正黑體" panose="020B0604030504040204" pitchFamily="34" charset="-120"/>
                      </a:endParaRPr>
                    </a:p>
                  </a:txBody>
                  <a:tcPr/>
                </a:tc>
                <a:tc>
                  <a:txBody>
                    <a:bodyPr/>
                    <a:lstStyle/>
                    <a:p>
                      <a:pPr algn="ctr"/>
                      <a:r>
                        <a:rPr lang="en-US" altLang="zh-TW" dirty="0" smtClean="0">
                          <a:latin typeface="微軟正黑體" panose="020B0604030504040204" pitchFamily="34" charset="-120"/>
                          <a:ea typeface="微軟正黑體" panose="020B0604030504040204" pitchFamily="34" charset="-120"/>
                        </a:rPr>
                        <a:t>Q</a:t>
                      </a:r>
                      <a:endParaRPr lang="zh-TW" altLang="en-US" dirty="0">
                        <a:latin typeface="微軟正黑體" panose="020B0604030504040204" pitchFamily="34" charset="-120"/>
                        <a:ea typeface="微軟正黑體" panose="020B0604030504040204" pitchFamily="34" charset="-120"/>
                      </a:endParaRPr>
                    </a:p>
                  </a:txBody>
                  <a:tcPr/>
                </a:tc>
                <a:tc>
                  <a:txBody>
                    <a:bodyPr/>
                    <a:lstStyle/>
                    <a:p>
                      <a:pPr algn="ctr"/>
                      <a:r>
                        <a:rPr lang="en-US" altLang="zh-TW" dirty="0" smtClean="0">
                          <a:latin typeface="微軟正黑體" panose="020B0604030504040204" pitchFamily="34" charset="-120"/>
                          <a:ea typeface="微軟正黑體" panose="020B0604030504040204" pitchFamily="34" charset="-120"/>
                        </a:rPr>
                        <a:t>U</a:t>
                      </a:r>
                      <a:endParaRPr lang="zh-TW" altLang="en-US" dirty="0">
                        <a:latin typeface="微軟正黑體" panose="020B0604030504040204" pitchFamily="34" charset="-120"/>
                        <a:ea typeface="微軟正黑體" panose="020B0604030504040204" pitchFamily="34" charset="-120"/>
                      </a:endParaRPr>
                    </a:p>
                  </a:txBody>
                  <a:tcPr/>
                </a:tc>
                <a:tc>
                  <a:txBody>
                    <a:bodyPr/>
                    <a:lstStyle/>
                    <a:p>
                      <a:pPr algn="ctr"/>
                      <a:r>
                        <a:rPr lang="en-US" altLang="zh-TW" dirty="0" smtClean="0">
                          <a:latin typeface="微軟正黑體" panose="020B0604030504040204" pitchFamily="34" charset="-120"/>
                          <a:ea typeface="微軟正黑體" panose="020B0604030504040204" pitchFamily="34" charset="-120"/>
                        </a:rPr>
                        <a:t>V</a:t>
                      </a:r>
                      <a:endParaRPr lang="zh-TW" altLang="en-US" dirty="0">
                        <a:latin typeface="微軟正黑體" panose="020B0604030504040204" pitchFamily="34" charset="-120"/>
                        <a:ea typeface="微軟正黑體" panose="020B0604030504040204" pitchFamily="34" charset="-120"/>
                      </a:endParaRPr>
                    </a:p>
                  </a:txBody>
                  <a:tcPr/>
                </a:tc>
                <a:tc>
                  <a:txBody>
                    <a:bodyPr/>
                    <a:lstStyle/>
                    <a:p>
                      <a:pPr algn="ctr"/>
                      <a:r>
                        <a:rPr lang="en-US" altLang="zh-TW" dirty="0" smtClean="0">
                          <a:latin typeface="微軟正黑體" panose="020B0604030504040204" pitchFamily="34" charset="-120"/>
                          <a:ea typeface="微軟正黑體" panose="020B0604030504040204" pitchFamily="34" charset="-120"/>
                        </a:rPr>
                        <a:t>X</a:t>
                      </a:r>
                      <a:endParaRPr lang="zh-TW" altLang="en-US" dirty="0">
                        <a:latin typeface="微軟正黑體" panose="020B0604030504040204" pitchFamily="34" charset="-120"/>
                        <a:ea typeface="微軟正黑體" panose="020B0604030504040204" pitchFamily="34" charset="-120"/>
                      </a:endParaRPr>
                    </a:p>
                  </a:txBody>
                  <a:tcPr/>
                </a:tc>
                <a:tc>
                  <a:txBody>
                    <a:bodyPr/>
                    <a:lstStyle/>
                    <a:p>
                      <a:pPr algn="ctr"/>
                      <a:r>
                        <a:rPr lang="en-US" altLang="zh-TW" dirty="0" smtClean="0">
                          <a:latin typeface="微軟正黑體" panose="020B0604030504040204" pitchFamily="34" charset="-120"/>
                          <a:ea typeface="微軟正黑體" panose="020B0604030504040204" pitchFamily="34" charset="-120"/>
                        </a:rPr>
                        <a:t>Z</a:t>
                      </a:r>
                      <a:endParaRPr lang="zh-TW" altLang="en-US"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3406954104"/>
                  </a:ext>
                </a:extLst>
              </a:tr>
            </a:tbl>
          </a:graphicData>
        </a:graphic>
      </p:graphicFrame>
      <p:sp>
        <p:nvSpPr>
          <p:cNvPr id="9" name="矩形 8"/>
          <p:cNvSpPr/>
          <p:nvPr/>
        </p:nvSpPr>
        <p:spPr>
          <a:xfrm>
            <a:off x="1867026" y="5578663"/>
            <a:ext cx="6096000" cy="369332"/>
          </a:xfrm>
          <a:prstGeom prst="rect">
            <a:avLst/>
          </a:prstGeom>
        </p:spPr>
        <p:txBody>
          <a:bodyPr>
            <a:spAutoFit/>
          </a:bodyPr>
          <a:lstStyle/>
          <a:p>
            <a:r>
              <a:rPr lang="en-US" altLang="zh-TW" dirty="0" smtClean="0">
                <a:latin typeface="Microsoft Yi Baiti" panose="03000500000000000000" pitchFamily="66" charset="0"/>
                <a:ea typeface="Microsoft Yi Baiti" panose="03000500000000000000" pitchFamily="66" charset="0"/>
              </a:rPr>
              <a:t>e.g. ZBZ3 </a:t>
            </a:r>
            <a:r>
              <a:rPr lang="zh-TW" altLang="en-US" dirty="0" smtClean="0">
                <a:latin typeface="Microsoft Yi Baiti" panose="03000500000000000000" pitchFamily="66" charset="0"/>
                <a:ea typeface="微軟正黑體" panose="020B0604030504040204" pitchFamily="34" charset="-120"/>
              </a:rPr>
              <a:t>表示</a:t>
            </a:r>
            <a:r>
              <a:rPr lang="en-US" altLang="zh-TW" dirty="0" smtClean="0">
                <a:latin typeface="Microsoft Yi Baiti" panose="03000500000000000000" pitchFamily="66" charset="0"/>
                <a:ea typeface="Microsoft Yi Baiti" panose="03000500000000000000" pitchFamily="66" charset="0"/>
              </a:rPr>
              <a:t>2023</a:t>
            </a:r>
            <a:r>
              <a:rPr lang="zh-TW" altLang="en-US" dirty="0" smtClean="0">
                <a:latin typeface="Microsoft Yi Baiti" panose="03000500000000000000" pitchFamily="66" charset="0"/>
                <a:ea typeface="微軟正黑體" panose="020B0604030504040204" pitchFamily="34" charset="-120"/>
              </a:rPr>
              <a:t>年</a:t>
            </a:r>
            <a:r>
              <a:rPr lang="en-US" altLang="zh-TW" dirty="0" smtClean="0">
                <a:latin typeface="Microsoft Yi Baiti" panose="03000500000000000000" pitchFamily="66" charset="0"/>
                <a:ea typeface="Microsoft Yi Baiti" panose="03000500000000000000" pitchFamily="66" charset="0"/>
              </a:rPr>
              <a:t>12</a:t>
            </a:r>
            <a:r>
              <a:rPr lang="zh-TW" altLang="en-US" dirty="0" smtClean="0">
                <a:latin typeface="Microsoft Yi Baiti" panose="03000500000000000000" pitchFamily="66" charset="0"/>
                <a:ea typeface="微軟正黑體" panose="020B0604030504040204" pitchFamily="34" charset="-120"/>
              </a:rPr>
              <a:t>月到期的美國長期國債期貨</a:t>
            </a:r>
            <a:endParaRPr lang="zh-TW" altLang="en-US" dirty="0">
              <a:latin typeface="Microsoft Yi Baiti" panose="03000500000000000000" pitchFamily="66" charset="0"/>
              <a:ea typeface="微軟正黑體" panose="020B0604030504040204" pitchFamily="34" charset="-120"/>
            </a:endParaRPr>
          </a:p>
        </p:txBody>
      </p:sp>
      <p:sp>
        <p:nvSpPr>
          <p:cNvPr id="10" name="文字方塊 9"/>
          <p:cNvSpPr txBox="1"/>
          <p:nvPr/>
        </p:nvSpPr>
        <p:spPr>
          <a:xfrm>
            <a:off x="3596893" y="1389474"/>
            <a:ext cx="1768048" cy="276999"/>
          </a:xfrm>
          <a:prstGeom prst="rect">
            <a:avLst/>
          </a:prstGeom>
          <a:noFill/>
        </p:spPr>
        <p:txBody>
          <a:bodyPr wrap="none" rtlCol="0">
            <a:spAutoFit/>
          </a:bodyPr>
          <a:lstStyle/>
          <a:p>
            <a:r>
              <a:rPr lang="en-US" altLang="zh-TW" sz="1200" dirty="0" smtClean="0"/>
              <a:t>P.s.</a:t>
            </a:r>
            <a:r>
              <a:rPr lang="zh-TW" altLang="en-US" sz="1200" dirty="0" smtClean="0"/>
              <a:t>之後用顏色區分</a:t>
            </a:r>
            <a:r>
              <a:rPr lang="zh-TW" altLang="en-US" sz="1200" dirty="0"/>
              <a:t>兩者</a:t>
            </a:r>
          </a:p>
        </p:txBody>
      </p:sp>
    </p:spTree>
    <p:extLst>
      <p:ext uri="{BB962C8B-B14F-4D97-AF65-F5344CB8AC3E}">
        <p14:creationId xmlns:p14="http://schemas.microsoft.com/office/powerpoint/2010/main" val="2557968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圓角矩形 13"/>
          <p:cNvSpPr/>
          <p:nvPr/>
        </p:nvSpPr>
        <p:spPr>
          <a:xfrm>
            <a:off x="384761" y="4567380"/>
            <a:ext cx="10086998" cy="18320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sz="1600" dirty="0" smtClean="0">
                <a:latin typeface="微軟正黑體" panose="020B0604030504040204" pitchFamily="34" charset="-120"/>
                <a:ea typeface="微軟正黑體" panose="020B0604030504040204" pitchFamily="34" charset="-120"/>
              </a:rPr>
              <a:t>交割月第一天的前兩天（第一意向日）～交割月最後一天前兩天（</a:t>
            </a:r>
            <a:r>
              <a:rPr lang="zh-TW" altLang="en-US" sz="1600" dirty="0">
                <a:latin typeface="微軟正黑體" panose="020B0604030504040204" pitchFamily="34" charset="-120"/>
                <a:ea typeface="微軟正黑體" panose="020B0604030504040204" pitchFamily="34" charset="-120"/>
              </a:rPr>
              <a:t>最後意向日）</a:t>
            </a:r>
          </a:p>
        </p:txBody>
      </p:sp>
      <p:cxnSp>
        <p:nvCxnSpPr>
          <p:cNvPr id="5" name="直線接點 4"/>
          <p:cNvCxnSpPr/>
          <p:nvPr/>
        </p:nvCxnSpPr>
        <p:spPr>
          <a:xfrm>
            <a:off x="384761" y="4785755"/>
            <a:ext cx="113171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622755" y="1130898"/>
            <a:ext cx="3135053" cy="2585323"/>
          </a:xfrm>
          <a:prstGeom prst="rect">
            <a:avLst/>
          </a:prstGeom>
          <a:ln>
            <a:solidFill>
              <a:schemeClr val="tx1"/>
            </a:solidFill>
          </a:ln>
        </p:spPr>
        <p:txBody>
          <a:bodyPr wrap="square">
            <a:spAutoFit/>
          </a:bodyPr>
          <a:lstStyle/>
          <a:p>
            <a:r>
              <a:rPr lang="en-US" altLang="zh-TW" b="1" dirty="0" smtClean="0">
                <a:latin typeface="微軟正黑體" panose="020B0604030504040204" pitchFamily="34" charset="-120"/>
                <a:ea typeface="微軟正黑體" panose="020B0604030504040204" pitchFamily="34" charset="-120"/>
              </a:rPr>
              <a:t>Intention </a:t>
            </a:r>
            <a:r>
              <a:rPr lang="en-US" altLang="zh-TW" b="1" dirty="0" smtClean="0">
                <a:latin typeface="微軟正黑體" panose="020B0604030504040204" pitchFamily="34" charset="-120"/>
                <a:ea typeface="微軟正黑體" panose="020B0604030504040204" pitchFamily="34" charset="-120"/>
              </a:rPr>
              <a:t>Day</a:t>
            </a:r>
            <a:r>
              <a:rPr lang="zh-TW" altLang="en-US" b="1" dirty="0" smtClean="0">
                <a:latin typeface="微軟正黑體" panose="020B0604030504040204" pitchFamily="34" charset="-120"/>
                <a:ea typeface="微軟正黑體" panose="020B0604030504040204" pitchFamily="34" charset="-120"/>
              </a:rPr>
              <a:t> 意向</a:t>
            </a:r>
            <a:r>
              <a:rPr lang="zh-TW" altLang="en-US" b="1" dirty="0" smtClean="0">
                <a:latin typeface="微軟正黑體" panose="020B0604030504040204" pitchFamily="34" charset="-120"/>
                <a:ea typeface="微軟正黑體" panose="020B0604030504040204" pitchFamily="34" charset="-120"/>
              </a:rPr>
              <a:t>日</a:t>
            </a:r>
            <a:endParaRPr lang="en-US" altLang="zh-TW" b="1" dirty="0" smtClean="0">
              <a:latin typeface="微軟正黑體" panose="020B0604030504040204" pitchFamily="34" charset="-120"/>
              <a:ea typeface="微軟正黑體" panose="020B0604030504040204" pitchFamily="34" charset="-120"/>
            </a:endParaRPr>
          </a:p>
          <a:p>
            <a:r>
              <a:rPr lang="zh-TW" altLang="en-US" sz="1400" dirty="0" smtClean="0">
                <a:latin typeface="微軟正黑體" panose="020B0604030504040204" pitchFamily="34" charset="-120"/>
                <a:ea typeface="微軟正黑體" panose="020B0604030504040204" pitchFamily="34" charset="-120"/>
              </a:rPr>
              <a:t>想要交割到期合約的空方指示其結算</a:t>
            </a:r>
            <a:r>
              <a:rPr lang="zh-TW" altLang="en-US" sz="1400" dirty="0">
                <a:latin typeface="微軟正黑體" panose="020B0604030504040204" pitchFamily="34" charset="-120"/>
                <a:ea typeface="微軟正黑體" panose="020B0604030504040204" pitchFamily="34" charset="-120"/>
              </a:rPr>
              <a:t>公司通知 </a:t>
            </a:r>
            <a:r>
              <a:rPr lang="en-US" altLang="zh-TW" sz="1400" dirty="0">
                <a:latin typeface="微軟正黑體" panose="020B0604030504040204" pitchFamily="34" charset="-120"/>
                <a:ea typeface="微軟正黑體" panose="020B0604030504040204" pitchFamily="34" charset="-120"/>
              </a:rPr>
              <a:t>CME Clearing </a:t>
            </a:r>
            <a:r>
              <a:rPr lang="zh-TW" altLang="en-US" sz="1400" dirty="0">
                <a:latin typeface="微軟正黑體" panose="020B0604030504040204" pitchFamily="34" charset="-120"/>
                <a:ea typeface="微軟正黑體" panose="020B0604030504040204" pitchFamily="34" charset="-120"/>
              </a:rPr>
              <a:t>交割</a:t>
            </a:r>
            <a:r>
              <a:rPr lang="zh-TW" altLang="en-US" sz="1400" dirty="0" smtClean="0">
                <a:latin typeface="微軟正黑體" panose="020B0604030504040204" pitchFamily="34" charset="-120"/>
                <a:ea typeface="微軟正黑體" panose="020B0604030504040204" pitchFamily="34" charset="-120"/>
              </a:rPr>
              <a:t>意願，截止時間為</a:t>
            </a:r>
            <a:r>
              <a:rPr lang="en-US" altLang="zh-TW" sz="1400" dirty="0" smtClean="0">
                <a:latin typeface="微軟正黑體" panose="020B0604030504040204" pitchFamily="34" charset="-120"/>
                <a:ea typeface="微軟正黑體" panose="020B0604030504040204" pitchFamily="34" charset="-120"/>
              </a:rPr>
              <a:t>18:00 CT*</a:t>
            </a:r>
            <a:r>
              <a:rPr lang="zh-TW" altLang="en-US" sz="1400" dirty="0" smtClean="0">
                <a:latin typeface="微軟正黑體" panose="020B0604030504040204" pitchFamily="34" charset="-120"/>
                <a:ea typeface="微軟正黑體" panose="020B0604030504040204" pitchFamily="34" charset="-120"/>
              </a:rPr>
              <a:t>。</a:t>
            </a:r>
            <a:r>
              <a:rPr lang="en-US" altLang="zh-TW" sz="1400" dirty="0" smtClean="0">
                <a:latin typeface="微軟正黑體" panose="020B0604030504040204" pitchFamily="34" charset="-120"/>
                <a:ea typeface="微軟正黑體" panose="020B0604030504040204" pitchFamily="34" charset="-120"/>
              </a:rPr>
              <a:t>CME</a:t>
            </a:r>
            <a:r>
              <a:rPr lang="zh-TW" altLang="en-US" sz="1400" dirty="0" smtClean="0">
                <a:latin typeface="微軟正黑體" panose="020B0604030504040204" pitchFamily="34" charset="-120"/>
                <a:ea typeface="微軟正黑體" panose="020B0604030504040204" pitchFamily="34" charset="-120"/>
              </a:rPr>
              <a:t> </a:t>
            </a:r>
            <a:r>
              <a:rPr lang="en-US" altLang="zh-TW" sz="1400" dirty="0" smtClean="0">
                <a:latin typeface="微軟正黑體" panose="020B0604030504040204" pitchFamily="34" charset="-120"/>
                <a:ea typeface="微軟正黑體" panose="020B0604030504040204" pitchFamily="34" charset="-120"/>
              </a:rPr>
              <a:t>Clearing</a:t>
            </a:r>
            <a:r>
              <a:rPr lang="zh-TW" altLang="en-US" sz="1400" dirty="0" smtClean="0">
                <a:latin typeface="微軟正黑體" panose="020B0604030504040204" pitchFamily="34" charset="-120"/>
                <a:ea typeface="微軟正黑體" panose="020B0604030504040204" pitchFamily="34" charset="-120"/>
              </a:rPr>
              <a:t>配對到多方的結算公司之後 </a:t>
            </a:r>
            <a:r>
              <a:rPr lang="en-US" altLang="zh-TW" sz="1400" dirty="0" smtClean="0">
                <a:latin typeface="微軟正黑體" panose="020B0604030504040204" pitchFamily="34" charset="-120"/>
                <a:ea typeface="微軟正黑體" panose="020B0604030504040204" pitchFamily="34" charset="-120"/>
              </a:rPr>
              <a:t>(by 20:00)</a:t>
            </a:r>
            <a:r>
              <a:rPr lang="zh-TW" altLang="en-US" sz="1400" dirty="0" smtClean="0">
                <a:latin typeface="微軟正黑體" panose="020B0604030504040204" pitchFamily="34" charset="-120"/>
                <a:ea typeface="微軟正黑體" panose="020B0604030504040204" pitchFamily="34" charset="-120"/>
              </a:rPr>
              <a:t> 就不可反悔。</a:t>
            </a:r>
            <a:endParaRPr lang="en-US" altLang="zh-TW" sz="1400" dirty="0" smtClean="0">
              <a:latin typeface="微軟正黑體" panose="020B0604030504040204" pitchFamily="34" charset="-120"/>
              <a:ea typeface="微軟正黑體" panose="020B0604030504040204" pitchFamily="34" charset="-120"/>
            </a:endParaRPr>
          </a:p>
          <a:p>
            <a:endParaRPr lang="en-US" altLang="zh-TW" sz="1400" dirty="0">
              <a:latin typeface="微軟正黑體" panose="020B0604030504040204" pitchFamily="34" charset="-120"/>
              <a:ea typeface="微軟正黑體" panose="020B0604030504040204" pitchFamily="34" charset="-120"/>
            </a:endParaRPr>
          </a:p>
          <a:p>
            <a:r>
              <a:rPr lang="en-US" altLang="zh-TW" b="1" dirty="0" smtClean="0">
                <a:latin typeface="微軟正黑體" panose="020B0604030504040204" pitchFamily="34" charset="-120"/>
                <a:ea typeface="微軟正黑體" panose="020B0604030504040204" pitchFamily="34" charset="-120"/>
              </a:rPr>
              <a:t>Position </a:t>
            </a:r>
            <a:r>
              <a:rPr lang="en-US" altLang="zh-TW" b="1" dirty="0" smtClean="0">
                <a:latin typeface="微軟正黑體" panose="020B0604030504040204" pitchFamily="34" charset="-120"/>
                <a:ea typeface="微軟正黑體" panose="020B0604030504040204" pitchFamily="34" charset="-120"/>
              </a:rPr>
              <a:t>Day</a:t>
            </a:r>
            <a:r>
              <a:rPr lang="zh-TW" altLang="en-US" b="1" dirty="0" smtClean="0">
                <a:latin typeface="微軟正黑體" panose="020B0604030504040204" pitchFamily="34" charset="-120"/>
                <a:ea typeface="微軟正黑體" panose="020B0604030504040204" pitchFamily="34" charset="-120"/>
              </a:rPr>
              <a:t> 部位</a:t>
            </a:r>
            <a:r>
              <a:rPr lang="zh-TW" altLang="en-US" b="1" dirty="0" smtClean="0">
                <a:latin typeface="微軟正黑體" panose="020B0604030504040204" pitchFamily="34" charset="-120"/>
                <a:ea typeface="微軟正黑體" panose="020B0604030504040204" pitchFamily="34" charset="-120"/>
              </a:rPr>
              <a:t>日</a:t>
            </a:r>
            <a:endParaRPr lang="en-US" altLang="zh-TW" b="1" dirty="0" smtClean="0">
              <a:latin typeface="微軟正黑體" panose="020B0604030504040204" pitchFamily="34" charset="-120"/>
              <a:ea typeface="微軟正黑體" panose="020B0604030504040204" pitchFamily="34" charset="-120"/>
            </a:endParaRPr>
          </a:p>
          <a:p>
            <a:r>
              <a:rPr lang="zh-TW" altLang="en-US" sz="1400" dirty="0">
                <a:latin typeface="微軟正黑體" panose="020B0604030504040204" pitchFamily="34" charset="-120"/>
                <a:ea typeface="微軟正黑體" panose="020B0604030504040204" pitchFamily="34" charset="-120"/>
              </a:rPr>
              <a:t>對所有國債期貨</a:t>
            </a:r>
            <a:r>
              <a:rPr lang="zh-TW" altLang="en-US" sz="1400" dirty="0" smtClean="0">
                <a:latin typeface="微軟正黑體" panose="020B0604030504040204" pitchFamily="34" charset="-120"/>
                <a:ea typeface="微軟正黑體" panose="020B0604030504040204" pitchFamily="34" charset="-120"/>
              </a:rPr>
              <a:t>而言</a:t>
            </a:r>
            <a:r>
              <a:rPr lang="zh-TW" altLang="en-US" sz="1400" dirty="0">
                <a:latin typeface="微軟正黑體" panose="020B0604030504040204" pitchFamily="34" charset="-120"/>
                <a:ea typeface="微軟正黑體" panose="020B0604030504040204" pitchFamily="34" charset="-120"/>
              </a:rPr>
              <a:t>和意向日</a:t>
            </a:r>
            <a:r>
              <a:rPr lang="zh-TW" altLang="en-US" sz="1400" dirty="0" smtClean="0">
                <a:latin typeface="微軟正黑體" panose="020B0604030504040204" pitchFamily="34" charset="-120"/>
                <a:ea typeface="微軟正黑體" panose="020B0604030504040204" pitchFamily="34" charset="-120"/>
              </a:rPr>
              <a:t>同一天，多方</a:t>
            </a:r>
            <a:r>
              <a:rPr lang="zh-TW" altLang="en-US" sz="1400" dirty="0">
                <a:latin typeface="微軟正黑體" panose="020B0604030504040204" pitchFamily="34" charset="-120"/>
                <a:ea typeface="微軟正黑體" panose="020B0604030504040204" pitchFamily="34" charset="-120"/>
              </a:rPr>
              <a:t>結算</a:t>
            </a:r>
            <a:r>
              <a:rPr lang="zh-TW" altLang="en-US" sz="1400" dirty="0" smtClean="0">
                <a:latin typeface="微軟正黑體" panose="020B0604030504040204" pitchFamily="34" charset="-120"/>
                <a:ea typeface="微軟正黑體" panose="020B0604030504040204" pitchFamily="34" charset="-120"/>
              </a:rPr>
              <a:t>公司在</a:t>
            </a:r>
            <a:r>
              <a:rPr lang="en-US" altLang="zh-TW" sz="1400" dirty="0" smtClean="0">
                <a:latin typeface="微軟正黑體" panose="020B0604030504040204" pitchFamily="34" charset="-120"/>
                <a:ea typeface="微軟正黑體" panose="020B0604030504040204" pitchFamily="34" charset="-120"/>
              </a:rPr>
              <a:t>18:00</a:t>
            </a:r>
            <a:r>
              <a:rPr lang="zh-TW" altLang="en-US" sz="1400" dirty="0" smtClean="0">
                <a:latin typeface="微軟正黑體" panose="020B0604030504040204" pitchFamily="34" charset="-120"/>
                <a:ea typeface="微軟正黑體" panose="020B0604030504040204" pitchFamily="34" charset="-120"/>
              </a:rPr>
              <a:t>前向</a:t>
            </a:r>
            <a:r>
              <a:rPr lang="en-US" altLang="zh-TW" sz="1400" dirty="0" smtClean="0">
                <a:latin typeface="微軟正黑體" panose="020B0604030504040204" pitchFamily="34" charset="-120"/>
                <a:ea typeface="微軟正黑體" panose="020B0604030504040204" pitchFamily="34" charset="-120"/>
              </a:rPr>
              <a:t>CME Clearing</a:t>
            </a:r>
            <a:r>
              <a:rPr lang="zh-TW" altLang="en-US" sz="1400" dirty="0" smtClean="0">
                <a:latin typeface="微軟正黑體" panose="020B0604030504040204" pitchFamily="34" charset="-120"/>
                <a:ea typeface="微軟正黑體" panose="020B0604030504040204" pitchFamily="34" charset="-120"/>
              </a:rPr>
              <a:t>報告所有未平倉多頭部位。</a:t>
            </a:r>
            <a:endParaRPr lang="en-US" altLang="zh-TW" sz="1400" dirty="0" smtClean="0">
              <a:latin typeface="微軟正黑體" panose="020B0604030504040204" pitchFamily="34" charset="-120"/>
              <a:ea typeface="微軟正黑體" panose="020B0604030504040204" pitchFamily="34" charset="-120"/>
            </a:endParaRPr>
          </a:p>
        </p:txBody>
      </p:sp>
      <p:sp>
        <p:nvSpPr>
          <p:cNvPr id="7" name="矩形 6"/>
          <p:cNvSpPr/>
          <p:nvPr/>
        </p:nvSpPr>
        <p:spPr>
          <a:xfrm>
            <a:off x="384761" y="113845"/>
            <a:ext cx="2536272" cy="523220"/>
          </a:xfrm>
          <a:prstGeom prst="rect">
            <a:avLst/>
          </a:prstGeom>
        </p:spPr>
        <p:txBody>
          <a:bodyPr wrap="none">
            <a:spAutoFit/>
          </a:bodyPr>
          <a:lstStyle/>
          <a:p>
            <a:r>
              <a:rPr lang="en-US" altLang="zh-TW" sz="1400" dirty="0" smtClean="0">
                <a:latin typeface="微軟正黑體" panose="020B0604030504040204" pitchFamily="34" charset="-120"/>
                <a:ea typeface="微軟正黑體" panose="020B0604030504040204" pitchFamily="34" charset="-120"/>
              </a:rPr>
              <a:t>*CT</a:t>
            </a:r>
            <a:r>
              <a:rPr lang="zh-TW" altLang="en-US" sz="1400" dirty="0">
                <a:latin typeface="微軟正黑體" panose="020B0604030504040204" pitchFamily="34" charset="-120"/>
                <a:ea typeface="微軟正黑體" panose="020B0604030504040204" pitchFamily="34" charset="-120"/>
              </a:rPr>
              <a:t>（芝加哥時間</a:t>
            </a:r>
            <a:r>
              <a:rPr lang="zh-TW" altLang="en-US" sz="1400" dirty="0" smtClean="0">
                <a:latin typeface="微軟正黑體" panose="020B0604030504040204" pitchFamily="34" charset="-120"/>
                <a:ea typeface="微軟正黑體" panose="020B0604030504040204" pitchFamily="34" charset="-120"/>
              </a:rPr>
              <a:t>）</a:t>
            </a:r>
            <a:endParaRPr lang="en-US" altLang="zh-TW" sz="1400" dirty="0" smtClean="0">
              <a:latin typeface="微軟正黑體" panose="020B0604030504040204" pitchFamily="34" charset="-120"/>
              <a:ea typeface="微軟正黑體" panose="020B0604030504040204" pitchFamily="34" charset="-120"/>
            </a:endParaRPr>
          </a:p>
          <a:p>
            <a:r>
              <a:rPr lang="zh-TW" altLang="en-US" sz="1400" dirty="0" smtClean="0">
                <a:latin typeface="微軟正黑體" panose="020B0604030504040204" pitchFamily="34" charset="-120"/>
                <a:ea typeface="微軟正黑體" panose="020B0604030504040204" pitchFamily="34" charset="-120"/>
              </a:rPr>
              <a:t>*天</a:t>
            </a:r>
            <a:r>
              <a:rPr lang="en-US" altLang="zh-TW" sz="1400" dirty="0" smtClean="0">
                <a:latin typeface="微軟正黑體" panose="020B0604030504040204" pitchFamily="34" charset="-120"/>
                <a:ea typeface="微軟正黑體" panose="020B0604030504040204" pitchFamily="34" charset="-120"/>
              </a:rPr>
              <a:t>/</a:t>
            </a:r>
            <a:r>
              <a:rPr lang="zh-TW" altLang="en-US" sz="1400" dirty="0" smtClean="0">
                <a:latin typeface="微軟正黑體" panose="020B0604030504040204" pitchFamily="34" charset="-120"/>
                <a:ea typeface="微軟正黑體" panose="020B0604030504040204" pitchFamily="34" charset="-120"/>
              </a:rPr>
              <a:t>日：營業日 </a:t>
            </a:r>
            <a:r>
              <a:rPr lang="en-US" altLang="zh-TW" sz="1400" dirty="0" smtClean="0">
                <a:latin typeface="微軟正黑體" panose="020B0604030504040204" pitchFamily="34" charset="-120"/>
                <a:ea typeface="微軟正黑體" panose="020B0604030504040204" pitchFamily="34" charset="-120"/>
              </a:rPr>
              <a:t>business day</a:t>
            </a:r>
          </a:p>
        </p:txBody>
      </p:sp>
      <p:cxnSp>
        <p:nvCxnSpPr>
          <p:cNvPr id="10" name="直線接點 9"/>
          <p:cNvCxnSpPr/>
          <p:nvPr/>
        </p:nvCxnSpPr>
        <p:spPr>
          <a:xfrm flipH="1">
            <a:off x="1876302" y="4594760"/>
            <a:ext cx="2771" cy="3819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a:xfrm flipH="1">
            <a:off x="11017244" y="4606631"/>
            <a:ext cx="2771" cy="3819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5333209" y="4864828"/>
            <a:ext cx="3238387" cy="400110"/>
          </a:xfrm>
          <a:prstGeom prst="rect">
            <a:avLst/>
          </a:prstGeom>
          <a:noFill/>
        </p:spPr>
        <p:txBody>
          <a:bodyPr wrap="none" rtlCol="0">
            <a:spAutoFit/>
          </a:bodyPr>
          <a:lstStyle/>
          <a:p>
            <a:r>
              <a:rPr lang="zh-TW" altLang="en-US" sz="2000" dirty="0" smtClean="0">
                <a:latin typeface="微軟正黑體" panose="020B0604030504040204" pitchFamily="34" charset="-120"/>
                <a:ea typeface="微軟正黑體" panose="020B0604030504040204" pitchFamily="34" charset="-120"/>
              </a:rPr>
              <a:t>交割月（</a:t>
            </a:r>
            <a:r>
              <a:rPr lang="en-US" altLang="zh-TW" sz="2000" dirty="0" smtClean="0">
                <a:latin typeface="微軟正黑體" panose="020B0604030504040204" pitchFamily="34" charset="-120"/>
                <a:ea typeface="微軟正黑體" panose="020B0604030504040204" pitchFamily="34" charset="-120"/>
              </a:rPr>
              <a:t>3</a:t>
            </a:r>
            <a:r>
              <a:rPr lang="zh-TW" altLang="en-US" sz="2000" dirty="0" smtClean="0">
                <a:latin typeface="微軟正黑體" panose="020B0604030504040204" pitchFamily="34" charset="-120"/>
                <a:ea typeface="微軟正黑體" panose="020B0604030504040204" pitchFamily="34" charset="-120"/>
              </a:rPr>
              <a:t>、</a:t>
            </a:r>
            <a:r>
              <a:rPr lang="en-US" altLang="zh-TW" sz="2000" dirty="0" smtClean="0">
                <a:latin typeface="微軟正黑體" panose="020B0604030504040204" pitchFamily="34" charset="-120"/>
                <a:ea typeface="微軟正黑體" panose="020B0604030504040204" pitchFamily="34" charset="-120"/>
              </a:rPr>
              <a:t>6</a:t>
            </a:r>
            <a:r>
              <a:rPr lang="zh-TW" altLang="en-US" sz="2000" dirty="0" smtClean="0">
                <a:latin typeface="微軟正黑體" panose="020B0604030504040204" pitchFamily="34" charset="-120"/>
                <a:ea typeface="微軟正黑體" panose="020B0604030504040204" pitchFamily="34" charset="-120"/>
              </a:rPr>
              <a:t>、</a:t>
            </a:r>
            <a:r>
              <a:rPr lang="en-US" altLang="zh-TW" sz="2000" dirty="0" smtClean="0">
                <a:latin typeface="微軟正黑體" panose="020B0604030504040204" pitchFamily="34" charset="-120"/>
                <a:ea typeface="微軟正黑體" panose="020B0604030504040204" pitchFamily="34" charset="-120"/>
              </a:rPr>
              <a:t>9</a:t>
            </a:r>
            <a:r>
              <a:rPr lang="zh-TW" altLang="en-US" sz="2000" dirty="0" smtClean="0">
                <a:latin typeface="微軟正黑體" panose="020B0604030504040204" pitchFamily="34" charset="-120"/>
                <a:ea typeface="微軟正黑體" panose="020B0604030504040204" pitchFamily="34" charset="-120"/>
              </a:rPr>
              <a:t>、</a:t>
            </a:r>
            <a:r>
              <a:rPr lang="en-US" altLang="zh-TW" sz="2000" dirty="0" smtClean="0">
                <a:latin typeface="微軟正黑體" panose="020B0604030504040204" pitchFamily="34" charset="-120"/>
                <a:ea typeface="微軟正黑體" panose="020B0604030504040204" pitchFamily="34" charset="-120"/>
              </a:rPr>
              <a:t>12</a:t>
            </a:r>
            <a:r>
              <a:rPr lang="zh-TW" altLang="en-US" sz="2000" dirty="0" smtClean="0">
                <a:latin typeface="微軟正黑體" panose="020B0604030504040204" pitchFamily="34" charset="-120"/>
                <a:ea typeface="微軟正黑體" panose="020B0604030504040204" pitchFamily="34" charset="-120"/>
              </a:rPr>
              <a:t>月）</a:t>
            </a:r>
            <a:endParaRPr lang="zh-TW" altLang="en-US" sz="2000" dirty="0">
              <a:latin typeface="微軟正黑體" panose="020B0604030504040204" pitchFamily="34" charset="-120"/>
              <a:ea typeface="微軟正黑體" panose="020B0604030504040204" pitchFamily="34" charset="-120"/>
            </a:endParaRPr>
          </a:p>
        </p:txBody>
      </p:sp>
      <p:sp>
        <p:nvSpPr>
          <p:cNvPr id="15" name="圓角矩形 14"/>
          <p:cNvSpPr/>
          <p:nvPr/>
        </p:nvSpPr>
        <p:spPr>
          <a:xfrm>
            <a:off x="384761" y="4347215"/>
            <a:ext cx="10901190" cy="20133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sz="1600" dirty="0">
                <a:latin typeface="微軟正黑體" panose="020B0604030504040204" pitchFamily="34" charset="-120"/>
                <a:ea typeface="微軟正黑體" panose="020B0604030504040204" pitchFamily="34" charset="-120"/>
              </a:rPr>
              <a:t>交割月第一天</a:t>
            </a:r>
            <a:r>
              <a:rPr lang="en-US" altLang="zh-TW" sz="1600" dirty="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的前兩天（第一意向日）</a:t>
            </a:r>
            <a:r>
              <a:rPr lang="zh-TW" altLang="en-US" sz="1600" dirty="0" smtClean="0">
                <a:latin typeface="微軟正黑體" panose="020B0604030504040204" pitchFamily="34" charset="-120"/>
                <a:ea typeface="微軟正黑體" panose="020B0604030504040204" pitchFamily="34" charset="-120"/>
              </a:rPr>
              <a:t>～交割月下個日曆月的第</a:t>
            </a:r>
            <a:r>
              <a:rPr lang="zh-TW" altLang="en-US" sz="1600" dirty="0">
                <a:latin typeface="微軟正黑體" panose="020B0604030504040204" pitchFamily="34" charset="-120"/>
                <a:ea typeface="微軟正黑體" panose="020B0604030504040204" pitchFamily="34" charset="-120"/>
              </a:rPr>
              <a:t>一天</a:t>
            </a:r>
            <a:r>
              <a:rPr lang="zh-TW" altLang="en-US" sz="1600" dirty="0" smtClean="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最後意向日）</a:t>
            </a:r>
          </a:p>
        </p:txBody>
      </p:sp>
      <p:sp>
        <p:nvSpPr>
          <p:cNvPr id="16" name="矩形 15"/>
          <p:cNvSpPr/>
          <p:nvPr/>
        </p:nvSpPr>
        <p:spPr>
          <a:xfrm>
            <a:off x="4509370" y="1374391"/>
            <a:ext cx="3101509" cy="2092881"/>
          </a:xfrm>
          <a:prstGeom prst="rect">
            <a:avLst/>
          </a:prstGeom>
          <a:ln>
            <a:solidFill>
              <a:schemeClr val="tx1"/>
            </a:solidFill>
          </a:ln>
        </p:spPr>
        <p:txBody>
          <a:bodyPr wrap="square">
            <a:spAutoFit/>
          </a:bodyPr>
          <a:lstStyle/>
          <a:p>
            <a:r>
              <a:rPr lang="en-US" altLang="zh-TW" b="1" dirty="0" smtClean="0">
                <a:latin typeface="微軟正黑體" panose="020B0604030504040204" pitchFamily="34" charset="-120"/>
                <a:ea typeface="微軟正黑體" panose="020B0604030504040204" pitchFamily="34" charset="-120"/>
              </a:rPr>
              <a:t>Notice </a:t>
            </a:r>
            <a:r>
              <a:rPr lang="en-US" altLang="zh-TW" b="1" dirty="0" smtClean="0">
                <a:latin typeface="微軟正黑體" panose="020B0604030504040204" pitchFamily="34" charset="-120"/>
                <a:ea typeface="微軟正黑體" panose="020B0604030504040204" pitchFamily="34" charset="-120"/>
              </a:rPr>
              <a:t>Day</a:t>
            </a:r>
            <a:r>
              <a:rPr lang="zh-TW" altLang="en-US" b="1" dirty="0" smtClean="0">
                <a:latin typeface="微軟正黑體" panose="020B0604030504040204" pitchFamily="34" charset="-120"/>
                <a:ea typeface="微軟正黑體" panose="020B0604030504040204" pitchFamily="34" charset="-120"/>
              </a:rPr>
              <a:t> 通知</a:t>
            </a:r>
            <a:r>
              <a:rPr lang="zh-TW" altLang="en-US" b="1" dirty="0">
                <a:latin typeface="微軟正黑體" panose="020B0604030504040204" pitchFamily="34" charset="-120"/>
                <a:ea typeface="微軟正黑體" panose="020B0604030504040204" pitchFamily="34" charset="-120"/>
              </a:rPr>
              <a:t>日</a:t>
            </a:r>
          </a:p>
          <a:p>
            <a:r>
              <a:rPr lang="zh-TW" altLang="en-US" sz="1400" dirty="0">
                <a:latin typeface="微軟正黑體" panose="020B0604030504040204" pitchFamily="34" charset="-120"/>
                <a:ea typeface="微軟正黑體" panose="020B0604030504040204" pitchFamily="34" charset="-120"/>
              </a:rPr>
              <a:t>空</a:t>
            </a:r>
            <a:r>
              <a:rPr lang="zh-TW" altLang="en-US" sz="1400" dirty="0" smtClean="0">
                <a:latin typeface="微軟正黑體" panose="020B0604030504040204" pitchFamily="34" charset="-120"/>
                <a:ea typeface="微軟正黑體" panose="020B0604030504040204" pitchFamily="34" charset="-120"/>
              </a:rPr>
              <a:t>方結算公司準備</a:t>
            </a:r>
            <a:r>
              <a:rPr lang="zh-TW" altLang="en-US" sz="1400" dirty="0">
                <a:latin typeface="微軟正黑體" panose="020B0604030504040204" pitchFamily="34" charset="-120"/>
                <a:ea typeface="微軟正黑體" panose="020B0604030504040204" pitchFamily="34" charset="-120"/>
              </a:rPr>
              <a:t>一份詳細</a:t>
            </a:r>
            <a:r>
              <a:rPr lang="zh-TW" altLang="en-US" sz="1400" dirty="0" smtClean="0">
                <a:latin typeface="微軟正黑體" panose="020B0604030504040204" pitchFamily="34" charset="-120"/>
                <a:ea typeface="微軟正黑體" panose="020B0604030504040204" pitchFamily="34" charset="-120"/>
              </a:rPr>
              <a:t>說明要交割的國債資料</a:t>
            </a:r>
            <a:r>
              <a:rPr lang="zh-TW" altLang="en-US" sz="1400" dirty="0">
                <a:latin typeface="微軟正黑體" panose="020B0604030504040204" pitchFamily="34" charset="-120"/>
                <a:ea typeface="微軟正黑體" panose="020B0604030504040204" pitchFamily="34" charset="-120"/>
              </a:rPr>
              <a:t>（</a:t>
            </a:r>
            <a:r>
              <a:rPr lang="zh-TW" altLang="en-US" sz="1400" dirty="0" smtClean="0">
                <a:latin typeface="微軟正黑體" panose="020B0604030504040204" pitchFamily="34" charset="-120"/>
                <a:ea typeface="微軟正黑體" panose="020B0604030504040204" pitchFamily="34" charset="-120"/>
              </a:rPr>
              <a:t>包括</a:t>
            </a:r>
            <a:r>
              <a:rPr lang="zh-TW" altLang="en-US" sz="1400" dirty="0">
                <a:latin typeface="微軟正黑體" panose="020B0604030504040204" pitchFamily="34" charset="-120"/>
                <a:ea typeface="微軟正黑體" panose="020B0604030504040204" pitchFamily="34" charset="-120"/>
              </a:rPr>
              <a:t>其 </a:t>
            </a:r>
            <a:r>
              <a:rPr lang="en-US" altLang="zh-TW" sz="1400" dirty="0">
                <a:latin typeface="微軟正黑體" panose="020B0604030504040204" pitchFamily="34" charset="-120"/>
                <a:ea typeface="微軟正黑體" panose="020B0604030504040204" pitchFamily="34" charset="-120"/>
              </a:rPr>
              <a:t>CUSIP </a:t>
            </a:r>
            <a:r>
              <a:rPr lang="zh-TW" altLang="en-US" sz="1400" dirty="0" smtClean="0">
                <a:latin typeface="微軟正黑體" panose="020B0604030504040204" pitchFamily="34" charset="-120"/>
                <a:ea typeface="微軟正黑體" panose="020B0604030504040204" pitchFamily="34" charset="-120"/>
              </a:rPr>
              <a:t>碼、票面</a:t>
            </a:r>
            <a:r>
              <a:rPr lang="zh-TW" altLang="en-US" sz="1400" dirty="0">
                <a:latin typeface="微軟正黑體" panose="020B0604030504040204" pitchFamily="34" charset="-120"/>
                <a:ea typeface="微軟正黑體" panose="020B0604030504040204" pitchFamily="34" charset="-120"/>
              </a:rPr>
              <a:t>利率和到期</a:t>
            </a:r>
            <a:r>
              <a:rPr lang="zh-TW" altLang="en-US" sz="1400" dirty="0" smtClean="0">
                <a:latin typeface="微軟正黑體" panose="020B0604030504040204" pitchFamily="34" charset="-120"/>
                <a:ea typeface="微軟正黑體" panose="020B0604030504040204" pitchFamily="34" charset="-120"/>
              </a:rPr>
              <a:t>日），並在</a:t>
            </a:r>
            <a:r>
              <a:rPr lang="en-US" altLang="zh-TW" sz="1400" dirty="0">
                <a:latin typeface="微軟正黑體" panose="020B0604030504040204" pitchFamily="34" charset="-120"/>
                <a:ea typeface="微軟正黑體" panose="020B0604030504040204" pitchFamily="34" charset="-120"/>
              </a:rPr>
              <a:t>14:00 CT</a:t>
            </a:r>
            <a:r>
              <a:rPr lang="zh-TW" altLang="en-US" sz="1400" dirty="0">
                <a:latin typeface="微軟正黑體" panose="020B0604030504040204" pitchFamily="34" charset="-120"/>
                <a:ea typeface="微軟正黑體" panose="020B0604030504040204" pitchFamily="34" charset="-120"/>
              </a:rPr>
              <a:t>（若是最後通知日則是</a:t>
            </a:r>
            <a:r>
              <a:rPr lang="en-US" altLang="zh-TW" sz="1400" dirty="0">
                <a:latin typeface="微軟正黑體" panose="020B0604030504040204" pitchFamily="34" charset="-120"/>
                <a:ea typeface="微軟正黑體" panose="020B0604030504040204" pitchFamily="34" charset="-120"/>
              </a:rPr>
              <a:t>15:00</a:t>
            </a:r>
            <a:r>
              <a:rPr lang="zh-TW" altLang="en-US" sz="1400" dirty="0">
                <a:latin typeface="微軟正黑體" panose="020B0604030504040204" pitchFamily="34" charset="-120"/>
                <a:ea typeface="微軟正黑體" panose="020B0604030504040204" pitchFamily="34" charset="-120"/>
              </a:rPr>
              <a:t>）</a:t>
            </a:r>
            <a:r>
              <a:rPr lang="zh-TW" altLang="en-US" sz="1400" dirty="0" smtClean="0">
                <a:latin typeface="微軟正黑體" panose="020B0604030504040204" pitchFamily="34" charset="-120"/>
                <a:ea typeface="微軟正黑體" panose="020B0604030504040204" pitchFamily="34" charset="-120"/>
              </a:rPr>
              <a:t>之前和 </a:t>
            </a:r>
            <a:r>
              <a:rPr lang="en-US" altLang="zh-TW" sz="1400" dirty="0">
                <a:latin typeface="微軟正黑體" panose="020B0604030504040204" pitchFamily="34" charset="-120"/>
                <a:ea typeface="微軟正黑體" panose="020B0604030504040204" pitchFamily="34" charset="-120"/>
              </a:rPr>
              <a:t>CME Clearing </a:t>
            </a:r>
            <a:r>
              <a:rPr lang="zh-TW" altLang="en-US" sz="1400" dirty="0" smtClean="0">
                <a:latin typeface="微軟正黑體" panose="020B0604030504040204" pitchFamily="34" charset="-120"/>
                <a:ea typeface="微軟正黑體" panose="020B0604030504040204" pitchFamily="34" charset="-120"/>
              </a:rPr>
              <a:t>確認細節。</a:t>
            </a:r>
            <a:r>
              <a:rPr lang="en-US" altLang="zh-TW" sz="1400" dirty="0" smtClean="0">
                <a:latin typeface="微軟正黑體" panose="020B0604030504040204" pitchFamily="34" charset="-120"/>
                <a:ea typeface="微軟正黑體" panose="020B0604030504040204" pitchFamily="34" charset="-120"/>
              </a:rPr>
              <a:t>16:00</a:t>
            </a:r>
            <a:r>
              <a:rPr lang="zh-TW" altLang="en-US" sz="1400" dirty="0" smtClean="0">
                <a:latin typeface="微軟正黑體" panose="020B0604030504040204" pitchFamily="34" charset="-120"/>
                <a:ea typeface="微軟正黑體" panose="020B0604030504040204" pitchFamily="34" charset="-120"/>
              </a:rPr>
              <a:t>之後</a:t>
            </a:r>
            <a:r>
              <a:rPr lang="en-US" altLang="zh-TW" sz="1400" dirty="0" smtClean="0">
                <a:latin typeface="微軟正黑體" panose="020B0604030504040204" pitchFamily="34" charset="-120"/>
                <a:ea typeface="微軟正黑體" panose="020B0604030504040204" pitchFamily="34" charset="-120"/>
              </a:rPr>
              <a:t>CME </a:t>
            </a:r>
            <a:r>
              <a:rPr lang="en-US" altLang="zh-TW" sz="1400" dirty="0">
                <a:latin typeface="微軟正黑體" panose="020B0604030504040204" pitchFamily="34" charset="-120"/>
                <a:ea typeface="微軟正黑體" panose="020B0604030504040204" pitchFamily="34" charset="-120"/>
              </a:rPr>
              <a:t>Clearing </a:t>
            </a:r>
            <a:r>
              <a:rPr lang="zh-TW" altLang="en-US" sz="1400" dirty="0">
                <a:latin typeface="微軟正黑體" panose="020B0604030504040204" pitchFamily="34" charset="-120"/>
                <a:ea typeface="微軟正黑體" panose="020B0604030504040204" pitchFamily="34" charset="-120"/>
              </a:rPr>
              <a:t>將發</a:t>
            </a:r>
            <a:r>
              <a:rPr lang="zh-TW" altLang="en-US" sz="1400" dirty="0" smtClean="0">
                <a:latin typeface="微軟正黑體" panose="020B0604030504040204" pitchFamily="34" charset="-120"/>
                <a:ea typeface="微軟正黑體" panose="020B0604030504040204" pitchFamily="34" charset="-120"/>
              </a:rPr>
              <a:t>票傳至多方已指定提貨的結算公司，多方結算公司則是提供合作銀行的名稱和地點。</a:t>
            </a:r>
            <a:endParaRPr lang="zh-TW" altLang="en-US" sz="1400" dirty="0">
              <a:latin typeface="微軟正黑體" panose="020B0604030504040204" pitchFamily="34" charset="-120"/>
              <a:ea typeface="微軟正黑體" panose="020B0604030504040204" pitchFamily="34" charset="-120"/>
            </a:endParaRPr>
          </a:p>
        </p:txBody>
      </p:sp>
      <p:sp>
        <p:nvSpPr>
          <p:cNvPr id="17" name="矩形 16"/>
          <p:cNvSpPr/>
          <p:nvPr/>
        </p:nvSpPr>
        <p:spPr>
          <a:xfrm>
            <a:off x="8362442" y="1482112"/>
            <a:ext cx="2923510" cy="1877437"/>
          </a:xfrm>
          <a:prstGeom prst="rect">
            <a:avLst/>
          </a:prstGeom>
          <a:ln>
            <a:solidFill>
              <a:schemeClr val="tx1"/>
            </a:solidFill>
          </a:ln>
        </p:spPr>
        <p:txBody>
          <a:bodyPr wrap="square">
            <a:spAutoFit/>
          </a:bodyPr>
          <a:lstStyle/>
          <a:p>
            <a:r>
              <a:rPr lang="en-US" altLang="zh-TW" b="1" dirty="0" smtClean="0">
                <a:latin typeface="微軟正黑體" panose="020B0604030504040204" pitchFamily="34" charset="-120"/>
                <a:ea typeface="微軟正黑體" panose="020B0604030504040204" pitchFamily="34" charset="-120"/>
              </a:rPr>
              <a:t>Delivery </a:t>
            </a:r>
            <a:r>
              <a:rPr lang="en-US" altLang="zh-TW" b="1" dirty="0" smtClean="0">
                <a:latin typeface="微軟正黑體" panose="020B0604030504040204" pitchFamily="34" charset="-120"/>
                <a:ea typeface="微軟正黑體" panose="020B0604030504040204" pitchFamily="34" charset="-120"/>
              </a:rPr>
              <a:t>Day</a:t>
            </a:r>
            <a:r>
              <a:rPr lang="zh-TW" altLang="en-US" b="1" dirty="0" smtClean="0">
                <a:latin typeface="微軟正黑體" panose="020B0604030504040204" pitchFamily="34" charset="-120"/>
                <a:ea typeface="微軟正黑體" panose="020B0604030504040204" pitchFamily="34" charset="-120"/>
              </a:rPr>
              <a:t> 交割</a:t>
            </a:r>
            <a:r>
              <a:rPr lang="zh-TW" altLang="en-US" b="1" dirty="0" smtClean="0">
                <a:latin typeface="微軟正黑體" panose="020B0604030504040204" pitchFamily="34" charset="-120"/>
                <a:ea typeface="微軟正黑體" panose="020B0604030504040204" pitchFamily="34" charset="-120"/>
              </a:rPr>
              <a:t>日</a:t>
            </a:r>
            <a:endParaRPr lang="zh-TW" altLang="en-US" b="1" dirty="0">
              <a:latin typeface="微軟正黑體" panose="020B0604030504040204" pitchFamily="34" charset="-120"/>
              <a:ea typeface="微軟正黑體" panose="020B0604030504040204" pitchFamily="34" charset="-120"/>
            </a:endParaRPr>
          </a:p>
          <a:p>
            <a:r>
              <a:rPr lang="en-US" altLang="zh-TW" sz="1400" dirty="0" smtClean="0">
                <a:latin typeface="微軟正黑體" panose="020B0604030504040204" pitchFamily="34" charset="-120"/>
                <a:ea typeface="微軟正黑體" panose="020B0604030504040204" pitchFamily="34" charset="-120"/>
              </a:rPr>
              <a:t>7:30</a:t>
            </a:r>
            <a:r>
              <a:rPr lang="zh-TW" altLang="en-US" sz="1400" dirty="0" smtClean="0">
                <a:latin typeface="微軟正黑體" panose="020B0604030504040204" pitchFamily="34" charset="-120"/>
                <a:ea typeface="微軟正黑體" panose="020B0604030504040204" pitchFamily="34" charset="-120"/>
              </a:rPr>
              <a:t>前多方結算公司湊足資金並通知合作銀行，在收到證券後匯出資金。兩</a:t>
            </a:r>
            <a:r>
              <a:rPr lang="zh-TW" altLang="en-US" sz="1400" dirty="0">
                <a:latin typeface="微軟正黑體" panose="020B0604030504040204" pitchFamily="34" charset="-120"/>
                <a:ea typeface="微軟正黑體" panose="020B0604030504040204" pitchFamily="34" charset="-120"/>
              </a:rPr>
              <a:t>方結</a:t>
            </a:r>
            <a:r>
              <a:rPr lang="zh-TW" altLang="en-US" sz="1400" dirty="0" smtClean="0">
                <a:latin typeface="微軟正黑體" panose="020B0604030504040204" pitchFamily="34" charset="-120"/>
                <a:ea typeface="微軟正黑體" panose="020B0604030504040204" pitchFamily="34" charset="-120"/>
              </a:rPr>
              <a:t>算公司</a:t>
            </a:r>
            <a:r>
              <a:rPr lang="en-US" altLang="zh-TW" sz="1400" dirty="0" smtClean="0">
                <a:latin typeface="微軟正黑體" panose="020B0604030504040204" pitchFamily="34" charset="-120"/>
                <a:ea typeface="微軟正黑體" panose="020B0604030504040204" pitchFamily="34" charset="-120"/>
              </a:rPr>
              <a:t>9:30</a:t>
            </a:r>
            <a:r>
              <a:rPr lang="zh-TW" altLang="en-US" sz="1400" dirty="0" smtClean="0">
                <a:latin typeface="微軟正黑體" panose="020B0604030504040204" pitchFamily="34" charset="-120"/>
                <a:ea typeface="微軟正黑體" panose="020B0604030504040204" pitchFamily="34" charset="-120"/>
              </a:rPr>
              <a:t>前解決</a:t>
            </a:r>
            <a:r>
              <a:rPr lang="zh-TW" altLang="en-US" sz="1400" dirty="0">
                <a:latin typeface="微軟正黑體" panose="020B0604030504040204" pitchFamily="34" charset="-120"/>
                <a:ea typeface="微軟正黑體" panose="020B0604030504040204" pitchFamily="34" charset="-120"/>
              </a:rPr>
              <a:t>發票</a:t>
            </a:r>
            <a:r>
              <a:rPr lang="zh-TW" altLang="en-US" sz="1400" dirty="0" smtClean="0">
                <a:latin typeface="微軟正黑體" panose="020B0604030504040204" pitchFamily="34" charset="-120"/>
                <a:ea typeface="微軟正黑體" panose="020B0604030504040204" pitchFamily="34" charset="-120"/>
              </a:rPr>
              <a:t>差異</a:t>
            </a:r>
            <a:r>
              <a:rPr lang="zh-TW" altLang="en-US" sz="1400" dirty="0">
                <a:latin typeface="微軟正黑體" panose="020B0604030504040204" pitchFamily="34" charset="-120"/>
                <a:ea typeface="微軟正黑體" panose="020B0604030504040204" pitchFamily="34" charset="-120"/>
              </a:rPr>
              <a:t>，</a:t>
            </a:r>
            <a:r>
              <a:rPr lang="en-US" altLang="zh-TW" sz="1400" dirty="0" smtClean="0">
                <a:latin typeface="微軟正黑體" panose="020B0604030504040204" pitchFamily="34" charset="-120"/>
                <a:ea typeface="微軟正黑體" panose="020B0604030504040204" pitchFamily="34" charset="-120"/>
              </a:rPr>
              <a:t>10:00</a:t>
            </a:r>
            <a:r>
              <a:rPr lang="zh-TW" altLang="en-US" sz="1400" dirty="0" smtClean="0">
                <a:latin typeface="微軟正黑體" panose="020B0604030504040204" pitchFamily="34" charset="-120"/>
                <a:ea typeface="微軟正黑體" panose="020B0604030504040204" pitchFamily="34" charset="-120"/>
              </a:rPr>
              <a:t>前空方結算公司將要交割的證券存入銀行帳戶，</a:t>
            </a:r>
            <a:r>
              <a:rPr lang="zh-TW" altLang="en-US" sz="1400" dirty="0">
                <a:latin typeface="微軟正黑體" panose="020B0604030504040204" pitchFamily="34" charset="-120"/>
                <a:ea typeface="微軟正黑體" panose="020B0604030504040204" pitchFamily="34" charset="-120"/>
              </a:rPr>
              <a:t>並指示其銀行通過美聯儲</a:t>
            </a:r>
            <a:r>
              <a:rPr lang="zh-TW" altLang="en-US" sz="1400" dirty="0" smtClean="0">
                <a:latin typeface="微軟正黑體" panose="020B0604030504040204" pitchFamily="34" charset="-120"/>
                <a:ea typeface="微軟正黑體" panose="020B0604030504040204" pitchFamily="34" charset="-120"/>
              </a:rPr>
              <a:t>電匯在</a:t>
            </a:r>
            <a:r>
              <a:rPr lang="en-US" altLang="zh-TW" sz="1400" dirty="0" smtClean="0">
                <a:latin typeface="微軟正黑體" panose="020B0604030504040204" pitchFamily="34" charset="-120"/>
                <a:ea typeface="微軟正黑體" panose="020B0604030504040204" pitchFamily="34" charset="-120"/>
              </a:rPr>
              <a:t>13:00</a:t>
            </a:r>
            <a:r>
              <a:rPr lang="zh-TW" altLang="en-US" sz="1400" dirty="0" smtClean="0">
                <a:latin typeface="微軟正黑體" panose="020B0604030504040204" pitchFamily="34" charset="-120"/>
                <a:ea typeface="微軟正黑體" panose="020B0604030504040204" pitchFamily="34" charset="-120"/>
              </a:rPr>
              <a:t>前將證券</a:t>
            </a:r>
            <a:r>
              <a:rPr lang="zh-TW" altLang="en-US" sz="1400" dirty="0">
                <a:latin typeface="微軟正黑體" panose="020B0604030504040204" pitchFamily="34" charset="-120"/>
                <a:ea typeface="微軟正黑體" panose="020B0604030504040204" pitchFamily="34" charset="-120"/>
              </a:rPr>
              <a:t>移轉</a:t>
            </a:r>
            <a:r>
              <a:rPr lang="zh-TW" altLang="en-US" sz="1400" dirty="0" smtClean="0">
                <a:latin typeface="微軟正黑體" panose="020B0604030504040204" pitchFamily="34" charset="-120"/>
                <a:ea typeface="微軟正黑體" panose="020B0604030504040204" pitchFamily="34" charset="-120"/>
              </a:rPr>
              <a:t>至多方結算</a:t>
            </a:r>
            <a:r>
              <a:rPr lang="zh-TW" altLang="en-US" sz="1400" dirty="0">
                <a:latin typeface="微軟正黑體" panose="020B0604030504040204" pitchFamily="34" charset="-120"/>
                <a:ea typeface="微軟正黑體" panose="020B0604030504040204" pitchFamily="34" charset="-120"/>
              </a:rPr>
              <a:t>公司</a:t>
            </a:r>
            <a:r>
              <a:rPr lang="zh-TW" altLang="en-US" sz="1400" dirty="0" smtClean="0">
                <a:latin typeface="微軟正黑體" panose="020B0604030504040204" pitchFamily="34" charset="-120"/>
                <a:ea typeface="微軟正黑體" panose="020B0604030504040204" pitchFamily="34" charset="-120"/>
              </a:rPr>
              <a:t>的</a:t>
            </a:r>
            <a:r>
              <a:rPr lang="zh-TW" altLang="en-US" sz="1400" dirty="0">
                <a:latin typeface="微軟正黑體" panose="020B0604030504040204" pitchFamily="34" charset="-120"/>
                <a:ea typeface="微軟正黑體" panose="020B0604030504040204" pitchFamily="34" charset="-120"/>
              </a:rPr>
              <a:t>帳戶</a:t>
            </a:r>
            <a:r>
              <a:rPr lang="zh-TW" altLang="en-US" sz="1400" dirty="0" smtClean="0">
                <a:latin typeface="微軟正黑體" panose="020B0604030504040204" pitchFamily="34" charset="-120"/>
                <a:ea typeface="微軟正黑體" panose="020B0604030504040204" pitchFamily="34" charset="-120"/>
              </a:rPr>
              <a:t>。</a:t>
            </a:r>
            <a:endParaRPr lang="zh-TW" altLang="en-US" sz="1400" dirty="0">
              <a:latin typeface="微軟正黑體" panose="020B0604030504040204" pitchFamily="34" charset="-120"/>
              <a:ea typeface="微軟正黑體" panose="020B0604030504040204" pitchFamily="34" charset="-120"/>
            </a:endParaRPr>
          </a:p>
        </p:txBody>
      </p:sp>
      <p:sp>
        <p:nvSpPr>
          <p:cNvPr id="18" name="圓角矩形 17"/>
          <p:cNvSpPr/>
          <p:nvPr/>
        </p:nvSpPr>
        <p:spPr>
          <a:xfrm>
            <a:off x="1876302" y="6100271"/>
            <a:ext cx="9140942" cy="1927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sz="1600" dirty="0" smtClean="0">
                <a:latin typeface="微軟正黑體" panose="020B0604030504040204" pitchFamily="34" charset="-120"/>
                <a:ea typeface="微軟正黑體" panose="020B0604030504040204" pitchFamily="34" charset="-120"/>
              </a:rPr>
              <a:t>交割月第一天（第一交割日）～交割月最後一天（最後</a:t>
            </a:r>
            <a:r>
              <a:rPr lang="zh-TW" altLang="en-US" sz="1600" dirty="0">
                <a:latin typeface="微軟正黑體" panose="020B0604030504040204" pitchFamily="34" charset="-120"/>
                <a:ea typeface="微軟正黑體" panose="020B0604030504040204" pitchFamily="34" charset="-120"/>
              </a:rPr>
              <a:t>交割</a:t>
            </a:r>
            <a:r>
              <a:rPr lang="zh-TW" altLang="en-US" sz="1600" dirty="0" smtClean="0">
                <a:latin typeface="微軟正黑體" panose="020B0604030504040204" pitchFamily="34" charset="-120"/>
                <a:ea typeface="微軟正黑體" panose="020B0604030504040204" pitchFamily="34" charset="-120"/>
              </a:rPr>
              <a:t>日</a:t>
            </a:r>
            <a:r>
              <a:rPr lang="zh-TW" altLang="en-US" sz="1600" dirty="0">
                <a:latin typeface="微軟正黑體" panose="020B0604030504040204" pitchFamily="34" charset="-120"/>
                <a:ea typeface="微軟正黑體" panose="020B0604030504040204" pitchFamily="34" charset="-120"/>
              </a:rPr>
              <a:t>）</a:t>
            </a:r>
          </a:p>
        </p:txBody>
      </p:sp>
      <p:sp>
        <p:nvSpPr>
          <p:cNvPr id="19" name="圓角矩形 18"/>
          <p:cNvSpPr/>
          <p:nvPr/>
        </p:nvSpPr>
        <p:spPr>
          <a:xfrm>
            <a:off x="1876302" y="5874090"/>
            <a:ext cx="9825643" cy="19880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sz="1600" dirty="0">
                <a:latin typeface="微軟正黑體" panose="020B0604030504040204" pitchFamily="34" charset="-120"/>
                <a:ea typeface="微軟正黑體" panose="020B0604030504040204" pitchFamily="34" charset="-120"/>
              </a:rPr>
              <a:t>交割月第</a:t>
            </a:r>
            <a:r>
              <a:rPr lang="zh-TW" altLang="en-US" sz="1600" dirty="0" smtClean="0">
                <a:latin typeface="微軟正黑體" panose="020B0604030504040204" pitchFamily="34" charset="-120"/>
                <a:ea typeface="微軟正黑體" panose="020B0604030504040204" pitchFamily="34" charset="-120"/>
              </a:rPr>
              <a:t>一天（第一</a:t>
            </a:r>
            <a:r>
              <a:rPr lang="zh-TW" altLang="en-US" sz="1600" dirty="0">
                <a:latin typeface="微軟正黑體" panose="020B0604030504040204" pitchFamily="34" charset="-120"/>
                <a:ea typeface="微軟正黑體" panose="020B0604030504040204" pitchFamily="34" charset="-120"/>
              </a:rPr>
              <a:t>交割</a:t>
            </a:r>
            <a:r>
              <a:rPr lang="zh-TW" altLang="en-US" sz="1600" dirty="0" smtClean="0">
                <a:latin typeface="微軟正黑體" panose="020B0604030504040204" pitchFamily="34" charset="-120"/>
                <a:ea typeface="微軟正黑體" panose="020B0604030504040204" pitchFamily="34" charset="-120"/>
              </a:rPr>
              <a:t>日</a:t>
            </a:r>
            <a:r>
              <a:rPr lang="zh-TW" altLang="en-US" sz="1600" dirty="0">
                <a:latin typeface="微軟正黑體" panose="020B0604030504040204" pitchFamily="34" charset="-120"/>
                <a:ea typeface="微軟正黑體" panose="020B0604030504040204" pitchFamily="34" charset="-120"/>
              </a:rPr>
              <a:t>）</a:t>
            </a:r>
            <a:r>
              <a:rPr lang="zh-TW" altLang="en-US" sz="1600" dirty="0" smtClean="0">
                <a:latin typeface="微軟正黑體" panose="020B0604030504040204" pitchFamily="34" charset="-120"/>
                <a:ea typeface="微軟正黑體" panose="020B0604030504040204" pitchFamily="34" charset="-120"/>
              </a:rPr>
              <a:t>～交割月下個日曆月的第三天（最後交割日</a:t>
            </a:r>
            <a:r>
              <a:rPr lang="zh-TW" altLang="en-US" sz="1600" dirty="0">
                <a:latin typeface="微軟正黑體" panose="020B0604030504040204" pitchFamily="34" charset="-120"/>
                <a:ea typeface="微軟正黑體" panose="020B0604030504040204" pitchFamily="34" charset="-120"/>
              </a:rPr>
              <a:t>）</a:t>
            </a:r>
          </a:p>
        </p:txBody>
      </p:sp>
      <p:cxnSp>
        <p:nvCxnSpPr>
          <p:cNvPr id="23" name="直線單箭頭接點 22"/>
          <p:cNvCxnSpPr>
            <a:stCxn id="6" idx="3"/>
            <a:endCxn id="16" idx="1"/>
          </p:cNvCxnSpPr>
          <p:nvPr/>
        </p:nvCxnSpPr>
        <p:spPr>
          <a:xfrm flipV="1">
            <a:off x="3757808" y="2420832"/>
            <a:ext cx="751562" cy="27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stCxn id="16" idx="3"/>
            <a:endCxn id="17" idx="1"/>
          </p:cNvCxnSpPr>
          <p:nvPr/>
        </p:nvCxnSpPr>
        <p:spPr>
          <a:xfrm flipV="1">
            <a:off x="7610879" y="2420831"/>
            <a:ext cx="75156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圓角矩形 35"/>
          <p:cNvSpPr/>
          <p:nvPr/>
        </p:nvSpPr>
        <p:spPr>
          <a:xfrm>
            <a:off x="384761" y="5282394"/>
            <a:ext cx="10632483" cy="1923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r"/>
            <a:r>
              <a:rPr lang="zh-TW" altLang="en-US" sz="1600" dirty="0" smtClean="0">
                <a:latin typeface="微軟正黑體" panose="020B0604030504040204" pitchFamily="34" charset="-120"/>
                <a:ea typeface="微軟正黑體" panose="020B0604030504040204" pitchFamily="34" charset="-120"/>
              </a:rPr>
              <a:t>～交割月最後一天（最後交易日*）</a:t>
            </a:r>
            <a:endParaRPr lang="zh-TW" altLang="en-US" sz="1600" dirty="0">
              <a:latin typeface="微軟正黑體" panose="020B0604030504040204" pitchFamily="34" charset="-120"/>
              <a:ea typeface="微軟正黑體" panose="020B0604030504040204" pitchFamily="34" charset="-120"/>
            </a:endParaRPr>
          </a:p>
        </p:txBody>
      </p:sp>
      <p:sp>
        <p:nvSpPr>
          <p:cNvPr id="38" name="圓角矩形 37"/>
          <p:cNvSpPr/>
          <p:nvPr/>
        </p:nvSpPr>
        <p:spPr>
          <a:xfrm>
            <a:off x="384761" y="5509932"/>
            <a:ext cx="8608927" cy="18146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zh-TW" altLang="en-US" sz="1600" dirty="0" smtClean="0">
                <a:latin typeface="微軟正黑體" panose="020B0604030504040204" pitchFamily="34" charset="-120"/>
                <a:ea typeface="微軟正黑體" panose="020B0604030504040204" pitchFamily="34" charset="-120"/>
              </a:rPr>
              <a:t>～交割月最後一天的前七天（最後</a:t>
            </a:r>
            <a:r>
              <a:rPr lang="zh-TW" altLang="en-US" sz="1600" dirty="0">
                <a:latin typeface="微軟正黑體" panose="020B0604030504040204" pitchFamily="34" charset="-120"/>
                <a:ea typeface="微軟正黑體" panose="020B0604030504040204" pitchFamily="34" charset="-120"/>
              </a:rPr>
              <a:t>交易</a:t>
            </a:r>
            <a:r>
              <a:rPr lang="zh-TW" altLang="en-US" sz="1600" dirty="0" smtClean="0">
                <a:latin typeface="微軟正黑體" panose="020B0604030504040204" pitchFamily="34" charset="-120"/>
                <a:ea typeface="微軟正黑體" panose="020B0604030504040204" pitchFamily="34" charset="-120"/>
              </a:rPr>
              <a:t>日</a:t>
            </a:r>
            <a:r>
              <a:rPr lang="zh-TW" altLang="en-US" sz="1600" dirty="0">
                <a:latin typeface="微軟正黑體" panose="020B0604030504040204" pitchFamily="34" charset="-120"/>
                <a:ea typeface="微軟正黑體" panose="020B0604030504040204" pitchFamily="34" charset="-120"/>
              </a:rPr>
              <a:t>）</a:t>
            </a:r>
          </a:p>
        </p:txBody>
      </p:sp>
      <p:sp>
        <p:nvSpPr>
          <p:cNvPr id="39" name="矩形 38"/>
          <p:cNvSpPr/>
          <p:nvPr/>
        </p:nvSpPr>
        <p:spPr>
          <a:xfrm>
            <a:off x="3420923" y="125066"/>
            <a:ext cx="8379912" cy="307777"/>
          </a:xfrm>
          <a:prstGeom prst="rect">
            <a:avLst/>
          </a:prstGeom>
        </p:spPr>
        <p:txBody>
          <a:bodyPr wrap="square">
            <a:spAutoFit/>
          </a:bodyPr>
          <a:lstStyle/>
          <a:p>
            <a:r>
              <a:rPr lang="zh-TW" altLang="en-US" sz="1400" dirty="0" smtClean="0">
                <a:latin typeface="微軟正黑體" panose="020B0604030504040204" pitchFamily="34" charset="-120"/>
                <a:ea typeface="微軟正黑體" panose="020B0604030504040204" pitchFamily="34" charset="-120"/>
              </a:rPr>
              <a:t>*最後</a:t>
            </a:r>
            <a:r>
              <a:rPr lang="zh-TW" altLang="en-US" sz="1400" dirty="0">
                <a:latin typeface="微軟正黑體" panose="020B0604030504040204" pitchFamily="34" charset="-120"/>
                <a:ea typeface="微軟正黑體" panose="020B0604030504040204" pitchFamily="34" charset="-120"/>
              </a:rPr>
              <a:t>交易日</a:t>
            </a:r>
            <a:r>
              <a:rPr lang="en-US" altLang="zh-TW" sz="1400" dirty="0" smtClean="0">
                <a:latin typeface="微軟正黑體" panose="020B0604030504040204" pitchFamily="34" charset="-120"/>
                <a:ea typeface="微軟正黑體" panose="020B0604030504040204" pitchFamily="34" charset="-120"/>
              </a:rPr>
              <a:t>last </a:t>
            </a:r>
            <a:r>
              <a:rPr lang="en-US" altLang="zh-TW" sz="1400" dirty="0">
                <a:latin typeface="微軟正黑體" panose="020B0604030504040204" pitchFamily="34" charset="-120"/>
                <a:ea typeface="微軟正黑體" panose="020B0604030504040204" pitchFamily="34" charset="-120"/>
              </a:rPr>
              <a:t>trading </a:t>
            </a:r>
            <a:r>
              <a:rPr lang="en-US" altLang="zh-TW" sz="1400" dirty="0" smtClean="0">
                <a:latin typeface="微軟正黑體" panose="020B0604030504040204" pitchFamily="34" charset="-120"/>
                <a:ea typeface="微軟正黑體" panose="020B0604030504040204" pitchFamily="34" charset="-120"/>
              </a:rPr>
              <a:t>day</a:t>
            </a:r>
            <a:r>
              <a:rPr lang="zh-TW" altLang="en-US" sz="1400" dirty="0">
                <a:latin typeface="微軟正黑體" panose="020B0604030504040204" pitchFamily="34" charset="-120"/>
                <a:ea typeface="微軟正黑體" panose="020B0604030504040204" pitchFamily="34" charset="-120"/>
              </a:rPr>
              <a:t>：到期合約在 </a:t>
            </a:r>
            <a:r>
              <a:rPr lang="en-US" altLang="zh-TW" sz="1400" dirty="0">
                <a:latin typeface="微軟正黑體" panose="020B0604030504040204" pitchFamily="34" charset="-120"/>
                <a:ea typeface="微軟正黑體" panose="020B0604030504040204" pitchFamily="34" charset="-120"/>
              </a:rPr>
              <a:t>CME </a:t>
            </a:r>
            <a:r>
              <a:rPr lang="en-US" altLang="zh-TW" sz="1400" dirty="0" err="1">
                <a:latin typeface="微軟正黑體" panose="020B0604030504040204" pitchFamily="34" charset="-120"/>
                <a:ea typeface="微軟正黑體" panose="020B0604030504040204" pitchFamily="34" charset="-120"/>
              </a:rPr>
              <a:t>Globex</a:t>
            </a:r>
            <a:r>
              <a:rPr lang="en-US" altLang="zh-TW" sz="1400" dirty="0">
                <a:latin typeface="微軟正黑體" panose="020B0604030504040204" pitchFamily="34" charset="-120"/>
                <a:ea typeface="微軟正黑體" panose="020B0604030504040204" pitchFamily="34" charset="-120"/>
              </a:rPr>
              <a:t> </a:t>
            </a:r>
            <a:r>
              <a:rPr lang="zh-TW" altLang="en-US" sz="1400" dirty="0">
                <a:latin typeface="微軟正黑體" panose="020B0604030504040204" pitchFamily="34" charset="-120"/>
                <a:ea typeface="微軟正黑體" panose="020B0604030504040204" pitchFamily="34" charset="-120"/>
              </a:rPr>
              <a:t>電子交易</a:t>
            </a:r>
            <a:r>
              <a:rPr lang="zh-TW" altLang="en-US" sz="1400" dirty="0" smtClean="0">
                <a:latin typeface="微軟正黑體" panose="020B0604030504040204" pitchFamily="34" charset="-120"/>
                <a:ea typeface="微軟正黑體" panose="020B0604030504040204" pitchFamily="34" charset="-120"/>
              </a:rPr>
              <a:t>平台的</a:t>
            </a:r>
            <a:r>
              <a:rPr lang="zh-TW" altLang="en-US" sz="1400" dirty="0">
                <a:latin typeface="微軟正黑體" panose="020B0604030504040204" pitchFamily="34" charset="-120"/>
                <a:ea typeface="微軟正黑體" panose="020B0604030504040204" pitchFamily="34" charset="-120"/>
              </a:rPr>
              <a:t>集中競價</a:t>
            </a:r>
            <a:r>
              <a:rPr lang="zh-TW" altLang="en-US" sz="1400" dirty="0" smtClean="0">
                <a:latin typeface="微軟正黑體" panose="020B0604030504040204" pitchFamily="34" charset="-120"/>
                <a:ea typeface="微軟正黑體" panose="020B0604030504040204" pitchFamily="34" charset="-120"/>
              </a:rPr>
              <a:t>交易的最後一天</a:t>
            </a:r>
            <a:endParaRPr lang="zh-TW" altLang="en-US" sz="1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326745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交割</a:t>
            </a:r>
            <a:r>
              <a:rPr lang="zh-TW" altLang="en-US" dirty="0" smtClean="0">
                <a:latin typeface="微軟正黑體" panose="020B0604030504040204" pitchFamily="34" charset="-120"/>
                <a:ea typeface="微軟正黑體" panose="020B0604030504040204" pitchFamily="34" charset="-120"/>
              </a:rPr>
              <a:t>時間 </a:t>
            </a:r>
            <a:r>
              <a:rPr lang="en-US" altLang="zh-TW" dirty="0" smtClean="0"/>
              <a:t>– </a:t>
            </a:r>
            <a:r>
              <a:rPr lang="en-US" altLang="zh-TW" dirty="0"/>
              <a:t>The Carry Option</a:t>
            </a:r>
            <a:endParaRPr lang="zh-TW" altLang="en-US" dirty="0"/>
          </a:p>
        </p:txBody>
      </p:sp>
      <p:sp>
        <p:nvSpPr>
          <p:cNvPr id="3" name="內容版面配置區 2"/>
          <p:cNvSpPr>
            <a:spLocks noGrp="1"/>
          </p:cNvSpPr>
          <p:nvPr>
            <p:ph idx="1"/>
          </p:nvPr>
        </p:nvSpPr>
        <p:spPr/>
        <p:txBody>
          <a:bodyPr>
            <a:normAutofit/>
          </a:bodyPr>
          <a:lstStyle/>
          <a:p>
            <a:pPr>
              <a:lnSpc>
                <a:spcPct val="150000"/>
              </a:lnSpc>
              <a:buClr>
                <a:schemeClr val="tx1"/>
              </a:buClr>
              <a:buFont typeface="Arial" panose="020B0604020202020204" pitchFamily="34" charset="0"/>
              <a:buChar char="•"/>
            </a:pPr>
            <a:r>
              <a:rPr lang="zh-TW" altLang="en-US"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Carry</a:t>
            </a:r>
            <a:r>
              <a:rPr lang="zh-TW" altLang="en-US" dirty="0" smtClean="0">
                <a:latin typeface="微軟正黑體" panose="020B0604030504040204" pitchFamily="34" charset="-120"/>
                <a:ea typeface="微軟正黑體" panose="020B0604030504040204" pitchFamily="34" charset="-120"/>
              </a:rPr>
              <a:t>：持有現金國債所賺取或支付</a:t>
            </a:r>
            <a:r>
              <a:rPr lang="zh-TW" altLang="en-US" dirty="0">
                <a:latin typeface="微軟正黑體" panose="020B0604030504040204" pitchFamily="34" charset="-120"/>
                <a:ea typeface="微軟正黑體" panose="020B0604030504040204" pitchFamily="34" charset="-120"/>
              </a:rPr>
              <a:t>的</a:t>
            </a:r>
            <a:r>
              <a:rPr lang="zh-TW" altLang="en-US" dirty="0" smtClean="0">
                <a:latin typeface="微軟正黑體" panose="020B0604030504040204" pitchFamily="34" charset="-120"/>
                <a:ea typeface="微軟正黑體" panose="020B0604030504040204" pitchFamily="34" charset="-120"/>
              </a:rPr>
              <a:t>部分。考慮</a:t>
            </a:r>
            <a:r>
              <a:rPr lang="zh-TW" altLang="en-US" dirty="0">
                <a:latin typeface="微軟正黑體" panose="020B0604030504040204" pitchFamily="34" charset="-120"/>
                <a:ea typeface="微軟正黑體" panose="020B0604030504040204" pitchFamily="34" charset="-120"/>
              </a:rPr>
              <a:t>到期期貨</a:t>
            </a:r>
            <a:r>
              <a:rPr lang="zh-TW" altLang="en-US" dirty="0" smtClean="0">
                <a:latin typeface="微軟正黑體" panose="020B0604030504040204" pitchFamily="34" charset="-120"/>
                <a:ea typeface="微軟正黑體" panose="020B0604030504040204" pitchFamily="34" charset="-120"/>
              </a:rPr>
              <a:t>的</a:t>
            </a:r>
            <a:r>
              <a:rPr lang="zh-TW" altLang="en-US" dirty="0">
                <a:latin typeface="微軟正黑體" panose="020B0604030504040204" pitchFamily="34" charset="-120"/>
                <a:ea typeface="微軟正黑體" panose="020B0604030504040204" pitchFamily="34" charset="-120"/>
              </a:rPr>
              <a:t>空方</a:t>
            </a:r>
            <a:r>
              <a:rPr lang="zh-TW" altLang="en-US" dirty="0" smtClean="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他們購買合約級證券用於交割，並通過回購協議</a:t>
            </a:r>
            <a:r>
              <a:rPr lang="zh-TW" altLang="en-US" dirty="0" smtClean="0">
                <a:latin typeface="微軟正黑體" panose="020B0604030504040204" pitchFamily="34" charset="-120"/>
                <a:ea typeface="微軟正黑體" panose="020B0604030504040204" pitchFamily="34" charset="-120"/>
              </a:rPr>
              <a:t>（</a:t>
            </a:r>
            <a:r>
              <a:rPr lang="en-US" altLang="zh-TW" dirty="0" smtClean="0">
                <a:latin typeface="微軟正黑體" panose="020B0604030504040204" pitchFamily="34" charset="-120"/>
                <a:ea typeface="微軟正黑體" panose="020B0604030504040204" pitchFamily="34" charset="-120"/>
              </a:rPr>
              <a:t>repo</a:t>
            </a:r>
            <a:r>
              <a:rPr lang="zh-TW" altLang="en-US" dirty="0" smtClean="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為證券所有權提供資金，直到</a:t>
            </a:r>
            <a:r>
              <a:rPr lang="zh-TW" altLang="en-US" dirty="0" smtClean="0">
                <a:latin typeface="微軟正黑體" panose="020B0604030504040204" pitchFamily="34" charset="-120"/>
                <a:ea typeface="微軟正黑體" panose="020B0604030504040204" pitchFamily="34" charset="-120"/>
              </a:rPr>
              <a:t>預期</a:t>
            </a:r>
            <a:r>
              <a:rPr lang="zh-TW" altLang="en-US" dirty="0">
                <a:latin typeface="微軟正黑體" panose="020B0604030504040204" pitchFamily="34" charset="-120"/>
                <a:ea typeface="微軟正黑體" panose="020B0604030504040204" pitchFamily="34" charset="-120"/>
              </a:rPr>
              <a:t>交割</a:t>
            </a:r>
            <a:r>
              <a:rPr lang="zh-TW" altLang="en-US" dirty="0" smtClean="0">
                <a:latin typeface="微軟正黑體" panose="020B0604030504040204" pitchFamily="34" charset="-120"/>
                <a:ea typeface="微軟正黑體" panose="020B0604030504040204" pitchFamily="34" charset="-120"/>
              </a:rPr>
              <a:t>日期。</a:t>
            </a:r>
            <a:endParaRPr lang="en-US" altLang="zh-TW" dirty="0" smtClean="0">
              <a:latin typeface="微軟正黑體" panose="020B0604030504040204" pitchFamily="34" charset="-120"/>
              <a:ea typeface="微軟正黑體" panose="020B0604030504040204" pitchFamily="34" charset="-120"/>
            </a:endParaRPr>
          </a:p>
          <a:p>
            <a:pPr lvl="1">
              <a:lnSpc>
                <a:spcPct val="150000"/>
              </a:lnSpc>
              <a:buClr>
                <a:schemeClr val="tx1"/>
              </a:buClr>
              <a:buFont typeface="Arial" panose="020B0604020202020204" pitchFamily="34" charset="0"/>
              <a:buChar char="•"/>
            </a:pPr>
            <a:r>
              <a:rPr lang="en-US" altLang="zh-TW" dirty="0" smtClean="0">
                <a:latin typeface="微軟正黑體" panose="020B0604030504040204" pitchFamily="34" charset="-120"/>
                <a:ea typeface="微軟正黑體" panose="020B0604030504040204" pitchFamily="34" charset="-120"/>
              </a:rPr>
              <a:t>Carry &gt; 0</a:t>
            </a:r>
            <a:r>
              <a:rPr lang="zh-TW" altLang="en-US" dirty="0" smtClean="0">
                <a:latin typeface="微軟正黑體" panose="020B0604030504040204" pitchFamily="34" charset="-120"/>
                <a:ea typeface="微軟正黑體" panose="020B0604030504040204" pitchFamily="34" charset="-120"/>
              </a:rPr>
              <a:t>：從</a:t>
            </a:r>
            <a:r>
              <a:rPr lang="zh-TW" altLang="en-US" dirty="0">
                <a:latin typeface="微軟正黑體" panose="020B0604030504040204" pitchFamily="34" charset="-120"/>
                <a:ea typeface="微軟正黑體" panose="020B0604030504040204" pitchFamily="34" charset="-120"/>
              </a:rPr>
              <a:t>購買日到預期期貨交割</a:t>
            </a:r>
            <a:r>
              <a:rPr lang="zh-TW" altLang="en-US" dirty="0" smtClean="0">
                <a:latin typeface="微軟正黑體" panose="020B0604030504040204" pitchFamily="34" charset="-120"/>
                <a:ea typeface="微軟正黑體" panose="020B0604030504040204" pitchFamily="34" charset="-120"/>
              </a:rPr>
              <a:t>日，如果</a:t>
            </a:r>
            <a:r>
              <a:rPr lang="zh-TW" altLang="en-US" dirty="0">
                <a:latin typeface="微軟正黑體" panose="020B0604030504040204" pitchFamily="34" charset="-120"/>
                <a:ea typeface="微軟正黑體" panose="020B0604030504040204" pitchFamily="34" charset="-120"/>
              </a:rPr>
              <a:t>證券支付的票面利息</a:t>
            </a:r>
            <a:r>
              <a:rPr lang="zh-TW" altLang="en-US" dirty="0" smtClean="0">
                <a:latin typeface="微軟正黑體" panose="020B0604030504040204" pitchFamily="34" charset="-120"/>
                <a:ea typeface="微軟正黑體" panose="020B0604030504040204" pitchFamily="34" charset="-120"/>
              </a:rPr>
              <a:t>超過持有資產</a:t>
            </a:r>
            <a:r>
              <a:rPr lang="zh-TW" altLang="en-US" dirty="0">
                <a:latin typeface="微軟正黑體" panose="020B0604030504040204" pitchFamily="34" charset="-120"/>
                <a:ea typeface="微軟正黑體" panose="020B0604030504040204" pitchFamily="34" charset="-120"/>
              </a:rPr>
              <a:t>的回購利息</a:t>
            </a:r>
            <a:r>
              <a:rPr lang="zh-TW" altLang="en-US" dirty="0" smtClean="0">
                <a:latin typeface="微軟正黑體" panose="020B0604030504040204" pitchFamily="34" charset="-120"/>
                <a:ea typeface="微軟正黑體" panose="020B0604030504040204" pitchFamily="34" charset="-120"/>
              </a:rPr>
              <a:t>成本，那麼</a:t>
            </a:r>
            <a:r>
              <a:rPr lang="zh-TW" altLang="en-US" dirty="0">
                <a:latin typeface="微軟正黑體" panose="020B0604030504040204" pitchFamily="34" charset="-120"/>
                <a:ea typeface="微軟正黑體" panose="020B0604030504040204" pitchFamily="34" charset="-120"/>
              </a:rPr>
              <a:t>空</a:t>
            </a:r>
            <a:r>
              <a:rPr lang="zh-TW" altLang="en-US" dirty="0" smtClean="0">
                <a:latin typeface="微軟正黑體" panose="020B0604030504040204" pitchFamily="34" charset="-120"/>
                <a:ea typeface="微軟正黑體" panose="020B0604030504040204" pitchFamily="34" charset="-120"/>
              </a:rPr>
              <a:t>方有理由保留證券所有權的</a:t>
            </a:r>
            <a:r>
              <a:rPr lang="zh-TW" altLang="en-US" dirty="0">
                <a:latin typeface="微軟正黑體" panose="020B0604030504040204" pitchFamily="34" charset="-120"/>
                <a:ea typeface="微軟正黑體" panose="020B0604030504040204" pitchFamily="34" charset="-120"/>
              </a:rPr>
              <a:t>有效期直</a:t>
            </a:r>
            <a:r>
              <a:rPr lang="zh-TW" altLang="en-US" dirty="0" smtClean="0">
                <a:latin typeface="微軟正黑體" panose="020B0604030504040204" pitchFamily="34" charset="-120"/>
                <a:ea typeface="微軟正黑體" panose="020B0604030504040204" pitchFamily="34" charset="-120"/>
              </a:rPr>
              <a:t>至契約的</a:t>
            </a:r>
            <a:r>
              <a:rPr lang="zh-TW" altLang="en-US" dirty="0">
                <a:latin typeface="微軟正黑體" panose="020B0604030504040204" pitchFamily="34" charset="-120"/>
                <a:ea typeface="微軟正黑體" panose="020B0604030504040204" pitchFamily="34" charset="-120"/>
              </a:rPr>
              <a:t>最後允許交割</a:t>
            </a:r>
            <a:r>
              <a:rPr lang="zh-TW" altLang="en-US" dirty="0" smtClean="0">
                <a:latin typeface="微軟正黑體" panose="020B0604030504040204" pitchFamily="34" charset="-120"/>
                <a:ea typeface="微軟正黑體" panose="020B0604030504040204" pitchFamily="34" charset="-120"/>
              </a:rPr>
              <a:t>日期（</a:t>
            </a:r>
            <a:r>
              <a:rPr lang="en-US" altLang="zh-TW" dirty="0" smtClean="0">
                <a:latin typeface="微軟正黑體" panose="020B0604030504040204" pitchFamily="34" charset="-120"/>
                <a:ea typeface="微軟正黑體" panose="020B0604030504040204" pitchFamily="34" charset="-120"/>
              </a:rPr>
              <a:t>last allowable delivery date</a:t>
            </a:r>
            <a:r>
              <a:rPr lang="zh-TW" altLang="en-US" dirty="0" smtClean="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a typeface="微軟正黑體" panose="020B0604030504040204" pitchFamily="34" charset="-120"/>
            </a:endParaRPr>
          </a:p>
          <a:p>
            <a:pPr lvl="1">
              <a:lnSpc>
                <a:spcPct val="150000"/>
              </a:lnSpc>
              <a:buClr>
                <a:schemeClr val="tx1"/>
              </a:buClr>
              <a:buFont typeface="Arial" panose="020B0604020202020204" pitchFamily="34" charset="0"/>
              <a:buChar char="•"/>
            </a:pPr>
            <a:r>
              <a:rPr lang="en-US" altLang="zh-TW" dirty="0" smtClean="0">
                <a:latin typeface="微軟正黑體" panose="020B0604030504040204" pitchFamily="34" charset="-120"/>
                <a:ea typeface="微軟正黑體" panose="020B0604030504040204" pitchFamily="34" charset="-120"/>
              </a:rPr>
              <a:t>Carry &lt; 0</a:t>
            </a:r>
            <a:r>
              <a:rPr lang="zh-TW" altLang="en-US" dirty="0" smtClean="0">
                <a:latin typeface="微軟正黑體" panose="020B0604030504040204" pitchFamily="34" charset="-120"/>
                <a:ea typeface="微軟正黑體" panose="020B0604030504040204" pitchFamily="34" charset="-120"/>
              </a:rPr>
              <a:t>：如果支付的回購利息超過賺取的票面利息夠多，那麼空方有動機盡早交割</a:t>
            </a:r>
            <a:r>
              <a:rPr lang="zh-TW" altLang="en-US" dirty="0">
                <a:latin typeface="微軟正黑體" panose="020B0604030504040204" pitchFamily="34" charset="-120"/>
                <a:ea typeface="微軟正黑體" panose="020B0604030504040204" pitchFamily="34" charset="-120"/>
              </a:rPr>
              <a:t>其空頭</a:t>
            </a:r>
            <a:r>
              <a:rPr lang="zh-TW" altLang="en-US" dirty="0" smtClean="0">
                <a:latin typeface="微軟正黑體" panose="020B0604030504040204" pitchFamily="34" charset="-120"/>
                <a:ea typeface="微軟正黑體" panose="020B0604030504040204" pitchFamily="34" charset="-120"/>
              </a:rPr>
              <a:t>期貨部位。</a:t>
            </a:r>
            <a:endParaRPr lang="zh-TW" altLang="en-US" dirty="0">
              <a:latin typeface="微軟正黑體" panose="020B0604030504040204" pitchFamily="34" charset="-120"/>
              <a:ea typeface="微軟正黑體" panose="020B0604030504040204" pitchFamily="34" charset="-120"/>
            </a:endParaRPr>
          </a:p>
        </p:txBody>
      </p:sp>
      <p:sp>
        <p:nvSpPr>
          <p:cNvPr id="4" name="矩形 3"/>
          <p:cNvSpPr/>
          <p:nvPr/>
        </p:nvSpPr>
        <p:spPr>
          <a:xfrm>
            <a:off x="1097280" y="488484"/>
            <a:ext cx="8569234" cy="369332"/>
          </a:xfrm>
          <a:prstGeom prst="rect">
            <a:avLst/>
          </a:prstGeom>
        </p:spPr>
        <p:txBody>
          <a:bodyPr wrap="square">
            <a:spAutoFit/>
          </a:bodyPr>
          <a:lstStyle/>
          <a:p>
            <a:r>
              <a:rPr lang="zh-TW" altLang="en-US" dirty="0" smtClean="0">
                <a:latin typeface="微軟正黑體" panose="020B0604030504040204" pitchFamily="34" charset="-120"/>
                <a:ea typeface="微軟正黑體" panose="020B0604030504040204" pitchFamily="34" charset="-120"/>
              </a:rPr>
              <a:t>空方擁有嵌入式的美式彩虹選擇權使他被賦予兩種權利：交割時間和交割品質</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253954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微軟正黑體" panose="020B0604030504040204" pitchFamily="34" charset="-120"/>
                <a:ea typeface="微軟正黑體" panose="020B0604030504040204" pitchFamily="34" charset="-120"/>
              </a:rPr>
              <a:t>交割品質－</a:t>
            </a:r>
            <a:r>
              <a:rPr lang="en-US" altLang="zh-TW" dirty="0" smtClean="0">
                <a:latin typeface="微軟正黑體" panose="020B0604030504040204" pitchFamily="34" charset="-120"/>
                <a:ea typeface="微軟正黑體" panose="020B0604030504040204" pitchFamily="34" charset="-120"/>
              </a:rPr>
              <a:t>The CTD</a:t>
            </a:r>
            <a:r>
              <a:rPr lang="zh-TW" altLang="en-US" dirty="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Option</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a:xfrm>
            <a:off x="1097280" y="1845734"/>
            <a:ext cx="10058400" cy="4354650"/>
          </a:xfrm>
        </p:spPr>
        <p:txBody>
          <a:bodyPr>
            <a:normAutofit fontScale="92500"/>
          </a:bodyPr>
          <a:lstStyle/>
          <a:p>
            <a:pPr marL="0" indent="0">
              <a:lnSpc>
                <a:spcPct val="120000"/>
              </a:lnSpc>
              <a:buNone/>
            </a:pPr>
            <a:r>
              <a:rPr lang="zh-TW" altLang="en-US" dirty="0" smtClean="0">
                <a:latin typeface="微軟正黑體" panose="020B0604030504040204" pitchFamily="34" charset="-120"/>
                <a:ea typeface="微軟正黑體" panose="020B0604030504040204" pitchFamily="34" charset="-120"/>
              </a:rPr>
              <a:t>符合</a:t>
            </a:r>
            <a:r>
              <a:rPr lang="zh-TW" altLang="en-US" dirty="0">
                <a:latin typeface="微軟正黑體" panose="020B0604030504040204" pitchFamily="34" charset="-120"/>
                <a:ea typeface="微軟正黑體" panose="020B0604030504040204" pitchFamily="34" charset="-120"/>
              </a:rPr>
              <a:t>交付條件</a:t>
            </a:r>
            <a:r>
              <a:rPr lang="zh-TW" altLang="en-US" dirty="0" smtClean="0">
                <a:latin typeface="微軟正黑體" panose="020B0604030504040204" pitchFamily="34" charset="-120"/>
                <a:ea typeface="微軟正黑體" panose="020B0604030504040204" pitchFamily="34" charset="-120"/>
              </a:rPr>
              <a:t>的</a:t>
            </a:r>
            <a:r>
              <a:rPr lang="zh-TW" altLang="en-US" dirty="0">
                <a:latin typeface="微軟正黑體" panose="020B0604030504040204" pitchFamily="34" charset="-120"/>
                <a:ea typeface="微軟正黑體" panose="020B0604030504040204" pitchFamily="34" charset="-120"/>
              </a:rPr>
              <a:t>證券</a:t>
            </a:r>
            <a:r>
              <a:rPr lang="zh-TW" altLang="en-US" dirty="0" smtClean="0">
                <a:latin typeface="微軟正黑體" panose="020B0604030504040204" pitchFamily="34" charset="-120"/>
                <a:ea typeface="微軟正黑體" panose="020B0604030504040204" pitchFamily="34" charset="-120"/>
              </a:rPr>
              <a:t>中，此比率最大的證券為</a:t>
            </a:r>
            <a:r>
              <a:rPr lang="en-US" altLang="zh-TW" dirty="0" smtClean="0">
                <a:latin typeface="微軟正黑體" panose="020B0604030504040204" pitchFamily="34" charset="-120"/>
                <a:ea typeface="微軟正黑體" panose="020B0604030504040204" pitchFamily="34" charset="-120"/>
              </a:rPr>
              <a:t>CTD</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a:lnSpc>
                <a:spcPct val="120000"/>
              </a:lnSpc>
            </a:pPr>
            <a:endParaRPr lang="en-US" altLang="zh-TW" dirty="0">
              <a:latin typeface="微軟正黑體" panose="020B0604030504040204" pitchFamily="34" charset="-120"/>
              <a:ea typeface="微軟正黑體" panose="020B0604030504040204" pitchFamily="34" charset="-120"/>
            </a:endParaRPr>
          </a:p>
          <a:p>
            <a:pPr>
              <a:lnSpc>
                <a:spcPct val="120000"/>
              </a:lnSpc>
            </a:pPr>
            <a:endParaRPr lang="en-US" altLang="zh-TW" dirty="0" smtClean="0">
              <a:latin typeface="微軟正黑體" panose="020B0604030504040204" pitchFamily="34" charset="-120"/>
              <a:ea typeface="微軟正黑體" panose="020B0604030504040204" pitchFamily="34" charset="-120"/>
            </a:endParaRPr>
          </a:p>
          <a:p>
            <a:pPr>
              <a:lnSpc>
                <a:spcPct val="120000"/>
              </a:lnSpc>
            </a:pPr>
            <a:endParaRPr lang="en-US" altLang="zh-TW" dirty="0">
              <a:latin typeface="微軟正黑體" panose="020B0604030504040204" pitchFamily="34" charset="-120"/>
              <a:ea typeface="微軟正黑體" panose="020B0604030504040204" pitchFamily="34" charset="-120"/>
            </a:endParaRPr>
          </a:p>
          <a:p>
            <a:pPr marL="292608" lvl="1" indent="0">
              <a:lnSpc>
                <a:spcPct val="120000"/>
              </a:lnSpc>
              <a:buNone/>
            </a:pPr>
            <a:r>
              <a:rPr lang="en-US" altLang="zh-TW" dirty="0" smtClean="0">
                <a:latin typeface="微軟正黑體" panose="020B0604030504040204" pitchFamily="34" charset="-120"/>
                <a:ea typeface="微軟正黑體" panose="020B0604030504040204" pitchFamily="34" charset="-120"/>
              </a:rPr>
              <a:t>P</a:t>
            </a:r>
            <a:r>
              <a:rPr lang="zh-TW" altLang="en-US" dirty="0" smtClean="0">
                <a:latin typeface="微軟正黑體" panose="020B0604030504040204" pitchFamily="34" charset="-120"/>
                <a:ea typeface="微軟正黑體" panose="020B0604030504040204" pitchFamily="34" charset="-120"/>
              </a:rPr>
              <a:t>：</a:t>
            </a:r>
            <a:r>
              <a:rPr lang="en-US" altLang="zh-TW" dirty="0" smtClean="0">
                <a:latin typeface="微軟正黑體" panose="020B0604030504040204" pitchFamily="34" charset="-120"/>
                <a:ea typeface="微軟正黑體" panose="020B0604030504040204" pitchFamily="34" charset="-120"/>
              </a:rPr>
              <a:t>t+1</a:t>
            </a:r>
            <a:r>
              <a:rPr lang="zh-TW" altLang="en-US" dirty="0" smtClean="0">
                <a:latin typeface="微軟正黑體" panose="020B0604030504040204" pitchFamily="34" charset="-120"/>
                <a:ea typeface="微軟正黑體" panose="020B0604030504040204" pitchFamily="34" charset="-120"/>
              </a:rPr>
              <a:t>時點</a:t>
            </a:r>
            <a:r>
              <a:rPr lang="zh-TW" altLang="en-US" dirty="0">
                <a:latin typeface="微軟正黑體" panose="020B0604030504040204" pitchFamily="34" charset="-120"/>
                <a:ea typeface="微軟正黑體" panose="020B0604030504040204" pitchFamily="34" charset="-120"/>
              </a:rPr>
              <a:t>（下個營業日）</a:t>
            </a:r>
            <a:r>
              <a:rPr lang="zh-TW" altLang="en-US" dirty="0" smtClean="0">
                <a:latin typeface="微軟正黑體" panose="020B0604030504040204" pitchFamily="34" charset="-120"/>
                <a:ea typeface="微軟正黑體" panose="020B0604030504040204" pitchFamily="34" charset="-120"/>
              </a:rPr>
              <a:t>的國債價格，面值以</a:t>
            </a:r>
            <a:r>
              <a:rPr lang="en-US" altLang="zh-TW" dirty="0" smtClean="0">
                <a:latin typeface="微軟正黑體" panose="020B0604030504040204" pitchFamily="34" charset="-120"/>
                <a:ea typeface="微軟正黑體" panose="020B0604030504040204" pitchFamily="34" charset="-120"/>
              </a:rPr>
              <a:t>100</a:t>
            </a:r>
            <a:r>
              <a:rPr lang="zh-TW" altLang="en-US" dirty="0" smtClean="0">
                <a:latin typeface="微軟正黑體" panose="020B0604030504040204" pitchFamily="34" charset="-120"/>
                <a:ea typeface="微軟正黑體" panose="020B0604030504040204" pitchFamily="34" charset="-120"/>
              </a:rPr>
              <a:t>為基礎</a:t>
            </a:r>
            <a:endParaRPr lang="en-US" altLang="zh-TW" dirty="0" smtClean="0">
              <a:latin typeface="微軟正黑體" panose="020B0604030504040204" pitchFamily="34" charset="-120"/>
              <a:ea typeface="微軟正黑體" panose="020B0604030504040204" pitchFamily="34" charset="-120"/>
            </a:endParaRPr>
          </a:p>
          <a:p>
            <a:pPr marL="292608" lvl="1" indent="0">
              <a:lnSpc>
                <a:spcPct val="120000"/>
              </a:lnSpc>
              <a:buNone/>
            </a:pPr>
            <a:r>
              <a:rPr lang="en-US" altLang="zh-TW" dirty="0" smtClean="0">
                <a:latin typeface="微軟正黑體" panose="020B0604030504040204" pitchFamily="34" charset="-120"/>
                <a:ea typeface="微軟正黑體" panose="020B0604030504040204" pitchFamily="34" charset="-120"/>
              </a:rPr>
              <a:t>F</a:t>
            </a:r>
            <a:r>
              <a:rPr lang="zh-TW" altLang="en-US" dirty="0" smtClean="0">
                <a:latin typeface="微軟正黑體" panose="020B0604030504040204" pitchFamily="34" charset="-120"/>
                <a:ea typeface="微軟正黑體" panose="020B0604030504040204" pitchFamily="34" charset="-120"/>
              </a:rPr>
              <a:t>：國債期貨價格，面值以</a:t>
            </a:r>
            <a:r>
              <a:rPr lang="en-US" altLang="zh-TW" dirty="0" smtClean="0">
                <a:latin typeface="微軟正黑體" panose="020B0604030504040204" pitchFamily="34" charset="-120"/>
                <a:ea typeface="微軟正黑體" panose="020B0604030504040204" pitchFamily="34" charset="-120"/>
              </a:rPr>
              <a:t>100</a:t>
            </a:r>
            <a:r>
              <a:rPr lang="zh-TW" altLang="en-US" dirty="0" smtClean="0">
                <a:latin typeface="微軟正黑體" panose="020B0604030504040204" pitchFamily="34" charset="-120"/>
                <a:ea typeface="微軟正黑體" panose="020B0604030504040204" pitchFamily="34" charset="-120"/>
              </a:rPr>
              <a:t>為基礎</a:t>
            </a:r>
            <a:endParaRPr lang="en-US" altLang="zh-TW" dirty="0">
              <a:latin typeface="微軟正黑體" panose="020B0604030504040204" pitchFamily="34" charset="-120"/>
              <a:ea typeface="微軟正黑體" panose="020B0604030504040204" pitchFamily="34" charset="-120"/>
            </a:endParaRPr>
          </a:p>
          <a:p>
            <a:pPr marL="292608" lvl="1" indent="0">
              <a:lnSpc>
                <a:spcPct val="120000"/>
              </a:lnSpc>
              <a:buNone/>
            </a:pPr>
            <a:r>
              <a:rPr lang="en-US" altLang="zh-TW" dirty="0" err="1" smtClean="0">
                <a:latin typeface="微軟正黑體" panose="020B0604030504040204" pitchFamily="34" charset="-120"/>
                <a:ea typeface="微軟正黑體" panose="020B0604030504040204" pitchFamily="34" charset="-120"/>
              </a:rPr>
              <a:t>cf</a:t>
            </a:r>
            <a:r>
              <a:rPr lang="zh-TW" altLang="en-US" dirty="0" smtClean="0">
                <a:latin typeface="微軟正黑體" panose="020B0604030504040204" pitchFamily="34" charset="-120"/>
                <a:ea typeface="微軟正黑體" panose="020B0604030504040204" pitchFamily="34" charset="-120"/>
              </a:rPr>
              <a:t>：</a:t>
            </a:r>
            <a:r>
              <a:rPr lang="en-US" altLang="zh-TW" dirty="0" smtClean="0">
                <a:latin typeface="微軟正黑體" panose="020B0604030504040204" pitchFamily="34" charset="-120"/>
                <a:ea typeface="微軟正黑體" panose="020B0604030504040204" pitchFamily="34" charset="-120"/>
              </a:rPr>
              <a:t>conversion factor</a:t>
            </a:r>
          </a:p>
          <a:p>
            <a:pPr marL="292608" lvl="1" indent="0">
              <a:lnSpc>
                <a:spcPct val="120000"/>
              </a:lnSpc>
              <a:buNone/>
            </a:pPr>
            <a:r>
              <a:rPr lang="en-US" altLang="zh-TW" dirty="0" smtClean="0">
                <a:latin typeface="微軟正黑體" panose="020B0604030504040204" pitchFamily="34" charset="-120"/>
                <a:ea typeface="微軟正黑體" panose="020B0604030504040204" pitchFamily="34" charset="-120"/>
              </a:rPr>
              <a:t>AI(t+1)</a:t>
            </a:r>
            <a:r>
              <a:rPr lang="zh-TW" altLang="en-US" dirty="0" smtClean="0">
                <a:latin typeface="微軟正黑體" panose="020B0604030504040204" pitchFamily="34" charset="-120"/>
                <a:ea typeface="微軟正黑體" panose="020B0604030504040204" pitchFamily="34" charset="-120"/>
              </a:rPr>
              <a:t>：現金交易結算時，面額</a:t>
            </a:r>
            <a:r>
              <a:rPr lang="en-US" altLang="zh-TW" dirty="0" smtClean="0">
                <a:latin typeface="微軟正黑體" panose="020B0604030504040204" pitchFamily="34" charset="-120"/>
                <a:ea typeface="微軟正黑體" panose="020B0604030504040204" pitchFamily="34" charset="-120"/>
              </a:rPr>
              <a:t>$100,000</a:t>
            </a:r>
            <a:r>
              <a:rPr lang="zh-TW" altLang="en-US" dirty="0" smtClean="0">
                <a:latin typeface="微軟正黑體" panose="020B0604030504040204" pitchFamily="34" charset="-120"/>
                <a:ea typeface="微軟正黑體" panose="020B0604030504040204" pitchFamily="34" charset="-120"/>
              </a:rPr>
              <a:t>的證券從最近一次票息支付日到</a:t>
            </a:r>
            <a:r>
              <a:rPr lang="en-US" altLang="zh-TW" dirty="0" smtClean="0">
                <a:latin typeface="微軟正黑體" panose="020B0604030504040204" pitchFamily="34" charset="-120"/>
                <a:ea typeface="微軟正黑體" panose="020B0604030504040204" pitchFamily="34" charset="-120"/>
              </a:rPr>
              <a:t>t+1</a:t>
            </a:r>
            <a:r>
              <a:rPr lang="zh-TW" altLang="en-US" dirty="0">
                <a:latin typeface="微軟正黑體" panose="020B0604030504040204" pitchFamily="34" charset="-120"/>
                <a:ea typeface="微軟正黑體" panose="020B0604030504040204" pitchFamily="34" charset="-120"/>
              </a:rPr>
              <a:t>時</a:t>
            </a:r>
            <a:r>
              <a:rPr lang="zh-TW" altLang="en-US" dirty="0" smtClean="0">
                <a:latin typeface="微軟正黑體" panose="020B0604030504040204" pitchFamily="34" charset="-120"/>
                <a:ea typeface="微軟正黑體" panose="020B0604030504040204" pitchFamily="34" charset="-120"/>
              </a:rPr>
              <a:t>點的應計票面利息</a:t>
            </a:r>
            <a:endParaRPr lang="en-US" altLang="zh-TW" dirty="0">
              <a:latin typeface="微軟正黑體" panose="020B0604030504040204" pitchFamily="34" charset="-120"/>
              <a:ea typeface="微軟正黑體" panose="020B0604030504040204" pitchFamily="34" charset="-120"/>
            </a:endParaRPr>
          </a:p>
          <a:p>
            <a:pPr marL="292608" lvl="1" indent="0">
              <a:lnSpc>
                <a:spcPct val="120000"/>
              </a:lnSpc>
              <a:buNone/>
            </a:pPr>
            <a:r>
              <a:rPr lang="en-US" altLang="zh-TW" dirty="0" smtClean="0">
                <a:latin typeface="微軟正黑體" panose="020B0604030504040204" pitchFamily="34" charset="-120"/>
                <a:ea typeface="微軟正黑體" panose="020B0604030504040204" pitchFamily="34" charset="-120"/>
              </a:rPr>
              <a:t>AI(d)</a:t>
            </a:r>
            <a:r>
              <a:rPr lang="zh-TW" altLang="en-US" dirty="0" smtClean="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現金交易結算時，面額</a:t>
            </a:r>
            <a:r>
              <a:rPr lang="en-US" altLang="zh-TW" dirty="0">
                <a:latin typeface="微軟正黑體" panose="020B0604030504040204" pitchFamily="34" charset="-120"/>
                <a:ea typeface="微軟正黑體" panose="020B0604030504040204" pitchFamily="34" charset="-120"/>
              </a:rPr>
              <a:t>$100,000</a:t>
            </a:r>
            <a:r>
              <a:rPr lang="zh-TW" altLang="en-US" dirty="0">
                <a:latin typeface="微軟正黑體" panose="020B0604030504040204" pitchFamily="34" charset="-120"/>
                <a:ea typeface="微軟正黑體" panose="020B0604030504040204" pitchFamily="34" charset="-120"/>
              </a:rPr>
              <a:t>的證券從最近一次票息支付日</a:t>
            </a:r>
            <a:r>
              <a:rPr lang="zh-TW" altLang="en-US" dirty="0" smtClean="0">
                <a:latin typeface="微軟正黑體" panose="020B0604030504040204" pitchFamily="34" charset="-120"/>
                <a:ea typeface="微軟正黑體" panose="020B0604030504040204" pitchFamily="34" charset="-120"/>
              </a:rPr>
              <a:t>到預期交割日的</a:t>
            </a:r>
            <a:r>
              <a:rPr lang="zh-TW" altLang="en-US" dirty="0">
                <a:latin typeface="微軟正黑體" panose="020B0604030504040204" pitchFamily="34" charset="-120"/>
                <a:ea typeface="微軟正黑體" panose="020B0604030504040204" pitchFamily="34" charset="-120"/>
              </a:rPr>
              <a:t>應計票面利息</a:t>
            </a:r>
            <a:endParaRPr lang="en-US" altLang="zh-TW" dirty="0">
              <a:latin typeface="微軟正黑體" panose="020B0604030504040204" pitchFamily="34" charset="-120"/>
              <a:ea typeface="微軟正黑體" panose="020B0604030504040204" pitchFamily="34" charset="-120"/>
            </a:endParaRPr>
          </a:p>
          <a:p>
            <a:pPr marL="0" indent="0">
              <a:buNone/>
            </a:pPr>
            <a:endParaRPr lang="en-US" altLang="zh-TW" dirty="0" smtClean="0">
              <a:latin typeface="微軟正黑體" panose="020B0604030504040204" pitchFamily="34" charset="-120"/>
              <a:ea typeface="微軟正黑體" panose="020B0604030504040204" pitchFamily="34" charset="-120"/>
            </a:endParaRPr>
          </a:p>
        </p:txBody>
      </p:sp>
      <p:grpSp>
        <p:nvGrpSpPr>
          <p:cNvPr id="9" name="群組 8"/>
          <p:cNvGrpSpPr/>
          <p:nvPr/>
        </p:nvGrpSpPr>
        <p:grpSpPr>
          <a:xfrm>
            <a:off x="3735119" y="2694108"/>
            <a:ext cx="5916941" cy="735853"/>
            <a:chOff x="4286264" y="2518743"/>
            <a:chExt cx="5916941" cy="735853"/>
          </a:xfrm>
        </p:grpSpPr>
        <mc:AlternateContent xmlns:mc="http://schemas.openxmlformats.org/markup-compatibility/2006" xmlns:a14="http://schemas.microsoft.com/office/drawing/2010/main">
          <mc:Choice Requires="a14">
            <p:sp>
              <p:nvSpPr>
                <p:cNvPr id="5" name="文字方塊 4"/>
                <p:cNvSpPr txBox="1"/>
                <p:nvPr/>
              </p:nvSpPr>
              <p:spPr>
                <a:xfrm>
                  <a:off x="4286264" y="2599150"/>
                  <a:ext cx="3680431" cy="5778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𝑅𝑎𝑡𝑖𝑜</m:t>
                        </m:r>
                        <m:r>
                          <a:rPr lang="en-US" altLang="zh-TW" b="0" i="1" smtClean="0">
                            <a:latin typeface="Cambria Math" panose="02040503050406030204" pitchFamily="18" charset="0"/>
                          </a:rPr>
                          <m:t>=</m:t>
                        </m:r>
                        <m:f>
                          <m:fPr>
                            <m:ctrlPr>
                              <a:rPr lang="en-US" altLang="zh-TW" b="0" i="1" smtClean="0">
                                <a:latin typeface="Cambria Math" panose="02040503050406030204" pitchFamily="18" charset="0"/>
                                <a:ea typeface="Cambria Math" panose="02040503050406030204" pitchFamily="18" charset="0"/>
                              </a:rPr>
                            </m:ctrlPr>
                          </m:fPr>
                          <m:num>
                            <m:d>
                              <m:dPr>
                                <m:begChr m:val="["/>
                                <m:endChr m:val="]"/>
                                <m:ctrlPr>
                                  <a:rPr lang="en-US" altLang="zh-TW" i="1">
                                    <a:latin typeface="Cambria Math" panose="02040503050406030204" pitchFamily="18" charset="0"/>
                                  </a:rPr>
                                </m:ctrlPr>
                              </m:dPr>
                              <m:e>
                                <m:d>
                                  <m:dPr>
                                    <m:ctrlPr>
                                      <a:rPr lang="en-US" altLang="zh-TW" i="1">
                                        <a:latin typeface="Cambria Math" panose="02040503050406030204" pitchFamily="18" charset="0"/>
                                      </a:rPr>
                                    </m:ctrlPr>
                                  </m:dPr>
                                  <m:e>
                                    <m:r>
                                      <a:rPr lang="en-US" altLang="zh-TW" i="1">
                                        <a:latin typeface="Cambria Math" panose="02040503050406030204" pitchFamily="18" charset="0"/>
                                      </a:rPr>
                                      <m:t>$1000</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𝐹</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𝑐𝑓</m:t>
                                    </m:r>
                                  </m:e>
                                </m:d>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𝐴𝐼</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𝑑</m:t>
                                    </m:r>
                                  </m:e>
                                </m:d>
                              </m:e>
                            </m:d>
                          </m:num>
                          <m:den>
                            <m:d>
                              <m:dPr>
                                <m:begChr m:val="["/>
                                <m:endChr m:val="]"/>
                                <m:ctrlPr>
                                  <a:rPr lang="en-US" altLang="zh-TW" i="1">
                                    <a:latin typeface="Cambria Math" panose="02040503050406030204" pitchFamily="18" charset="0"/>
                                  </a:rPr>
                                </m:ctrlPr>
                              </m:dPr>
                              <m:e>
                                <m:d>
                                  <m:dPr>
                                    <m:ctrlPr>
                                      <a:rPr lang="en-US" altLang="zh-TW" i="1">
                                        <a:latin typeface="Cambria Math" panose="02040503050406030204" pitchFamily="18" charset="0"/>
                                      </a:rPr>
                                    </m:ctrlPr>
                                  </m:dPr>
                                  <m:e>
                                    <m:r>
                                      <a:rPr lang="en-US" altLang="zh-TW" i="1">
                                        <a:latin typeface="Cambria Math" panose="02040503050406030204" pitchFamily="18" charset="0"/>
                                      </a:rPr>
                                      <m:t>$1000</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𝑃</m:t>
                                    </m:r>
                                  </m:e>
                                </m:d>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𝐴𝐼</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𝑡</m:t>
                                    </m:r>
                                    <m:r>
                                      <a:rPr lang="en-US" altLang="zh-TW" i="1">
                                        <a:latin typeface="Cambria Math" panose="02040503050406030204" pitchFamily="18" charset="0"/>
                                        <a:ea typeface="Cambria Math" panose="02040503050406030204" pitchFamily="18" charset="0"/>
                                      </a:rPr>
                                      <m:t>+1</m:t>
                                    </m:r>
                                  </m:e>
                                </m:d>
                              </m:e>
                            </m:d>
                            <m:r>
                              <m:rPr>
                                <m:nor/>
                              </m:rPr>
                              <a:rPr lang="zh-TW" altLang="en-US" dirty="0"/>
                              <m:t> </m:t>
                            </m:r>
                          </m:den>
                        </m:f>
                      </m:oMath>
                    </m:oMathPara>
                  </a14:m>
                  <a:endParaRPr lang="zh-TW" altLang="en-US"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4286264" y="2599150"/>
                  <a:ext cx="3680431" cy="577850"/>
                </a:xfrm>
                <a:prstGeom prst="rect">
                  <a:avLst/>
                </a:prstGeom>
                <a:blipFill>
                  <a:blip r:embed="rId3"/>
                  <a:stretch>
                    <a:fillRect/>
                  </a:stretch>
                </a:blipFill>
              </p:spPr>
              <p:txBody>
                <a:bodyPr/>
                <a:lstStyle/>
                <a:p>
                  <a:r>
                    <a:rPr lang="zh-TW" altLang="en-US">
                      <a:noFill/>
                    </a:rPr>
                    <a:t> </a:t>
                  </a:r>
                </a:p>
              </p:txBody>
            </p:sp>
          </mc:Fallback>
        </mc:AlternateContent>
        <p:sp>
          <p:nvSpPr>
            <p:cNvPr id="7" name="矩形 6"/>
            <p:cNvSpPr/>
            <p:nvPr/>
          </p:nvSpPr>
          <p:spPr>
            <a:xfrm>
              <a:off x="8086583" y="2518743"/>
              <a:ext cx="1826141" cy="338554"/>
            </a:xfrm>
            <a:prstGeom prst="rect">
              <a:avLst/>
            </a:prstGeom>
          </p:spPr>
          <p:txBody>
            <a:bodyPr wrap="none">
              <a:spAutoFit/>
            </a:bodyPr>
            <a:lstStyle/>
            <a:p>
              <a:r>
                <a:rPr lang="zh-TW" altLang="en-US" sz="1600" dirty="0">
                  <a:latin typeface="微軟正黑體" panose="020B0604030504040204" pitchFamily="34" charset="-120"/>
                  <a:ea typeface="微軟正黑體" panose="020B0604030504040204" pitchFamily="34" charset="-120"/>
                </a:rPr>
                <a:t>期貨交割發票金額</a:t>
              </a:r>
              <a:endParaRPr lang="zh-TW" altLang="en-US" sz="1600" dirty="0"/>
            </a:p>
          </p:txBody>
        </p:sp>
        <p:sp>
          <p:nvSpPr>
            <p:cNvPr id="8" name="矩形 7"/>
            <p:cNvSpPr/>
            <p:nvPr/>
          </p:nvSpPr>
          <p:spPr>
            <a:xfrm>
              <a:off x="7966695" y="2916042"/>
              <a:ext cx="2236510" cy="338554"/>
            </a:xfrm>
            <a:prstGeom prst="rect">
              <a:avLst/>
            </a:prstGeom>
          </p:spPr>
          <p:txBody>
            <a:bodyPr wrap="none">
              <a:spAutoFit/>
            </a:bodyPr>
            <a:lstStyle/>
            <a:p>
              <a:r>
                <a:rPr lang="zh-TW" altLang="en-US" sz="1600" dirty="0">
                  <a:latin typeface="微軟正黑體" panose="020B0604030504040204" pitchFamily="34" charset="-120"/>
                  <a:ea typeface="微軟正黑體" panose="020B0604030504040204" pitchFamily="34" charset="-120"/>
                </a:rPr>
                <a:t>現貨市場現貨</a:t>
              </a:r>
              <a:r>
                <a:rPr lang="zh-TW" altLang="en-US" sz="1600" dirty="0" smtClean="0">
                  <a:latin typeface="微軟正黑體" panose="020B0604030504040204" pitchFamily="34" charset="-120"/>
                  <a:ea typeface="微軟正黑體" panose="020B0604030504040204" pitchFamily="34" charset="-120"/>
                </a:rPr>
                <a:t>結算價格</a:t>
              </a:r>
              <a:endParaRPr lang="zh-TW" altLang="en-US" sz="1600" dirty="0"/>
            </a:p>
          </p:txBody>
        </p:sp>
      </p:grpSp>
    </p:spTree>
    <p:extLst>
      <p:ext uri="{BB962C8B-B14F-4D97-AF65-F5344CB8AC3E}">
        <p14:creationId xmlns:p14="http://schemas.microsoft.com/office/powerpoint/2010/main" val="2749376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微軟正黑體" panose="020B0604030504040204" pitchFamily="34" charset="-120"/>
                <a:ea typeface="微軟正黑體" panose="020B0604030504040204" pitchFamily="34" charset="-120"/>
              </a:rPr>
              <a:t>交割品質－</a:t>
            </a:r>
            <a:r>
              <a:rPr lang="en-US" altLang="zh-TW" dirty="0" smtClean="0">
                <a:latin typeface="微軟正黑體" panose="020B0604030504040204" pitchFamily="34" charset="-120"/>
                <a:ea typeface="微軟正黑體" panose="020B0604030504040204" pitchFamily="34" charset="-120"/>
              </a:rPr>
              <a:t>The CTD</a:t>
            </a:r>
            <a:r>
              <a:rPr lang="zh-TW" altLang="en-US" dirty="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Option</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a:xfrm>
            <a:off x="1244600" y="1845734"/>
            <a:ext cx="9911080" cy="4354650"/>
          </a:xfrm>
        </p:spPr>
        <p:txBody>
          <a:bodyPr>
            <a:normAutofit/>
          </a:bodyPr>
          <a:lstStyle/>
          <a:p>
            <a:pPr marL="0" indent="0">
              <a:lnSpc>
                <a:spcPct val="120000"/>
              </a:lnSpc>
              <a:buNone/>
            </a:pPr>
            <a:r>
              <a:rPr lang="zh-TW" altLang="en-US" sz="1800" dirty="0">
                <a:latin typeface="微軟正黑體" panose="020B0604030504040204" pitchFamily="34" charset="-120"/>
                <a:ea typeface="微軟正黑體" panose="020B0604030504040204" pitchFamily="34" charset="-120"/>
              </a:rPr>
              <a:t>前面的</a:t>
            </a:r>
            <a:r>
              <a:rPr lang="en-US" altLang="zh-TW" sz="1800" dirty="0">
                <a:latin typeface="微軟正黑體" panose="020B0604030504040204" pitchFamily="34" charset="-120"/>
                <a:ea typeface="微軟正黑體" panose="020B0604030504040204" pitchFamily="34" charset="-120"/>
              </a:rPr>
              <a:t>Ratio</a:t>
            </a:r>
            <a:r>
              <a:rPr lang="zh-TW" altLang="en-US" sz="1800" dirty="0">
                <a:latin typeface="微軟正黑體" panose="020B0604030504040204" pitchFamily="34" charset="-120"/>
                <a:ea typeface="微軟正黑體" panose="020B0604030504040204" pitchFamily="34" charset="-120"/>
              </a:rPr>
              <a:t>可轉換</a:t>
            </a:r>
            <a:r>
              <a:rPr lang="zh-TW" altLang="en-US" sz="1800" dirty="0" smtClean="0">
                <a:latin typeface="微軟正黑體" panose="020B0604030504040204" pitchFamily="34" charset="-120"/>
                <a:ea typeface="微軟正黑體" panose="020B0604030504040204" pitchFamily="34" charset="-120"/>
              </a:rPr>
              <a:t>成</a:t>
            </a:r>
            <a:r>
              <a:rPr lang="zh-TW" altLang="en-US" sz="1800" dirty="0">
                <a:latin typeface="微軟正黑體" panose="020B0604030504040204" pitchFamily="34" charset="-120"/>
                <a:ea typeface="微軟正黑體" panose="020B0604030504040204" pitchFamily="34" charset="-120"/>
              </a:rPr>
              <a:t>隱含回購率</a:t>
            </a:r>
            <a:r>
              <a:rPr lang="en-US" altLang="zh-TW" sz="1800" dirty="0">
                <a:latin typeface="微軟正黑體" panose="020B0604030504040204" pitchFamily="34" charset="-120"/>
                <a:ea typeface="微軟正黑體" panose="020B0604030504040204" pitchFamily="34" charset="-120"/>
              </a:rPr>
              <a:t>Implied Repo </a:t>
            </a:r>
            <a:r>
              <a:rPr lang="en-US" altLang="zh-TW" sz="1800" dirty="0" smtClean="0">
                <a:latin typeface="微軟正黑體" panose="020B0604030504040204" pitchFamily="34" charset="-120"/>
                <a:ea typeface="微軟正黑體" panose="020B0604030504040204" pitchFamily="34" charset="-120"/>
              </a:rPr>
              <a:t>Rate</a:t>
            </a:r>
            <a:r>
              <a:rPr lang="zh-TW" altLang="en-US" sz="1800" dirty="0" smtClean="0">
                <a:latin typeface="微軟正黑體" panose="020B0604030504040204" pitchFamily="34" charset="-120"/>
                <a:ea typeface="微軟正黑體" panose="020B0604030504040204" pitchFamily="34" charset="-120"/>
              </a:rPr>
              <a:t>，代表按</a:t>
            </a:r>
            <a:r>
              <a:rPr lang="zh-TW" altLang="en-US" sz="1800" dirty="0">
                <a:latin typeface="微軟正黑體" panose="020B0604030504040204" pitchFamily="34" charset="-120"/>
                <a:ea typeface="微軟正黑體" panose="020B0604030504040204" pitchFamily="34" charset="-120"/>
              </a:rPr>
              <a:t>現行現金市場</a:t>
            </a:r>
            <a:r>
              <a:rPr lang="zh-TW" altLang="en-US" sz="1800" dirty="0" smtClean="0">
                <a:latin typeface="微軟正黑體" panose="020B0604030504040204" pitchFamily="34" charset="-120"/>
                <a:ea typeface="微軟正黑體" panose="020B0604030504040204" pitchFamily="34" charset="-120"/>
              </a:rPr>
              <a:t>價格</a:t>
            </a:r>
            <a:r>
              <a:rPr lang="zh-TW" altLang="en-US" sz="1800" dirty="0">
                <a:latin typeface="微軟正黑體" panose="020B0604030504040204" pitchFamily="34" charset="-120"/>
                <a:ea typeface="微軟正黑體" panose="020B0604030504040204" pitchFamily="34" charset="-120"/>
              </a:rPr>
              <a:t>購買產品</a:t>
            </a:r>
            <a:r>
              <a:rPr lang="zh-TW" altLang="en-US" sz="1800" dirty="0" smtClean="0">
                <a:latin typeface="微軟正黑體" panose="020B0604030504040204" pitchFamily="34" charset="-120"/>
                <a:ea typeface="微軟正黑體" panose="020B0604030504040204" pitchFamily="34" charset="-120"/>
              </a:rPr>
              <a:t>，隨後交割</a:t>
            </a:r>
            <a:r>
              <a:rPr lang="zh-TW" altLang="en-US" sz="1800" dirty="0">
                <a:latin typeface="微軟正黑體" panose="020B0604030504040204" pitchFamily="34" charset="-120"/>
                <a:ea typeface="微軟正黑體" panose="020B0604030504040204" pitchFamily="34" charset="-120"/>
              </a:rPr>
              <a:t>以履行即將到期的期貨</a:t>
            </a:r>
            <a:r>
              <a:rPr lang="zh-TW" altLang="en-US" sz="1800" dirty="0" smtClean="0">
                <a:latin typeface="微軟正黑體" panose="020B0604030504040204" pitchFamily="34" charset="-120"/>
                <a:ea typeface="微軟正黑體" panose="020B0604030504040204" pitchFamily="34" charset="-120"/>
              </a:rPr>
              <a:t>合約所帶來的年報酬率。有最高隱含回購率的可視為</a:t>
            </a:r>
            <a:r>
              <a:rPr lang="en-US" altLang="zh-TW" sz="1800" dirty="0" smtClean="0">
                <a:latin typeface="微軟正黑體" panose="020B0604030504040204" pitchFamily="34" charset="-120"/>
                <a:ea typeface="微軟正黑體" panose="020B0604030504040204" pitchFamily="34" charset="-120"/>
              </a:rPr>
              <a:t>CTD</a:t>
            </a:r>
            <a:r>
              <a:rPr lang="zh-TW" altLang="en-US" sz="1800" dirty="0" smtClean="0">
                <a:latin typeface="微軟正黑體" panose="020B0604030504040204" pitchFamily="34" charset="-120"/>
                <a:ea typeface="微軟正黑體" panose="020B0604030504040204" pitchFamily="34" charset="-120"/>
              </a:rPr>
              <a:t>證券</a:t>
            </a:r>
            <a:endParaRPr lang="en-US" altLang="zh-TW" sz="1800" dirty="0" smtClean="0">
              <a:latin typeface="微軟正黑體" panose="020B0604030504040204" pitchFamily="34" charset="-120"/>
              <a:ea typeface="微軟正黑體" panose="020B0604030504040204" pitchFamily="34" charset="-120"/>
            </a:endParaRPr>
          </a:p>
          <a:p>
            <a:pPr marL="0" indent="0">
              <a:lnSpc>
                <a:spcPct val="120000"/>
              </a:lnSpc>
              <a:buNone/>
            </a:pPr>
            <a:endParaRPr lang="en-US" altLang="zh-TW" sz="1800" dirty="0">
              <a:latin typeface="微軟正黑體" panose="020B0604030504040204" pitchFamily="34" charset="-120"/>
              <a:ea typeface="微軟正黑體" panose="020B0604030504040204" pitchFamily="34" charset="-120"/>
            </a:endParaRPr>
          </a:p>
          <a:p>
            <a:pPr marL="0" indent="0">
              <a:lnSpc>
                <a:spcPct val="120000"/>
              </a:lnSpc>
              <a:buNone/>
            </a:pPr>
            <a:endParaRPr lang="en-US" altLang="zh-TW" sz="1800" dirty="0">
              <a:latin typeface="微軟正黑體" panose="020B0604030504040204" pitchFamily="34" charset="-120"/>
              <a:ea typeface="微軟正黑體" panose="020B0604030504040204" pitchFamily="34" charset="-120"/>
            </a:endParaRPr>
          </a:p>
          <a:p>
            <a:pPr marL="0" indent="0">
              <a:lnSpc>
                <a:spcPct val="120000"/>
              </a:lnSpc>
              <a:buNone/>
            </a:pPr>
            <a:r>
              <a:rPr lang="en-US" altLang="zh-TW" sz="1800" dirty="0" smtClean="0">
                <a:latin typeface="微軟正黑體" panose="020B0604030504040204" pitchFamily="34" charset="-120"/>
                <a:ea typeface="微軟正黑體" panose="020B0604030504040204" pitchFamily="34" charset="-120"/>
              </a:rPr>
              <a:t>CTD</a:t>
            </a:r>
            <a:r>
              <a:rPr lang="zh-TW" altLang="en-US" sz="1800" dirty="0" smtClean="0">
                <a:latin typeface="微軟正黑體" panose="020B0604030504040204" pitchFamily="34" charset="-120"/>
                <a:ea typeface="微軟正黑體" panose="020B0604030504040204" pitchFamily="34" charset="-120"/>
              </a:rPr>
              <a:t> </a:t>
            </a:r>
            <a:r>
              <a:rPr lang="en-US" altLang="zh-TW" sz="1800" dirty="0" smtClean="0">
                <a:latin typeface="微軟正黑體" panose="020B0604030504040204" pitchFamily="34" charset="-120"/>
                <a:ea typeface="微軟正黑體" panose="020B0604030504040204" pitchFamily="34" charset="-120"/>
              </a:rPr>
              <a:t>Option</a:t>
            </a:r>
            <a:r>
              <a:rPr lang="zh-TW" altLang="en-US" sz="1800" dirty="0" smtClean="0">
                <a:latin typeface="微軟正黑體" panose="020B0604030504040204" pitchFamily="34" charset="-120"/>
                <a:ea typeface="微軟正黑體" panose="020B0604030504040204" pitchFamily="34" charset="-120"/>
              </a:rPr>
              <a:t>的</a:t>
            </a:r>
            <a:r>
              <a:rPr lang="zh-TW" altLang="en-US" sz="1800" dirty="0">
                <a:latin typeface="微軟正黑體" panose="020B0604030504040204" pitchFamily="34" charset="-120"/>
                <a:ea typeface="微軟正黑體" panose="020B0604030504040204" pitchFamily="34" charset="-120"/>
              </a:rPr>
              <a:t>價值來源是</a:t>
            </a:r>
            <a:r>
              <a:rPr lang="en-US" altLang="zh-TW" sz="1800" dirty="0">
                <a:latin typeface="微軟正黑體" panose="020B0604030504040204" pitchFamily="34" charset="-120"/>
                <a:ea typeface="微軟正黑體" panose="020B0604030504040204" pitchFamily="34" charset="-120"/>
              </a:rPr>
              <a:t>CTD</a:t>
            </a:r>
            <a:r>
              <a:rPr lang="zh-TW" altLang="en-US" sz="1800" dirty="0" smtClean="0">
                <a:latin typeface="微軟正黑體" panose="020B0604030504040204" pitchFamily="34" charset="-120"/>
                <a:ea typeface="微軟正黑體" panose="020B0604030504040204" pitchFamily="34" charset="-120"/>
              </a:rPr>
              <a:t>狀態可能從一種</a:t>
            </a:r>
            <a:r>
              <a:rPr lang="zh-TW" altLang="en-US" sz="1800" dirty="0">
                <a:latin typeface="微軟正黑體" panose="020B0604030504040204" pitchFamily="34" charset="-120"/>
                <a:ea typeface="微軟正黑體" panose="020B0604030504040204" pitchFamily="34" charset="-120"/>
              </a:rPr>
              <a:t>可交付</a:t>
            </a:r>
            <a:r>
              <a:rPr lang="zh-TW" altLang="en-US" sz="1800" dirty="0" smtClean="0">
                <a:latin typeface="微軟正黑體" panose="020B0604030504040204" pitchFamily="34" charset="-120"/>
                <a:ea typeface="微軟正黑體" panose="020B0604030504040204" pitchFamily="34" charset="-120"/>
              </a:rPr>
              <a:t>等級證券到</a:t>
            </a:r>
            <a:r>
              <a:rPr lang="zh-TW" altLang="en-US" sz="1800" dirty="0">
                <a:latin typeface="微軟正黑體" panose="020B0604030504040204" pitchFamily="34" charset="-120"/>
                <a:ea typeface="微軟正黑體" panose="020B0604030504040204" pitchFamily="34" charset="-120"/>
              </a:rPr>
              <a:t>另</a:t>
            </a:r>
            <a:r>
              <a:rPr lang="zh-TW" altLang="en-US" sz="1800" dirty="0" smtClean="0">
                <a:latin typeface="微軟正黑體" panose="020B0604030504040204" pitchFamily="34" charset="-120"/>
                <a:ea typeface="微軟正黑體" panose="020B0604030504040204" pitchFamily="34" charset="-120"/>
              </a:rPr>
              <a:t>一種證券的移動性</a:t>
            </a:r>
            <a:endParaRPr lang="en-US" altLang="zh-TW" sz="1800" dirty="0" smtClean="0">
              <a:latin typeface="微軟正黑體" panose="020B0604030504040204" pitchFamily="34" charset="-120"/>
              <a:ea typeface="微軟正黑體" panose="020B0604030504040204" pitchFamily="34" charset="-120"/>
            </a:endParaRPr>
          </a:p>
          <a:p>
            <a:pPr marL="0" indent="0">
              <a:lnSpc>
                <a:spcPct val="120000"/>
              </a:lnSpc>
              <a:buNone/>
            </a:pPr>
            <a:r>
              <a:rPr lang="zh-TW" altLang="en-US" sz="1800" dirty="0" smtClean="0">
                <a:latin typeface="微軟正黑體" panose="020B0604030504040204" pitchFamily="34" charset="-120"/>
                <a:ea typeface="微軟正黑體" panose="020B0604030504040204" pitchFamily="34" charset="-120"/>
              </a:rPr>
              <a:t>在</a:t>
            </a:r>
            <a:r>
              <a:rPr lang="zh-TW" altLang="en-US" sz="1800" dirty="0">
                <a:latin typeface="微軟正黑體" panose="020B0604030504040204" pitchFamily="34" charset="-120"/>
                <a:ea typeface="微軟正黑體" panose="020B0604030504040204" pitchFamily="34" charset="-120"/>
              </a:rPr>
              <a:t>任何給定的情況下</a:t>
            </a:r>
            <a:r>
              <a:rPr lang="zh-TW" altLang="en-US" sz="1800" dirty="0" smtClean="0">
                <a:latin typeface="微軟正黑體" panose="020B0604030504040204" pitchFamily="34" charset="-120"/>
                <a:ea typeface="微軟正黑體" panose="020B0604030504040204" pitchFamily="34" charset="-120"/>
              </a:rPr>
              <a:t>，契約價格及時反映了</a:t>
            </a:r>
            <a:endParaRPr lang="en-US" altLang="zh-TW" sz="1800" dirty="0" smtClean="0">
              <a:latin typeface="微軟正黑體" panose="020B0604030504040204" pitchFamily="34" charset="-120"/>
              <a:ea typeface="微軟正黑體" panose="020B0604030504040204" pitchFamily="34" charset="-120"/>
            </a:endParaRPr>
          </a:p>
          <a:p>
            <a:pPr marL="635508" lvl="1" indent="-342900">
              <a:lnSpc>
                <a:spcPct val="120000"/>
              </a:lnSpc>
              <a:buClr>
                <a:schemeClr val="tx1"/>
              </a:buClr>
              <a:buFont typeface="+mj-lt"/>
              <a:buAutoNum type="alphaLcParenR"/>
            </a:pPr>
            <a:r>
              <a:rPr lang="zh-TW" altLang="en-US" sz="1600" dirty="0" smtClean="0">
                <a:latin typeface="微軟正黑體" panose="020B0604030504040204" pitchFamily="34" charset="-120"/>
                <a:ea typeface="微軟正黑體" panose="020B0604030504040204" pitchFamily="34" charset="-120"/>
              </a:rPr>
              <a:t>市場</a:t>
            </a:r>
            <a:r>
              <a:rPr lang="zh-TW" altLang="en-US" sz="1600" dirty="0">
                <a:latin typeface="微軟正黑體" panose="020B0604030504040204" pitchFamily="34" charset="-120"/>
                <a:ea typeface="微軟正黑體" panose="020B0604030504040204" pitchFamily="34" charset="-120"/>
              </a:rPr>
              <a:t>參與者</a:t>
            </a:r>
            <a:r>
              <a:rPr lang="zh-TW" altLang="en-US" sz="1600" dirty="0" smtClean="0">
                <a:latin typeface="微軟正黑體" panose="020B0604030504040204" pitchFamily="34" charset="-120"/>
                <a:ea typeface="微軟正黑體" panose="020B0604030504040204" pitchFamily="34" charset="-120"/>
              </a:rPr>
              <a:t>預期</a:t>
            </a:r>
            <a:r>
              <a:rPr lang="zh-TW" altLang="en-US" sz="1600" dirty="0">
                <a:latin typeface="微軟正黑體" panose="020B0604030504040204" pitchFamily="34" charset="-120"/>
                <a:ea typeface="微軟正黑體" panose="020B0604030504040204" pitchFamily="34" charset="-120"/>
              </a:rPr>
              <a:t>在</a:t>
            </a:r>
            <a:r>
              <a:rPr lang="zh-TW" altLang="en-US" sz="1600" dirty="0" smtClean="0">
                <a:latin typeface="微軟正黑體" panose="020B0604030504040204" pitchFamily="34" charset="-120"/>
                <a:ea typeface="微軟正黑體" panose="020B0604030504040204" pitchFamily="34" charset="-120"/>
              </a:rPr>
              <a:t>實物</a:t>
            </a:r>
            <a:r>
              <a:rPr lang="zh-TW" altLang="en-US" sz="1600" dirty="0">
                <a:latin typeface="微軟正黑體" panose="020B0604030504040204" pitchFamily="34" charset="-120"/>
                <a:ea typeface="微軟正黑體" panose="020B0604030504040204" pitchFamily="34" charset="-120"/>
              </a:rPr>
              <a:t>交割</a:t>
            </a:r>
            <a:r>
              <a:rPr lang="zh-TW" altLang="en-US" sz="1600" dirty="0" smtClean="0">
                <a:latin typeface="微軟正黑體" panose="020B0604030504040204" pitchFamily="34" charset="-120"/>
                <a:ea typeface="微軟正黑體" panose="020B0604030504040204" pitchFamily="34" charset="-120"/>
              </a:rPr>
              <a:t>過程將</a:t>
            </a:r>
            <a:r>
              <a:rPr lang="zh-TW" altLang="en-US" sz="1600" dirty="0">
                <a:latin typeface="微軟正黑體" panose="020B0604030504040204" pitchFamily="34" charset="-120"/>
                <a:ea typeface="微軟正黑體" panose="020B0604030504040204" pitchFamily="34" charset="-120"/>
              </a:rPr>
              <a:t>發揮重大作用</a:t>
            </a:r>
            <a:r>
              <a:rPr lang="zh-TW" altLang="en-US" sz="1600" dirty="0" smtClean="0">
                <a:latin typeface="微軟正黑體" panose="020B0604030504040204" pitchFamily="34" charset="-120"/>
                <a:ea typeface="微軟正黑體" panose="020B0604030504040204" pitchFamily="34" charset="-120"/>
              </a:rPr>
              <a:t>的可</a:t>
            </a:r>
            <a:r>
              <a:rPr lang="zh-TW" altLang="en-US" sz="1600" dirty="0">
                <a:latin typeface="微軟正黑體" panose="020B0604030504040204" pitchFamily="34" charset="-120"/>
                <a:ea typeface="微軟正黑體" panose="020B0604030504040204" pitchFamily="34" charset="-120"/>
              </a:rPr>
              <a:t>交付</a:t>
            </a:r>
            <a:r>
              <a:rPr lang="zh-TW" altLang="en-US" sz="1600" dirty="0" smtClean="0">
                <a:latin typeface="微軟正黑體" panose="020B0604030504040204" pitchFamily="34" charset="-120"/>
                <a:ea typeface="微軟正黑體" panose="020B0604030504040204" pitchFamily="34" charset="-120"/>
              </a:rPr>
              <a:t>等級證券的</a:t>
            </a:r>
            <a:r>
              <a:rPr lang="zh-TW" altLang="en-US" sz="1600" dirty="0">
                <a:latin typeface="微軟正黑體" panose="020B0604030504040204" pitchFamily="34" charset="-120"/>
                <a:ea typeface="微軟正黑體" panose="020B0604030504040204" pitchFamily="34" charset="-120"/>
              </a:rPr>
              <a:t>現行</a:t>
            </a:r>
            <a:r>
              <a:rPr lang="zh-TW" altLang="en-US" sz="1600" dirty="0" smtClean="0">
                <a:latin typeface="微軟正黑體" panose="020B0604030504040204" pitchFamily="34" charset="-120"/>
                <a:ea typeface="微軟正黑體" panose="020B0604030504040204" pitchFamily="34" charset="-120"/>
              </a:rPr>
              <a:t>價格</a:t>
            </a:r>
            <a:endParaRPr lang="en-US" altLang="zh-TW" sz="1600" dirty="0" smtClean="0">
              <a:latin typeface="微軟正黑體" panose="020B0604030504040204" pitchFamily="34" charset="-120"/>
              <a:ea typeface="微軟正黑體" panose="020B0604030504040204" pitchFamily="34" charset="-120"/>
            </a:endParaRPr>
          </a:p>
          <a:p>
            <a:pPr marL="635508" lvl="1" indent="-342900">
              <a:lnSpc>
                <a:spcPct val="120000"/>
              </a:lnSpc>
              <a:buClr>
                <a:schemeClr val="tx1"/>
              </a:buClr>
              <a:buFont typeface="+mj-lt"/>
              <a:buAutoNum type="alphaLcParenR"/>
            </a:pPr>
            <a:r>
              <a:rPr lang="zh-TW" altLang="en-US" sz="1600" dirty="0" smtClean="0">
                <a:latin typeface="微軟正黑體" panose="020B0604030504040204" pitchFamily="34" charset="-120"/>
                <a:ea typeface="微軟正黑體" panose="020B0604030504040204" pitchFamily="34" charset="-120"/>
              </a:rPr>
              <a:t>到交割之前的所有權</a:t>
            </a:r>
            <a:r>
              <a:rPr lang="zh-TW" altLang="en-US" sz="1600" dirty="0">
                <a:latin typeface="微軟正黑體" panose="020B0604030504040204" pitchFamily="34" charset="-120"/>
                <a:ea typeface="微軟正黑體" panose="020B0604030504040204" pitchFamily="34" charset="-120"/>
              </a:rPr>
              <a:t>融資</a:t>
            </a:r>
            <a:r>
              <a:rPr lang="zh-TW" altLang="en-US" sz="1600" dirty="0" smtClean="0">
                <a:latin typeface="微軟正黑體" panose="020B0604030504040204" pitchFamily="34" charset="-120"/>
                <a:ea typeface="微軟正黑體" panose="020B0604030504040204" pitchFamily="34" charset="-120"/>
              </a:rPr>
              <a:t>成本</a:t>
            </a:r>
            <a:endParaRPr lang="en-US" altLang="zh-TW" sz="1600" dirty="0" smtClean="0">
              <a:latin typeface="微軟正黑體" panose="020B0604030504040204" pitchFamily="34" charset="-120"/>
              <a:ea typeface="微軟正黑體" panose="020B0604030504040204" pitchFamily="34" charset="-120"/>
            </a:endParaRPr>
          </a:p>
          <a:p>
            <a:pPr marL="635508" lvl="1" indent="-342900">
              <a:lnSpc>
                <a:spcPct val="120000"/>
              </a:lnSpc>
              <a:buClr>
                <a:schemeClr val="tx1"/>
              </a:buClr>
              <a:buFont typeface="+mj-lt"/>
              <a:buAutoNum type="alphaLcParenR"/>
            </a:pPr>
            <a:r>
              <a:rPr lang="en-US" altLang="zh-TW" sz="1600" dirty="0" smtClean="0">
                <a:latin typeface="微軟正黑體" panose="020B0604030504040204" pitchFamily="34" charset="-120"/>
                <a:ea typeface="微軟正黑體" panose="020B0604030504040204" pitchFamily="34" charset="-120"/>
              </a:rPr>
              <a:t>(</a:t>
            </a:r>
            <a:r>
              <a:rPr lang="en-US" altLang="zh-TW" sz="1600" dirty="0">
                <a:latin typeface="微軟正黑體" panose="020B0604030504040204" pitchFamily="34" charset="-120"/>
                <a:ea typeface="微軟正黑體" panose="020B0604030504040204" pitchFamily="34" charset="-120"/>
              </a:rPr>
              <a:t>a) </a:t>
            </a:r>
            <a:r>
              <a:rPr lang="zh-TW" altLang="en-US" sz="1600" dirty="0">
                <a:latin typeface="微軟正黑體" panose="020B0604030504040204" pitchFamily="34" charset="-120"/>
                <a:ea typeface="微軟正黑體" panose="020B0604030504040204" pitchFamily="34" charset="-120"/>
              </a:rPr>
              <a:t>和 </a:t>
            </a:r>
            <a:r>
              <a:rPr lang="en-US" altLang="zh-TW" sz="1600" dirty="0">
                <a:latin typeface="微軟正黑體" panose="020B0604030504040204" pitchFamily="34" charset="-120"/>
                <a:ea typeface="微軟正黑體" panose="020B0604030504040204" pitchFamily="34" charset="-120"/>
              </a:rPr>
              <a:t>(b) </a:t>
            </a:r>
            <a:r>
              <a:rPr lang="zh-TW" altLang="en-US" sz="1600" dirty="0" smtClean="0">
                <a:latin typeface="微軟正黑體" panose="020B0604030504040204" pitchFamily="34" charset="-120"/>
                <a:ea typeface="微軟正黑體" panose="020B0604030504040204" pitchFamily="34" charset="-120"/>
              </a:rPr>
              <a:t>的</a:t>
            </a:r>
            <a:r>
              <a:rPr lang="zh-TW" altLang="en-US" sz="1600" dirty="0">
                <a:latin typeface="微軟正黑體" panose="020B0604030504040204" pitchFamily="34" charset="-120"/>
                <a:ea typeface="微軟正黑體" panose="020B0604030504040204" pitchFamily="34" charset="-120"/>
              </a:rPr>
              <a:t>波動</a:t>
            </a:r>
            <a:r>
              <a:rPr lang="zh-TW" altLang="en-US" sz="1600" dirty="0" smtClean="0">
                <a:latin typeface="微軟正黑體" panose="020B0604030504040204" pitchFamily="34" charset="-120"/>
                <a:ea typeface="微軟正黑體" panose="020B0604030504040204" pitchFamily="34" charset="-120"/>
              </a:rPr>
              <a:t>性</a:t>
            </a:r>
            <a:endParaRPr lang="en-US" altLang="zh-TW" sz="1600" dirty="0" smtClean="0">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5" name="文字方塊 4"/>
              <p:cNvSpPr txBox="1"/>
              <p:nvPr/>
            </p:nvSpPr>
            <p:spPr>
              <a:xfrm>
                <a:off x="4101053" y="2736937"/>
                <a:ext cx="4050853" cy="576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i="1" smtClean="0">
                          <a:latin typeface="Cambria Math" panose="02040503050406030204" pitchFamily="18" charset="0"/>
                        </a:rPr>
                        <m:t>𝐼𝑚𝑝𝑙𝑖𝑒𝑑</m:t>
                      </m:r>
                      <m:r>
                        <a:rPr lang="en-US" altLang="zh-TW" i="1" smtClean="0">
                          <a:latin typeface="Cambria Math" panose="02040503050406030204" pitchFamily="18" charset="0"/>
                        </a:rPr>
                        <m:t> </m:t>
                      </m:r>
                      <m:r>
                        <a:rPr lang="en-US" altLang="zh-TW" i="1" smtClean="0">
                          <a:latin typeface="Cambria Math" panose="02040503050406030204" pitchFamily="18" charset="0"/>
                        </a:rPr>
                        <m:t>𝑅𝑒𝑝𝑜</m:t>
                      </m:r>
                      <m:r>
                        <a:rPr lang="en-US" altLang="zh-TW" i="1" smtClean="0">
                          <a:latin typeface="Cambria Math" panose="02040503050406030204" pitchFamily="18" charset="0"/>
                        </a:rPr>
                        <m:t> </m:t>
                      </m:r>
                      <m:r>
                        <a:rPr lang="en-US" altLang="zh-TW" i="1" smtClean="0">
                          <a:latin typeface="Cambria Math" panose="02040503050406030204" pitchFamily="18" charset="0"/>
                        </a:rPr>
                        <m:t>𝑅𝑎𝑡𝑒</m:t>
                      </m:r>
                      <m:r>
                        <a:rPr lang="en-US" altLang="zh-TW" i="1" smtClean="0">
                          <a:latin typeface="Cambria Math" panose="02040503050406030204" pitchFamily="18" charset="0"/>
                        </a:rPr>
                        <m:t>=</m:t>
                      </m:r>
                      <m:f>
                        <m:fPr>
                          <m:ctrlPr>
                            <a:rPr lang="en-US" altLang="zh-TW" b="0" i="1" smtClean="0">
                              <a:latin typeface="Cambria Math" panose="02040503050406030204" pitchFamily="18" charset="0"/>
                              <a:ea typeface="Cambria Math" panose="02040503050406030204" pitchFamily="18" charset="0"/>
                            </a:rPr>
                          </m:ctrlPr>
                        </m:fPr>
                        <m:num>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𝑅𝑎𝑡𝑖𝑜</m:t>
                          </m:r>
                          <m:r>
                            <a:rPr lang="en-US" altLang="zh-TW" b="0" i="1" smtClean="0">
                              <a:latin typeface="Cambria Math" panose="02040503050406030204" pitchFamily="18" charset="0"/>
                              <a:ea typeface="Cambria Math" panose="02040503050406030204" pitchFamily="18" charset="0"/>
                            </a:rPr>
                            <m:t>−1)×360</m:t>
                          </m:r>
                        </m:num>
                        <m:den>
                          <m:r>
                            <m:rPr>
                              <m:nor/>
                            </m:rPr>
                            <a:rPr lang="en-US" altLang="zh-TW" b="0" i="0" smtClean="0">
                              <a:latin typeface="Cambria Math" panose="02040503050406030204" pitchFamily="18" charset="0"/>
                              <a:ea typeface="Cambria Math" panose="02040503050406030204" pitchFamily="18" charset="0"/>
                            </a:rPr>
                            <m:t>d</m:t>
                          </m:r>
                          <m:r>
                            <m:rPr>
                              <m:nor/>
                            </m:rPr>
                            <a:rPr lang="en-US" altLang="zh-TW" b="0" i="0" smtClean="0">
                              <a:latin typeface="Cambria Math" panose="02040503050406030204" pitchFamily="18" charset="0"/>
                              <a:ea typeface="Cambria Math" panose="02040503050406030204" pitchFamily="18" charset="0"/>
                            </a:rPr>
                            <m:t>−(</m:t>
                          </m:r>
                          <m:r>
                            <m:rPr>
                              <m:nor/>
                            </m:rPr>
                            <a:rPr lang="en-US" altLang="zh-TW" b="0" i="0" smtClean="0">
                              <a:latin typeface="Cambria Math" panose="02040503050406030204" pitchFamily="18" charset="0"/>
                              <a:ea typeface="Cambria Math" panose="02040503050406030204" pitchFamily="18" charset="0"/>
                            </a:rPr>
                            <m:t>t</m:t>
                          </m:r>
                          <m:r>
                            <m:rPr>
                              <m:nor/>
                            </m:rPr>
                            <a:rPr lang="en-US" altLang="zh-TW" b="0" i="0" smtClean="0">
                              <a:latin typeface="Cambria Math" panose="02040503050406030204" pitchFamily="18" charset="0"/>
                              <a:ea typeface="Cambria Math" panose="02040503050406030204" pitchFamily="18" charset="0"/>
                            </a:rPr>
                            <m:t>+1)</m:t>
                          </m:r>
                          <m:r>
                            <m:rPr>
                              <m:nor/>
                            </m:rPr>
                            <a:rPr lang="zh-TW" altLang="en-US" dirty="0"/>
                            <m:t> </m:t>
                          </m:r>
                        </m:den>
                      </m:f>
                    </m:oMath>
                  </m:oMathPara>
                </a14:m>
                <a:endParaRPr lang="zh-TW" altLang="en-US"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4101053" y="2736937"/>
                <a:ext cx="4050853" cy="576761"/>
              </a:xfrm>
              <a:prstGeom prst="rect">
                <a:avLst/>
              </a:prstGeom>
              <a:blipFill>
                <a:blip r:embed="rId3"/>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287012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交割品質－</a:t>
            </a:r>
            <a:r>
              <a:rPr lang="en-US" altLang="zh-TW" dirty="0">
                <a:latin typeface="微軟正黑體" panose="020B0604030504040204" pitchFamily="34" charset="-120"/>
                <a:ea typeface="微軟正黑體" panose="020B0604030504040204" pitchFamily="34" charset="-120"/>
              </a:rPr>
              <a:t>The CTD Option</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a:xfrm>
            <a:off x="1257300" y="2141620"/>
            <a:ext cx="9753600" cy="3727473"/>
          </a:xfrm>
        </p:spPr>
        <p:txBody>
          <a:bodyPr/>
          <a:lstStyle/>
          <a:p>
            <a:r>
              <a:rPr lang="zh-TW" altLang="en-US" dirty="0">
                <a:latin typeface="微軟正黑體" panose="020B0604030504040204" pitchFamily="34" charset="-120"/>
                <a:ea typeface="微軟正黑體" panose="020B0604030504040204" pitchFamily="34" charset="-120"/>
              </a:rPr>
              <a:t>實際上，期貨交易時間表和實物交割流程的相互作用會</a:t>
            </a:r>
            <a:r>
              <a:rPr lang="zh-TW" altLang="en-US" dirty="0" smtClean="0">
                <a:latin typeface="微軟正黑體" panose="020B0604030504040204" pitchFamily="34" charset="-120"/>
                <a:ea typeface="微軟正黑體" panose="020B0604030504040204" pitchFamily="34" charset="-120"/>
              </a:rPr>
              <a:t>在交割月內</a:t>
            </a:r>
            <a:r>
              <a:rPr lang="zh-TW" altLang="en-US" dirty="0">
                <a:latin typeface="微軟正黑體" panose="020B0604030504040204" pitchFamily="34" charset="-120"/>
                <a:ea typeface="微軟正黑體" panose="020B0604030504040204" pitchFamily="34" charset="-120"/>
              </a:rPr>
              <a:t>產生短暫的</a:t>
            </a:r>
            <a:r>
              <a:rPr lang="zh-TW" altLang="en-US" dirty="0" smtClean="0">
                <a:latin typeface="微軟正黑體" panose="020B0604030504040204" pitchFamily="34" charset="-120"/>
                <a:ea typeface="微軟正黑體" panose="020B0604030504040204" pitchFamily="34" charset="-120"/>
              </a:rPr>
              <a:t>時間差，</a:t>
            </a:r>
            <a:r>
              <a:rPr lang="zh-TW" altLang="en-US" dirty="0">
                <a:latin typeface="微軟正黑體" panose="020B0604030504040204" pitchFamily="34" charset="-120"/>
                <a:ea typeface="微軟正黑體" panose="020B0604030504040204" pitchFamily="34" charset="-120"/>
              </a:rPr>
              <a:t>在此期間，每個合約等級證券的交割發票價格會暫時</a:t>
            </a:r>
            <a:r>
              <a:rPr lang="zh-TW" altLang="en-US" dirty="0" smtClean="0">
                <a:latin typeface="微軟正黑體" panose="020B0604030504040204" pitchFamily="34" charset="-120"/>
                <a:ea typeface="微軟正黑體" panose="020B0604030504040204" pitchFamily="34" charset="-120"/>
              </a:rPr>
              <a:t>凍結在</a:t>
            </a:r>
            <a:r>
              <a:rPr lang="zh-TW" altLang="en-US" dirty="0">
                <a:latin typeface="微軟正黑體" panose="020B0604030504040204" pitchFamily="34" charset="-120"/>
                <a:ea typeface="微軟正黑體" panose="020B0604030504040204" pitchFamily="34" charset="-120"/>
              </a:rPr>
              <a:t>已知的水平上</a:t>
            </a:r>
            <a:r>
              <a:rPr lang="zh-TW" altLang="en-US" dirty="0" smtClean="0">
                <a:latin typeface="微軟正黑體" panose="020B0604030504040204" pitchFamily="34" charset="-120"/>
                <a:ea typeface="微軟正黑體" panose="020B0604030504040204" pitchFamily="34" charset="-120"/>
              </a:rPr>
              <a:t>。因此</a:t>
            </a:r>
            <a:r>
              <a:rPr lang="en-US" altLang="zh-TW" dirty="0" smtClean="0">
                <a:latin typeface="微軟正黑體" panose="020B0604030504040204" pitchFamily="34" charset="-120"/>
                <a:ea typeface="微軟正黑體" panose="020B0604030504040204" pitchFamily="34" charset="-120"/>
              </a:rPr>
              <a:t>CTD Option</a:t>
            </a:r>
            <a:r>
              <a:rPr lang="zh-TW" altLang="en-US" dirty="0" smtClean="0">
                <a:latin typeface="微軟正黑體" panose="020B0604030504040204" pitchFamily="34" charset="-120"/>
                <a:ea typeface="微軟正黑體" panose="020B0604030504040204" pitchFamily="34" charset="-120"/>
              </a:rPr>
              <a:t>又可分為：</a:t>
            </a:r>
            <a:endParaRPr lang="en-US" altLang="zh-TW" dirty="0" smtClean="0">
              <a:latin typeface="微軟正黑體" panose="020B0604030504040204" pitchFamily="34" charset="-120"/>
              <a:ea typeface="微軟正黑體" panose="020B0604030504040204" pitchFamily="34" charset="-120"/>
            </a:endParaRPr>
          </a:p>
          <a:p>
            <a:pPr>
              <a:buClr>
                <a:schemeClr val="tx1"/>
              </a:buClr>
              <a:buFont typeface="Arial" panose="020B0604020202020204" pitchFamily="34" charset="0"/>
              <a:buChar char="•"/>
            </a:pPr>
            <a:endParaRPr lang="en-US" altLang="zh-TW" b="1" dirty="0" smtClean="0">
              <a:latin typeface="微軟正黑體" panose="020B0604030504040204" pitchFamily="34" charset="-120"/>
              <a:ea typeface="微軟正黑體" panose="020B0604030504040204" pitchFamily="34" charset="-120"/>
            </a:endParaRPr>
          </a:p>
          <a:p>
            <a:pPr lvl="1">
              <a:buClr>
                <a:schemeClr val="tx1"/>
              </a:buClr>
              <a:buFont typeface="Arial" panose="020B0604020202020204" pitchFamily="34" charset="0"/>
              <a:buChar char="•"/>
            </a:pPr>
            <a:r>
              <a:rPr lang="en-US" altLang="zh-TW" b="1" dirty="0" smtClean="0">
                <a:latin typeface="微軟正黑體" panose="020B0604030504040204" pitchFamily="34" charset="-120"/>
                <a:ea typeface="微軟正黑體" panose="020B0604030504040204" pitchFamily="34" charset="-120"/>
              </a:rPr>
              <a:t>End of Month option</a:t>
            </a:r>
          </a:p>
          <a:p>
            <a:pPr lvl="1">
              <a:buClr>
                <a:schemeClr val="tx1"/>
              </a:buClr>
              <a:buFont typeface="Arial" panose="020B0604020202020204" pitchFamily="34" charset="0"/>
              <a:buChar char="•"/>
            </a:pPr>
            <a:r>
              <a:rPr lang="en-US" altLang="zh-TW" b="1" dirty="0" smtClean="0">
                <a:latin typeface="微軟正黑體" panose="020B0604030504040204" pitchFamily="34" charset="-120"/>
                <a:ea typeface="微軟正黑體" panose="020B0604030504040204" pitchFamily="34" charset="-120"/>
              </a:rPr>
              <a:t>Wild Card Option</a:t>
            </a:r>
          </a:p>
          <a:p>
            <a:pPr lvl="1"/>
            <a:endParaRPr lang="en-US" altLang="zh-TW" dirty="0" smtClean="0">
              <a:latin typeface="微軟正黑體" panose="020B0604030504040204" pitchFamily="34" charset="-120"/>
              <a:ea typeface="微軟正黑體" panose="020B0604030504040204" pitchFamily="34" charset="-120"/>
            </a:endParaRPr>
          </a:p>
          <a:p>
            <a:pPr marL="201168" lvl="1" indent="0">
              <a:buNone/>
            </a:pPr>
            <a:r>
              <a:rPr lang="zh-TW" altLang="en-US" dirty="0" smtClean="0">
                <a:latin typeface="微軟正黑體" panose="020B0604030504040204" pitchFamily="34" charset="-120"/>
                <a:ea typeface="微軟正黑體" panose="020B0604030504040204" pitchFamily="34" charset="-120"/>
              </a:rPr>
              <a:t>若期貨及</a:t>
            </a:r>
            <a:r>
              <a:rPr lang="zh-TW" altLang="en-US" dirty="0">
                <a:latin typeface="微軟正黑體" panose="020B0604030504040204" pitchFamily="34" charset="-120"/>
                <a:ea typeface="微軟正黑體" panose="020B0604030504040204" pitchFamily="34" charset="-120"/>
              </a:rPr>
              <a:t>其可交割</a:t>
            </a:r>
            <a:r>
              <a:rPr lang="zh-TW" altLang="en-US" dirty="0" smtClean="0">
                <a:latin typeface="微軟正黑體" panose="020B0604030504040204" pitchFamily="34" charset="-120"/>
                <a:ea typeface="微軟正黑體" panose="020B0604030504040204" pitchFamily="34" charset="-120"/>
              </a:rPr>
              <a:t>等級證券持續</a:t>
            </a:r>
            <a:r>
              <a:rPr lang="zh-TW" altLang="en-US" dirty="0">
                <a:latin typeface="微軟正黑體" panose="020B0604030504040204" pitchFamily="34" charset="-120"/>
                <a:ea typeface="微軟正黑體" panose="020B0604030504040204" pitchFamily="34" charset="-120"/>
              </a:rPr>
              <a:t>可供交易，則這兩</a:t>
            </a:r>
            <a:r>
              <a:rPr lang="zh-TW" altLang="en-US" dirty="0" smtClean="0">
                <a:latin typeface="微軟正黑體" panose="020B0604030504040204" pitchFamily="34" charset="-120"/>
                <a:ea typeface="微軟正黑體" panose="020B0604030504040204" pitchFamily="34" charset="-120"/>
              </a:rPr>
              <a:t>種都</a:t>
            </a:r>
            <a:r>
              <a:rPr lang="zh-TW" altLang="en-US" dirty="0">
                <a:latin typeface="微軟正黑體" panose="020B0604030504040204" pitchFamily="34" charset="-120"/>
                <a:ea typeface="微軟正黑體" panose="020B0604030504040204" pitchFamily="34" charset="-120"/>
              </a:rPr>
              <a:t>不會存在</a:t>
            </a:r>
            <a:r>
              <a:rPr lang="zh-TW" altLang="en-US" dirty="0" smtClean="0">
                <a:latin typeface="微軟正黑體" panose="020B0604030504040204" pitchFamily="34" charset="-120"/>
                <a:ea typeface="微軟正黑體" panose="020B0604030504040204" pitchFamily="34" charset="-120"/>
              </a:rPr>
              <a:t>。在</a:t>
            </a:r>
            <a:r>
              <a:rPr lang="zh-TW" altLang="en-US" dirty="0">
                <a:latin typeface="微軟正黑體" panose="020B0604030504040204" pitchFamily="34" charset="-120"/>
                <a:ea typeface="微軟正黑體" panose="020B0604030504040204" pitchFamily="34" charset="-120"/>
              </a:rPr>
              <a:t>這樣一個虛構的宇宙中，期貨合約價格</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最終</a:t>
            </a:r>
            <a:r>
              <a:rPr lang="zh-TW" altLang="en-US" dirty="0" smtClean="0">
                <a:latin typeface="微軟正黑體" panose="020B0604030504040204" pitchFamily="34" charset="-120"/>
                <a:ea typeface="微軟正黑體" panose="020B0604030504040204" pitchFamily="34" charset="-120"/>
              </a:rPr>
              <a:t>作為</a:t>
            </a:r>
            <a:r>
              <a:rPr lang="en-US" altLang="zh-TW" dirty="0" smtClean="0">
                <a:latin typeface="微軟正黑體" panose="020B0604030504040204" pitchFamily="34" charset="-120"/>
                <a:ea typeface="微軟正黑體" panose="020B0604030504040204" pitchFamily="34" charset="-120"/>
              </a:rPr>
              <a:t>CTD option</a:t>
            </a:r>
            <a:r>
              <a:rPr lang="zh-TW" altLang="en-US" dirty="0" smtClean="0">
                <a:latin typeface="微軟正黑體" panose="020B0604030504040204" pitchFamily="34" charset="-120"/>
                <a:ea typeface="微軟正黑體" panose="020B0604030504040204" pitchFamily="34" charset="-120"/>
              </a:rPr>
              <a:t>的</a:t>
            </a:r>
            <a:r>
              <a:rPr lang="zh-TW" altLang="en-US" dirty="0">
                <a:latin typeface="微軟正黑體" panose="020B0604030504040204" pitchFamily="34" charset="-120"/>
                <a:ea typeface="微軟正黑體" panose="020B0604030504040204" pitchFamily="34" charset="-120"/>
              </a:rPr>
              <a:t>執行</a:t>
            </a:r>
            <a:r>
              <a:rPr lang="zh-TW" altLang="en-US" dirty="0" smtClean="0">
                <a:latin typeface="微軟正黑體" panose="020B0604030504040204" pitchFamily="34" charset="-120"/>
                <a:ea typeface="微軟正黑體" panose="020B0604030504040204" pitchFamily="34" charset="-120"/>
              </a:rPr>
              <a:t>價</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會</a:t>
            </a:r>
            <a:r>
              <a:rPr lang="zh-TW" altLang="en-US" dirty="0">
                <a:latin typeface="微軟正黑體" panose="020B0604030504040204" pitchFamily="34" charset="-120"/>
                <a:ea typeface="微軟正黑體" panose="020B0604030504040204" pitchFamily="34" charset="-120"/>
              </a:rPr>
              <a:t>不斷地</a:t>
            </a:r>
            <a:r>
              <a:rPr lang="zh-TW" altLang="en-US" dirty="0" smtClean="0">
                <a:latin typeface="微軟正黑體" panose="020B0604030504040204" pitchFamily="34" charset="-120"/>
                <a:ea typeface="微軟正黑體" panose="020B0604030504040204" pitchFamily="34" charset="-120"/>
              </a:rPr>
              <a:t>與合約</a:t>
            </a:r>
            <a:r>
              <a:rPr lang="zh-TW" altLang="en-US" dirty="0">
                <a:latin typeface="微軟正黑體" panose="020B0604030504040204" pitchFamily="34" charset="-120"/>
                <a:ea typeface="微軟正黑體" panose="020B0604030504040204" pitchFamily="34" charset="-120"/>
              </a:rPr>
              <a:t>級證券的</a:t>
            </a:r>
            <a:r>
              <a:rPr lang="zh-TW" altLang="en-US" dirty="0" smtClean="0">
                <a:latin typeface="微軟正黑體" panose="020B0604030504040204" pitchFamily="34" charset="-120"/>
                <a:ea typeface="微軟正黑體" panose="020B0604030504040204" pitchFamily="34" charset="-120"/>
              </a:rPr>
              <a:t>價格互動並進行調整。</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761744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600" dirty="0" smtClean="0">
                <a:latin typeface="微軟正黑體" panose="020B0604030504040204" pitchFamily="34" charset="-120"/>
                <a:ea typeface="微軟正黑體" panose="020B0604030504040204" pitchFamily="34" charset="-120"/>
              </a:rPr>
              <a:t>交割的品質與時間</a:t>
            </a:r>
            <a:r>
              <a:rPr lang="en-US" altLang="zh-TW" sz="3600" dirty="0" smtClean="0">
                <a:latin typeface="微軟正黑體" panose="020B0604030504040204" pitchFamily="34" charset="-120"/>
                <a:ea typeface="微軟正黑體" panose="020B0604030504040204" pitchFamily="34" charset="-120"/>
              </a:rPr>
              <a:t>-The </a:t>
            </a:r>
            <a:r>
              <a:rPr lang="en-US" altLang="zh-TW" sz="3600" dirty="0">
                <a:latin typeface="微軟正黑體" panose="020B0604030504040204" pitchFamily="34" charset="-120"/>
                <a:ea typeface="微軟正黑體" panose="020B0604030504040204" pitchFamily="34" charset="-120"/>
              </a:rPr>
              <a:t>End of Month Option</a:t>
            </a:r>
            <a:endParaRPr lang="zh-TW" altLang="en-US" sz="3600"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a:xfrm>
            <a:off x="1097280" y="1998096"/>
            <a:ext cx="10058400" cy="3870998"/>
          </a:xfrm>
        </p:spPr>
        <p:txBody>
          <a:bodyPr/>
          <a:lstStyle/>
          <a:p>
            <a:pPr>
              <a:lnSpc>
                <a:spcPct val="100000"/>
              </a:lnSpc>
            </a:pPr>
            <a:r>
              <a:rPr lang="en-US" altLang="zh-TW" dirty="0" smtClean="0">
                <a:latin typeface="微軟正黑體" panose="020B0604030504040204" pitchFamily="34" charset="-120"/>
                <a:ea typeface="微軟正黑體" panose="020B0604030504040204" pitchFamily="34" charset="-120"/>
              </a:rPr>
              <a:t>End </a:t>
            </a:r>
            <a:r>
              <a:rPr lang="en-US" altLang="zh-TW" dirty="0">
                <a:latin typeface="微軟正黑體" panose="020B0604030504040204" pitchFamily="34" charset="-120"/>
                <a:ea typeface="微軟正黑體" panose="020B0604030504040204" pitchFamily="34" charset="-120"/>
              </a:rPr>
              <a:t>of Month </a:t>
            </a:r>
            <a:r>
              <a:rPr lang="en-US" altLang="zh-TW" dirty="0" smtClean="0">
                <a:latin typeface="微軟正黑體" panose="020B0604030504040204" pitchFamily="34" charset="-120"/>
                <a:ea typeface="微軟正黑體" panose="020B0604030504040204" pitchFamily="34" charset="-120"/>
              </a:rPr>
              <a:t>interval</a:t>
            </a:r>
            <a:r>
              <a:rPr lang="zh-TW" altLang="en-US" dirty="0" smtClean="0">
                <a:latin typeface="微軟正黑體" panose="020B0604030504040204" pitchFamily="34" charset="-120"/>
                <a:ea typeface="微軟正黑體" panose="020B0604030504040204" pitchFamily="34" charset="-120"/>
              </a:rPr>
              <a:t>：最後交易日和最後意向日之間的時間差</a:t>
            </a:r>
            <a:endParaRPr lang="en-US" altLang="zh-TW" dirty="0" smtClean="0">
              <a:latin typeface="微軟正黑體" panose="020B0604030504040204" pitchFamily="34" charset="-120"/>
              <a:ea typeface="微軟正黑體" panose="020B0604030504040204" pitchFamily="34" charset="-120"/>
            </a:endParaRPr>
          </a:p>
          <a:p>
            <a:pPr marL="201168" lvl="1" indent="0">
              <a:lnSpc>
                <a:spcPct val="100000"/>
              </a:lnSpc>
              <a:buNone/>
            </a:pPr>
            <a:r>
              <a:rPr lang="zh-TW" altLang="en-US" dirty="0">
                <a:latin typeface="微軟正黑體" panose="020B0604030504040204" pitchFamily="34" charset="-120"/>
                <a:ea typeface="微軟正黑體" panose="020B0604030504040204" pitchFamily="34" charset="-120"/>
              </a:rPr>
              <a:t>這段期間期貨價格已定</a:t>
            </a:r>
            <a:r>
              <a:rPr lang="zh-TW" altLang="en-US" dirty="0" smtClean="0">
                <a:latin typeface="微軟正黑體" panose="020B0604030504040204" pitchFamily="34" charset="-120"/>
                <a:ea typeface="微軟正黑體" panose="020B0604030504040204" pitchFamily="34" charset="-120"/>
              </a:rPr>
              <a:t>，其他</a:t>
            </a:r>
            <a:r>
              <a:rPr lang="en-US" altLang="zh-TW" dirty="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包括</a:t>
            </a:r>
            <a:r>
              <a:rPr lang="zh-TW" altLang="en-US" dirty="0">
                <a:latin typeface="微軟正黑體" panose="020B0604030504040204" pitchFamily="34" charset="-120"/>
                <a:ea typeface="微軟正黑體" panose="020B0604030504040204" pitchFamily="34" charset="-120"/>
              </a:rPr>
              <a:t>可交付證券的價格</a:t>
            </a:r>
            <a:r>
              <a:rPr lang="zh-TW" altLang="en-US" dirty="0" smtClean="0">
                <a:latin typeface="微軟正黑體" panose="020B0604030504040204" pitchFamily="34" charset="-120"/>
                <a:ea typeface="微軟正黑體" panose="020B0604030504040204" pitchFamily="34" charset="-120"/>
              </a:rPr>
              <a:t>變動或</a:t>
            </a:r>
            <a:r>
              <a:rPr lang="zh-TW" altLang="en-US" dirty="0">
                <a:latin typeface="微軟正黑體" panose="020B0604030504040204" pitchFamily="34" charset="-120"/>
                <a:ea typeface="微軟正黑體" panose="020B0604030504040204" pitchFamily="34" charset="-120"/>
              </a:rPr>
              <a:t>可能導致 </a:t>
            </a:r>
            <a:r>
              <a:rPr lang="en-US" altLang="zh-TW" dirty="0">
                <a:latin typeface="微軟正黑體" panose="020B0604030504040204" pitchFamily="34" charset="-120"/>
                <a:ea typeface="微軟正黑體" panose="020B0604030504040204" pitchFamily="34" charset="-120"/>
              </a:rPr>
              <a:t>CTD </a:t>
            </a:r>
            <a:r>
              <a:rPr lang="zh-TW" altLang="en-US" dirty="0">
                <a:latin typeface="微軟正黑體" panose="020B0604030504040204" pitchFamily="34" charset="-120"/>
                <a:ea typeface="微軟正黑體" panose="020B0604030504040204" pitchFamily="34" charset="-120"/>
              </a:rPr>
              <a:t>狀態發生變化的融資</a:t>
            </a:r>
            <a:r>
              <a:rPr lang="zh-TW" altLang="en-US" dirty="0" smtClean="0">
                <a:latin typeface="微軟正黑體" panose="020B0604030504040204" pitchFamily="34" charset="-120"/>
                <a:ea typeface="微軟正黑體" panose="020B0604030504040204" pitchFamily="34" charset="-120"/>
              </a:rPr>
              <a:t>利率</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圍繞</a:t>
            </a:r>
            <a:r>
              <a:rPr lang="zh-TW" altLang="en-US" dirty="0">
                <a:latin typeface="微軟正黑體" panose="020B0604030504040204" pitchFamily="34" charset="-120"/>
                <a:ea typeface="微軟正黑體" panose="020B0604030504040204" pitchFamily="34" charset="-120"/>
              </a:rPr>
              <a:t>它運行</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marL="201168" lvl="1" indent="0">
              <a:lnSpc>
                <a:spcPct val="100000"/>
              </a:lnSpc>
              <a:buNone/>
            </a:pPr>
            <a:r>
              <a:rPr lang="zh-TW" altLang="en-US" dirty="0">
                <a:latin typeface="微軟正黑體" panose="020B0604030504040204" pitchFamily="34" charset="-120"/>
                <a:ea typeface="微軟正黑體" panose="020B0604030504040204" pitchFamily="34" charset="-120"/>
              </a:rPr>
              <a:t>合約</a:t>
            </a:r>
            <a:r>
              <a:rPr lang="zh-TW" altLang="en-US" dirty="0" smtClean="0">
                <a:latin typeface="微軟正黑體" panose="020B0604030504040204" pitchFamily="34" charset="-120"/>
                <a:ea typeface="微軟正黑體" panose="020B0604030504040204" pitchFamily="34" charset="-120"/>
              </a:rPr>
              <a:t>級證券仍然可進行交易，</a:t>
            </a:r>
            <a:r>
              <a:rPr lang="en-US" altLang="zh-TW" dirty="0" smtClean="0">
                <a:latin typeface="微軟正黑體" panose="020B0604030504040204" pitchFamily="34" charset="-120"/>
                <a:ea typeface="微軟正黑體" panose="020B0604030504040204" pitchFamily="34" charset="-120"/>
              </a:rPr>
              <a:t>End of Month Option</a:t>
            </a:r>
            <a:r>
              <a:rPr lang="zh-TW" altLang="en-US" dirty="0" smtClean="0">
                <a:latin typeface="微軟正黑體" panose="020B0604030504040204" pitchFamily="34" charset="-120"/>
                <a:ea typeface="微軟正黑體" panose="020B0604030504040204" pitchFamily="34" charset="-120"/>
              </a:rPr>
              <a:t>讓期貨空方有機會選擇更有利的證券交割。</a:t>
            </a:r>
            <a:endParaRPr lang="en-US" altLang="zh-TW" dirty="0" smtClean="0">
              <a:latin typeface="微軟正黑體" panose="020B0604030504040204" pitchFamily="34" charset="-120"/>
              <a:ea typeface="微軟正黑體" panose="020B0604030504040204" pitchFamily="34" charset="-120"/>
            </a:endParaRPr>
          </a:p>
          <a:p>
            <a:pPr marL="201168" lvl="1" indent="0">
              <a:lnSpc>
                <a:spcPct val="100000"/>
              </a:lnSpc>
              <a:buNone/>
            </a:pPr>
            <a:r>
              <a:rPr lang="zh-TW" altLang="en-US" dirty="0" smtClean="0">
                <a:latin typeface="微軟正黑體" panose="020B0604030504040204" pitchFamily="34" charset="-120"/>
                <a:ea typeface="微軟正黑體" panose="020B0604030504040204" pitchFamily="34" charset="-120"/>
              </a:rPr>
              <a:t>若</a:t>
            </a:r>
            <a:r>
              <a:rPr lang="en-US" altLang="zh-TW" dirty="0" smtClean="0">
                <a:latin typeface="微軟正黑體" panose="020B0604030504040204" pitchFamily="34" charset="-120"/>
                <a:ea typeface="微軟正黑體" panose="020B0604030504040204" pitchFamily="34" charset="-120"/>
              </a:rPr>
              <a:t>End of Month Option &gt; 0</a:t>
            </a:r>
            <a:r>
              <a:rPr lang="zh-TW" altLang="en-US" dirty="0" smtClean="0">
                <a:latin typeface="微軟正黑體" panose="020B0604030504040204" pitchFamily="34" charset="-120"/>
                <a:ea typeface="微軟正黑體" panose="020B0604030504040204" pitchFamily="34" charset="-120"/>
              </a:rPr>
              <a:t>，則可能阻止</a:t>
            </a:r>
            <a:r>
              <a:rPr lang="zh-TW" altLang="en-US" dirty="0">
                <a:latin typeface="微軟正黑體" panose="020B0604030504040204" pitchFamily="34" charset="-120"/>
                <a:ea typeface="微軟正黑體" panose="020B0604030504040204" pitchFamily="34" charset="-120"/>
              </a:rPr>
              <a:t>即將到期</a:t>
            </a:r>
            <a:r>
              <a:rPr lang="zh-TW" altLang="en-US" dirty="0" smtClean="0">
                <a:latin typeface="微軟正黑體" panose="020B0604030504040204" pitchFamily="34" charset="-120"/>
                <a:ea typeface="微軟正黑體" panose="020B0604030504040204" pitchFamily="34" charset="-120"/>
              </a:rPr>
              <a:t>的期貨在各自</a:t>
            </a:r>
            <a:r>
              <a:rPr lang="zh-TW" altLang="en-US" dirty="0">
                <a:latin typeface="微軟正黑體" panose="020B0604030504040204" pitchFamily="34" charset="-120"/>
                <a:ea typeface="微軟正黑體" panose="020B0604030504040204" pitchFamily="34" charset="-120"/>
              </a:rPr>
              <a:t>的最後交</a:t>
            </a:r>
            <a:r>
              <a:rPr lang="zh-TW" altLang="en-US" dirty="0" smtClean="0">
                <a:latin typeface="微軟正黑體" panose="020B0604030504040204" pitchFamily="34" charset="-120"/>
                <a:ea typeface="微軟正黑體" panose="020B0604030504040204" pitchFamily="34" charset="-120"/>
              </a:rPr>
              <a:t>易日基差收斂為</a:t>
            </a:r>
            <a:r>
              <a:rPr lang="zh-TW" altLang="en-US" dirty="0">
                <a:latin typeface="微軟正黑體" panose="020B0604030504040204" pitchFamily="34" charset="-120"/>
                <a:ea typeface="微軟正黑體" panose="020B0604030504040204" pitchFamily="34" charset="-120"/>
              </a:rPr>
              <a:t>零。</a:t>
            </a:r>
            <a:endParaRPr lang="en-US" altLang="zh-TW" dirty="0" smtClean="0">
              <a:latin typeface="微軟正黑體" panose="020B0604030504040204" pitchFamily="34" charset="-120"/>
              <a:ea typeface="微軟正黑體" panose="020B0604030504040204" pitchFamily="34" charset="-120"/>
            </a:endParaRPr>
          </a:p>
        </p:txBody>
      </p:sp>
      <p:sp>
        <p:nvSpPr>
          <p:cNvPr id="4" name="圓角矩形 3"/>
          <p:cNvSpPr/>
          <p:nvPr/>
        </p:nvSpPr>
        <p:spPr>
          <a:xfrm>
            <a:off x="8461961" y="1998096"/>
            <a:ext cx="1291639" cy="30472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zh-TW" altLang="en-US" sz="1400" dirty="0" smtClean="0">
                <a:latin typeface="微軟正黑體" panose="020B0604030504040204" pitchFamily="34" charset="-120"/>
                <a:ea typeface="微軟正黑體" panose="020B0604030504040204" pitchFamily="34" charset="-120"/>
              </a:rPr>
              <a:t>差</a:t>
            </a:r>
            <a:r>
              <a:rPr lang="en-US" altLang="zh-TW" sz="1400" dirty="0" smtClean="0">
                <a:latin typeface="微軟正黑體" panose="020B0604030504040204" pitchFamily="34" charset="-120"/>
                <a:ea typeface="微軟正黑體" panose="020B0604030504040204" pitchFamily="34" charset="-120"/>
              </a:rPr>
              <a:t>6</a:t>
            </a:r>
            <a:r>
              <a:rPr lang="zh-TW" altLang="en-US" sz="1400" dirty="0" smtClean="0">
                <a:latin typeface="微軟正黑體" panose="020B0604030504040204" pitchFamily="34" charset="-120"/>
                <a:ea typeface="微軟正黑體" panose="020B0604030504040204" pitchFamily="34" charset="-120"/>
              </a:rPr>
              <a:t>個營業日</a:t>
            </a:r>
            <a:endParaRPr lang="zh-TW" altLang="en-US" sz="1400" dirty="0">
              <a:latin typeface="微軟正黑體" panose="020B0604030504040204" pitchFamily="34" charset="-120"/>
              <a:ea typeface="微軟正黑體" panose="020B0604030504040204" pitchFamily="34" charset="-120"/>
            </a:endParaRPr>
          </a:p>
        </p:txBody>
      </p:sp>
      <p:sp>
        <p:nvSpPr>
          <p:cNvPr id="6" name="圓角矩形 5"/>
          <p:cNvSpPr/>
          <p:nvPr/>
        </p:nvSpPr>
        <p:spPr>
          <a:xfrm>
            <a:off x="9864041" y="1998096"/>
            <a:ext cx="1291639" cy="304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sz="1400" dirty="0" smtClean="0">
                <a:latin typeface="微軟正黑體" panose="020B0604030504040204" pitchFamily="34" charset="-120"/>
                <a:ea typeface="微軟正黑體" panose="020B0604030504040204" pitchFamily="34" charset="-120"/>
              </a:rPr>
              <a:t>差</a:t>
            </a:r>
            <a:r>
              <a:rPr lang="en-US" altLang="zh-TW" sz="1400" dirty="0" smtClean="0">
                <a:latin typeface="微軟正黑體" panose="020B0604030504040204" pitchFamily="34" charset="-120"/>
                <a:ea typeface="微軟正黑體" panose="020B0604030504040204" pitchFamily="34" charset="-120"/>
              </a:rPr>
              <a:t>2</a:t>
            </a:r>
            <a:r>
              <a:rPr lang="zh-TW" altLang="en-US" sz="1400" dirty="0" smtClean="0">
                <a:latin typeface="微軟正黑體" panose="020B0604030504040204" pitchFamily="34" charset="-120"/>
                <a:ea typeface="微軟正黑體" panose="020B0604030504040204" pitchFamily="34" charset="-120"/>
              </a:rPr>
              <a:t>個營業日</a:t>
            </a:r>
            <a:endParaRPr lang="zh-TW" altLang="en-US" sz="1400" dirty="0">
              <a:latin typeface="微軟正黑體" panose="020B0604030504040204" pitchFamily="34" charset="-120"/>
              <a:ea typeface="微軟正黑體" panose="020B0604030504040204" pitchFamily="34" charset="-120"/>
            </a:endParaRPr>
          </a:p>
        </p:txBody>
      </p:sp>
      <p:pic>
        <p:nvPicPr>
          <p:cNvPr id="18" name="圖片 17"/>
          <p:cNvPicPr>
            <a:picLocks noChangeAspect="1"/>
          </p:cNvPicPr>
          <p:nvPr/>
        </p:nvPicPr>
        <p:blipFill>
          <a:blip r:embed="rId2"/>
          <a:stretch>
            <a:fillRect/>
          </a:stretch>
        </p:blipFill>
        <p:spPr>
          <a:xfrm>
            <a:off x="1334270" y="4263814"/>
            <a:ext cx="9584419" cy="1339037"/>
          </a:xfrm>
          <a:prstGeom prst="rect">
            <a:avLst/>
          </a:prstGeom>
        </p:spPr>
      </p:pic>
    </p:spTree>
    <p:extLst>
      <p:ext uri="{BB962C8B-B14F-4D97-AF65-F5344CB8AC3E}">
        <p14:creationId xmlns:p14="http://schemas.microsoft.com/office/powerpoint/2010/main" val="2273333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dirty="0">
                <a:latin typeface="微軟正黑體" panose="020B0604030504040204" pitchFamily="34" charset="-120"/>
                <a:ea typeface="微軟正黑體" panose="020B0604030504040204" pitchFamily="34" charset="-120"/>
              </a:rPr>
              <a:t>交割的品質與時間</a:t>
            </a:r>
            <a:r>
              <a:rPr lang="en-US" altLang="zh-TW" sz="4000" dirty="0">
                <a:latin typeface="微軟正黑體" panose="020B0604030504040204" pitchFamily="34" charset="-120"/>
                <a:ea typeface="微軟正黑體" panose="020B0604030504040204" pitchFamily="34" charset="-120"/>
              </a:rPr>
              <a:t>-The </a:t>
            </a:r>
            <a:r>
              <a:rPr lang="en-US" altLang="zh-TW" sz="4000" dirty="0" smtClean="0">
                <a:latin typeface="微軟正黑體" panose="020B0604030504040204" pitchFamily="34" charset="-120"/>
                <a:ea typeface="微軟正黑體" panose="020B0604030504040204" pitchFamily="34" charset="-120"/>
              </a:rPr>
              <a:t>Wild Card Option</a:t>
            </a:r>
            <a:endParaRPr lang="zh-TW" altLang="en-US" sz="4000" dirty="0"/>
          </a:p>
        </p:txBody>
      </p:sp>
      <p:sp>
        <p:nvSpPr>
          <p:cNvPr id="3" name="內容版面配置區 2"/>
          <p:cNvSpPr>
            <a:spLocks noGrp="1"/>
          </p:cNvSpPr>
          <p:nvPr>
            <p:ph sz="half" idx="1"/>
          </p:nvPr>
        </p:nvSpPr>
        <p:spPr>
          <a:xfrm>
            <a:off x="1206500" y="1845734"/>
            <a:ext cx="4828538" cy="4023360"/>
          </a:xfrm>
        </p:spPr>
        <p:txBody>
          <a:bodyPr>
            <a:normAutofit/>
          </a:bodyPr>
          <a:lstStyle/>
          <a:p>
            <a:pPr>
              <a:lnSpc>
                <a:spcPct val="100000"/>
              </a:lnSpc>
              <a:buClr>
                <a:schemeClr val="tx1"/>
              </a:buClr>
              <a:buFont typeface="Arial" panose="020B0604020202020204" pitchFamily="34" charset="0"/>
              <a:buChar char="•"/>
            </a:pPr>
            <a:r>
              <a:rPr lang="zh-TW" altLang="en-US" sz="1600" dirty="0" smtClean="0">
                <a:latin typeface="微軟正黑體" panose="020B0604030504040204" pitchFamily="34" charset="-120"/>
                <a:ea typeface="微軟正黑體" panose="020B0604030504040204" pitchFamily="34" charset="-120"/>
              </a:rPr>
              <a:t> 在即</a:t>
            </a:r>
            <a:r>
              <a:rPr lang="zh-TW" altLang="en-US" sz="1600" dirty="0">
                <a:latin typeface="微軟正黑體" panose="020B0604030504040204" pitchFamily="34" charset="-120"/>
                <a:ea typeface="微軟正黑體" panose="020B0604030504040204" pitchFamily="34" charset="-120"/>
              </a:rPr>
              <a:t>將</a:t>
            </a:r>
            <a:r>
              <a:rPr lang="zh-TW" altLang="en-US" sz="1600" dirty="0" smtClean="0">
                <a:latin typeface="微軟正黑體" panose="020B0604030504040204" pitchFamily="34" charset="-120"/>
                <a:ea typeface="微軟正黑體" panose="020B0604030504040204" pitchFamily="34" charset="-120"/>
              </a:rPr>
              <a:t>到期期貨的最後</a:t>
            </a:r>
            <a:r>
              <a:rPr lang="zh-TW" altLang="en-US" sz="1600" dirty="0">
                <a:latin typeface="微軟正黑體" panose="020B0604030504040204" pitchFamily="34" charset="-120"/>
                <a:ea typeface="微軟正黑體" panose="020B0604030504040204" pitchFamily="34" charset="-120"/>
              </a:rPr>
              <a:t>交易</a:t>
            </a:r>
            <a:r>
              <a:rPr lang="zh-TW" altLang="en-US" sz="1600" dirty="0" smtClean="0">
                <a:latin typeface="微軟正黑體" panose="020B0604030504040204" pitchFamily="34" charset="-120"/>
                <a:ea typeface="微軟正黑體" panose="020B0604030504040204" pitchFamily="34" charset="-120"/>
              </a:rPr>
              <a:t>日前的任何營業日，交易所在</a:t>
            </a:r>
            <a:r>
              <a:rPr lang="en-US" altLang="zh-TW" sz="1600" dirty="0" smtClean="0">
                <a:latin typeface="微軟正黑體" panose="020B0604030504040204" pitchFamily="34" charset="-120"/>
                <a:ea typeface="微軟正黑體" panose="020B0604030504040204" pitchFamily="34" charset="-120"/>
              </a:rPr>
              <a:t>14:00CT</a:t>
            </a:r>
            <a:r>
              <a:rPr lang="zh-TW" altLang="en-US" sz="1600" dirty="0" smtClean="0">
                <a:latin typeface="微軟正黑體" panose="020B0604030504040204" pitchFamily="34" charset="-120"/>
                <a:ea typeface="微軟正黑體" panose="020B0604030504040204" pitchFamily="34" charset="-120"/>
              </a:rPr>
              <a:t>後公佈當日契約結算價。</a:t>
            </a:r>
            <a:endParaRPr lang="en-US" altLang="zh-TW" sz="1600" dirty="0" smtClean="0">
              <a:latin typeface="微軟正黑體" panose="020B0604030504040204" pitchFamily="34" charset="-120"/>
              <a:ea typeface="微軟正黑體" panose="020B0604030504040204" pitchFamily="34" charset="-120"/>
            </a:endParaRPr>
          </a:p>
          <a:p>
            <a:pPr>
              <a:lnSpc>
                <a:spcPct val="100000"/>
              </a:lnSpc>
              <a:buClr>
                <a:schemeClr val="tx1"/>
              </a:buClr>
              <a:buFont typeface="Arial" panose="020B0604020202020204" pitchFamily="34" charset="0"/>
              <a:buChar char="•"/>
            </a:pPr>
            <a:r>
              <a:rPr lang="zh-TW" altLang="en-US" sz="1600" dirty="0" smtClean="0">
                <a:latin typeface="微軟正黑體" panose="020B0604030504040204" pitchFamily="34" charset="-120"/>
                <a:ea typeface="微軟正黑體" panose="020B0604030504040204" pitchFamily="34" charset="-120"/>
              </a:rPr>
              <a:t> 在第一意向日和最後意向日之間的營業日，每天</a:t>
            </a:r>
            <a:r>
              <a:rPr lang="en-US" altLang="zh-TW" sz="1600" dirty="0" smtClean="0">
                <a:latin typeface="微軟正黑體" panose="020B0604030504040204" pitchFamily="34" charset="-120"/>
                <a:ea typeface="微軟正黑體" panose="020B0604030504040204" pitchFamily="34" charset="-120"/>
              </a:rPr>
              <a:t>18:00CT</a:t>
            </a:r>
            <a:r>
              <a:rPr lang="zh-TW" altLang="en-US" sz="1600" dirty="0" smtClean="0">
                <a:latin typeface="微軟正黑體" panose="020B0604030504040204" pitchFamily="34" charset="-120"/>
                <a:ea typeface="微軟正黑體" panose="020B0604030504040204" pitchFamily="34" charset="-120"/>
              </a:rPr>
              <a:t>之前</a:t>
            </a:r>
            <a:r>
              <a:rPr lang="zh-TW" altLang="en-US" sz="1600" dirty="0">
                <a:latin typeface="微軟正黑體" panose="020B0604030504040204" pitchFamily="34" charset="-120"/>
                <a:ea typeface="微軟正黑體" panose="020B0604030504040204" pitchFamily="34" charset="-120"/>
              </a:rPr>
              <a:t>的任何</a:t>
            </a:r>
            <a:r>
              <a:rPr lang="zh-TW" altLang="en-US" sz="1600" dirty="0" smtClean="0">
                <a:latin typeface="微軟正黑體" panose="020B0604030504040204" pitchFamily="34" charset="-120"/>
                <a:ea typeface="微軟正黑體" panose="020B0604030504040204" pitchFamily="34" charset="-120"/>
              </a:rPr>
              <a:t>時間，空方都可以指示他的結算公司</a:t>
            </a:r>
            <a:r>
              <a:rPr lang="zh-TW" altLang="en-US" sz="1600" dirty="0">
                <a:latin typeface="微軟正黑體" panose="020B0604030504040204" pitchFamily="34" charset="-120"/>
                <a:ea typeface="微軟正黑體" panose="020B0604030504040204" pitchFamily="34" charset="-120"/>
              </a:rPr>
              <a:t>聲明</a:t>
            </a:r>
            <a:r>
              <a:rPr lang="zh-TW" altLang="en-US" sz="1600" dirty="0" smtClean="0">
                <a:latin typeface="微軟正黑體" panose="020B0604030504040204" pitchFamily="34" charset="-120"/>
                <a:ea typeface="微軟正黑體" panose="020B0604030504040204" pitchFamily="34" charset="-120"/>
              </a:rPr>
              <a:t>交割意願。</a:t>
            </a:r>
            <a:endParaRPr lang="en-US" altLang="zh-TW" sz="1600" dirty="0" smtClean="0">
              <a:latin typeface="微軟正黑體" panose="020B0604030504040204" pitchFamily="34" charset="-120"/>
              <a:ea typeface="微軟正黑體" panose="020B0604030504040204" pitchFamily="34" charset="-120"/>
            </a:endParaRPr>
          </a:p>
          <a:p>
            <a:pPr marL="0" indent="0">
              <a:lnSpc>
                <a:spcPct val="100000"/>
              </a:lnSpc>
              <a:buNone/>
            </a:pPr>
            <a:r>
              <a:rPr lang="en-US" altLang="zh-TW" sz="1600" dirty="0" smtClean="0">
                <a:latin typeface="微軟正黑體" panose="020B0604030504040204" pitchFamily="34" charset="-120"/>
                <a:ea typeface="微軟正黑體" panose="020B0604030504040204" pitchFamily="34" charset="-120"/>
                <a:sym typeface="Wingdings" panose="05000000000000000000" pitchFamily="2" charset="2"/>
              </a:rPr>
              <a:t></a:t>
            </a:r>
            <a:r>
              <a:rPr lang="zh-TW" altLang="en-US" sz="1600" dirty="0" smtClean="0">
                <a:latin typeface="微軟正黑體" panose="020B0604030504040204" pitchFamily="34" charset="-120"/>
                <a:ea typeface="微軟正黑體" panose="020B0604030504040204" pitchFamily="34" charset="-120"/>
                <a:sym typeface="Wingdings" panose="05000000000000000000" pitchFamily="2" charset="2"/>
              </a:rPr>
              <a:t> </a:t>
            </a:r>
            <a:r>
              <a:rPr lang="en-US" altLang="zh-TW" sz="1600" dirty="0" smtClean="0">
                <a:latin typeface="微軟正黑體" panose="020B0604030504040204" pitchFamily="34" charset="-120"/>
                <a:ea typeface="微軟正黑體" panose="020B0604030504040204" pitchFamily="34" charset="-120"/>
              </a:rPr>
              <a:t>Wild Card interval</a:t>
            </a:r>
            <a:r>
              <a:rPr lang="zh-TW" altLang="en-US" sz="1600" dirty="0" smtClean="0">
                <a:latin typeface="微軟正黑體" panose="020B0604030504040204" pitchFamily="34" charset="-120"/>
                <a:ea typeface="微軟正黑體" panose="020B0604030504040204" pitchFamily="34" charset="-120"/>
              </a:rPr>
              <a:t>出現</a:t>
            </a:r>
            <a:r>
              <a:rPr lang="zh-TW" altLang="en-US" sz="1600" dirty="0">
                <a:latin typeface="微軟正黑體" panose="020B0604030504040204" pitchFamily="34" charset="-120"/>
                <a:ea typeface="微軟正黑體" panose="020B0604030504040204" pitchFamily="34" charset="-120"/>
              </a:rPr>
              <a:t>在</a:t>
            </a:r>
            <a:r>
              <a:rPr lang="zh-TW" altLang="en-US" sz="1600" dirty="0" smtClean="0">
                <a:latin typeface="微軟正黑體" panose="020B0604030504040204" pitchFamily="34" charset="-120"/>
                <a:ea typeface="微軟正黑體" panose="020B0604030504040204" pitchFamily="34" charset="-120"/>
              </a:rPr>
              <a:t>任何常規</a:t>
            </a:r>
            <a:r>
              <a:rPr lang="zh-TW" altLang="en-US" sz="1600" dirty="0">
                <a:latin typeface="微軟正黑體" panose="020B0604030504040204" pitchFamily="34" charset="-120"/>
                <a:ea typeface="微軟正黑體" panose="020B0604030504040204" pitchFamily="34" charset="-120"/>
              </a:rPr>
              <a:t>契約</a:t>
            </a:r>
            <a:r>
              <a:rPr lang="zh-TW" altLang="en-US" sz="1600" dirty="0" smtClean="0">
                <a:latin typeface="微軟正黑體" panose="020B0604030504040204" pitchFamily="34" charset="-120"/>
                <a:ea typeface="微軟正黑體" panose="020B0604030504040204" pitchFamily="34" charset="-120"/>
              </a:rPr>
              <a:t>第一意向日和最後交易日之間的的</a:t>
            </a:r>
            <a:r>
              <a:rPr lang="en-US" altLang="zh-TW" sz="1600" dirty="0" smtClean="0">
                <a:latin typeface="微軟正黑體" panose="020B0604030504040204" pitchFamily="34" charset="-120"/>
                <a:ea typeface="微軟正黑體" panose="020B0604030504040204" pitchFamily="34" charset="-120"/>
              </a:rPr>
              <a:t>14~18:00CT</a:t>
            </a:r>
            <a:r>
              <a:rPr lang="zh-TW" altLang="en-US" sz="1600" dirty="0" smtClean="0">
                <a:latin typeface="微軟正黑體" panose="020B0604030504040204" pitchFamily="34" charset="-120"/>
                <a:ea typeface="微軟正黑體" panose="020B0604030504040204" pitchFamily="34" charset="-120"/>
              </a:rPr>
              <a:t>，空方知道</a:t>
            </a:r>
            <a:r>
              <a:rPr lang="zh-TW" altLang="en-US" sz="1600" dirty="0">
                <a:latin typeface="微軟正黑體" panose="020B0604030504040204" pitchFamily="34" charset="-120"/>
                <a:ea typeface="微軟正黑體" panose="020B0604030504040204" pitchFamily="34" charset="-120"/>
              </a:rPr>
              <a:t>每</a:t>
            </a:r>
            <a:r>
              <a:rPr lang="zh-TW" altLang="en-US" sz="1600" dirty="0" smtClean="0">
                <a:latin typeface="微軟正黑體" panose="020B0604030504040204" pitchFamily="34" charset="-120"/>
                <a:ea typeface="微軟正黑體" panose="020B0604030504040204" pitchFamily="34" charset="-120"/>
              </a:rPr>
              <a:t>個契約等級</a:t>
            </a:r>
            <a:r>
              <a:rPr lang="zh-TW" altLang="en-US" sz="1600" dirty="0">
                <a:latin typeface="微軟正黑體" panose="020B0604030504040204" pitchFamily="34" charset="-120"/>
                <a:ea typeface="微軟正黑體" panose="020B0604030504040204" pitchFamily="34" charset="-120"/>
              </a:rPr>
              <a:t>證券的發票金額</a:t>
            </a:r>
            <a:r>
              <a:rPr lang="zh-TW" altLang="en-US" sz="1600" dirty="0" smtClean="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決定是否在</a:t>
            </a:r>
            <a:r>
              <a:rPr lang="zh-TW" altLang="en-US" sz="1600" dirty="0" smtClean="0">
                <a:latin typeface="微軟正黑體" panose="020B0604030504040204" pitchFamily="34" charset="-120"/>
                <a:ea typeface="微軟正黑體" panose="020B0604030504040204" pitchFamily="34" charset="-120"/>
              </a:rPr>
              <a:t>當天</a:t>
            </a:r>
            <a:r>
              <a:rPr lang="zh-TW" altLang="en-US" sz="1600" dirty="0">
                <a:latin typeface="微軟正黑體" panose="020B0604030504040204" pitchFamily="34" charset="-120"/>
                <a:ea typeface="微軟正黑體" panose="020B0604030504040204" pitchFamily="34" charset="-120"/>
              </a:rPr>
              <a:t>向 </a:t>
            </a:r>
            <a:r>
              <a:rPr lang="en-US" altLang="zh-TW" sz="1600" dirty="0">
                <a:latin typeface="微軟正黑體" panose="020B0604030504040204" pitchFamily="34" charset="-120"/>
                <a:ea typeface="微軟正黑體" panose="020B0604030504040204" pitchFamily="34" charset="-120"/>
              </a:rPr>
              <a:t>CME Clearing </a:t>
            </a:r>
            <a:r>
              <a:rPr lang="zh-TW" altLang="en-US" sz="1600" dirty="0">
                <a:latin typeface="微軟正黑體" panose="020B0604030504040204" pitchFamily="34" charset="-120"/>
                <a:ea typeface="微軟正黑體" panose="020B0604030504040204" pitchFamily="34" charset="-120"/>
              </a:rPr>
              <a:t>宣布</a:t>
            </a:r>
            <a:r>
              <a:rPr lang="zh-TW" altLang="en-US" sz="1600" dirty="0" smtClean="0">
                <a:latin typeface="微軟正黑體" panose="020B0604030504040204" pitchFamily="34" charset="-120"/>
                <a:ea typeface="微軟正黑體" panose="020B0604030504040204" pitchFamily="34" charset="-120"/>
              </a:rPr>
              <a:t>的交割意願。</a:t>
            </a:r>
            <a:endParaRPr lang="zh-TW" altLang="en-US" sz="1600" dirty="0">
              <a:latin typeface="微軟正黑體" panose="020B0604030504040204" pitchFamily="34" charset="-120"/>
              <a:ea typeface="微軟正黑體" panose="020B0604030504040204" pitchFamily="34" charset="-120"/>
            </a:endParaRPr>
          </a:p>
        </p:txBody>
      </p:sp>
      <p:sp>
        <p:nvSpPr>
          <p:cNvPr id="4" name="內容版面配置區 3"/>
          <p:cNvSpPr>
            <a:spLocks noGrp="1"/>
          </p:cNvSpPr>
          <p:nvPr>
            <p:ph sz="half" idx="2"/>
          </p:nvPr>
        </p:nvSpPr>
        <p:spPr>
          <a:xfrm>
            <a:off x="6217920" y="1845735"/>
            <a:ext cx="4937760" cy="1265765"/>
          </a:xfrm>
        </p:spPr>
        <p:txBody>
          <a:bodyPr>
            <a:normAutofit/>
          </a:bodyPr>
          <a:lstStyle/>
          <a:p>
            <a:pPr>
              <a:lnSpc>
                <a:spcPct val="100000"/>
              </a:lnSpc>
            </a:pPr>
            <a:r>
              <a:rPr lang="zh-TW" altLang="en-US" sz="1600" dirty="0">
                <a:latin typeface="微軟正黑體" panose="020B0604030504040204" pitchFamily="34" charset="-120"/>
                <a:ea typeface="微軟正黑體" panose="020B0604030504040204" pitchFamily="34" charset="-120"/>
              </a:rPr>
              <a:t>由於</a:t>
            </a:r>
            <a:r>
              <a:rPr lang="zh-TW" altLang="en-US" sz="1600" dirty="0" smtClean="0">
                <a:latin typeface="微軟正黑體" panose="020B0604030504040204" pitchFamily="34" charset="-120"/>
                <a:ea typeface="微軟正黑體" panose="020B0604030504040204" pitchFamily="34" charset="-120"/>
              </a:rPr>
              <a:t>現貨市場在</a:t>
            </a:r>
            <a:r>
              <a:rPr lang="en-US" altLang="zh-TW" sz="1600" dirty="0" smtClean="0">
                <a:latin typeface="微軟正黑體" panose="020B0604030504040204" pitchFamily="34" charset="-120"/>
                <a:ea typeface="微軟正黑體" panose="020B0604030504040204" pitchFamily="34" charset="-120"/>
              </a:rPr>
              <a:t>16:30CT</a:t>
            </a:r>
            <a:r>
              <a:rPr lang="zh-TW" altLang="en-US" sz="1600" dirty="0" smtClean="0">
                <a:latin typeface="微軟正黑體" panose="020B0604030504040204" pitchFamily="34" charset="-120"/>
                <a:ea typeface="微軟正黑體" panose="020B0604030504040204" pitchFamily="34" charset="-120"/>
              </a:rPr>
              <a:t>之前交易</a:t>
            </a:r>
            <a:r>
              <a:rPr lang="zh-TW" altLang="en-US" sz="1600" dirty="0">
                <a:latin typeface="微軟正黑體" panose="020B0604030504040204" pitchFamily="34" charset="-120"/>
                <a:ea typeface="微軟正黑體" panose="020B0604030504040204" pitchFamily="34" charset="-120"/>
              </a:rPr>
              <a:t>依然</a:t>
            </a:r>
            <a:r>
              <a:rPr lang="zh-TW" altLang="en-US" sz="1600" dirty="0" smtClean="0">
                <a:latin typeface="微軟正黑體" panose="020B0604030504040204" pitchFamily="34" charset="-120"/>
                <a:ea typeface="微軟正黑體" panose="020B0604030504040204" pitchFamily="34" charset="-120"/>
              </a:rPr>
              <a:t>活躍，</a:t>
            </a:r>
            <a:r>
              <a:rPr lang="en-US" altLang="zh-TW" sz="1600" dirty="0" smtClean="0">
                <a:latin typeface="微軟正黑體" panose="020B0604030504040204" pitchFamily="34" charset="-120"/>
                <a:ea typeface="微軟正黑體" panose="020B0604030504040204" pitchFamily="34" charset="-120"/>
              </a:rPr>
              <a:t>Wild Card Option</a:t>
            </a:r>
            <a:r>
              <a:rPr lang="zh-TW" altLang="en-US" sz="1600" dirty="0" smtClean="0">
                <a:latin typeface="微軟正黑體" panose="020B0604030504040204" pitchFamily="34" charset="-120"/>
                <a:ea typeface="微軟正黑體" panose="020B0604030504040204" pitchFamily="34" charset="-120"/>
              </a:rPr>
              <a:t>給予空方約</a:t>
            </a:r>
            <a:r>
              <a:rPr lang="en-US" altLang="zh-TW" sz="1600" dirty="0">
                <a:latin typeface="微軟正黑體" panose="020B0604030504040204" pitchFamily="34" charset="-120"/>
                <a:ea typeface="微軟正黑體" panose="020B0604030504040204" pitchFamily="34" charset="-120"/>
              </a:rPr>
              <a:t>2</a:t>
            </a:r>
            <a:r>
              <a:rPr lang="zh-TW" altLang="en-US" sz="1600" dirty="0" smtClean="0">
                <a:latin typeface="微軟正黑體" panose="020B0604030504040204" pitchFamily="34" charset="-120"/>
                <a:ea typeface="微軟正黑體" panose="020B0604030504040204" pitchFamily="34" charset="-120"/>
              </a:rPr>
              <a:t>個小時的時間，可以利用</a:t>
            </a:r>
            <a:r>
              <a:rPr lang="zh-TW" altLang="en-US" sz="1600" dirty="0">
                <a:latin typeface="微軟正黑體" panose="020B0604030504040204" pitchFamily="34" charset="-120"/>
                <a:ea typeface="微軟正黑體" panose="020B0604030504040204" pitchFamily="34" charset="-120"/>
              </a:rPr>
              <a:t>此</a:t>
            </a:r>
            <a:r>
              <a:rPr lang="zh-TW" altLang="en-US" sz="1600" dirty="0" smtClean="0">
                <a:latin typeface="微軟正黑體" panose="020B0604030504040204" pitchFamily="34" charset="-120"/>
                <a:ea typeface="微軟正黑體" panose="020B0604030504040204" pitchFamily="34" charset="-120"/>
              </a:rPr>
              <a:t>期間契約等級證券的價格大幅變動來獲利。</a:t>
            </a:r>
            <a:endParaRPr lang="zh-TW" altLang="en-US" sz="1600" dirty="0">
              <a:latin typeface="微軟正黑體" panose="020B0604030504040204" pitchFamily="34" charset="-120"/>
              <a:ea typeface="微軟正黑體" panose="020B0604030504040204" pitchFamily="34" charset="-120"/>
            </a:endParaRPr>
          </a:p>
        </p:txBody>
      </p:sp>
      <p:cxnSp>
        <p:nvCxnSpPr>
          <p:cNvPr id="8" name="直線接點 7"/>
          <p:cNvCxnSpPr/>
          <p:nvPr/>
        </p:nvCxnSpPr>
        <p:spPr>
          <a:xfrm>
            <a:off x="1409700" y="5321300"/>
            <a:ext cx="9499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flipH="1">
            <a:off x="2301719" y="5196309"/>
            <a:ext cx="5078" cy="304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5951713" y="5182675"/>
            <a:ext cx="5078" cy="304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a:xfrm flipH="1">
            <a:off x="6912575" y="5162719"/>
            <a:ext cx="5078" cy="304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flipH="1">
            <a:off x="8233984" y="5138867"/>
            <a:ext cx="5078" cy="304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flipH="1">
            <a:off x="9883267" y="5168900"/>
            <a:ext cx="5078" cy="304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1980156" y="4900262"/>
            <a:ext cx="643125" cy="307777"/>
          </a:xfrm>
          <a:prstGeom prst="rect">
            <a:avLst/>
          </a:prstGeom>
          <a:noFill/>
        </p:spPr>
        <p:txBody>
          <a:bodyPr wrap="none" rtlCol="0">
            <a:spAutoFit/>
          </a:bodyPr>
          <a:lstStyle/>
          <a:p>
            <a:r>
              <a:rPr lang="en-US" altLang="zh-TW" sz="1400" dirty="0" smtClean="0">
                <a:latin typeface="微軟正黑體" panose="020B0604030504040204" pitchFamily="34" charset="-120"/>
                <a:ea typeface="微軟正黑體" panose="020B0604030504040204" pitchFamily="34" charset="-120"/>
              </a:rPr>
              <a:t>14:00</a:t>
            </a:r>
            <a:endParaRPr lang="zh-TW" altLang="en-US" sz="1400" dirty="0">
              <a:latin typeface="微軟正黑體" panose="020B0604030504040204" pitchFamily="34" charset="-120"/>
              <a:ea typeface="微軟正黑體" panose="020B0604030504040204" pitchFamily="34" charset="-120"/>
            </a:endParaRPr>
          </a:p>
        </p:txBody>
      </p:sp>
      <p:sp>
        <p:nvSpPr>
          <p:cNvPr id="16" name="文字方塊 15"/>
          <p:cNvSpPr txBox="1"/>
          <p:nvPr/>
        </p:nvSpPr>
        <p:spPr>
          <a:xfrm>
            <a:off x="5574652" y="4904932"/>
            <a:ext cx="643125" cy="307777"/>
          </a:xfrm>
          <a:prstGeom prst="rect">
            <a:avLst/>
          </a:prstGeom>
          <a:noFill/>
        </p:spPr>
        <p:txBody>
          <a:bodyPr wrap="none" rtlCol="0">
            <a:spAutoFit/>
          </a:bodyPr>
          <a:lstStyle/>
          <a:p>
            <a:r>
              <a:rPr lang="en-US" altLang="zh-TW" sz="1400" dirty="0" smtClean="0">
                <a:latin typeface="微軟正黑體" panose="020B0604030504040204" pitchFamily="34" charset="-120"/>
                <a:ea typeface="微軟正黑體" panose="020B0604030504040204" pitchFamily="34" charset="-120"/>
              </a:rPr>
              <a:t>16:00</a:t>
            </a:r>
            <a:endParaRPr lang="zh-TW" altLang="en-US" sz="1400" dirty="0">
              <a:latin typeface="微軟正黑體" panose="020B0604030504040204" pitchFamily="34" charset="-120"/>
              <a:ea typeface="微軟正黑體" panose="020B0604030504040204" pitchFamily="34" charset="-120"/>
            </a:endParaRPr>
          </a:p>
        </p:txBody>
      </p:sp>
      <p:sp>
        <p:nvSpPr>
          <p:cNvPr id="17" name="文字方塊 16"/>
          <p:cNvSpPr txBox="1"/>
          <p:nvPr/>
        </p:nvSpPr>
        <p:spPr>
          <a:xfrm>
            <a:off x="6589779" y="4876541"/>
            <a:ext cx="643125" cy="307777"/>
          </a:xfrm>
          <a:prstGeom prst="rect">
            <a:avLst/>
          </a:prstGeom>
          <a:noFill/>
        </p:spPr>
        <p:txBody>
          <a:bodyPr wrap="none" rtlCol="0">
            <a:spAutoFit/>
          </a:bodyPr>
          <a:lstStyle/>
          <a:p>
            <a:r>
              <a:rPr lang="en-US" altLang="zh-TW" sz="1400" dirty="0" smtClean="0">
                <a:latin typeface="微軟正黑體" panose="020B0604030504040204" pitchFamily="34" charset="-120"/>
                <a:ea typeface="微軟正黑體" panose="020B0604030504040204" pitchFamily="34" charset="-120"/>
              </a:rPr>
              <a:t>16:30</a:t>
            </a:r>
            <a:endParaRPr lang="zh-TW" altLang="en-US" sz="1400" dirty="0">
              <a:latin typeface="微軟正黑體" panose="020B0604030504040204" pitchFamily="34" charset="-120"/>
              <a:ea typeface="微軟正黑體" panose="020B0604030504040204" pitchFamily="34" charset="-120"/>
            </a:endParaRPr>
          </a:p>
        </p:txBody>
      </p:sp>
      <p:sp>
        <p:nvSpPr>
          <p:cNvPr id="18" name="文字方塊 17"/>
          <p:cNvSpPr txBox="1"/>
          <p:nvPr/>
        </p:nvSpPr>
        <p:spPr>
          <a:xfrm>
            <a:off x="7912421" y="4900261"/>
            <a:ext cx="643125" cy="307777"/>
          </a:xfrm>
          <a:prstGeom prst="rect">
            <a:avLst/>
          </a:prstGeom>
          <a:noFill/>
        </p:spPr>
        <p:txBody>
          <a:bodyPr wrap="none" rtlCol="0">
            <a:spAutoFit/>
          </a:bodyPr>
          <a:lstStyle/>
          <a:p>
            <a:r>
              <a:rPr lang="en-US" altLang="zh-TW" sz="1400" dirty="0" smtClean="0">
                <a:latin typeface="微軟正黑體" panose="020B0604030504040204" pitchFamily="34" charset="-120"/>
                <a:ea typeface="微軟正黑體" panose="020B0604030504040204" pitchFamily="34" charset="-120"/>
              </a:rPr>
              <a:t>17:00</a:t>
            </a:r>
            <a:endParaRPr lang="zh-TW" altLang="en-US" sz="1400" dirty="0">
              <a:latin typeface="微軟正黑體" panose="020B0604030504040204" pitchFamily="34" charset="-120"/>
              <a:ea typeface="微軟正黑體" panose="020B0604030504040204" pitchFamily="34" charset="-120"/>
            </a:endParaRPr>
          </a:p>
        </p:txBody>
      </p:sp>
      <p:sp>
        <p:nvSpPr>
          <p:cNvPr id="19" name="文字方塊 18"/>
          <p:cNvSpPr txBox="1"/>
          <p:nvPr/>
        </p:nvSpPr>
        <p:spPr>
          <a:xfrm>
            <a:off x="9561704" y="4900262"/>
            <a:ext cx="643125" cy="307777"/>
          </a:xfrm>
          <a:prstGeom prst="rect">
            <a:avLst/>
          </a:prstGeom>
          <a:noFill/>
        </p:spPr>
        <p:txBody>
          <a:bodyPr wrap="none" rtlCol="0">
            <a:spAutoFit/>
          </a:bodyPr>
          <a:lstStyle/>
          <a:p>
            <a:r>
              <a:rPr lang="en-US" altLang="zh-TW" sz="1400" dirty="0" smtClean="0">
                <a:latin typeface="微軟正黑體" panose="020B0604030504040204" pitchFamily="34" charset="-120"/>
                <a:ea typeface="微軟正黑體" panose="020B0604030504040204" pitchFamily="34" charset="-120"/>
              </a:rPr>
              <a:t>18:00</a:t>
            </a:r>
            <a:endParaRPr lang="zh-TW" altLang="en-US" sz="1400" dirty="0">
              <a:latin typeface="微軟正黑體" panose="020B0604030504040204" pitchFamily="34" charset="-120"/>
              <a:ea typeface="微軟正黑體" panose="020B0604030504040204" pitchFamily="34" charset="-120"/>
            </a:endParaRPr>
          </a:p>
        </p:txBody>
      </p:sp>
      <p:sp>
        <p:nvSpPr>
          <p:cNvPr id="20" name="矩形 19"/>
          <p:cNvSpPr/>
          <p:nvPr/>
        </p:nvSpPr>
        <p:spPr>
          <a:xfrm>
            <a:off x="1670776" y="5485845"/>
            <a:ext cx="1261884" cy="307777"/>
          </a:xfrm>
          <a:prstGeom prst="rect">
            <a:avLst/>
          </a:prstGeom>
        </p:spPr>
        <p:txBody>
          <a:bodyPr wrap="none">
            <a:spAutoFit/>
          </a:bodyPr>
          <a:lstStyle/>
          <a:p>
            <a:r>
              <a:rPr lang="zh-TW" altLang="en-US" sz="1400" dirty="0" smtClean="0">
                <a:latin typeface="微軟正黑體" panose="020B0604030504040204" pitchFamily="34" charset="-120"/>
                <a:ea typeface="微軟正黑體" panose="020B0604030504040204" pitchFamily="34" charset="-120"/>
              </a:rPr>
              <a:t>期貨每日結算</a:t>
            </a:r>
            <a:endParaRPr lang="zh-TW" altLang="en-US" sz="1400" dirty="0">
              <a:latin typeface="微軟正黑體" panose="020B0604030504040204" pitchFamily="34" charset="-120"/>
              <a:ea typeface="微軟正黑體" panose="020B0604030504040204" pitchFamily="34" charset="-120"/>
            </a:endParaRPr>
          </a:p>
        </p:txBody>
      </p:sp>
      <p:sp>
        <p:nvSpPr>
          <p:cNvPr id="21" name="矩形 20"/>
          <p:cNvSpPr/>
          <p:nvPr/>
        </p:nvSpPr>
        <p:spPr>
          <a:xfrm>
            <a:off x="5182139" y="5426704"/>
            <a:ext cx="1262628" cy="523220"/>
          </a:xfrm>
          <a:prstGeom prst="rect">
            <a:avLst/>
          </a:prstGeom>
        </p:spPr>
        <p:txBody>
          <a:bodyPr wrap="square">
            <a:spAutoFit/>
          </a:bodyPr>
          <a:lstStyle/>
          <a:p>
            <a:pPr algn="ctr"/>
            <a:r>
              <a:rPr lang="en-US" altLang="zh-TW" sz="1400" dirty="0">
                <a:latin typeface="微軟正黑體" panose="020B0604030504040204" pitchFamily="34" charset="-120"/>
                <a:ea typeface="微軟正黑體" panose="020B0604030504040204" pitchFamily="34" charset="-120"/>
              </a:rPr>
              <a:t>CME </a:t>
            </a:r>
            <a:r>
              <a:rPr lang="en-US" altLang="zh-TW" sz="1400" dirty="0" err="1">
                <a:latin typeface="微軟正黑體" panose="020B0604030504040204" pitchFamily="34" charset="-120"/>
                <a:ea typeface="微軟正黑體" panose="020B0604030504040204" pitchFamily="34" charset="-120"/>
              </a:rPr>
              <a:t>Globex</a:t>
            </a:r>
            <a:r>
              <a:rPr lang="en-US" altLang="zh-TW" sz="1400" dirty="0">
                <a:latin typeface="微軟正黑體" panose="020B0604030504040204" pitchFamily="34" charset="-120"/>
                <a:ea typeface="微軟正黑體" panose="020B0604030504040204" pitchFamily="34" charset="-120"/>
              </a:rPr>
              <a:t> </a:t>
            </a:r>
            <a:r>
              <a:rPr lang="zh-TW" altLang="en-US" sz="1400" dirty="0">
                <a:latin typeface="微軟正黑體" panose="020B0604030504040204" pitchFamily="34" charset="-120"/>
                <a:ea typeface="微軟正黑體" panose="020B0604030504040204" pitchFamily="34" charset="-120"/>
              </a:rPr>
              <a:t>交易時段結束</a:t>
            </a:r>
          </a:p>
        </p:txBody>
      </p:sp>
      <p:sp>
        <p:nvSpPr>
          <p:cNvPr id="22" name="矩形 21"/>
          <p:cNvSpPr/>
          <p:nvPr/>
        </p:nvSpPr>
        <p:spPr>
          <a:xfrm>
            <a:off x="6372639" y="5441644"/>
            <a:ext cx="1080892" cy="523220"/>
          </a:xfrm>
          <a:prstGeom prst="rect">
            <a:avLst/>
          </a:prstGeom>
        </p:spPr>
        <p:txBody>
          <a:bodyPr wrap="square">
            <a:spAutoFit/>
          </a:bodyPr>
          <a:lstStyle/>
          <a:p>
            <a:pPr algn="ctr"/>
            <a:r>
              <a:rPr lang="zh-TW" altLang="en-US" sz="1400" dirty="0">
                <a:latin typeface="微軟正黑體" panose="020B0604030504040204" pitchFamily="34" charset="-120"/>
                <a:ea typeface="微軟正黑體" panose="020B0604030504040204" pitchFamily="34" charset="-120"/>
              </a:rPr>
              <a:t>國債現貨市場交易放緩</a:t>
            </a:r>
          </a:p>
        </p:txBody>
      </p:sp>
      <p:sp>
        <p:nvSpPr>
          <p:cNvPr id="23" name="矩形 22"/>
          <p:cNvSpPr/>
          <p:nvPr/>
        </p:nvSpPr>
        <p:spPr>
          <a:xfrm>
            <a:off x="7644805" y="5414252"/>
            <a:ext cx="1286401" cy="738664"/>
          </a:xfrm>
          <a:prstGeom prst="rect">
            <a:avLst/>
          </a:prstGeom>
        </p:spPr>
        <p:txBody>
          <a:bodyPr wrap="square">
            <a:spAutoFit/>
          </a:bodyPr>
          <a:lstStyle/>
          <a:p>
            <a:pPr algn="ctr"/>
            <a:r>
              <a:rPr lang="en-US" altLang="zh-TW" sz="1400" dirty="0">
                <a:latin typeface="微軟正黑體" panose="020B0604030504040204" pitchFamily="34" charset="-120"/>
                <a:ea typeface="微軟正黑體" panose="020B0604030504040204" pitchFamily="34" charset="-120"/>
              </a:rPr>
              <a:t>CME </a:t>
            </a:r>
            <a:r>
              <a:rPr lang="en-US" altLang="zh-TW" sz="1400" dirty="0" err="1">
                <a:latin typeface="微軟正黑體" panose="020B0604030504040204" pitchFamily="34" charset="-120"/>
                <a:ea typeface="微軟正黑體" panose="020B0604030504040204" pitchFamily="34" charset="-120"/>
              </a:rPr>
              <a:t>Globex</a:t>
            </a:r>
            <a:r>
              <a:rPr lang="en-US" altLang="zh-TW" sz="1400" dirty="0">
                <a:latin typeface="微軟正黑體" panose="020B0604030504040204" pitchFamily="34" charset="-120"/>
                <a:ea typeface="微軟正黑體" panose="020B0604030504040204" pitchFamily="34" charset="-120"/>
              </a:rPr>
              <a:t> </a:t>
            </a:r>
            <a:r>
              <a:rPr lang="zh-TW" altLang="en-US" sz="1400" dirty="0" smtClean="0">
                <a:latin typeface="微軟正黑體" panose="020B0604030504040204" pitchFamily="34" charset="-120"/>
                <a:ea typeface="微軟正黑體" panose="020B0604030504040204" pitchFamily="34" charset="-120"/>
              </a:rPr>
              <a:t>開始交易下一個</a:t>
            </a:r>
            <a:r>
              <a:rPr lang="en-US" altLang="zh-TW" sz="1400" dirty="0" smtClean="0">
                <a:latin typeface="微軟正黑體" panose="020B0604030504040204" pitchFamily="34" charset="-120"/>
                <a:ea typeface="微軟正黑體" panose="020B0604030504040204" pitchFamily="34" charset="-120"/>
              </a:rPr>
              <a:t>US</a:t>
            </a:r>
            <a:r>
              <a:rPr lang="zh-TW" altLang="en-US" sz="1400" dirty="0" smtClean="0">
                <a:latin typeface="微軟正黑體" panose="020B0604030504040204" pitchFamily="34" charset="-120"/>
                <a:ea typeface="微軟正黑體" panose="020B0604030504040204" pitchFamily="34" charset="-120"/>
              </a:rPr>
              <a:t>營業日</a:t>
            </a:r>
            <a:endParaRPr lang="zh-TW" altLang="en-US" sz="1400" dirty="0">
              <a:latin typeface="微軟正黑體" panose="020B0604030504040204" pitchFamily="34" charset="-120"/>
              <a:ea typeface="微軟正黑體" panose="020B0604030504040204" pitchFamily="34" charset="-120"/>
            </a:endParaRPr>
          </a:p>
        </p:txBody>
      </p:sp>
      <p:sp>
        <p:nvSpPr>
          <p:cNvPr id="24" name="矩形 23"/>
          <p:cNvSpPr/>
          <p:nvPr/>
        </p:nvSpPr>
        <p:spPr>
          <a:xfrm>
            <a:off x="9274300" y="5467519"/>
            <a:ext cx="1675133" cy="738664"/>
          </a:xfrm>
          <a:prstGeom prst="rect">
            <a:avLst/>
          </a:prstGeom>
        </p:spPr>
        <p:txBody>
          <a:bodyPr wrap="square">
            <a:spAutoFit/>
          </a:bodyPr>
          <a:lstStyle/>
          <a:p>
            <a:r>
              <a:rPr lang="zh-TW" altLang="en-US" sz="1400" dirty="0">
                <a:latin typeface="微軟正黑體" panose="020B0604030504040204" pitchFamily="34" charset="-120"/>
                <a:ea typeface="微軟正黑體" panose="020B0604030504040204" pitchFamily="34" charset="-120"/>
              </a:rPr>
              <a:t>聲明交付意向的</a:t>
            </a:r>
            <a:r>
              <a:rPr lang="zh-TW" altLang="en-US" sz="1400" dirty="0" smtClean="0">
                <a:latin typeface="微軟正黑體" panose="020B0604030504040204" pitchFamily="34" charset="-120"/>
                <a:ea typeface="微軟正黑體" panose="020B0604030504040204" pitchFamily="34" charset="-120"/>
              </a:rPr>
              <a:t>截止、開始交易下</a:t>
            </a:r>
            <a:r>
              <a:rPr lang="zh-TW" altLang="en-US" sz="1400" dirty="0">
                <a:latin typeface="微軟正黑體" panose="020B0604030504040204" pitchFamily="34" charset="-120"/>
                <a:ea typeface="微軟正黑體" panose="020B0604030504040204" pitchFamily="34" charset="-120"/>
              </a:rPr>
              <a:t>一個</a:t>
            </a:r>
            <a:r>
              <a:rPr lang="zh-TW" altLang="en-US" sz="1400" dirty="0" smtClean="0">
                <a:latin typeface="微軟正黑體" panose="020B0604030504040204" pitchFamily="34" charset="-120"/>
                <a:ea typeface="微軟正黑體" panose="020B0604030504040204" pitchFamily="34" charset="-120"/>
              </a:rPr>
              <a:t>東京營業日</a:t>
            </a:r>
            <a:endParaRPr lang="zh-TW" altLang="en-US" sz="1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797365769"/>
      </p:ext>
    </p:extLst>
  </p:cSld>
  <p:clrMapOvr>
    <a:masterClrMapping/>
  </p:clrMapOvr>
</p:sld>
</file>

<file path=ppt/theme/theme1.xml><?xml version="1.0" encoding="utf-8"?>
<a:theme xmlns:a="http://schemas.openxmlformats.org/drawingml/2006/main" name="回顧">
  <a:themeElements>
    <a:clrScheme name="暖調藍色">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CA72677B-2F8C-4192-8EBE-D360BE3B20F6}"/>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5204</TotalTime>
  <Words>3855</Words>
  <Application>Microsoft Office PowerPoint</Application>
  <PresentationFormat>寬螢幕</PresentationFormat>
  <Paragraphs>232</Paragraphs>
  <Slides>19</Slides>
  <Notes>14</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19</vt:i4>
      </vt:variant>
    </vt:vector>
  </HeadingPairs>
  <TitlesOfParts>
    <vt:vector size="28" baseType="lpstr">
      <vt:lpstr>微軟正黑體</vt:lpstr>
      <vt:lpstr>新細明體</vt:lpstr>
      <vt:lpstr>Arial</vt:lpstr>
      <vt:lpstr>Calibri</vt:lpstr>
      <vt:lpstr>Calibri Light</vt:lpstr>
      <vt:lpstr>Cambria Math</vt:lpstr>
      <vt:lpstr>Microsoft Yi Baiti</vt:lpstr>
      <vt:lpstr>Wingdings</vt:lpstr>
      <vt:lpstr>回顧</vt:lpstr>
      <vt:lpstr>Treasury Futures Delivery Options, Basis Spreads, and Delivery Tails</vt:lpstr>
      <vt:lpstr>期貨分組</vt:lpstr>
      <vt:lpstr>PowerPoint 簡報</vt:lpstr>
      <vt:lpstr>交割時間 – The Carry Option</vt:lpstr>
      <vt:lpstr>交割品質－The CTD Option</vt:lpstr>
      <vt:lpstr>交割品質－The CTD Option</vt:lpstr>
      <vt:lpstr>交割品質－The CTD Option</vt:lpstr>
      <vt:lpstr>交割的品質與時間-The End of Month Option</vt:lpstr>
      <vt:lpstr>交割的品質與時間-The Wild Card Option</vt:lpstr>
      <vt:lpstr>基差Basis Spread (or Basis)</vt:lpstr>
      <vt:lpstr>E.g. 假設今天是2016/07/07(四)，TNU6現行價格為147-00+，CTD for TNU6, 1-5/8 of 15 Feb 2026在2016/07/08的價格為102-037，cf = 0.6928，現行repo rate = 0.475% per annum，毛基差？淨基差？</vt:lpstr>
      <vt:lpstr>基差比率The Basis Spread Ratio</vt:lpstr>
      <vt:lpstr>The CTD Option</vt:lpstr>
      <vt:lpstr>The End of Month Option</vt:lpstr>
      <vt:lpstr>The Wild Card Option</vt:lpstr>
      <vt:lpstr>E.g. 假設現在是2016/06/07某個午後(非最後交易日)，ZNM6今日收盤價為129-205點，CTD for ZNM6, 2-1/8 of 31 Dec 2022在2016/06/08的價格為103-02，cf = 0.7939。ZNM6 CTD基差多頭的交易員有$100M面額的CTD證券(淨價$103,062,500)多頭部位和794口ZNM6空頭部位，他決定要交割所有期貨合約。</vt:lpstr>
      <vt:lpstr>基差多頭（cf &lt; 1）</vt:lpstr>
      <vt:lpstr>基差多頭（cf &gt; 1）</vt:lpstr>
      <vt:lpstr>基差空頭</vt:lpstr>
    </vt:vector>
  </TitlesOfParts>
  <Company>KGI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李佳盈</dc:creator>
  <cp:lastModifiedBy>李佳盈JessieLi-ED-KGISEC</cp:lastModifiedBy>
  <cp:revision>134</cp:revision>
  <dcterms:created xsi:type="dcterms:W3CDTF">2023-07-12T07:37:39Z</dcterms:created>
  <dcterms:modified xsi:type="dcterms:W3CDTF">2023-07-24T08:25:32Z</dcterms:modified>
</cp:coreProperties>
</file>