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57" r:id="rId3"/>
    <p:sldId id="258" r:id="rId4"/>
    <p:sldId id="261" r:id="rId5"/>
    <p:sldId id="272" r:id="rId6"/>
    <p:sldId id="263" r:id="rId7"/>
    <p:sldId id="259" r:id="rId8"/>
    <p:sldId id="264" r:id="rId9"/>
    <p:sldId id="274" r:id="rId10"/>
    <p:sldId id="265" r:id="rId11"/>
    <p:sldId id="271" r:id="rId12"/>
    <p:sldId id="266" r:id="rId13"/>
    <p:sldId id="267" r:id="rId14"/>
    <p:sldId id="275" r:id="rId15"/>
    <p:sldId id="268" r:id="rId16"/>
    <p:sldId id="269" r:id="rId17"/>
    <p:sldId id="270" r:id="rId18"/>
    <p:sldId id="273"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67C8"/>
    <a:srgbClr val="A7EA52"/>
    <a:srgbClr val="FFFF00"/>
    <a:srgbClr val="ED1D24"/>
    <a:srgbClr val="0A9F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333" autoAdjust="0"/>
  </p:normalViewPr>
  <p:slideViewPr>
    <p:cSldViewPr snapToGrid="0">
      <p:cViewPr varScale="1">
        <p:scale>
          <a:sx n="75" d="100"/>
          <a:sy n="75" d="100"/>
        </p:scale>
        <p:origin x="5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3206E-0C7C-4E67-8594-DE4FCD156BAA}" type="datetimeFigureOut">
              <a:rPr lang="zh-TW" altLang="en-US" smtClean="0"/>
              <a:t>2023/7/24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7ADBD-F12A-49BE-A41D-44F42A239B36}" type="slidenum">
              <a:rPr lang="zh-TW" altLang="en-US" smtClean="0"/>
              <a:t>‹#›</a:t>
            </a:fld>
            <a:endParaRPr lang="zh-TW" altLang="en-US"/>
          </a:p>
        </p:txBody>
      </p:sp>
    </p:spTree>
    <p:extLst>
      <p:ext uri="{BB962C8B-B14F-4D97-AF65-F5344CB8AC3E}">
        <p14:creationId xmlns:p14="http://schemas.microsoft.com/office/powerpoint/2010/main" val="362105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Unlike money market instruments (including bills and</a:t>
            </a:r>
            <a:r>
              <a:rPr lang="zh-TW" altLang="en-US" dirty="0" smtClean="0"/>
              <a:t> </a:t>
            </a:r>
            <a:r>
              <a:rPr lang="en-US" altLang="zh-TW" dirty="0" smtClean="0"/>
              <a:t>Eurodollars) that are quoted on a yield basis in the cash</a:t>
            </a:r>
            <a:r>
              <a:rPr lang="zh-TW" altLang="en-US" dirty="0" smtClean="0"/>
              <a:t> </a:t>
            </a:r>
            <a:r>
              <a:rPr lang="en-US" altLang="zh-TW" dirty="0" smtClean="0"/>
              <a:t>market; coupon-bearing securities are frequently quoted in</a:t>
            </a:r>
            <a:r>
              <a:rPr lang="zh-TW" altLang="en-US" dirty="0" smtClean="0"/>
              <a:t> </a:t>
            </a:r>
            <a:r>
              <a:rPr lang="en-US" altLang="zh-TW" dirty="0" smtClean="0"/>
              <a:t>percent of par to the nearest 1/32nd of 1% of par.</a:t>
            </a:r>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2</a:t>
            </a:fld>
            <a:endParaRPr lang="zh-TW" altLang="en-US"/>
          </a:p>
        </p:txBody>
      </p:sp>
    </p:spTree>
    <p:extLst>
      <p:ext uri="{BB962C8B-B14F-4D97-AF65-F5344CB8AC3E}">
        <p14:creationId xmlns:p14="http://schemas.microsoft.com/office/powerpoint/2010/main" val="127594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12</a:t>
            </a:fld>
            <a:endParaRPr lang="zh-TW" altLang="en-US"/>
          </a:p>
        </p:txBody>
      </p:sp>
    </p:spTree>
    <p:extLst>
      <p:ext uri="{BB962C8B-B14F-4D97-AF65-F5344CB8AC3E}">
        <p14:creationId xmlns:p14="http://schemas.microsoft.com/office/powerpoint/2010/main" val="3648876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principal invoice amount paid from long to short upon deliver will be equal to the futures price multiplied by the conversion factor of the cash security being delivered</a:t>
            </a:r>
          </a:p>
          <a:p>
            <a:r>
              <a:rPr lang="en-US" altLang="zh-TW" dirty="0" smtClean="0"/>
              <a:t>the basis of the CTD is generally closest to zero, relative to all other eligible securities, we might assume that the futures price level and, by implication, any changes in the futures price level (∆futures) will be a reflection of any changes in the value of the CTD (∆</a:t>
            </a:r>
            <a:r>
              <a:rPr lang="en-US" altLang="zh-TW" dirty="0" err="1" smtClean="0"/>
              <a:t>ctd</a:t>
            </a:r>
            <a:r>
              <a:rPr lang="en-US" altLang="zh-TW" dirty="0" smtClean="0"/>
              <a:t>) adjusted by its conversion factor (</a:t>
            </a:r>
            <a:r>
              <a:rPr lang="en-US" altLang="zh-TW" dirty="0" err="1" smtClean="0"/>
              <a:t>CFctd</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13</a:t>
            </a:fld>
            <a:endParaRPr lang="zh-TW" altLang="en-US"/>
          </a:p>
        </p:txBody>
      </p:sp>
    </p:spTree>
    <p:extLst>
      <p:ext uri="{BB962C8B-B14F-4D97-AF65-F5344CB8AC3E}">
        <p14:creationId xmlns:p14="http://schemas.microsoft.com/office/powerpoint/2010/main" val="1116330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principal invoice amount paid from long to short upon deliver will be equal to the futures price multiplied by the conversion factor of the cash security being delivered</a:t>
            </a:r>
          </a:p>
          <a:p>
            <a:r>
              <a:rPr lang="en-US" altLang="zh-TW" dirty="0" smtClean="0"/>
              <a:t>the basis of the CTD is generally closest to zero, relative to all other eligible securities, we might assume that the futures price level and, by implication, any changes in the futures price level (∆futures) will be a reflection of any changes in the value of the CTD (∆</a:t>
            </a:r>
            <a:r>
              <a:rPr lang="en-US" altLang="zh-TW" dirty="0" err="1" smtClean="0"/>
              <a:t>ctd</a:t>
            </a:r>
            <a:r>
              <a:rPr lang="en-US" altLang="zh-TW" dirty="0" smtClean="0"/>
              <a:t>) adjusted by its conversion factor (</a:t>
            </a:r>
            <a:r>
              <a:rPr lang="en-US" altLang="zh-TW" dirty="0" err="1" smtClean="0"/>
              <a:t>CFctd</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14</a:t>
            </a:fld>
            <a:endParaRPr lang="zh-TW" altLang="en-US"/>
          </a:p>
        </p:txBody>
      </p:sp>
    </p:spTree>
    <p:extLst>
      <p:ext uri="{BB962C8B-B14F-4D97-AF65-F5344CB8AC3E}">
        <p14:creationId xmlns:p14="http://schemas.microsoft.com/office/powerpoint/2010/main" val="3046663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如果發生 </a:t>
            </a:r>
            <a:r>
              <a:rPr lang="en-US" altLang="zh-TW" dirty="0" smtClean="0"/>
              <a:t>CTD </a:t>
            </a:r>
            <a:r>
              <a:rPr lang="zh-TW" altLang="en-US" dirty="0" smtClean="0"/>
              <a:t>從短存續期債券轉為較長存續期債券的臨界情況，那麼需要套期保值以規避價格下跌風險的期貨數量減少。 這對於按照 </a:t>
            </a:r>
            <a:r>
              <a:rPr lang="en-US" altLang="zh-TW" dirty="0" smtClean="0"/>
              <a:t>BPV </a:t>
            </a:r>
            <a:r>
              <a:rPr lang="zh-TW" altLang="en-US" dirty="0" smtClean="0"/>
              <a:t>方法所規定比率做多現貨國債並做空期貨的套期保值者來說是一種有利的情形。</a:t>
            </a:r>
            <a:endParaRPr lang="en-US" altLang="zh-TW" dirty="0" smtClean="0"/>
          </a:p>
          <a:p>
            <a:endParaRPr lang="en-US" altLang="zh-TW" dirty="0" smtClean="0"/>
          </a:p>
          <a:p>
            <a:r>
              <a:rPr lang="en-US" altLang="zh-TW" dirty="0" smtClean="0"/>
              <a:t>long basis trader effectively owns the option, he pays an implicit premium in the difference between prevailing short-term yields and the return on the basis trade as might be simulated in the absence of any CTD crossovers.</a:t>
            </a:r>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15</a:t>
            </a:fld>
            <a:endParaRPr lang="zh-TW" altLang="en-US"/>
          </a:p>
        </p:txBody>
      </p:sp>
    </p:spTree>
    <p:extLst>
      <p:ext uri="{BB962C8B-B14F-4D97-AF65-F5344CB8AC3E}">
        <p14:creationId xmlns:p14="http://schemas.microsoft.com/office/powerpoint/2010/main" val="3256334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如果市場收益率曲線預期變陡峭，那麼使用更長期限的期貨（即 </a:t>
            </a:r>
            <a:r>
              <a:rPr lang="en-US" altLang="zh-TW" dirty="0" smtClean="0"/>
              <a:t>10 </a:t>
            </a:r>
            <a:r>
              <a:rPr lang="zh-TW" altLang="en-US" dirty="0" smtClean="0"/>
              <a:t>年期或 </a:t>
            </a:r>
            <a:r>
              <a:rPr lang="en-US" altLang="zh-TW" dirty="0" smtClean="0"/>
              <a:t>30 </a:t>
            </a:r>
            <a:r>
              <a:rPr lang="zh-TW" altLang="en-US" dirty="0" smtClean="0"/>
              <a:t>年期國債期貨，而非 </a:t>
            </a:r>
            <a:r>
              <a:rPr lang="en-US" altLang="zh-TW" dirty="0" smtClean="0"/>
              <a:t>5 </a:t>
            </a:r>
            <a:r>
              <a:rPr lang="zh-TW" altLang="en-US" dirty="0" smtClean="0"/>
              <a:t>年期貨）</a:t>
            </a:r>
            <a:r>
              <a:rPr lang="en-US" altLang="zh-TW" dirty="0" smtClean="0"/>
              <a:t>hedge</a:t>
            </a:r>
            <a:r>
              <a:rPr lang="zh-TW" altLang="en-US" dirty="0" smtClean="0"/>
              <a:t>，除了使投資組合免受風險外，而且還能自曲線中的波動獲利。如果收益率曲線預期持平或者翻轉，那麼使用較短期期貨（如</a:t>
            </a:r>
            <a:r>
              <a:rPr lang="en-US" altLang="zh-TW" dirty="0" smtClean="0"/>
              <a:t>2 </a:t>
            </a:r>
            <a:r>
              <a:rPr lang="zh-TW" altLang="en-US" dirty="0" smtClean="0"/>
              <a:t>年期或 </a:t>
            </a:r>
            <a:r>
              <a:rPr lang="en-US" altLang="zh-TW" dirty="0" smtClean="0"/>
              <a:t>3 </a:t>
            </a:r>
            <a:r>
              <a:rPr lang="zh-TW" altLang="en-US" dirty="0" smtClean="0"/>
              <a:t>年期國債期貨，而非 </a:t>
            </a:r>
            <a:r>
              <a:rPr lang="en-US" altLang="zh-TW" dirty="0" smtClean="0"/>
              <a:t>5 </a:t>
            </a:r>
            <a:r>
              <a:rPr lang="zh-TW" altLang="en-US" dirty="0" smtClean="0"/>
              <a:t>年期期貨）</a:t>
            </a:r>
            <a:r>
              <a:rPr lang="en-US" altLang="zh-TW" dirty="0" smtClean="0"/>
              <a:t>hedge</a:t>
            </a:r>
            <a:r>
              <a:rPr lang="zh-TW" altLang="en-US" dirty="0" smtClean="0"/>
              <a:t>會增強收益率</a:t>
            </a:r>
            <a:r>
              <a:rPr lang="en-US" altLang="zh-TW" dirty="0" smtClean="0"/>
              <a:t>yield</a:t>
            </a:r>
            <a:r>
              <a:rPr lang="zh-TW" altLang="en-US" dirty="0" smtClean="0"/>
              <a:t>。</a:t>
            </a:r>
            <a:endParaRPr lang="en-US" altLang="zh-TW" dirty="0" smtClean="0"/>
          </a:p>
          <a:p>
            <a:r>
              <a:rPr lang="zh-TW" altLang="en-US" dirty="0" smtClean="0"/>
              <a:t>更長期限的期貨</a:t>
            </a:r>
            <a:r>
              <a:rPr lang="en-US" altLang="zh-TW" dirty="0" smtClean="0"/>
              <a:t>: higher interest yield</a:t>
            </a:r>
          </a:p>
          <a:p>
            <a:r>
              <a:rPr lang="zh-TW" altLang="en-US" dirty="0" smtClean="0"/>
              <a:t>更短期限的期貨</a:t>
            </a:r>
            <a:r>
              <a:rPr lang="en-US" altLang="zh-TW" dirty="0" smtClean="0"/>
              <a:t>:</a:t>
            </a:r>
            <a:r>
              <a:rPr lang="zh-TW" altLang="en-US" dirty="0" smtClean="0"/>
              <a:t> </a:t>
            </a:r>
            <a:r>
              <a:rPr lang="en-US" altLang="zh-TW" dirty="0" smtClean="0"/>
              <a:t>more flexible</a:t>
            </a:r>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17</a:t>
            </a:fld>
            <a:endParaRPr lang="zh-TW" altLang="en-US"/>
          </a:p>
        </p:txBody>
      </p:sp>
    </p:spTree>
    <p:extLst>
      <p:ext uri="{BB962C8B-B14F-4D97-AF65-F5344CB8AC3E}">
        <p14:creationId xmlns:p14="http://schemas.microsoft.com/office/powerpoint/2010/main" val="2347181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公債期貨的標的資產名義上雖然是</a:t>
            </a:r>
            <a:r>
              <a:rPr lang="en-US" altLang="zh-TW" dirty="0" smtClean="0"/>
              <a:t>”</a:t>
            </a:r>
            <a:r>
              <a:rPr lang="zh-TW" altLang="en-US" dirty="0" smtClean="0"/>
              <a:t>期限</a:t>
            </a:r>
            <a:r>
              <a:rPr lang="en-US" altLang="zh-TW" dirty="0" smtClean="0"/>
              <a:t>10</a:t>
            </a:r>
            <a:r>
              <a:rPr lang="zh-TW" altLang="en-US" dirty="0" smtClean="0"/>
              <a:t>年，票面利率</a:t>
            </a:r>
            <a:r>
              <a:rPr lang="en-US" altLang="zh-TW" dirty="0" smtClean="0"/>
              <a:t>6%</a:t>
            </a:r>
            <a:r>
              <a:rPr lang="zh-TW" altLang="en-US" dirty="0" smtClean="0"/>
              <a:t>，每半年付息一次</a:t>
            </a:r>
            <a:r>
              <a:rPr lang="en-US" altLang="zh-TW" dirty="0" smtClean="0"/>
              <a:t>”</a:t>
            </a:r>
            <a:r>
              <a:rPr lang="zh-TW" altLang="en-US" dirty="0" smtClean="0"/>
              <a:t>的公債，但在期貨到期時，所有剩餘期限在</a:t>
            </a:r>
            <a:r>
              <a:rPr lang="en-US" altLang="zh-TW" dirty="0" smtClean="0"/>
              <a:t>6</a:t>
            </a:r>
            <a:r>
              <a:rPr lang="zh-TW" altLang="en-US" dirty="0" smtClean="0"/>
              <a:t>年</a:t>
            </a:r>
            <a:r>
              <a:rPr lang="en-US" altLang="zh-TW" dirty="0" smtClean="0"/>
              <a:t>6</a:t>
            </a:r>
            <a:r>
              <a:rPr lang="zh-TW" altLang="en-US" dirty="0" smtClean="0"/>
              <a:t>個月與</a:t>
            </a:r>
            <a:r>
              <a:rPr lang="en-US" altLang="zh-TW" dirty="0" smtClean="0"/>
              <a:t>10</a:t>
            </a:r>
            <a:r>
              <a:rPr lang="zh-TW" altLang="en-US" dirty="0" smtClean="0"/>
              <a:t>年之間的公債都可以被賣方用來交割，因而都是</a:t>
            </a:r>
            <a:r>
              <a:rPr lang="en-US" altLang="zh-TW" dirty="0" smtClean="0"/>
              <a:t>10</a:t>
            </a:r>
            <a:r>
              <a:rPr lang="zh-TW" altLang="en-US" dirty="0" smtClean="0"/>
              <a:t>年期公債期貨的</a:t>
            </a:r>
            <a:r>
              <a:rPr lang="en-US" altLang="zh-TW" dirty="0" smtClean="0"/>
              <a:t>“</a:t>
            </a:r>
            <a:r>
              <a:rPr lang="zh-TW" altLang="en-US" dirty="0" smtClean="0"/>
              <a:t>可交割債券</a:t>
            </a:r>
            <a:r>
              <a:rPr lang="en-US" altLang="zh-TW" dirty="0" smtClean="0"/>
              <a:t>”</a:t>
            </a:r>
            <a:r>
              <a:rPr lang="zh-TW" altLang="en-US" dirty="0" smtClean="0"/>
              <a:t>。</a:t>
            </a:r>
            <a:endParaRPr lang="en-US" altLang="zh-TW" dirty="0" smtClean="0"/>
          </a:p>
          <a:p>
            <a:endParaRPr lang="en-US" altLang="zh-TW" dirty="0" smtClean="0"/>
          </a:p>
          <a:p>
            <a:r>
              <a:rPr lang="zh-TW" altLang="en-US" dirty="0" smtClean="0"/>
              <a:t>債券期貨之所以可容許多種可交割債券主要是因為</a:t>
            </a:r>
            <a:r>
              <a:rPr lang="zh-TW" altLang="en-US" b="1" dirty="0" smtClean="0"/>
              <a:t>債券市場的流動性較低</a:t>
            </a:r>
            <a:r>
              <a:rPr lang="zh-TW" altLang="en-US" dirty="0" smtClean="0"/>
              <a:t>，限定單一可交割債券易造成債券價格遭到人為操控</a:t>
            </a:r>
            <a:r>
              <a:rPr lang="en-US" altLang="zh-TW" dirty="0" smtClean="0">
                <a:sym typeface="Wingdings" panose="05000000000000000000" pitchFamily="2" charset="2"/>
              </a:rPr>
              <a:t></a:t>
            </a:r>
            <a:r>
              <a:rPr lang="zh-TW" altLang="en-US" dirty="0" smtClean="0">
                <a:sym typeface="Wingdings" panose="05000000000000000000" pitchFamily="2" charset="2"/>
              </a:rPr>
              <a:t>重視市場流動性的期貨會有標的資產不明確的問題，客製化的遠期契約則非。</a:t>
            </a:r>
            <a:endParaRPr lang="en-US" altLang="zh-TW" dirty="0" smtClean="0">
              <a:sym typeface="Wingdings" panose="05000000000000000000" pitchFamily="2" charset="2"/>
            </a:endParaRPr>
          </a:p>
          <a:p>
            <a:endParaRPr lang="en-US" altLang="zh-TW" dirty="0" smtClean="0">
              <a:sym typeface="Wingdings" panose="05000000000000000000" pitchFamily="2" charset="2"/>
            </a:endParaRPr>
          </a:p>
          <a:p>
            <a:r>
              <a:rPr lang="zh-TW" altLang="en-US" dirty="0" smtClean="0">
                <a:sym typeface="Wingdings" panose="05000000000000000000" pitchFamily="2" charset="2"/>
              </a:rPr>
              <a:t>債券期貨賣方在到期時的交割過程中擁有幾項其他期貨賣方所沒有的權利 </a:t>
            </a:r>
            <a:r>
              <a:rPr lang="en-US" altLang="zh-TW" dirty="0" smtClean="0">
                <a:sym typeface="Wingdings" panose="05000000000000000000" pitchFamily="2" charset="2"/>
              </a:rPr>
              <a:t>:</a:t>
            </a:r>
          </a:p>
          <a:p>
            <a:pPr marL="228600" indent="-228600">
              <a:buAutoNum type="arabicPeriod"/>
            </a:pPr>
            <a:r>
              <a:rPr lang="zh-TW" altLang="en-US" dirty="0" smtClean="0">
                <a:sym typeface="Wingdings" panose="05000000000000000000" pitchFamily="2" charset="2"/>
              </a:rPr>
              <a:t>可在到期月份中任何一個營業日進行交割</a:t>
            </a:r>
            <a:endParaRPr lang="en-US" altLang="zh-TW" dirty="0" smtClean="0">
              <a:sym typeface="Wingdings" panose="05000000000000000000" pitchFamily="2" charset="2"/>
            </a:endParaRPr>
          </a:p>
          <a:p>
            <a:pPr marL="228600" indent="-228600">
              <a:buAutoNum type="arabicPeriod"/>
            </a:pPr>
            <a:r>
              <a:rPr lang="zh-TW" altLang="en-US" dirty="0" smtClean="0">
                <a:sym typeface="Wingdings" panose="05000000000000000000" pitchFamily="2" charset="2"/>
              </a:rPr>
              <a:t>可在交割日下午</a:t>
            </a:r>
            <a:r>
              <a:rPr lang="en-US" altLang="zh-TW" dirty="0" smtClean="0">
                <a:sym typeface="Wingdings" panose="05000000000000000000" pitchFamily="2" charset="2"/>
              </a:rPr>
              <a:t>2</a:t>
            </a:r>
            <a:r>
              <a:rPr lang="zh-TW" altLang="en-US" dirty="0" smtClean="0">
                <a:sym typeface="Wingdings" panose="05000000000000000000" pitchFamily="2" charset="2"/>
              </a:rPr>
              <a:t>點到晚上</a:t>
            </a:r>
            <a:r>
              <a:rPr lang="en-US" altLang="zh-TW" dirty="0" smtClean="0">
                <a:sym typeface="Wingdings" panose="05000000000000000000" pitchFamily="2" charset="2"/>
              </a:rPr>
              <a:t>8</a:t>
            </a:r>
            <a:r>
              <a:rPr lang="zh-TW" altLang="en-US" dirty="0" smtClean="0">
                <a:sym typeface="Wingdings" panose="05000000000000000000" pitchFamily="2" charset="2"/>
              </a:rPr>
              <a:t>點之間選擇結算價格最有利者進行交割</a:t>
            </a:r>
            <a:endParaRPr lang="en-US" altLang="zh-TW" dirty="0" smtClean="0">
              <a:sym typeface="Wingdings" panose="05000000000000000000" pitchFamily="2" charset="2"/>
            </a:endParaRPr>
          </a:p>
          <a:p>
            <a:pPr marL="685800" lvl="1" indent="-228600">
              <a:buAutoNum type="arabicPeriod"/>
            </a:pPr>
            <a:r>
              <a:rPr lang="zh-TW" altLang="en-US" dirty="0" smtClean="0">
                <a:sym typeface="Wingdings" panose="05000000000000000000" pitchFamily="2" charset="2"/>
              </a:rPr>
              <a:t>期貨交割的結算價格是下午</a:t>
            </a:r>
            <a:r>
              <a:rPr lang="en-US" altLang="zh-TW" dirty="0" smtClean="0">
                <a:sym typeface="Wingdings" panose="05000000000000000000" pitchFamily="2" charset="2"/>
              </a:rPr>
              <a:t>2</a:t>
            </a:r>
            <a:r>
              <a:rPr lang="zh-TW" altLang="en-US" dirty="0" smtClean="0">
                <a:sym typeface="Wingdings" panose="05000000000000000000" pitchFamily="2" charset="2"/>
              </a:rPr>
              <a:t>點的市價，但債券期貨賣方至遲可以在晚上</a:t>
            </a:r>
            <a:r>
              <a:rPr lang="en-US" altLang="zh-TW" dirty="0" smtClean="0">
                <a:sym typeface="Wingdings" panose="05000000000000000000" pitchFamily="2" charset="2"/>
              </a:rPr>
              <a:t>8</a:t>
            </a:r>
            <a:r>
              <a:rPr lang="zh-TW" altLang="en-US" dirty="0" smtClean="0">
                <a:sym typeface="Wingdings" panose="05000000000000000000" pitchFamily="2" charset="2"/>
              </a:rPr>
              <a:t>點才進行交割，若標的債券在下午</a:t>
            </a:r>
            <a:r>
              <a:rPr lang="en-US" altLang="zh-TW" dirty="0" smtClean="0">
                <a:sym typeface="Wingdings" panose="05000000000000000000" pitchFamily="2" charset="2"/>
              </a:rPr>
              <a:t>2</a:t>
            </a:r>
            <a:r>
              <a:rPr lang="zh-TW" altLang="en-US" dirty="0" smtClean="0">
                <a:sym typeface="Wingdings" panose="05000000000000000000" pitchFamily="2" charset="2"/>
              </a:rPr>
              <a:t>點到晚上</a:t>
            </a:r>
            <a:r>
              <a:rPr lang="en-US" altLang="zh-TW" dirty="0" smtClean="0">
                <a:sym typeface="Wingdings" panose="05000000000000000000" pitchFamily="2" charset="2"/>
              </a:rPr>
              <a:t>8</a:t>
            </a:r>
            <a:r>
              <a:rPr lang="zh-TW" altLang="en-US" dirty="0" smtClean="0">
                <a:sym typeface="Wingdings" panose="05000000000000000000" pitchFamily="2" charset="2"/>
              </a:rPr>
              <a:t>點之間大幅降價，賣方便可以晚上</a:t>
            </a:r>
            <a:r>
              <a:rPr lang="en-US" altLang="zh-TW" dirty="0" smtClean="0">
                <a:sym typeface="Wingdings" panose="05000000000000000000" pitchFamily="2" charset="2"/>
              </a:rPr>
              <a:t>8</a:t>
            </a:r>
            <a:r>
              <a:rPr lang="zh-TW" altLang="en-US" dirty="0" smtClean="0">
                <a:sym typeface="Wingdings" panose="05000000000000000000" pitchFamily="2" charset="2"/>
              </a:rPr>
              <a:t>點低價買入標的債券再以下午</a:t>
            </a:r>
            <a:r>
              <a:rPr lang="en-US" altLang="zh-TW" dirty="0" smtClean="0">
                <a:sym typeface="Wingdings" panose="05000000000000000000" pitchFamily="2" charset="2"/>
              </a:rPr>
              <a:t>2</a:t>
            </a:r>
            <a:r>
              <a:rPr lang="zh-TW" altLang="en-US" dirty="0" smtClean="0">
                <a:sym typeface="Wingdings" panose="05000000000000000000" pitchFamily="2" charset="2"/>
              </a:rPr>
              <a:t>點的高價進行交割</a:t>
            </a:r>
            <a:endParaRPr lang="en-US" altLang="zh-TW" dirty="0" smtClean="0">
              <a:sym typeface="Wingdings" panose="05000000000000000000" pitchFamily="2" charset="2"/>
            </a:endParaRPr>
          </a:p>
          <a:p>
            <a:pPr marL="228600" indent="-228600">
              <a:buAutoNum type="arabicPeriod"/>
            </a:pPr>
            <a:r>
              <a:rPr lang="zh-TW" altLang="en-US" dirty="0" smtClean="0">
                <a:sym typeface="Wingdings" panose="05000000000000000000" pitchFamily="2" charset="2"/>
              </a:rPr>
              <a:t>可在所有符合規定的可交割債券中選擇最便宜者 </a:t>
            </a:r>
            <a:r>
              <a:rPr lang="en-US" altLang="zh-TW" dirty="0" smtClean="0">
                <a:sym typeface="Wingdings" panose="05000000000000000000" pitchFamily="2" charset="2"/>
              </a:rPr>
              <a:t>(CTD)</a:t>
            </a:r>
            <a:r>
              <a:rPr lang="zh-TW" altLang="en-US" dirty="0" smtClean="0">
                <a:sym typeface="Wingdings" panose="05000000000000000000" pitchFamily="2" charset="2"/>
              </a:rPr>
              <a:t> 進行交割</a:t>
            </a:r>
            <a:endParaRPr lang="en-US" altLang="zh-TW" dirty="0" smtClean="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19</a:t>
            </a:fld>
            <a:endParaRPr lang="zh-TW" altLang="en-US"/>
          </a:p>
        </p:txBody>
      </p:sp>
    </p:spTree>
    <p:extLst>
      <p:ext uri="{BB962C8B-B14F-4D97-AF65-F5344CB8AC3E}">
        <p14:creationId xmlns:p14="http://schemas.microsoft.com/office/powerpoint/2010/main" val="176441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If you were to ask a cash dealer for a quotation of “the run,” he would quote yields associated with the on-the-run securities from the current on-the-run Treasury bills, through notes, all the way to the 30-year bond, sometimes referred to as the “long-bond” because it is the longest maturity Treasury available.</a:t>
            </a:r>
          </a:p>
          <a:p>
            <a:endParaRPr lang="en-US" altLang="zh-TW" dirty="0" smtClean="0"/>
          </a:p>
          <a:p>
            <a:r>
              <a:rPr lang="en-US" altLang="zh-TW" dirty="0" smtClean="0"/>
              <a:t>the second most recently issued security of a particular original tenor may be referred to as the “old” security, the third most recently issued security is the “old-old” security, the fourth most recently issued security is the “triple old” security</a:t>
            </a:r>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3</a:t>
            </a:fld>
            <a:endParaRPr lang="zh-TW" altLang="en-US"/>
          </a:p>
        </p:txBody>
      </p:sp>
    </p:spTree>
    <p:extLst>
      <p:ext uri="{BB962C8B-B14F-4D97-AF65-F5344CB8AC3E}">
        <p14:creationId xmlns:p14="http://schemas.microsoft.com/office/powerpoint/2010/main" val="183552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It is intuitive that on-the-runs will offer superior liquidity when one considers the “life-cycle” of Treasury securities. Treasuries are auctioned, largely to broker-dealers, who subsequently attempt to place the securities with their customers. Often these securities are purchased by investors who may hold the security until maturity.</a:t>
            </a:r>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4</a:t>
            </a:fld>
            <a:endParaRPr lang="zh-TW" altLang="en-US"/>
          </a:p>
        </p:txBody>
      </p:sp>
    </p:spTree>
    <p:extLst>
      <p:ext uri="{BB962C8B-B14F-4D97-AF65-F5344CB8AC3E}">
        <p14:creationId xmlns:p14="http://schemas.microsoft.com/office/powerpoint/2010/main" val="848761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公債期貨的標的資產名義上雖然是</a:t>
            </a:r>
            <a:r>
              <a:rPr lang="en-US" altLang="zh-TW" dirty="0" smtClean="0"/>
              <a:t>”</a:t>
            </a:r>
            <a:r>
              <a:rPr lang="zh-TW" altLang="en-US" dirty="0" smtClean="0"/>
              <a:t>期限</a:t>
            </a:r>
            <a:r>
              <a:rPr lang="en-US" altLang="zh-TW" dirty="0" smtClean="0"/>
              <a:t>10</a:t>
            </a:r>
            <a:r>
              <a:rPr lang="zh-TW" altLang="en-US" dirty="0" smtClean="0"/>
              <a:t>年，票面利率</a:t>
            </a:r>
            <a:r>
              <a:rPr lang="en-US" altLang="zh-TW" dirty="0" smtClean="0"/>
              <a:t>6%</a:t>
            </a:r>
            <a:r>
              <a:rPr lang="zh-TW" altLang="en-US" dirty="0" smtClean="0"/>
              <a:t>，每半年付息一次</a:t>
            </a:r>
            <a:r>
              <a:rPr lang="en-US" altLang="zh-TW" dirty="0" smtClean="0"/>
              <a:t>”</a:t>
            </a:r>
            <a:r>
              <a:rPr lang="zh-TW" altLang="en-US" dirty="0" smtClean="0"/>
              <a:t>的公債，但在期貨到期時，所有剩餘期限在</a:t>
            </a:r>
            <a:r>
              <a:rPr lang="en-US" altLang="zh-TW" dirty="0" smtClean="0"/>
              <a:t>6</a:t>
            </a:r>
            <a:r>
              <a:rPr lang="zh-TW" altLang="en-US" dirty="0" smtClean="0"/>
              <a:t>年</a:t>
            </a:r>
            <a:r>
              <a:rPr lang="en-US" altLang="zh-TW" dirty="0" smtClean="0"/>
              <a:t>6</a:t>
            </a:r>
            <a:r>
              <a:rPr lang="zh-TW" altLang="en-US" dirty="0" smtClean="0"/>
              <a:t>個月與</a:t>
            </a:r>
            <a:r>
              <a:rPr lang="en-US" altLang="zh-TW" dirty="0" smtClean="0"/>
              <a:t>10</a:t>
            </a:r>
            <a:r>
              <a:rPr lang="zh-TW" altLang="en-US" dirty="0" smtClean="0"/>
              <a:t>年之間的公債都可以被賣方用來交割，因而都是</a:t>
            </a:r>
            <a:r>
              <a:rPr lang="en-US" altLang="zh-TW" dirty="0" smtClean="0"/>
              <a:t>10</a:t>
            </a:r>
            <a:r>
              <a:rPr lang="zh-TW" altLang="en-US" dirty="0" smtClean="0"/>
              <a:t>年期公債期貨的</a:t>
            </a:r>
            <a:r>
              <a:rPr lang="en-US" altLang="zh-TW" dirty="0" smtClean="0"/>
              <a:t>“</a:t>
            </a:r>
            <a:r>
              <a:rPr lang="zh-TW" altLang="en-US" dirty="0" smtClean="0"/>
              <a:t>可交割債券</a:t>
            </a:r>
            <a:r>
              <a:rPr lang="en-US" altLang="zh-TW" dirty="0" smtClean="0"/>
              <a:t>”</a:t>
            </a:r>
            <a:r>
              <a:rPr lang="zh-TW" altLang="en-US" dirty="0" smtClean="0"/>
              <a:t>。</a:t>
            </a:r>
            <a:endParaRPr lang="en-US" altLang="zh-TW" dirty="0" smtClean="0"/>
          </a:p>
          <a:p>
            <a:endParaRPr lang="en-US" altLang="zh-TW" dirty="0" smtClean="0"/>
          </a:p>
          <a:p>
            <a:r>
              <a:rPr lang="zh-TW" altLang="en-US" dirty="0" smtClean="0"/>
              <a:t>債券期貨之所以可容許多種可交割債券主要是因為</a:t>
            </a:r>
            <a:r>
              <a:rPr lang="zh-TW" altLang="en-US" b="1" dirty="0" smtClean="0"/>
              <a:t>債券市場的流動性較低</a:t>
            </a:r>
            <a:r>
              <a:rPr lang="zh-TW" altLang="en-US" dirty="0" smtClean="0"/>
              <a:t>，限定單一可交割債券易造成債券價格遭到人為操控</a:t>
            </a:r>
            <a:r>
              <a:rPr lang="en-US" altLang="zh-TW" dirty="0" smtClean="0">
                <a:sym typeface="Wingdings" panose="05000000000000000000" pitchFamily="2" charset="2"/>
              </a:rPr>
              <a:t></a:t>
            </a:r>
            <a:r>
              <a:rPr lang="zh-TW" altLang="en-US" dirty="0" smtClean="0">
                <a:sym typeface="Wingdings" panose="05000000000000000000" pitchFamily="2" charset="2"/>
              </a:rPr>
              <a:t>重視市場流動性的期貨會有標的資產不明確的問題，客製化的遠期契約則非。</a:t>
            </a:r>
            <a:endParaRPr lang="en-US" altLang="zh-TW" dirty="0" smtClean="0">
              <a:sym typeface="Wingdings" panose="05000000000000000000" pitchFamily="2" charset="2"/>
            </a:endParaRPr>
          </a:p>
          <a:p>
            <a:endParaRPr lang="en-US" altLang="zh-TW" dirty="0" smtClean="0">
              <a:sym typeface="Wingdings" panose="05000000000000000000" pitchFamily="2" charset="2"/>
            </a:endParaRPr>
          </a:p>
          <a:p>
            <a:r>
              <a:rPr lang="zh-TW" altLang="en-US" dirty="0" smtClean="0">
                <a:sym typeface="Wingdings" panose="05000000000000000000" pitchFamily="2" charset="2"/>
              </a:rPr>
              <a:t>債券期貨賣方在到期時的交割過程中擁有幾項其他期貨賣方所沒有的權利 </a:t>
            </a:r>
            <a:r>
              <a:rPr lang="en-US" altLang="zh-TW" dirty="0" smtClean="0">
                <a:sym typeface="Wingdings" panose="05000000000000000000" pitchFamily="2" charset="2"/>
              </a:rPr>
              <a:t>:</a:t>
            </a:r>
          </a:p>
          <a:p>
            <a:pPr marL="228600" indent="-228600">
              <a:buAutoNum type="arabicPeriod"/>
            </a:pPr>
            <a:r>
              <a:rPr lang="zh-TW" altLang="en-US" dirty="0" smtClean="0">
                <a:sym typeface="Wingdings" panose="05000000000000000000" pitchFamily="2" charset="2"/>
              </a:rPr>
              <a:t>可在到期月份中任何一個營業日進行交割</a:t>
            </a:r>
            <a:endParaRPr lang="en-US" altLang="zh-TW" dirty="0" smtClean="0">
              <a:sym typeface="Wingdings" panose="05000000000000000000" pitchFamily="2" charset="2"/>
            </a:endParaRPr>
          </a:p>
          <a:p>
            <a:pPr marL="228600" indent="-228600">
              <a:buAutoNum type="arabicPeriod"/>
            </a:pPr>
            <a:r>
              <a:rPr lang="zh-TW" altLang="en-US" dirty="0" smtClean="0">
                <a:sym typeface="Wingdings" panose="05000000000000000000" pitchFamily="2" charset="2"/>
              </a:rPr>
              <a:t>可在交割日下午</a:t>
            </a:r>
            <a:r>
              <a:rPr lang="en-US" altLang="zh-TW" dirty="0" smtClean="0">
                <a:sym typeface="Wingdings" panose="05000000000000000000" pitchFamily="2" charset="2"/>
              </a:rPr>
              <a:t>2</a:t>
            </a:r>
            <a:r>
              <a:rPr lang="zh-TW" altLang="en-US" dirty="0" smtClean="0">
                <a:sym typeface="Wingdings" panose="05000000000000000000" pitchFamily="2" charset="2"/>
              </a:rPr>
              <a:t>點到晚上</a:t>
            </a:r>
            <a:r>
              <a:rPr lang="en-US" altLang="zh-TW" dirty="0" smtClean="0">
                <a:sym typeface="Wingdings" panose="05000000000000000000" pitchFamily="2" charset="2"/>
              </a:rPr>
              <a:t>8</a:t>
            </a:r>
            <a:r>
              <a:rPr lang="zh-TW" altLang="en-US" dirty="0" smtClean="0">
                <a:sym typeface="Wingdings" panose="05000000000000000000" pitchFamily="2" charset="2"/>
              </a:rPr>
              <a:t>點之間選擇結算價格最有利者進行交割</a:t>
            </a:r>
            <a:endParaRPr lang="en-US" altLang="zh-TW" dirty="0" smtClean="0">
              <a:sym typeface="Wingdings" panose="05000000000000000000" pitchFamily="2" charset="2"/>
            </a:endParaRPr>
          </a:p>
          <a:p>
            <a:pPr marL="685800" lvl="1" indent="-228600">
              <a:buAutoNum type="arabicPeriod"/>
            </a:pPr>
            <a:r>
              <a:rPr lang="zh-TW" altLang="en-US" dirty="0" smtClean="0">
                <a:sym typeface="Wingdings" panose="05000000000000000000" pitchFamily="2" charset="2"/>
              </a:rPr>
              <a:t>期貨交割的結算價格是下午</a:t>
            </a:r>
            <a:r>
              <a:rPr lang="en-US" altLang="zh-TW" dirty="0" smtClean="0">
                <a:sym typeface="Wingdings" panose="05000000000000000000" pitchFamily="2" charset="2"/>
              </a:rPr>
              <a:t>2</a:t>
            </a:r>
            <a:r>
              <a:rPr lang="zh-TW" altLang="en-US" dirty="0" smtClean="0">
                <a:sym typeface="Wingdings" panose="05000000000000000000" pitchFamily="2" charset="2"/>
              </a:rPr>
              <a:t>點的市價，但債券期貨賣方至遲可以在晚上</a:t>
            </a:r>
            <a:r>
              <a:rPr lang="en-US" altLang="zh-TW" dirty="0" smtClean="0">
                <a:sym typeface="Wingdings" panose="05000000000000000000" pitchFamily="2" charset="2"/>
              </a:rPr>
              <a:t>8</a:t>
            </a:r>
            <a:r>
              <a:rPr lang="zh-TW" altLang="en-US" dirty="0" smtClean="0">
                <a:sym typeface="Wingdings" panose="05000000000000000000" pitchFamily="2" charset="2"/>
              </a:rPr>
              <a:t>點才進行交割，若標的債券在下午</a:t>
            </a:r>
            <a:r>
              <a:rPr lang="en-US" altLang="zh-TW" dirty="0" smtClean="0">
                <a:sym typeface="Wingdings" panose="05000000000000000000" pitchFamily="2" charset="2"/>
              </a:rPr>
              <a:t>2</a:t>
            </a:r>
            <a:r>
              <a:rPr lang="zh-TW" altLang="en-US" dirty="0" smtClean="0">
                <a:sym typeface="Wingdings" panose="05000000000000000000" pitchFamily="2" charset="2"/>
              </a:rPr>
              <a:t>點到晚上</a:t>
            </a:r>
            <a:r>
              <a:rPr lang="en-US" altLang="zh-TW" dirty="0" smtClean="0">
                <a:sym typeface="Wingdings" panose="05000000000000000000" pitchFamily="2" charset="2"/>
              </a:rPr>
              <a:t>8</a:t>
            </a:r>
            <a:r>
              <a:rPr lang="zh-TW" altLang="en-US" dirty="0" smtClean="0">
                <a:sym typeface="Wingdings" panose="05000000000000000000" pitchFamily="2" charset="2"/>
              </a:rPr>
              <a:t>點之間大幅降價，賣方便可以晚上</a:t>
            </a:r>
            <a:r>
              <a:rPr lang="en-US" altLang="zh-TW" dirty="0" smtClean="0">
                <a:sym typeface="Wingdings" panose="05000000000000000000" pitchFamily="2" charset="2"/>
              </a:rPr>
              <a:t>8</a:t>
            </a:r>
            <a:r>
              <a:rPr lang="zh-TW" altLang="en-US" dirty="0" smtClean="0">
                <a:sym typeface="Wingdings" panose="05000000000000000000" pitchFamily="2" charset="2"/>
              </a:rPr>
              <a:t>點低價買入標的債券再以下午</a:t>
            </a:r>
            <a:r>
              <a:rPr lang="en-US" altLang="zh-TW" dirty="0" smtClean="0">
                <a:sym typeface="Wingdings" panose="05000000000000000000" pitchFamily="2" charset="2"/>
              </a:rPr>
              <a:t>2</a:t>
            </a:r>
            <a:r>
              <a:rPr lang="zh-TW" altLang="en-US" dirty="0" smtClean="0">
                <a:sym typeface="Wingdings" panose="05000000000000000000" pitchFamily="2" charset="2"/>
              </a:rPr>
              <a:t>點的高價進行交割</a:t>
            </a:r>
            <a:endParaRPr lang="en-US" altLang="zh-TW" dirty="0" smtClean="0">
              <a:sym typeface="Wingdings" panose="05000000000000000000" pitchFamily="2" charset="2"/>
            </a:endParaRPr>
          </a:p>
          <a:p>
            <a:pPr marL="228600" indent="-228600">
              <a:buAutoNum type="arabicPeriod"/>
            </a:pPr>
            <a:r>
              <a:rPr lang="zh-TW" altLang="en-US" dirty="0" smtClean="0">
                <a:sym typeface="Wingdings" panose="05000000000000000000" pitchFamily="2" charset="2"/>
              </a:rPr>
              <a:t>可在所有符合規定的可交割債券中選擇最便宜者 </a:t>
            </a:r>
            <a:r>
              <a:rPr lang="en-US" altLang="zh-TW" dirty="0" smtClean="0">
                <a:sym typeface="Wingdings" panose="05000000000000000000" pitchFamily="2" charset="2"/>
              </a:rPr>
              <a:t>(CTD)</a:t>
            </a:r>
            <a:r>
              <a:rPr lang="zh-TW" altLang="en-US" dirty="0" smtClean="0">
                <a:sym typeface="Wingdings" panose="05000000000000000000" pitchFamily="2" charset="2"/>
              </a:rPr>
              <a:t> 進行交割</a:t>
            </a:r>
            <a:endParaRPr lang="en-US" altLang="zh-TW" dirty="0" smtClean="0">
              <a:sym typeface="Wingdings" panose="05000000000000000000" pitchFamily="2" charset="2"/>
            </a:endParaRPr>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5</a:t>
            </a:fld>
            <a:endParaRPr lang="zh-TW" altLang="en-US"/>
          </a:p>
        </p:txBody>
      </p:sp>
    </p:spTree>
    <p:extLst>
      <p:ext uri="{BB962C8B-B14F-4D97-AF65-F5344CB8AC3E}">
        <p14:creationId xmlns:p14="http://schemas.microsoft.com/office/powerpoint/2010/main" val="362642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國債期貨利用“轉換係數”計價系統 </a:t>
            </a:r>
            <a:r>
              <a:rPr lang="en-US" altLang="zh-TW" dirty="0" smtClean="0"/>
              <a:t>(Conversion factor</a:t>
            </a:r>
            <a:r>
              <a:rPr lang="zh-TW" altLang="en-US" dirty="0" smtClean="0"/>
              <a:t> </a:t>
            </a:r>
            <a:r>
              <a:rPr lang="en-US" altLang="zh-TW" dirty="0" smtClean="0"/>
              <a:t>invoicing system) </a:t>
            </a:r>
            <a:r>
              <a:rPr lang="zh-TW" altLang="en-US" dirty="0" smtClean="0"/>
              <a:t>並參考 </a:t>
            </a:r>
            <a:r>
              <a:rPr lang="en-US" altLang="zh-TW" dirty="0" smtClean="0"/>
              <a:t>6%</a:t>
            </a:r>
            <a:r>
              <a:rPr lang="zh-TW" altLang="en-US" dirty="0" smtClean="0"/>
              <a:t>利率的債券期貨合約標準來反映所發出交割意向通知之債券的價值。多頭在交割時向空頭支付的“本金發票額 </a:t>
            </a:r>
            <a:r>
              <a:rPr lang="en-US" altLang="zh-TW" dirty="0" smtClean="0"/>
              <a:t>(Principal Invoice Amount)”</a:t>
            </a:r>
            <a:r>
              <a:rPr lang="zh-TW" altLang="en-US" dirty="0" smtClean="0"/>
              <a:t>可通過期貨結算價格乘以轉換係數（</a:t>
            </a:r>
            <a:r>
              <a:rPr lang="en-US" altLang="zh-TW" dirty="0" smtClean="0"/>
              <a:t>CF</a:t>
            </a:r>
            <a:r>
              <a:rPr lang="zh-TW" altLang="en-US" dirty="0" smtClean="0"/>
              <a:t>）再乘以 </a:t>
            </a:r>
            <a:r>
              <a:rPr lang="en-US" altLang="zh-TW" dirty="0" smtClean="0"/>
              <a:t>1000</a:t>
            </a:r>
            <a:r>
              <a:rPr lang="zh-TW" altLang="en-US" dirty="0" smtClean="0"/>
              <a:t> </a:t>
            </a:r>
            <a:r>
              <a:rPr lang="en-US" altLang="zh-TW" dirty="0" smtClean="0"/>
              <a:t>(2000) </a:t>
            </a:r>
            <a:r>
              <a:rPr lang="zh-TW" altLang="en-US" dirty="0" smtClean="0"/>
              <a:t>美元來確定。</a:t>
            </a:r>
            <a:endParaRPr lang="en-US" altLang="zh-TW" dirty="0" smtClean="0"/>
          </a:p>
          <a:p>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轉換係數計價系統的目的旨在使任何適於交割的債券能以同樣經濟的價格交割。從理論上來講，這對有權選擇交割任何合適債券的空頭應不具影響力。但</a:t>
            </a:r>
            <a:r>
              <a:rPr lang="en-US" altLang="zh-TW" dirty="0" smtClean="0"/>
              <a:t>CF </a:t>
            </a:r>
            <a:r>
              <a:rPr lang="zh-TW" altLang="en-US" dirty="0" smtClean="0"/>
              <a:t>系統實際上並不完美。我們在研究現貨債券價格與本金發票額之間的關係之後發現特定的債券會趨於成為“最便宜可交割債券 </a:t>
            </a:r>
            <a:r>
              <a:rPr lang="en-US" altLang="zh-TW" dirty="0" smtClean="0"/>
              <a:t>(cheapest-to-deliver, CTD)</a:t>
            </a:r>
            <a:r>
              <a:rPr lang="zh-TW" altLang="en-US" dirty="0" smtClean="0"/>
              <a:t>”。</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6</a:t>
            </a:fld>
            <a:endParaRPr lang="zh-TW" altLang="en-US"/>
          </a:p>
        </p:txBody>
      </p:sp>
    </p:spTree>
    <p:extLst>
      <p:ext uri="{BB962C8B-B14F-4D97-AF65-F5344CB8AC3E}">
        <p14:creationId xmlns:p14="http://schemas.microsoft.com/office/powerpoint/2010/main" val="324720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通常我們希望能找到一種單一債券或者可能的情況下有少量類似債券成為 </a:t>
            </a:r>
            <a:r>
              <a:rPr lang="en-US" altLang="zh-TW" dirty="0" smtClean="0"/>
              <a:t>CTD</a:t>
            </a:r>
            <a:r>
              <a:rPr lang="zh-TW" altLang="en-US" dirty="0" smtClean="0"/>
              <a:t>。該辨識結果對在現貨與期貨市場行套利的基差交易者 </a:t>
            </a:r>
            <a:r>
              <a:rPr lang="en-US" altLang="zh-TW" dirty="0" smtClean="0"/>
              <a:t>(basis trader) </a:t>
            </a:r>
            <a:r>
              <a:rPr lang="zh-TW" altLang="en-US" dirty="0" smtClean="0"/>
              <a:t>來說具有重要意義。 基差交易者將 買入“低價”商品或賣出“高價” 商品來尋找他們能夠捉住現貨債券與國債期貨之間微小訂價差異的機會或情形。</a:t>
            </a:r>
            <a:endParaRPr lang="en-US" altLang="zh-TW" dirty="0" smtClean="0"/>
          </a:p>
          <a:p>
            <a:r>
              <a:rPr lang="zh-TW" altLang="en-US" dirty="0" smtClean="0"/>
              <a:t>基差最低（即交割時收益最高或者損失最低）的債券一般可視為 </a:t>
            </a:r>
            <a:r>
              <a:rPr lang="en-US" altLang="zh-TW" dirty="0" smtClean="0"/>
              <a:t>CTD</a:t>
            </a:r>
            <a:r>
              <a:rPr lang="zh-TW" altLang="en-US" dirty="0" smtClean="0"/>
              <a:t>。 </a:t>
            </a:r>
            <a:r>
              <a:rPr lang="en-US" altLang="zh-TW" dirty="0" smtClean="0">
                <a:sym typeface="Wingdings" panose="05000000000000000000" pitchFamily="2" charset="2"/>
              </a:rPr>
              <a:t></a:t>
            </a:r>
            <a:r>
              <a:rPr lang="zh-TW" altLang="en-US" dirty="0" smtClean="0">
                <a:sym typeface="Wingdings" panose="05000000000000000000" pitchFamily="2" charset="2"/>
              </a:rPr>
              <a:t> 左</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7</a:t>
            </a:fld>
            <a:endParaRPr lang="zh-TW" altLang="en-US"/>
          </a:p>
        </p:txBody>
      </p:sp>
    </p:spTree>
    <p:extLst>
      <p:ext uri="{BB962C8B-B14F-4D97-AF65-F5344CB8AC3E}">
        <p14:creationId xmlns:p14="http://schemas.microsoft.com/office/powerpoint/2010/main" val="257190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轉換係數計價系統並不完美，由於它基於以下假設</a:t>
            </a:r>
            <a:endParaRPr lang="en-US" altLang="zh-TW" dirty="0" smtClean="0"/>
          </a:p>
          <a:p>
            <a:r>
              <a:rPr lang="zh-TW" altLang="en-US" dirty="0" smtClean="0"/>
              <a:t>（</a:t>
            </a:r>
            <a:r>
              <a:rPr lang="en-US" altLang="zh-TW" dirty="0" smtClean="0"/>
              <a:t>1</a:t>
            </a:r>
            <a:r>
              <a:rPr lang="zh-TW" altLang="en-US" dirty="0" smtClean="0"/>
              <a:t>）所有適於交割的債券有同樣的收益率</a:t>
            </a:r>
            <a:r>
              <a:rPr lang="en-US" altLang="zh-TW" dirty="0" smtClean="0"/>
              <a:t>yield</a:t>
            </a:r>
          </a:p>
          <a:p>
            <a:r>
              <a:rPr lang="zh-TW" altLang="en-US" dirty="0" smtClean="0"/>
              <a:t>（</a:t>
            </a:r>
            <a:r>
              <a:rPr lang="en-US" altLang="zh-TW" dirty="0" smtClean="0"/>
              <a:t>2</a:t>
            </a:r>
            <a:r>
              <a:rPr lang="zh-TW" altLang="en-US" dirty="0" smtClean="0"/>
              <a:t>） 該收益率為 </a:t>
            </a:r>
            <a:r>
              <a:rPr lang="en-US" altLang="zh-TW" dirty="0" smtClean="0"/>
              <a:t>6%</a:t>
            </a:r>
            <a:r>
              <a:rPr lang="zh-TW" altLang="en-US" dirty="0" smtClean="0"/>
              <a:t>，但是另外還存在許多影響國債收益率 的“現貨市場偏差”。</a:t>
            </a:r>
            <a:endParaRPr lang="en-US" altLang="zh-TW" dirty="0" smtClean="0"/>
          </a:p>
          <a:p>
            <a:r>
              <a:rPr lang="zh-TW" altLang="en-US" dirty="0" smtClean="0"/>
              <a:t>在收益率高於或低於期貨合約規格標準的 </a:t>
            </a:r>
            <a:r>
              <a:rPr lang="en-US" altLang="zh-TW" dirty="0" smtClean="0"/>
              <a:t>6% </a:t>
            </a:r>
            <a:r>
              <a:rPr lang="zh-TW" altLang="en-US" dirty="0" smtClean="0"/>
              <a:t>時，轉換係數計算當中更多的數學偏差會使結果向特定票息和到期期限的債券傾斜。因此，可以進一步講“轉換係數偏差”。</a:t>
            </a:r>
            <a:endParaRPr lang="en-US" altLang="zh-TW" dirty="0" smtClean="0"/>
          </a:p>
          <a:p>
            <a:endParaRPr lang="en-US" altLang="zh-TW" dirty="0" smtClean="0"/>
          </a:p>
          <a:p>
            <a:r>
              <a:rPr lang="zh-TW" altLang="en-US" sz="1200" b="0" i="0" kern="1200" dirty="0" smtClean="0">
                <a:solidFill>
                  <a:schemeClr val="tx1"/>
                </a:solidFill>
                <a:effectLst/>
                <a:latin typeface="+mn-lt"/>
                <a:ea typeface="+mn-ea"/>
                <a:cs typeface="+mn-cs"/>
              </a:rPr>
              <a:t>存續期間</a:t>
            </a:r>
            <a:r>
              <a:rPr lang="en-US" altLang="zh-TW" sz="1200" b="0" i="0" kern="1200" dirty="0" smtClean="0">
                <a:solidFill>
                  <a:schemeClr val="tx1"/>
                </a:solidFill>
                <a:effectLst/>
                <a:latin typeface="+mn-lt"/>
                <a:ea typeface="+mn-ea"/>
                <a:cs typeface="+mn-cs"/>
              </a:rPr>
              <a:t>duration: </a:t>
            </a:r>
            <a:r>
              <a:rPr lang="zh-TW" altLang="en-US" sz="1200" b="1" i="0" kern="1200" dirty="0" smtClean="0">
                <a:solidFill>
                  <a:schemeClr val="tx1"/>
                </a:solidFill>
                <a:effectLst/>
                <a:latin typeface="+mn-lt"/>
                <a:ea typeface="+mn-ea"/>
                <a:cs typeface="+mn-cs"/>
              </a:rPr>
              <a:t>市場利率每變動</a:t>
            </a:r>
            <a:r>
              <a:rPr lang="en-US" altLang="zh-TW" sz="1200" b="1" i="0" kern="1200" dirty="0" smtClean="0">
                <a:solidFill>
                  <a:schemeClr val="tx1"/>
                </a:solidFill>
                <a:effectLst/>
                <a:latin typeface="+mn-lt"/>
                <a:ea typeface="+mn-ea"/>
                <a:cs typeface="+mn-cs"/>
              </a:rPr>
              <a:t>1%</a:t>
            </a:r>
            <a:r>
              <a:rPr lang="zh-TW" altLang="en-US" sz="1200" b="1" i="0" kern="1200" dirty="0" smtClean="0">
                <a:solidFill>
                  <a:schemeClr val="tx1"/>
                </a:solidFill>
                <a:effectLst/>
                <a:latin typeface="+mn-lt"/>
                <a:ea typeface="+mn-ea"/>
                <a:cs typeface="+mn-cs"/>
              </a:rPr>
              <a:t>，那麼債券價格預期會變動多少</a:t>
            </a:r>
            <a:r>
              <a:rPr lang="en-US" altLang="zh-TW" sz="1200" b="1"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endParaRPr lang="en-US" altLang="zh-TW" sz="1200" b="0" i="0" kern="1200" dirty="0" smtClean="0">
              <a:solidFill>
                <a:schemeClr val="tx1"/>
              </a:solidFill>
              <a:effectLst/>
              <a:latin typeface="+mn-lt"/>
              <a:ea typeface="+mn-ea"/>
              <a:cs typeface="+mn-cs"/>
            </a:endParaRPr>
          </a:p>
          <a:p>
            <a:endParaRPr lang="en-US" altLang="zh-TW" dirty="0" smtClean="0"/>
          </a:p>
          <a:p>
            <a:r>
              <a:rPr lang="zh-TW" altLang="en-US" dirty="0" smtClean="0"/>
              <a:t>當收益率</a:t>
            </a:r>
            <a:r>
              <a:rPr lang="en-US" altLang="zh-TW" dirty="0" smtClean="0"/>
              <a:t>yield</a:t>
            </a:r>
            <a:r>
              <a:rPr lang="zh-TW" altLang="en-US" dirty="0" smtClean="0"/>
              <a:t>不斷上漲，債券價格不斷下跌時，投資者將轉向風險較小或</a:t>
            </a:r>
            <a:r>
              <a:rPr lang="en-US" altLang="zh-TW" dirty="0" smtClean="0"/>
              <a:t>short D</a:t>
            </a:r>
            <a:r>
              <a:rPr lang="zh-TW" altLang="en-US" dirty="0" smtClean="0"/>
              <a:t>的債券。 他們將想要清除風險更大的</a:t>
            </a:r>
            <a:r>
              <a:rPr lang="en-US" altLang="zh-TW" dirty="0" smtClean="0"/>
              <a:t>long D</a:t>
            </a:r>
            <a:r>
              <a:rPr lang="zh-TW" altLang="en-US" dirty="0" smtClean="0"/>
              <a:t>債券持倉，並傾向以那些</a:t>
            </a:r>
            <a:r>
              <a:rPr lang="en-US" altLang="zh-TW" dirty="0" smtClean="0"/>
              <a:t>long</a:t>
            </a:r>
            <a:r>
              <a:rPr lang="en-US" altLang="zh-TW" baseline="0" dirty="0" smtClean="0"/>
              <a:t> D</a:t>
            </a:r>
            <a:r>
              <a:rPr lang="zh-TW" altLang="en-US" dirty="0" smtClean="0"/>
              <a:t>債券交割 </a:t>
            </a:r>
            <a:r>
              <a:rPr lang="en-US" altLang="zh-TW" dirty="0" smtClean="0">
                <a:sym typeface="Wingdings" panose="05000000000000000000" pitchFamily="2" charset="2"/>
              </a:rPr>
              <a:t> </a:t>
            </a:r>
            <a:r>
              <a:rPr lang="zh-TW" altLang="en-US" dirty="0" smtClean="0">
                <a:sym typeface="Wingdings" panose="05000000000000000000" pitchFamily="2" charset="2"/>
              </a:rPr>
              <a:t>長存續期間的債券比較容易變成</a:t>
            </a:r>
            <a:r>
              <a:rPr lang="en-US" altLang="zh-TW" dirty="0" smtClean="0">
                <a:sym typeface="Wingdings" panose="05000000000000000000" pitchFamily="2" charset="2"/>
              </a:rPr>
              <a:t>CTD</a:t>
            </a:r>
            <a:r>
              <a:rPr lang="zh-TW" altLang="en-US" dirty="0" smtClean="0">
                <a:sym typeface="Wingdings" panose="05000000000000000000" pitchFamily="2" charset="2"/>
              </a:rPr>
              <a:t>證券</a:t>
            </a:r>
            <a:r>
              <a:rPr lang="zh-TW" altLang="en-US" dirty="0" smtClean="0"/>
              <a:t>。當轉換係數固定時，長短</a:t>
            </a:r>
            <a:r>
              <a:rPr lang="en-US" altLang="zh-TW" dirty="0" smtClean="0"/>
              <a:t>duration</a:t>
            </a:r>
            <a:r>
              <a:rPr lang="zh-TW" altLang="en-US" dirty="0" smtClean="0"/>
              <a:t>債券的相對交割變動不同，因而產生交割偏差。</a:t>
            </a:r>
            <a:endParaRPr lang="en-US" altLang="zh-TW" dirty="0" smtClean="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8</a:t>
            </a:fld>
            <a:endParaRPr lang="zh-TW" altLang="en-US"/>
          </a:p>
        </p:txBody>
      </p:sp>
    </p:spTree>
    <p:extLst>
      <p:ext uri="{BB962C8B-B14F-4D97-AF65-F5344CB8AC3E}">
        <p14:creationId xmlns:p14="http://schemas.microsoft.com/office/powerpoint/2010/main" val="1484396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IRR associated with the CTD security was essentially equivalent to other short-term investment opportunities. As a general rule, however, the IRR even for the CTD security tends to run at a level that is a bit inferior to the returns associated with comparable short-term investment alternatives. The IRRs associated with all other non CTD securities are even lower. </a:t>
            </a:r>
            <a:endParaRPr lang="zh-TW" altLang="en-US" dirty="0"/>
          </a:p>
        </p:txBody>
      </p:sp>
      <p:sp>
        <p:nvSpPr>
          <p:cNvPr id="4" name="投影片編號版面配置區 3"/>
          <p:cNvSpPr>
            <a:spLocks noGrp="1"/>
          </p:cNvSpPr>
          <p:nvPr>
            <p:ph type="sldNum" sz="quarter" idx="10"/>
          </p:nvPr>
        </p:nvSpPr>
        <p:spPr/>
        <p:txBody>
          <a:bodyPr/>
          <a:lstStyle/>
          <a:p>
            <a:fld id="{B9C7ADBD-F12A-49BE-A41D-44F42A239B36}" type="slidenum">
              <a:rPr lang="zh-TW" altLang="en-US" smtClean="0"/>
              <a:t>10</a:t>
            </a:fld>
            <a:endParaRPr lang="zh-TW" altLang="en-US"/>
          </a:p>
        </p:txBody>
      </p:sp>
    </p:spTree>
    <p:extLst>
      <p:ext uri="{BB962C8B-B14F-4D97-AF65-F5344CB8AC3E}">
        <p14:creationId xmlns:p14="http://schemas.microsoft.com/office/powerpoint/2010/main" val="9527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algn="l"/>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m:rPr>
                              <m:sty m:val="p"/>
                            </m:rPr>
                            <a:rPr lang="en-US" altLang="zh-TW" i="1">
                              <a:latin typeface="Cambria Math" panose="02040503050406030204" pitchFamily="18" charset="0"/>
                            </a:rPr>
                            <m:t>S</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𝑠𝑒𝑐𝑢𝑟𝑖𝑡𝑖𝑒𝑠</m:t>
                      </m:r>
                      <m:r>
                        <a:rPr lang="en-US" altLang="zh-TW" b="0" i="1" smtClean="0">
                          <a:latin typeface="Cambria Math" panose="02040503050406030204" pitchFamily="18" charset="0"/>
                        </a:rPr>
                        <m:t> </m:t>
                      </m:r>
                      <m:r>
                        <a:rPr lang="en-US" altLang="zh-TW" b="0" i="1" smtClean="0">
                          <a:latin typeface="Cambria Math" panose="02040503050406030204" pitchFamily="18" charset="0"/>
                        </a:rPr>
                        <m:t>𝑝𝑟𝑖𝑐𝑒</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𝑎𝑡</m:t>
                      </m:r>
                      <m:r>
                        <a:rPr lang="en-US" altLang="zh-TW" b="0" i="1" smtClean="0">
                          <a:latin typeface="Cambria Math" panose="02040503050406030204" pitchFamily="18" charset="0"/>
                        </a:rPr>
                        <m:t> </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oMath>
                  </m:oMathPara>
                </a14:m>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𝑓</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𝑓𝑢𝑡𝑢𝑡𝑒𝑠</m:t>
                      </m:r>
                      <m:r>
                        <a:rPr lang="en-US" altLang="zh-TW" b="0" i="1" smtClean="0">
                          <a:latin typeface="Cambria Math" panose="02040503050406030204" pitchFamily="18" charset="0"/>
                        </a:rPr>
                        <m:t> </m:t>
                      </m:r>
                      <m:r>
                        <a:rPr lang="en-US" altLang="zh-TW" b="0" i="1" smtClean="0">
                          <a:latin typeface="Cambria Math" panose="02040503050406030204" pitchFamily="18" charset="0"/>
                        </a:rPr>
                        <m:t>𝑝𝑟𝑖𝑐𝑒</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𝑎𝑡</m:t>
                      </m:r>
                      <m:r>
                        <a:rPr lang="en-US" altLang="zh-TW" b="0" i="1" smtClean="0">
                          <a:latin typeface="Cambria Math" panose="02040503050406030204" pitchFamily="18" charset="0"/>
                        </a:rPr>
                        <m:t> </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oMath>
                  </m:oMathPara>
                </a14:m>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𝑏𝑎𝑠𝑖𝑠</m:t>
                      </m:r>
                      <m:r>
                        <a:rPr lang="en-US" altLang="zh-TW" b="0" i="1" smtClean="0">
                          <a:latin typeface="Cambria Math" panose="02040503050406030204" pitchFamily="18" charset="0"/>
                        </a:rPr>
                        <m:t> </m:t>
                      </m:r>
                      <m:r>
                        <a:rPr lang="en-US" altLang="zh-TW" b="0" i="1" smtClean="0">
                          <a:latin typeface="Cambria Math" panose="02040503050406030204" pitchFamily="18" charset="0"/>
                        </a:rPr>
                        <m:t>𝑎𝑡</m:t>
                      </m:r>
                      <m:r>
                        <a:rPr lang="en-US" altLang="zh-TW" b="0" i="1" smtClean="0">
                          <a:latin typeface="Cambria Math" panose="02040503050406030204" pitchFamily="18" charset="0"/>
                        </a:rPr>
                        <m:t> </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oMath>
                  </m:oMathPara>
                </a14:m>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微軟正黑體" panose="020B0604030504040204" pitchFamily="34" charset="-120"/>
                    <a:ea typeface="微軟正黑體" panose="020B0604030504040204" pitchFamily="34" charset="-120"/>
                  </a:rPr>
                  <a:t>If yields &lt; 6%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latin typeface="微軟正黑體" panose="020B0604030504040204" pitchFamily="34" charset="-120"/>
                    <a:ea typeface="微軟正黑體" panose="020B0604030504040204" pitchFamily="34" charset="-120"/>
                  </a:rPr>
                  <a:t>Bias to short duration (i.e., high-coupon, short-maturity) securities</a:t>
                </a:r>
                <a:endParaRPr lang="zh-TW" altLang="en-US"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微軟正黑體" panose="020B0604030504040204" pitchFamily="34" charset="-120"/>
                    <a:ea typeface="微軟正黑體" panose="020B0604030504040204" pitchFamily="34" charset="-120"/>
                  </a:rPr>
                  <a:t> If yields &gt; 6%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latin typeface="微軟正黑體" panose="020B0604030504040204" pitchFamily="34" charset="-120"/>
                    <a:ea typeface="微軟正黑體" panose="020B0604030504040204" pitchFamily="34" charset="-120"/>
                  </a:rPr>
                  <a:t>Bias to long duration (i.e., low-coupon, long-maturity)</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securities</a:t>
                </a:r>
              </a:p>
              <a:p>
                <a:r>
                  <a:rPr lang="en-US" altLang="zh-TW" dirty="0" smtClean="0"/>
                  <a:t> If one buys the CTD security and sells futures with the intention of making delivery, the worst case scenario has the basis converging fully to zero and the hedger essentially locking in a return equal to the IRR.</a:t>
                </a:r>
              </a:p>
              <a:p>
                <a:r>
                  <a:rPr lang="en-US" altLang="zh-TW" dirty="0" smtClean="0">
                    <a:sym typeface="Wingdings" panose="05000000000000000000" pitchFamily="2" charset="2"/>
                  </a:rPr>
                  <a:t>* No crossover, bt0 when t  T</a:t>
                </a:r>
                <a:endParaRPr lang="zh-TW" altLang="en-US" dirty="0"/>
              </a:p>
            </p:txBody>
          </p:sp>
        </mc:Choice>
        <mc:Fallback xmlns="">
          <p:sp>
            <p:nvSpPr>
              <p:cNvPr id="3" name="備忘稿版面配置區 2"/>
              <p:cNvSpPr>
                <a:spLocks noGrp="1"/>
              </p:cNvSpPr>
              <p:nvPr>
                <p:ph type="body" idx="1"/>
              </p:nvPr>
            </p:nvSpPr>
            <p:spPr/>
            <p:txBody>
              <a:bodyPr/>
              <a:lstStyle/>
              <a:p>
                <a:pPr algn="l"/>
                <a:r>
                  <a:rPr lang="en-US" altLang="zh-TW" i="0">
                    <a:latin typeface="Cambria Math" panose="02040503050406030204" pitchFamily="18" charset="0"/>
                  </a:rPr>
                  <a:t>S</a:t>
                </a:r>
                <a:r>
                  <a:rPr lang="en-US" altLang="zh-TW" i="0" smtClean="0">
                    <a:latin typeface="Cambria Math" panose="02040503050406030204" pitchFamily="18" charset="0"/>
                  </a:rPr>
                  <a:t>_</a:t>
                </a:r>
                <a:r>
                  <a:rPr lang="en-US" altLang="zh-TW" b="0" i="0" smtClean="0">
                    <a:latin typeface="Cambria Math" panose="02040503050406030204" pitchFamily="18" charset="0"/>
                  </a:rPr>
                  <a:t>𝑖:𝑠𝑒𝑐𝑢𝑟𝑖𝑡𝑖𝑒𝑠 𝑝𝑟𝑖𝑐𝑒 𝑎𝑡 𝑡=𝑖</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smtClean="0">
                    <a:latin typeface="Cambria Math" panose="02040503050406030204" pitchFamily="18" charset="0"/>
                  </a:rPr>
                  <a:t>𝑓_</a:t>
                </a:r>
                <a:r>
                  <a:rPr lang="en-US" altLang="zh-TW" b="0" i="0" smtClean="0">
                    <a:latin typeface="Cambria Math" panose="02040503050406030204" pitchFamily="18" charset="0"/>
                  </a:rPr>
                  <a:t>𝑖:</a:t>
                </a:r>
                <a:r>
                  <a:rPr lang="en-US" altLang="zh-TW" b="0" i="0" smtClean="0">
                    <a:latin typeface="Cambria Math" panose="02040503050406030204" pitchFamily="18" charset="0"/>
                  </a:rPr>
                  <a:t>𝑓𝑢𝑡𝑢𝑡𝑒𝑠</a:t>
                </a:r>
                <a:r>
                  <a:rPr lang="en-US" altLang="zh-TW" b="0" i="0" smtClean="0">
                    <a:latin typeface="Cambria Math" panose="02040503050406030204" pitchFamily="18" charset="0"/>
                  </a:rPr>
                  <a:t> 𝑝𝑟𝑖𝑐𝑒 𝑎𝑡 𝑡=𝑖</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smtClean="0">
                    <a:latin typeface="Cambria Math" panose="02040503050406030204" pitchFamily="18" charset="0"/>
                  </a:rPr>
                  <a:t>𝑏_</a:t>
                </a:r>
                <a:r>
                  <a:rPr lang="en-US" altLang="zh-TW" b="0" i="0" smtClean="0">
                    <a:latin typeface="Cambria Math" panose="02040503050406030204" pitchFamily="18" charset="0"/>
                  </a:rPr>
                  <a:t>𝑖:</a:t>
                </a:r>
                <a:r>
                  <a:rPr lang="en-US" altLang="zh-TW" b="0" i="0" smtClean="0">
                    <a:latin typeface="Cambria Math" panose="02040503050406030204" pitchFamily="18" charset="0"/>
                  </a:rPr>
                  <a:t>𝑏𝑎𝑠𝑖𝑠</a:t>
                </a:r>
                <a:r>
                  <a:rPr lang="en-US" altLang="zh-TW" b="0" i="0" smtClean="0">
                    <a:latin typeface="Cambria Math" panose="02040503050406030204" pitchFamily="18" charset="0"/>
                  </a:rPr>
                  <a:t> 𝑎𝑡 𝑡=𝑖</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微軟正黑體" panose="020B0604030504040204" pitchFamily="34" charset="-120"/>
                    <a:ea typeface="微軟正黑體" panose="020B0604030504040204" pitchFamily="34" charset="-120"/>
                  </a:rPr>
                  <a:t>If yields &lt; 6%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latin typeface="微軟正黑體" panose="020B0604030504040204" pitchFamily="34" charset="-120"/>
                    <a:ea typeface="微軟正黑體" panose="020B0604030504040204" pitchFamily="34" charset="-120"/>
                  </a:rPr>
                  <a:t>Bias to short duration (i.e., high-coupon, short-maturity) securities</a:t>
                </a:r>
                <a:endParaRPr lang="zh-TW" altLang="en-US" dirty="0" smtClean="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latin typeface="微軟正黑體" panose="020B0604030504040204" pitchFamily="34" charset="-120"/>
                    <a:ea typeface="微軟正黑體" panose="020B0604030504040204" pitchFamily="34" charset="-120"/>
                  </a:rPr>
                  <a:t> If yields &gt; 6%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latin typeface="微軟正黑體" panose="020B0604030504040204" pitchFamily="34" charset="-120"/>
                    <a:ea typeface="微軟正黑體" panose="020B0604030504040204" pitchFamily="34" charset="-120"/>
                  </a:rPr>
                  <a:t>Bias to long duration (i.e., low-coupon, long-maturity)</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securities</a:t>
                </a:r>
              </a:p>
              <a:p>
                <a:r>
                  <a:rPr lang="en-US" altLang="zh-TW" dirty="0" smtClean="0"/>
                  <a:t> If one buys the CTD security and sells futures with the intention of making delivery, the worst case scenario has the basis converging fully to zero and the hedger essentially locking in a return equal to the IRR.</a:t>
                </a:r>
              </a:p>
              <a:p>
                <a:r>
                  <a:rPr lang="en-US" altLang="zh-TW" dirty="0" smtClean="0">
                    <a:sym typeface="Wingdings" panose="05000000000000000000" pitchFamily="2" charset="2"/>
                  </a:rPr>
                  <a:t>* No crossover, bt0 when t  T</a:t>
                </a:r>
                <a:endParaRPr lang="zh-TW" altLang="en-US" dirty="0"/>
              </a:p>
            </p:txBody>
          </p:sp>
        </mc:Fallback>
      </mc:AlternateContent>
      <p:sp>
        <p:nvSpPr>
          <p:cNvPr id="4" name="投影片編號版面配置區 3"/>
          <p:cNvSpPr>
            <a:spLocks noGrp="1"/>
          </p:cNvSpPr>
          <p:nvPr>
            <p:ph type="sldNum" sz="quarter" idx="10"/>
          </p:nvPr>
        </p:nvSpPr>
        <p:spPr/>
        <p:txBody>
          <a:bodyPr/>
          <a:lstStyle/>
          <a:p>
            <a:fld id="{B9C7ADBD-F12A-49BE-A41D-44F42A239B36}" type="slidenum">
              <a:rPr lang="zh-TW" altLang="en-US" smtClean="0"/>
              <a:t>11</a:t>
            </a:fld>
            <a:endParaRPr lang="zh-TW" altLang="en-US"/>
          </a:p>
        </p:txBody>
      </p:sp>
    </p:spTree>
    <p:extLst>
      <p:ext uri="{BB962C8B-B14F-4D97-AF65-F5344CB8AC3E}">
        <p14:creationId xmlns:p14="http://schemas.microsoft.com/office/powerpoint/2010/main" val="3264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0BD4E7-5C67-496A-9611-BC853D50EA9B}"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248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0BD4E7-5C67-496A-9611-BC853D50EA9B}" type="slidenum">
              <a:rPr lang="zh-TW" altLang="en-US" smtClean="0"/>
              <a:t>‹#›</a:t>
            </a:fld>
            <a:endParaRPr lang="zh-TW" altLang="en-US"/>
          </a:p>
        </p:txBody>
      </p:sp>
    </p:spTree>
    <p:extLst>
      <p:ext uri="{BB962C8B-B14F-4D97-AF65-F5344CB8AC3E}">
        <p14:creationId xmlns:p14="http://schemas.microsoft.com/office/powerpoint/2010/main" val="212379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0BD4E7-5C67-496A-9611-BC853D50EA9B}" type="slidenum">
              <a:rPr lang="zh-TW" altLang="en-US" smtClean="0"/>
              <a:t>‹#›</a:t>
            </a:fld>
            <a:endParaRPr lang="zh-TW" altLang="en-US"/>
          </a:p>
        </p:txBody>
      </p:sp>
    </p:spTree>
    <p:extLst>
      <p:ext uri="{BB962C8B-B14F-4D97-AF65-F5344CB8AC3E}">
        <p14:creationId xmlns:p14="http://schemas.microsoft.com/office/powerpoint/2010/main" val="1072876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0BD4E7-5C67-496A-9611-BC853D50EA9B}" type="slidenum">
              <a:rPr lang="zh-TW" altLang="en-US" smtClean="0"/>
              <a:t>‹#›</a:t>
            </a:fld>
            <a:endParaRPr lang="zh-TW" altLang="en-US"/>
          </a:p>
        </p:txBody>
      </p:sp>
    </p:spTree>
    <p:extLst>
      <p:ext uri="{BB962C8B-B14F-4D97-AF65-F5344CB8AC3E}">
        <p14:creationId xmlns:p14="http://schemas.microsoft.com/office/powerpoint/2010/main" val="1581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20BD4E7-5C67-496A-9611-BC853D50EA9B}"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1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20BD4E7-5C67-496A-9611-BC853D50EA9B}" type="slidenum">
              <a:rPr lang="zh-TW" altLang="en-US" smtClean="0"/>
              <a:t>‹#›</a:t>
            </a:fld>
            <a:endParaRPr lang="zh-TW" altLang="en-US"/>
          </a:p>
        </p:txBody>
      </p:sp>
    </p:spTree>
    <p:extLst>
      <p:ext uri="{BB962C8B-B14F-4D97-AF65-F5344CB8AC3E}">
        <p14:creationId xmlns:p14="http://schemas.microsoft.com/office/powerpoint/2010/main" val="183539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20BD4E7-5C67-496A-9611-BC853D50EA9B}" type="slidenum">
              <a:rPr lang="zh-TW" altLang="en-US" smtClean="0"/>
              <a:t>‹#›</a:t>
            </a:fld>
            <a:endParaRPr lang="zh-TW" altLang="en-US"/>
          </a:p>
        </p:txBody>
      </p:sp>
    </p:spTree>
    <p:extLst>
      <p:ext uri="{BB962C8B-B14F-4D97-AF65-F5344CB8AC3E}">
        <p14:creationId xmlns:p14="http://schemas.microsoft.com/office/powerpoint/2010/main" val="281166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20BD4E7-5C67-496A-9611-BC853D50EA9B}" type="slidenum">
              <a:rPr lang="zh-TW" altLang="en-US" smtClean="0"/>
              <a:t>‹#›</a:t>
            </a:fld>
            <a:endParaRPr lang="zh-TW" altLang="en-US"/>
          </a:p>
        </p:txBody>
      </p:sp>
    </p:spTree>
    <p:extLst>
      <p:ext uri="{BB962C8B-B14F-4D97-AF65-F5344CB8AC3E}">
        <p14:creationId xmlns:p14="http://schemas.microsoft.com/office/powerpoint/2010/main" val="25059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E20BD4E7-5C67-496A-9611-BC853D50EA9B}" type="slidenum">
              <a:rPr lang="zh-TW" altLang="en-US" smtClean="0"/>
              <a:t>‹#›</a:t>
            </a:fld>
            <a:endParaRPr lang="zh-TW" altLang="en-US"/>
          </a:p>
        </p:txBody>
      </p:sp>
    </p:spTree>
    <p:extLst>
      <p:ext uri="{BB962C8B-B14F-4D97-AF65-F5344CB8AC3E}">
        <p14:creationId xmlns:p14="http://schemas.microsoft.com/office/powerpoint/2010/main" val="350925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E80A16-B781-4145-99F3-52019B54011E}" type="datetimeFigureOut">
              <a:rPr lang="zh-TW" altLang="en-US" smtClean="0"/>
              <a:t>2023/7/24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0BD4E7-5C67-496A-9611-BC853D50EA9B}" type="slidenum">
              <a:rPr lang="zh-TW" altLang="en-US" smtClean="0"/>
              <a:t>‹#›</a:t>
            </a:fld>
            <a:endParaRPr lang="zh-TW" altLang="en-US"/>
          </a:p>
        </p:txBody>
      </p:sp>
    </p:spTree>
    <p:extLst>
      <p:ext uri="{BB962C8B-B14F-4D97-AF65-F5344CB8AC3E}">
        <p14:creationId xmlns:p14="http://schemas.microsoft.com/office/powerpoint/2010/main" val="176703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CE80A16-B781-4145-99F3-52019B54011E}" type="datetimeFigureOut">
              <a:rPr lang="zh-TW" altLang="en-US" smtClean="0"/>
              <a:t>2023/7/24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20BD4E7-5C67-496A-9611-BC853D50EA9B}" type="slidenum">
              <a:rPr lang="zh-TW" altLang="en-US" smtClean="0"/>
              <a:t>‹#›</a:t>
            </a:fld>
            <a:endParaRPr lang="zh-TW" altLang="en-US"/>
          </a:p>
        </p:txBody>
      </p:sp>
    </p:spTree>
    <p:extLst>
      <p:ext uri="{BB962C8B-B14F-4D97-AF65-F5344CB8AC3E}">
        <p14:creationId xmlns:p14="http://schemas.microsoft.com/office/powerpoint/2010/main" val="282540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E80A16-B781-4145-99F3-52019B54011E}" type="datetimeFigureOut">
              <a:rPr lang="zh-TW" altLang="en-US" smtClean="0"/>
              <a:t>2023/7/24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0BD4E7-5C67-496A-9611-BC853D50EA9B}"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73875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000" dirty="0"/>
              <a:t>Understanding Treasury Futures: An In-Depth Guide</a:t>
            </a:r>
            <a:endParaRPr lang="zh-TW" altLang="en-US" sz="6000" dirty="0"/>
          </a:p>
        </p:txBody>
      </p:sp>
      <p:sp>
        <p:nvSpPr>
          <p:cNvPr id="3" name="副標題 2"/>
          <p:cNvSpPr>
            <a:spLocks noGrp="1"/>
          </p:cNvSpPr>
          <p:nvPr>
            <p:ph type="subTitle" idx="1"/>
          </p:nvPr>
        </p:nvSpPr>
        <p:spPr/>
        <p:txBody>
          <a:bodyPr/>
          <a:lstStyle/>
          <a:p>
            <a:r>
              <a:rPr lang="zh-TW" altLang="en-US" dirty="0" smtClean="0">
                <a:latin typeface="微軟正黑體" panose="020B0604030504040204" pitchFamily="34" charset="-120"/>
                <a:ea typeface="微軟正黑體" panose="020B0604030504040204" pitchFamily="34" charset="-120"/>
              </a:rPr>
              <a:t>了解國債期貨</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88733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為何買入報酬率較差的基差</a:t>
            </a:r>
            <a:r>
              <a:rPr lang="en-US" altLang="zh-TW" dirty="0" smtClean="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half" idx="1"/>
          </p:nvPr>
        </p:nvSpPr>
        <p:spPr/>
        <p:txBody>
          <a:bodyPr>
            <a:normAutofit/>
          </a:bodyPr>
          <a:lstStyle/>
          <a:p>
            <a:pPr>
              <a:buClr>
                <a:schemeClr val="tx1"/>
              </a:buClr>
              <a:buFont typeface="Arial" panose="020B0604020202020204" pitchFamily="34" charset="0"/>
              <a:buChar char="•"/>
            </a:pP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CTD</a:t>
            </a:r>
            <a:r>
              <a:rPr lang="zh-TW" altLang="en-US" sz="1800" dirty="0" smtClean="0">
                <a:latin typeface="微軟正黑體" panose="020B0604030504040204" pitchFamily="34" charset="-120"/>
                <a:ea typeface="微軟正黑體" panose="020B0604030504040204" pitchFamily="34" charset="-120"/>
              </a:rPr>
              <a:t>債券的</a:t>
            </a:r>
            <a:r>
              <a:rPr lang="en-US" altLang="zh-TW" sz="1800" dirty="0" smtClean="0">
                <a:latin typeface="微軟正黑體" panose="020B0604030504040204" pitchFamily="34" charset="-120"/>
                <a:ea typeface="微軟正黑體" panose="020B0604030504040204" pitchFamily="34" charset="-120"/>
              </a:rPr>
              <a:t>IRR</a:t>
            </a:r>
            <a:r>
              <a:rPr lang="zh-TW" altLang="en-US" sz="1800" dirty="0" smtClean="0">
                <a:latin typeface="微軟正黑體" panose="020B0604030504040204" pitchFamily="34" charset="-120"/>
                <a:ea typeface="微軟正黑體" panose="020B0604030504040204" pitchFamily="34" charset="-120"/>
              </a:rPr>
              <a:t>通常比其他短期投資替代品的報酬率更低</a:t>
            </a:r>
            <a:endParaRPr lang="en-US" altLang="zh-TW" sz="1800" dirty="0" smtClean="0">
              <a:latin typeface="微軟正黑體" panose="020B0604030504040204" pitchFamily="34" charset="-120"/>
              <a:ea typeface="微軟正黑體" panose="020B0604030504040204" pitchFamily="34" charset="-120"/>
            </a:endParaRPr>
          </a:p>
          <a:p>
            <a:pPr>
              <a:buClr>
                <a:schemeClr val="tx1"/>
              </a:buClr>
              <a:buFont typeface="Arial" panose="020B0604020202020204" pitchFamily="34" charset="0"/>
              <a:buChar char="•"/>
            </a:pPr>
            <a:r>
              <a:rPr lang="zh-TW" altLang="en-US" sz="1800" dirty="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基差除了提供使用期貨合約作為交割轉讓工具的機會之外，還提供其他機會</a:t>
            </a:r>
            <a:r>
              <a:rPr lang="en-US" altLang="zh-TW" sz="1800" dirty="0" smtClean="0">
                <a:latin typeface="微軟正黑體" panose="020B0604030504040204" pitchFamily="34" charset="-120"/>
                <a:ea typeface="微軟正黑體" panose="020B0604030504040204" pitchFamily="34" charset="-120"/>
              </a:rPr>
              <a:t>…</a:t>
            </a:r>
          </a:p>
          <a:p>
            <a:pPr>
              <a:buClr>
                <a:schemeClr val="tx1"/>
              </a:buClr>
              <a:buFont typeface="Arial" panose="020B0604020202020204" pitchFamily="34" charset="0"/>
              <a:buChar char="•"/>
            </a:pPr>
            <a:r>
              <a:rPr lang="zh-TW" altLang="en-US" sz="1800" dirty="0" smtClean="0">
                <a:latin typeface="微軟正黑體" panose="020B0604030504040204" pitchFamily="34" charset="-120"/>
                <a:ea typeface="微軟正黑體" panose="020B0604030504040204" pitchFamily="34" charset="-120"/>
              </a:rPr>
              <a:t> 如果買入基差，</a:t>
            </a:r>
            <a:r>
              <a:rPr lang="zh-TW" altLang="en-US" sz="1800" dirty="0">
                <a:latin typeface="微軟正黑體" panose="020B0604030504040204" pitchFamily="34" charset="-120"/>
                <a:ea typeface="微軟正黑體" panose="020B0604030504040204" pitchFamily="34" charset="-120"/>
              </a:rPr>
              <a:t>最壞的情況</a:t>
            </a:r>
            <a:r>
              <a:rPr lang="zh-TW" altLang="en-US" sz="1800" dirty="0" smtClean="0">
                <a:latin typeface="微軟正黑體" panose="020B0604030504040204" pitchFamily="34" charset="-120"/>
                <a:ea typeface="微軟正黑體" panose="020B0604030504040204" pitchFamily="34" charset="-120"/>
              </a:rPr>
              <a:t>就是基差完全收斂為</a:t>
            </a:r>
            <a:r>
              <a:rPr lang="zh-TW" altLang="en-US" sz="1800" dirty="0">
                <a:latin typeface="微軟正黑體" panose="020B0604030504040204" pitchFamily="34" charset="-120"/>
                <a:ea typeface="微軟正黑體" panose="020B0604030504040204" pitchFamily="34" charset="-120"/>
              </a:rPr>
              <a:t>零</a:t>
            </a:r>
            <a:r>
              <a:rPr lang="zh-TW" altLang="en-US" sz="1800" dirty="0" smtClean="0">
                <a:latin typeface="微軟正黑體" panose="020B0604030504040204" pitchFamily="34" charset="-120"/>
                <a:ea typeface="微軟正黑體" panose="020B0604030504040204" pitchFamily="34" charset="-120"/>
              </a:rPr>
              <a:t>，而</a:t>
            </a:r>
            <a:r>
              <a:rPr lang="en-US" altLang="zh-TW" sz="1800" dirty="0" smtClean="0">
                <a:latin typeface="微軟正黑體" panose="020B0604030504040204" pitchFamily="34" charset="-120"/>
                <a:ea typeface="微軟正黑體" panose="020B0604030504040204" pitchFamily="34" charset="-120"/>
              </a:rPr>
              <a:t>hedger</a:t>
            </a:r>
            <a:r>
              <a:rPr lang="zh-TW" altLang="en-US" sz="1800" dirty="0" smtClean="0">
                <a:latin typeface="微軟正黑體" panose="020B0604030504040204" pitchFamily="34" charset="-120"/>
                <a:ea typeface="微軟正黑體" panose="020B0604030504040204" pitchFamily="34" charset="-120"/>
              </a:rPr>
              <a:t>基本上</a:t>
            </a:r>
            <a:r>
              <a:rPr lang="zh-TW" altLang="en-US" sz="1800" dirty="0">
                <a:latin typeface="微軟正黑體" panose="020B0604030504040204" pitchFamily="34" charset="-120"/>
                <a:ea typeface="微軟正黑體" panose="020B0604030504040204" pitchFamily="34" charset="-120"/>
              </a:rPr>
              <a:t>鎖定相當於 </a:t>
            </a:r>
            <a:r>
              <a:rPr lang="en-US" altLang="zh-TW" sz="1800" dirty="0">
                <a:latin typeface="微軟正黑體" panose="020B0604030504040204" pitchFamily="34" charset="-120"/>
                <a:ea typeface="微軟正黑體" panose="020B0604030504040204" pitchFamily="34" charset="-120"/>
              </a:rPr>
              <a:t>IRR </a:t>
            </a:r>
            <a:r>
              <a:rPr lang="zh-TW" altLang="en-US" sz="1800" dirty="0" smtClean="0">
                <a:latin typeface="微軟正黑體" panose="020B0604030504040204" pitchFamily="34" charset="-120"/>
                <a:ea typeface="微軟正黑體" panose="020B0604030504040204" pitchFamily="34" charset="-120"/>
              </a:rPr>
              <a:t>的報酬率。</a:t>
            </a:r>
            <a:endParaRPr lang="en-US" altLang="zh-TW" sz="1800" dirty="0" smtClean="0">
              <a:latin typeface="微軟正黑體" panose="020B0604030504040204" pitchFamily="34" charset="-120"/>
              <a:ea typeface="微軟正黑體" panose="020B0604030504040204" pitchFamily="34" charset="-120"/>
            </a:endParaRPr>
          </a:p>
          <a:p>
            <a:pPr>
              <a:buClr>
                <a:schemeClr val="tx1"/>
              </a:buClr>
              <a:buFont typeface="Arial" panose="020B0604020202020204" pitchFamily="34" charset="0"/>
              <a:buChar char="•"/>
            </a:pPr>
            <a:r>
              <a:rPr lang="zh-TW" altLang="en-US" sz="1800" dirty="0" smtClean="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但是如果市場情形發生變化</a:t>
            </a:r>
            <a:r>
              <a:rPr lang="zh-TW" altLang="en-US" sz="1800" dirty="0" smtClean="0">
                <a:latin typeface="微軟正黑體" panose="020B0604030504040204" pitchFamily="34" charset="-120"/>
                <a:ea typeface="微軟正黑體" panose="020B0604030504040204" pitchFamily="34" charset="-120"/>
              </a:rPr>
              <a:t>，進而另一債券成為 </a:t>
            </a:r>
            <a:r>
              <a:rPr lang="en-US" altLang="zh-TW" sz="1800" dirty="0" smtClean="0">
                <a:latin typeface="微軟正黑體" panose="020B0604030504040204" pitchFamily="34" charset="-120"/>
                <a:ea typeface="微軟正黑體" panose="020B0604030504040204" pitchFamily="34" charset="-120"/>
              </a:rPr>
              <a:t>CTD (crossover)</a:t>
            </a:r>
            <a:r>
              <a:rPr lang="zh-TW" altLang="en-US" sz="1800" dirty="0" smtClean="0">
                <a:latin typeface="微軟正黑體" panose="020B0604030504040204" pitchFamily="34" charset="-120"/>
                <a:ea typeface="微軟正黑體" panose="020B0604030504040204" pitchFamily="34" charset="-120"/>
              </a:rPr>
              <a:t>，這表示</a:t>
            </a:r>
            <a:r>
              <a:rPr lang="zh-TW" altLang="en-US" sz="1800" dirty="0">
                <a:latin typeface="微軟正黑體" panose="020B0604030504040204" pitchFamily="34" charset="-120"/>
                <a:ea typeface="微軟正黑體" panose="020B0604030504040204" pitchFamily="34" charset="-120"/>
              </a:rPr>
              <a:t>基差可能會升高，或者至少未能完全收斂為零</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800" dirty="0" smtClean="0">
                <a:latin typeface="微軟正黑體" panose="020B0604030504040204" pitchFamily="34" charset="-120"/>
                <a:ea typeface="微軟正黑體" panose="020B0604030504040204" pitchFamily="34" charset="-120"/>
                <a:sym typeface="Wingdings" panose="05000000000000000000" pitchFamily="2" charset="2"/>
              </a:rPr>
              <a:t> </a:t>
            </a:r>
            <a:r>
              <a:rPr lang="zh-TW" altLang="en-US" sz="1800" dirty="0" smtClean="0">
                <a:latin typeface="微軟正黑體" panose="020B0604030504040204" pitchFamily="34" charset="-120"/>
                <a:ea typeface="微軟正黑體" panose="020B0604030504040204" pitchFamily="34" charset="-120"/>
              </a:rPr>
              <a:t>交易者</a:t>
            </a:r>
            <a:r>
              <a:rPr lang="zh-TW" altLang="en-US" sz="1800" dirty="0">
                <a:latin typeface="微軟正黑體" panose="020B0604030504040204" pitchFamily="34" charset="-120"/>
                <a:ea typeface="微軟正黑體" panose="020B0604030504040204" pitchFamily="34" charset="-120"/>
              </a:rPr>
              <a:t>可能獲得實際高於目前所計算 </a:t>
            </a:r>
            <a:r>
              <a:rPr lang="en-US" altLang="zh-TW" sz="1800" dirty="0">
                <a:latin typeface="微軟正黑體" panose="020B0604030504040204" pitchFamily="34" charset="-120"/>
                <a:ea typeface="微軟正黑體" panose="020B0604030504040204" pitchFamily="34" charset="-120"/>
              </a:rPr>
              <a:t>IRR </a:t>
            </a:r>
            <a:r>
              <a:rPr lang="zh-TW" altLang="en-US" sz="1800" dirty="0" smtClean="0">
                <a:latin typeface="微軟正黑體" panose="020B0604030504040204" pitchFamily="34" charset="-120"/>
                <a:ea typeface="微軟正黑體" panose="020B0604030504040204" pitchFamily="34" charset="-120"/>
              </a:rPr>
              <a:t>的報酬率</a:t>
            </a:r>
            <a:r>
              <a:rPr lang="zh-TW" altLang="en-US" sz="1800" dirty="0">
                <a:latin typeface="微軟正黑體" panose="020B0604030504040204" pitchFamily="34" charset="-120"/>
                <a:ea typeface="微軟正黑體" panose="020B0604030504040204" pitchFamily="34" charset="-120"/>
              </a:rPr>
              <a:t>。</a:t>
            </a:r>
          </a:p>
        </p:txBody>
      </p:sp>
      <mc:AlternateContent xmlns:mc="http://schemas.openxmlformats.org/markup-compatibility/2006" xmlns:a14="http://schemas.microsoft.com/office/drawing/2010/main">
        <mc:Choice Requires="a14">
          <p:sp>
            <p:nvSpPr>
              <p:cNvPr id="4" name="內容版面配置區 3"/>
              <p:cNvSpPr>
                <a:spLocks noGrp="1"/>
              </p:cNvSpPr>
              <p:nvPr>
                <p:ph sz="half" idx="2"/>
              </p:nvPr>
            </p:nvSpPr>
            <p:spPr/>
            <p:txBody>
              <a:bodyPr>
                <a:normAutofit/>
              </a:bodyPr>
              <a:lstStyle/>
              <a:p>
                <a:r>
                  <a:rPr lang="zh-TW" altLang="en-US" sz="1800" dirty="0">
                    <a:solidFill>
                      <a:srgbClr val="FFFF00"/>
                    </a:solidFill>
                    <a:latin typeface="微軟正黑體" panose="020B0604030504040204" pitchFamily="34" charset="-120"/>
                    <a:ea typeface="微軟正黑體" panose="020B0604030504040204" pitchFamily="34" charset="-120"/>
                  </a:rPr>
                  <a:t>基差的期權性質 </a:t>
                </a:r>
                <a:r>
                  <a:rPr lang="en-US" altLang="zh-TW" sz="1800" dirty="0" smtClean="0">
                    <a:solidFill>
                      <a:srgbClr val="FFFF00"/>
                    </a:solidFill>
                    <a:latin typeface="微軟正黑體" panose="020B0604030504040204" pitchFamily="34" charset="-120"/>
                    <a:ea typeface="微軟正黑體" panose="020B0604030504040204" pitchFamily="34" charset="-120"/>
                  </a:rPr>
                  <a:t>(Basis optionality)</a:t>
                </a:r>
              </a:p>
              <a:p>
                <a:pPr lvl="1">
                  <a:buClr>
                    <a:srgbClr val="FFFF00"/>
                  </a:buClr>
                  <a:buFont typeface="Arial" panose="020B0604020202020204" pitchFamily="34" charset="0"/>
                  <a:buChar char="•"/>
                </a:pPr>
                <a:r>
                  <a:rPr lang="zh-TW" altLang="en-US" sz="1600" dirty="0">
                    <a:solidFill>
                      <a:srgbClr val="FFFF00"/>
                    </a:solidFill>
                    <a:latin typeface="微軟正黑體" panose="020B0604030504040204" pitchFamily="34" charset="-120"/>
                    <a:ea typeface="微軟正黑體" panose="020B0604030504040204" pitchFamily="34" charset="-120"/>
                  </a:rPr>
                  <a:t>買入基</a:t>
                </a:r>
                <a:r>
                  <a:rPr lang="zh-TW" altLang="en-US" sz="1600" dirty="0" smtClean="0">
                    <a:solidFill>
                      <a:srgbClr val="FFFF00"/>
                    </a:solidFill>
                    <a:latin typeface="微軟正黑體" panose="020B0604030504040204" pitchFamily="34" charset="-120"/>
                    <a:ea typeface="微軟正黑體" panose="020B0604030504040204" pitchFamily="34" charset="-120"/>
                  </a:rPr>
                  <a:t>差</a:t>
                </a:r>
                <a14:m>
                  <m:oMath xmlns:m="http://schemas.openxmlformats.org/officeDocument/2006/math">
                    <m:r>
                      <a:rPr lang="zh-TW" altLang="en-US" sz="1600" i="1" dirty="0">
                        <a:solidFill>
                          <a:srgbClr val="FFFF00"/>
                        </a:solidFill>
                        <a:latin typeface="Cambria Math" panose="02040503050406030204" pitchFamily="18" charset="0"/>
                        <a:ea typeface="微軟正黑體" panose="020B0604030504040204" pitchFamily="34" charset="-120"/>
                      </a:rPr>
                      <m:t> </m:t>
                    </m:r>
                    <m:r>
                      <a:rPr lang="zh-TW" altLang="en-US" sz="1600" i="1" smtClean="0">
                        <a:solidFill>
                          <a:srgbClr val="FFFF00"/>
                        </a:solidFill>
                        <a:latin typeface="Cambria Math" panose="02040503050406030204" pitchFamily="18" charset="0"/>
                        <a:ea typeface="微軟正黑體" panose="020B0604030504040204" pitchFamily="34" charset="-120"/>
                      </a:rPr>
                      <m:t>≈</m:t>
                    </m:r>
                    <m:r>
                      <a:rPr lang="zh-TW" altLang="en-US" sz="1600" i="1">
                        <a:solidFill>
                          <a:srgbClr val="FFFF00"/>
                        </a:solidFill>
                        <a:latin typeface="Cambria Math" panose="02040503050406030204" pitchFamily="18" charset="0"/>
                        <a:ea typeface="微軟正黑體" panose="020B0604030504040204" pitchFamily="34" charset="-120"/>
                      </a:rPr>
                      <m:t> </m:t>
                    </m:r>
                  </m:oMath>
                </a14:m>
                <a:r>
                  <a:rPr lang="zh-TW" altLang="en-US" sz="1600" dirty="0" smtClean="0">
                    <a:solidFill>
                      <a:srgbClr val="FFFF00"/>
                    </a:solidFill>
                    <a:latin typeface="微軟正黑體" panose="020B0604030504040204" pitchFamily="34" charset="-120"/>
                    <a:ea typeface="微軟正黑體" panose="020B0604030504040204" pitchFamily="34" charset="-120"/>
                  </a:rPr>
                  <a:t>買入選擇權</a:t>
                </a:r>
                <a:endParaRPr lang="en-US" altLang="zh-TW" sz="1600" dirty="0" smtClean="0">
                  <a:solidFill>
                    <a:srgbClr val="FFFF00"/>
                  </a:solidFill>
                  <a:latin typeface="微軟正黑體" panose="020B0604030504040204" pitchFamily="34" charset="-120"/>
                  <a:ea typeface="微軟正黑體" panose="020B0604030504040204" pitchFamily="34" charset="-120"/>
                </a:endParaRPr>
              </a:p>
              <a:p>
                <a:pPr lvl="1">
                  <a:buClr>
                    <a:srgbClr val="FFFF00"/>
                  </a:buClr>
                  <a:buFont typeface="Arial" panose="020B0604020202020204" pitchFamily="34" charset="0"/>
                  <a:buChar char="•"/>
                </a:pPr>
                <a:r>
                  <a:rPr lang="zh-TW" altLang="en-US" sz="1600" dirty="0">
                    <a:solidFill>
                      <a:srgbClr val="FFFF00"/>
                    </a:solidFill>
                    <a:latin typeface="微軟正黑體" panose="020B0604030504040204" pitchFamily="34" charset="-120"/>
                    <a:ea typeface="微軟正黑體" panose="020B0604030504040204" pitchFamily="34" charset="-120"/>
                  </a:rPr>
                  <a:t>賣出基差</a:t>
                </a:r>
                <a:r>
                  <a:rPr lang="zh-TW" altLang="en-US" sz="1600" dirty="0" smtClean="0">
                    <a:solidFill>
                      <a:srgbClr val="FFFF00"/>
                    </a:solidFill>
                    <a:latin typeface="微軟正黑體" panose="020B0604030504040204" pitchFamily="34" charset="-120"/>
                    <a:ea typeface="微軟正黑體" panose="020B0604030504040204" pitchFamily="34" charset="-120"/>
                  </a:rPr>
                  <a:t> </a:t>
                </a:r>
                <a14:m>
                  <m:oMath xmlns:m="http://schemas.openxmlformats.org/officeDocument/2006/math">
                    <m:r>
                      <a:rPr lang="zh-TW" altLang="en-US" sz="1600" i="1" smtClean="0">
                        <a:solidFill>
                          <a:srgbClr val="FFFF00"/>
                        </a:solidFill>
                        <a:latin typeface="Cambria Math" panose="02040503050406030204" pitchFamily="18" charset="0"/>
                        <a:ea typeface="微軟正黑體" panose="020B0604030504040204" pitchFamily="34" charset="-120"/>
                      </a:rPr>
                      <m:t>≈</m:t>
                    </m:r>
                    <m:r>
                      <a:rPr lang="zh-TW" altLang="en-US" sz="1600" i="1" smtClean="0">
                        <a:solidFill>
                          <a:srgbClr val="FFFF00"/>
                        </a:solidFill>
                        <a:latin typeface="Cambria Math" panose="02040503050406030204" pitchFamily="18" charset="0"/>
                        <a:ea typeface="微軟正黑體" panose="020B0604030504040204" pitchFamily="34" charset="-120"/>
                      </a:rPr>
                      <m:t>賣出</m:t>
                    </m:r>
                  </m:oMath>
                </a14:m>
                <a:r>
                  <a:rPr lang="zh-TW" altLang="en-US" sz="1600" dirty="0" smtClean="0">
                    <a:solidFill>
                      <a:srgbClr val="FFFF00"/>
                    </a:solidFill>
                    <a:latin typeface="微軟正黑體" panose="020B0604030504040204" pitchFamily="34" charset="-120"/>
                    <a:ea typeface="微軟正黑體" panose="020B0604030504040204" pitchFamily="34" charset="-120"/>
                  </a:rPr>
                  <a:t>選擇權</a:t>
                </a:r>
                <a:endParaRPr lang="en-US" altLang="zh-TW" sz="1600" dirty="0" smtClean="0">
                  <a:solidFill>
                    <a:srgbClr val="FFFF00"/>
                  </a:solidFill>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en-US" altLang="zh-TW" sz="1600" dirty="0" smtClean="0">
                    <a:solidFill>
                      <a:schemeClr val="tx1"/>
                    </a:solidFill>
                    <a:latin typeface="微軟正黑體" panose="020B0604030504040204" pitchFamily="34" charset="-120"/>
                    <a:ea typeface="微軟正黑體" panose="020B0604030504040204" pitchFamily="34" charset="-120"/>
                  </a:rPr>
                  <a:t>Term</a:t>
                </a:r>
                <a:r>
                  <a:rPr lang="en-US" altLang="zh-TW" sz="1600" dirty="0">
                    <a:solidFill>
                      <a:schemeClr val="tx1"/>
                    </a:solidFill>
                    <a:latin typeface="微軟正黑體" panose="020B0604030504040204" pitchFamily="34" charset="-120"/>
                    <a:ea typeface="微軟正黑體" panose="020B0604030504040204" pitchFamily="34" charset="-120"/>
                  </a:rPr>
                  <a:t>: </a:t>
                </a:r>
                <a:r>
                  <a:rPr lang="en-US" altLang="zh-TW" sz="1600" dirty="0" smtClean="0">
                    <a:solidFill>
                      <a:schemeClr val="tx1"/>
                    </a:solidFill>
                    <a:latin typeface="微軟正黑體" panose="020B0604030504040204" pitchFamily="34" charset="-120"/>
                    <a:ea typeface="微軟正黑體" panose="020B0604030504040204" pitchFamily="34" charset="-120"/>
                  </a:rPr>
                  <a:t>time </a:t>
                </a:r>
                <a:r>
                  <a:rPr lang="en-US" altLang="zh-TW" sz="1600" dirty="0">
                    <a:solidFill>
                      <a:schemeClr val="tx1"/>
                    </a:solidFill>
                    <a:latin typeface="微軟正黑體" panose="020B0604030504040204" pitchFamily="34" charset="-120"/>
                    <a:ea typeface="微軟正黑體" panose="020B0604030504040204" pitchFamily="34" charset="-120"/>
                  </a:rPr>
                  <a:t>remaining until the presumed</a:t>
                </a:r>
              </a:p>
              <a:p>
                <a:pPr lvl="1">
                  <a:buClr>
                    <a:schemeClr val="tx1"/>
                  </a:buClr>
                  <a:buFont typeface="Arial" panose="020B0604020202020204" pitchFamily="34" charset="0"/>
                  <a:buChar char="•"/>
                </a:pPr>
                <a:r>
                  <a:rPr lang="en-US" altLang="zh-TW" sz="1600" dirty="0">
                    <a:solidFill>
                      <a:schemeClr val="tx1"/>
                    </a:solidFill>
                    <a:latin typeface="微軟正黑體" panose="020B0604030504040204" pitchFamily="34" charset="-120"/>
                    <a:ea typeface="微軟正黑體" panose="020B0604030504040204" pitchFamily="34" charset="-120"/>
                  </a:rPr>
                  <a:t>delivery date vs. the futures </a:t>
                </a:r>
                <a:r>
                  <a:rPr lang="en-US" altLang="zh-TW" sz="1600" dirty="0" smtClean="0">
                    <a:solidFill>
                      <a:schemeClr val="tx1"/>
                    </a:solidFill>
                    <a:latin typeface="微軟正黑體" panose="020B0604030504040204" pitchFamily="34" charset="-120"/>
                    <a:ea typeface="微軟正黑體" panose="020B0604030504040204" pitchFamily="34" charset="-120"/>
                  </a:rPr>
                  <a:t>contract</a:t>
                </a:r>
              </a:p>
              <a:p>
                <a:pPr lvl="1">
                  <a:buClr>
                    <a:schemeClr val="tx1"/>
                  </a:buClr>
                  <a:buFont typeface="Arial" panose="020B0604020202020204" pitchFamily="34" charset="0"/>
                  <a:buChar char="•"/>
                </a:pPr>
                <a:r>
                  <a:rPr lang="en-US" altLang="zh-TW" sz="1600" dirty="0" smtClean="0">
                    <a:solidFill>
                      <a:schemeClr val="tx1"/>
                    </a:solidFill>
                    <a:latin typeface="微軟正黑體" panose="020B0604030504040204" pitchFamily="34" charset="-120"/>
                    <a:ea typeface="微軟正黑體" panose="020B0604030504040204" pitchFamily="34" charset="-120"/>
                  </a:rPr>
                  <a:t>Volatility: crossover</a:t>
                </a:r>
                <a:r>
                  <a:rPr lang="zh-TW" altLang="en-US" sz="1600" dirty="0" smtClean="0">
                    <a:solidFill>
                      <a:schemeClr val="tx1"/>
                    </a:solidFill>
                    <a:latin typeface="微軟正黑體" panose="020B0604030504040204" pitchFamily="34" charset="-120"/>
                    <a:ea typeface="微軟正黑體" panose="020B0604030504040204" pitchFamily="34" charset="-120"/>
                  </a:rPr>
                  <a:t>發生</a:t>
                </a:r>
                <a:r>
                  <a:rPr lang="zh-TW" altLang="en-US" sz="1600" dirty="0">
                    <a:solidFill>
                      <a:schemeClr val="tx1"/>
                    </a:solidFill>
                    <a:latin typeface="微軟正黑體" panose="020B0604030504040204" pitchFamily="34" charset="-120"/>
                    <a:ea typeface="微軟正黑體" panose="020B0604030504040204" pitchFamily="34" charset="-120"/>
                  </a:rPr>
                  <a:t>的可能性</a:t>
                </a:r>
                <a:endParaRPr lang="en-US" altLang="zh-TW" sz="1600" dirty="0" smtClean="0">
                  <a:solidFill>
                    <a:schemeClr val="tx1"/>
                  </a:solidFill>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en-US" altLang="zh-TW" sz="1600" strike="sngStrike" dirty="0" smtClean="0">
                    <a:solidFill>
                      <a:schemeClr val="tx1"/>
                    </a:solidFill>
                    <a:latin typeface="微軟正黑體" panose="020B0604030504040204" pitchFamily="34" charset="-120"/>
                    <a:ea typeface="微軟正黑體" panose="020B0604030504040204" pitchFamily="34" charset="-120"/>
                  </a:rPr>
                  <a:t>Strike price</a:t>
                </a:r>
                <a:r>
                  <a:rPr lang="en-US" altLang="zh-TW" sz="1600"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1600" dirty="0" smtClean="0">
                    <a:solidFill>
                      <a:schemeClr val="tx1"/>
                    </a:solidFill>
                    <a:latin typeface="微軟正黑體" panose="020B0604030504040204" pitchFamily="34" charset="-120"/>
                    <a:ea typeface="微軟正黑體" panose="020B0604030504040204" pitchFamily="34" charset="-120"/>
                  </a:rPr>
                  <a:t>評估</a:t>
                </a:r>
                <a:r>
                  <a:rPr lang="zh-TW" altLang="en-US" sz="1600" dirty="0">
                    <a:solidFill>
                      <a:schemeClr val="tx1"/>
                    </a:solidFill>
                    <a:latin typeface="微軟正黑體" panose="020B0604030504040204" pitchFamily="34" charset="-120"/>
                    <a:ea typeface="微軟正黑體" panose="020B0604030504040204" pitchFamily="34" charset="-120"/>
                  </a:rPr>
                  <a:t>市場</a:t>
                </a:r>
                <a:r>
                  <a:rPr lang="zh-TW" altLang="en-US" sz="1600" dirty="0" smtClean="0">
                    <a:solidFill>
                      <a:schemeClr val="tx1"/>
                    </a:solidFill>
                    <a:latin typeface="微軟正黑體" panose="020B0604030504040204" pitchFamily="34" charset="-120"/>
                    <a:ea typeface="微軟正黑體" panose="020B0604030504040204" pitchFamily="34" charset="-120"/>
                  </a:rPr>
                  <a:t>與</a:t>
                </a:r>
                <a:r>
                  <a:rPr lang="en-US" altLang="zh-TW" sz="1600" dirty="0" smtClean="0">
                    <a:solidFill>
                      <a:schemeClr val="tx1"/>
                    </a:solidFill>
                    <a:latin typeface="微軟正黑體" panose="020B0604030504040204" pitchFamily="34" charset="-120"/>
                    <a:ea typeface="微軟正黑體" panose="020B0604030504040204" pitchFamily="34" charset="-120"/>
                  </a:rPr>
                  <a:t>crossover point</a:t>
                </a:r>
                <a:r>
                  <a:rPr lang="zh-TW" altLang="en-US" sz="1600" dirty="0" smtClean="0">
                    <a:solidFill>
                      <a:schemeClr val="tx1"/>
                    </a:solidFill>
                    <a:latin typeface="微軟正黑體" panose="020B0604030504040204" pitchFamily="34" charset="-120"/>
                    <a:ea typeface="微軟正黑體" panose="020B0604030504040204" pitchFamily="34" charset="-120"/>
                  </a:rPr>
                  <a:t>的</a:t>
                </a:r>
                <a:r>
                  <a:rPr lang="zh-TW" altLang="en-US" sz="1600" dirty="0">
                    <a:solidFill>
                      <a:schemeClr val="tx1"/>
                    </a:solidFill>
                    <a:latin typeface="微軟正黑體" panose="020B0604030504040204" pitchFamily="34" charset="-120"/>
                    <a:ea typeface="微軟正黑體" panose="020B0604030504040204" pitchFamily="34" charset="-120"/>
                  </a:rPr>
                  <a:t>接近程度，或者人們預期</a:t>
                </a:r>
                <a:r>
                  <a:rPr lang="zh-TW" altLang="en-US" sz="1600" dirty="0" smtClean="0">
                    <a:solidFill>
                      <a:schemeClr val="tx1"/>
                    </a:solidFill>
                    <a:latin typeface="微軟正黑體" panose="020B0604030504040204" pitchFamily="34" charset="-120"/>
                    <a:ea typeface="微軟正黑體" panose="020B0604030504040204" pitchFamily="34" charset="-120"/>
                  </a:rPr>
                  <a:t>其他</a:t>
                </a:r>
                <a:r>
                  <a:rPr lang="zh-TW" altLang="en-US" sz="1600" dirty="0">
                    <a:solidFill>
                      <a:schemeClr val="tx1"/>
                    </a:solidFill>
                    <a:latin typeface="微軟正黑體" panose="020B0604030504040204" pitchFamily="34" charset="-120"/>
                    <a:ea typeface="微軟正黑體" panose="020B0604030504040204" pitchFamily="34" charset="-120"/>
                  </a:rPr>
                  <a:t>債券成為 </a:t>
                </a:r>
                <a:r>
                  <a:rPr lang="en-US" altLang="zh-TW" sz="1600" dirty="0" smtClean="0">
                    <a:solidFill>
                      <a:schemeClr val="tx1"/>
                    </a:solidFill>
                    <a:latin typeface="微軟正黑體" panose="020B0604030504040204" pitchFamily="34" charset="-120"/>
                    <a:ea typeface="微軟正黑體" panose="020B0604030504040204" pitchFamily="34" charset="-120"/>
                  </a:rPr>
                  <a:t>CTD </a:t>
                </a:r>
                <a:r>
                  <a:rPr lang="zh-TW" altLang="en-US" sz="1600" dirty="0" smtClean="0">
                    <a:solidFill>
                      <a:schemeClr val="tx1"/>
                    </a:solidFill>
                    <a:latin typeface="微軟正黑體" panose="020B0604030504040204" pitchFamily="34" charset="-120"/>
                    <a:ea typeface="微軟正黑體" panose="020B0604030504040204" pitchFamily="34" charset="-120"/>
                  </a:rPr>
                  <a:t>的</a:t>
                </a:r>
                <a:r>
                  <a:rPr lang="en-US" altLang="zh-TW" sz="1600" dirty="0" smtClean="0">
                    <a:solidFill>
                      <a:schemeClr val="tx1"/>
                    </a:solidFill>
                    <a:latin typeface="微軟正黑體" panose="020B0604030504040204" pitchFamily="34" charset="-120"/>
                    <a:ea typeface="微軟正黑體" panose="020B0604030504040204" pitchFamily="34" charset="-120"/>
                  </a:rPr>
                  <a:t>price/ yield rate</a:t>
                </a:r>
              </a:p>
            </p:txBody>
          </p:sp>
        </mc:Choice>
        <mc:Fallback xmlns="">
          <p:sp>
            <p:nvSpPr>
              <p:cNvPr id="4" name="內容版面配置區 3"/>
              <p:cNvSpPr>
                <a:spLocks noGrp="1" noRot="1" noChangeAspect="1" noMove="1" noResize="1" noEditPoints="1" noAdjustHandles="1" noChangeArrowheads="1" noChangeShapeType="1" noTextEdit="1"/>
              </p:cNvSpPr>
              <p:nvPr>
                <p:ph sz="half" idx="2"/>
              </p:nvPr>
            </p:nvSpPr>
            <p:spPr>
              <a:blipFill>
                <a:blip r:embed="rId3"/>
                <a:stretch>
                  <a:fillRect l="-988" t="-1515" r="-2099"/>
                </a:stretch>
              </a:blipFill>
            </p:spPr>
            <p:txBody>
              <a:bodyPr/>
              <a:lstStyle/>
              <a:p>
                <a:r>
                  <a:rPr lang="zh-TW" altLang="en-US">
                    <a:noFill/>
                  </a:rPr>
                  <a:t> </a:t>
                </a:r>
              </a:p>
            </p:txBody>
          </p:sp>
        </mc:Fallback>
      </mc:AlternateContent>
      <p:pic>
        <p:nvPicPr>
          <p:cNvPr id="5" name="圖片 4"/>
          <p:cNvPicPr>
            <a:picLocks noChangeAspect="1"/>
          </p:cNvPicPr>
          <p:nvPr/>
        </p:nvPicPr>
        <p:blipFill>
          <a:blip r:embed="rId4"/>
          <a:stretch>
            <a:fillRect/>
          </a:stretch>
        </p:blipFill>
        <p:spPr>
          <a:xfrm>
            <a:off x="6356292" y="4773566"/>
            <a:ext cx="4982270" cy="1095528"/>
          </a:xfrm>
          <a:prstGeom prst="rect">
            <a:avLst/>
          </a:prstGeom>
        </p:spPr>
      </p:pic>
    </p:spTree>
    <p:extLst>
      <p:ext uri="{BB962C8B-B14F-4D97-AF65-F5344CB8AC3E}">
        <p14:creationId xmlns:p14="http://schemas.microsoft.com/office/powerpoint/2010/main" val="2758441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標題 12"/>
          <p:cNvSpPr>
            <a:spLocks noGrp="1"/>
          </p:cNvSpPr>
          <p:nvPr>
            <p:ph type="title"/>
          </p:nvPr>
        </p:nvSpPr>
        <p:spPr/>
        <p:txBody>
          <a:bodyPr>
            <a:normAutofit/>
          </a:bodyPr>
          <a:lstStyle/>
          <a:p>
            <a:r>
              <a:rPr lang="zh-TW" altLang="en-US" sz="4000" dirty="0">
                <a:latin typeface="微軟正黑體" panose="020B0604030504040204" pitchFamily="34" charset="-120"/>
                <a:ea typeface="微軟正黑體" panose="020B0604030504040204" pitchFamily="34" charset="-120"/>
              </a:rPr>
              <a:t>買入基差 </a:t>
            </a:r>
            <a:r>
              <a:rPr lang="en-US" altLang="zh-TW" sz="4000" dirty="0">
                <a:latin typeface="微軟正黑體" panose="020B0604030504040204" pitchFamily="34" charset="-120"/>
                <a:ea typeface="微軟正黑體" panose="020B0604030504040204" pitchFamily="34" charset="-120"/>
              </a:rPr>
              <a:t>(Buy cash securities &amp; </a:t>
            </a:r>
            <a:r>
              <a:rPr lang="en-US" altLang="zh-TW" sz="4000" dirty="0" smtClean="0">
                <a:latin typeface="微軟正黑體" panose="020B0604030504040204" pitchFamily="34" charset="-120"/>
                <a:ea typeface="微軟正黑體" panose="020B0604030504040204" pitchFamily="34" charset="-120"/>
              </a:rPr>
              <a:t>Sell </a:t>
            </a:r>
            <a:r>
              <a:rPr lang="en-US" altLang="zh-TW" sz="4000" dirty="0">
                <a:latin typeface="微軟正黑體" panose="020B0604030504040204" pitchFamily="34" charset="-120"/>
                <a:ea typeface="微軟正黑體" panose="020B0604030504040204" pitchFamily="34" charset="-120"/>
              </a:rPr>
              <a:t>futures</a:t>
            </a:r>
            <a:r>
              <a:rPr lang="en-US" altLang="zh-TW" sz="4000" dirty="0" smtClean="0">
                <a:latin typeface="微軟正黑體" panose="020B0604030504040204" pitchFamily="34" charset="-120"/>
                <a:ea typeface="微軟正黑體" panose="020B0604030504040204" pitchFamily="34" charset="-120"/>
              </a:rPr>
              <a:t>)</a:t>
            </a:r>
            <a:endParaRPr lang="zh-TW" altLang="en-US" sz="4000"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9" name="文字版面配置區 8"/>
              <p:cNvSpPr>
                <a:spLocks noGrp="1"/>
              </p:cNvSpPr>
              <p:nvPr>
                <p:ph idx="1"/>
              </p:nvPr>
            </p:nvSpPr>
            <p:spPr/>
            <p:txBody>
              <a:bodyPr>
                <a:normAutofit/>
              </a:bodyPr>
              <a:lstStyle/>
              <a:p>
                <a:r>
                  <a:rPr lang="zh-TW" altLang="en-US" dirty="0" smtClean="0">
                    <a:latin typeface="微軟正黑體" panose="020B0604030504040204" pitchFamily="34" charset="-120"/>
                    <a:ea typeface="微軟正黑體" panose="020B0604030504040204" pitchFamily="34" charset="-120"/>
                  </a:rPr>
                  <a:t>如果 </a:t>
                </a:r>
                <a:r>
                  <a:rPr lang="en-US" altLang="zh-TW" dirty="0" smtClean="0">
                    <a:latin typeface="微軟正黑體" panose="020B0604030504040204" pitchFamily="34" charset="-120"/>
                    <a:ea typeface="微軟正黑體" panose="020B0604030504040204" pitchFamily="34" charset="-120"/>
                  </a:rPr>
                  <a:t>yield &lt; 6</a:t>
                </a:r>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的期貨</a:t>
                </a:r>
                <a:r>
                  <a:rPr lang="zh-TW" altLang="en-US" dirty="0">
                    <a:latin typeface="微軟正黑體" panose="020B0604030504040204" pitchFamily="34" charset="-120"/>
                    <a:ea typeface="微軟正黑體" panose="020B0604030504040204" pitchFamily="34" charset="-120"/>
                  </a:rPr>
                  <a:t>合約標準</a:t>
                </a:r>
                <a:r>
                  <a:rPr lang="zh-TW" altLang="en-US" dirty="0" smtClean="0">
                    <a:latin typeface="微軟正黑體" panose="020B0604030504040204" pitchFamily="34" charset="-120"/>
                    <a:ea typeface="微軟正黑體" panose="020B0604030504040204" pitchFamily="34" charset="-120"/>
                  </a:rPr>
                  <a:t>，且當價格</a:t>
                </a:r>
                <a:r>
                  <a:rPr lang="zh-TW" altLang="en-US" dirty="0">
                    <a:latin typeface="微軟正黑體" panose="020B0604030504040204" pitchFamily="34" charset="-120"/>
                    <a:ea typeface="微軟正黑體" panose="020B0604030504040204" pitchFamily="34" charset="-120"/>
                  </a:rPr>
                  <a:t>下跌（利率上升）至 </a:t>
                </a:r>
                <a:r>
                  <a:rPr lang="en-US" altLang="zh-TW" dirty="0">
                    <a:latin typeface="微軟正黑體" panose="020B0604030504040204" pitchFamily="34" charset="-120"/>
                    <a:ea typeface="微軟正黑體" panose="020B0604030504040204" pitchFamily="34" charset="-120"/>
                  </a:rPr>
                  <a:t>6%</a:t>
                </a:r>
                <a:r>
                  <a:rPr lang="zh-TW" altLang="en-US" dirty="0">
                    <a:latin typeface="微軟正黑體" panose="020B0604030504040204" pitchFamily="34" charset="-120"/>
                    <a:ea typeface="微軟正黑體" panose="020B0604030504040204" pitchFamily="34" charset="-120"/>
                  </a:rPr>
                  <a:t>，則 </a:t>
                </a:r>
                <a:r>
                  <a:rPr lang="en-US" altLang="zh-TW" dirty="0">
                    <a:latin typeface="微軟正黑體" panose="020B0604030504040204" pitchFamily="34" charset="-120"/>
                    <a:ea typeface="微軟正黑體" panose="020B0604030504040204" pitchFamily="34" charset="-120"/>
                  </a:rPr>
                  <a:t>CTD </a:t>
                </a:r>
                <a:r>
                  <a:rPr lang="zh-TW" altLang="en-US" dirty="0">
                    <a:latin typeface="微軟正黑體" panose="020B0604030504040204" pitchFamily="34" charset="-120"/>
                    <a:ea typeface="微軟正黑體" panose="020B0604030504040204" pitchFamily="34" charset="-120"/>
                  </a:rPr>
                  <a:t>基差可能會上漲</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buClr>
                    <a:schemeClr val="tx1"/>
                  </a:buClr>
                  <a:buFont typeface="Wingdings" panose="05000000000000000000" pitchFamily="2" charset="2"/>
                  <a:buChar char="à"/>
                </a:pP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CTD</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證券從短存續期間轉為長存續期間債券的可能性上升</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14:m>
                  <m:oMath xmlns:m="http://schemas.openxmlformats.org/officeDocument/2006/math">
                    <m:d>
                      <m:dPr>
                        <m:ctrlPr>
                          <a:rPr lang="en-US" altLang="zh-TW" b="0" i="1" smtClean="0">
                            <a:latin typeface="Cambria Math" panose="02040503050406030204" pitchFamily="18" charset="0"/>
                          </a:rPr>
                        </m:ctrlPr>
                      </m:dPr>
                      <m:e>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𝑆</m:t>
                            </m:r>
                          </m:e>
                          <m:sub>
                            <m:r>
                              <a:rPr lang="en-US" altLang="zh-TW" b="0" i="1" smtClean="0">
                                <a:latin typeface="Cambria Math" panose="02040503050406030204" pitchFamily="18" charset="0"/>
                              </a:rPr>
                              <m:t>𝑡</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0</m:t>
                            </m:r>
                          </m:sub>
                        </m:sSub>
                      </m:e>
                    </m:d>
                    <m:r>
                      <a:rPr lang="en-US" altLang="zh-TW" b="0" i="1" smtClean="0">
                        <a:latin typeface="Cambria Math" panose="02040503050406030204" pitchFamily="18" charset="0"/>
                      </a:rPr>
                      <m:t>+</m:t>
                    </m:r>
                    <m:d>
                      <m:dPr>
                        <m:ctrlPr>
                          <a:rPr lang="en-US" altLang="zh-TW" i="1">
                            <a:latin typeface="Cambria Math" panose="02040503050406030204" pitchFamily="18" charset="0"/>
                          </a:rPr>
                        </m:ctrlPr>
                      </m:dPr>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𝑓</m:t>
                            </m:r>
                          </m:e>
                          <m:sub>
                            <m:r>
                              <a:rPr lang="en-US" altLang="zh-TW" b="0" i="1" smtClean="0">
                                <a:latin typeface="Cambria Math" panose="02040503050406030204" pitchFamily="18" charset="0"/>
                              </a:rPr>
                              <m:t>0</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𝑓</m:t>
                            </m:r>
                          </m:e>
                          <m:sub>
                            <m:r>
                              <a:rPr lang="en-US" altLang="zh-TW" b="0" i="1" smtClean="0">
                                <a:latin typeface="Cambria Math" panose="02040503050406030204" pitchFamily="18" charset="0"/>
                              </a:rPr>
                              <m:t>𝑡</m:t>
                            </m:r>
                          </m:sub>
                        </m:sSub>
                      </m:e>
                    </m:d>
                    <m:r>
                      <a:rPr lang="en-US" altLang="zh-TW" b="0" i="0" smtClean="0">
                        <a:latin typeface="Cambria Math" panose="02040503050406030204" pitchFamily="18" charset="0"/>
                      </a:rPr>
                      <m:t>=</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𝑡</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𝑓</m:t>
                            </m:r>
                          </m:e>
                          <m:sub>
                            <m:r>
                              <a:rPr lang="en-US" altLang="zh-TW" b="0" i="1" smtClean="0">
                                <a:latin typeface="Cambria Math" panose="02040503050406030204" pitchFamily="18" charset="0"/>
                              </a:rPr>
                              <m:t>𝑡</m:t>
                            </m:r>
                          </m:sub>
                        </m:sSub>
                      </m:e>
                    </m:d>
                    <m:r>
                      <a:rPr lang="en-US" altLang="zh-TW" b="0" i="1" smtClean="0">
                        <a:latin typeface="Cambria Math" panose="02040503050406030204" pitchFamily="18" charset="0"/>
                      </a:rPr>
                      <m:t>−</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b="0" i="1" smtClean="0">
                                <a:latin typeface="Cambria Math" panose="02040503050406030204" pitchFamily="18" charset="0"/>
                              </a:rPr>
                              <m:t>0</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𝑓</m:t>
                            </m:r>
                          </m:e>
                          <m:sub>
                            <m:r>
                              <a:rPr lang="en-US" altLang="zh-TW" i="1">
                                <a:latin typeface="Cambria Math" panose="02040503050406030204" pitchFamily="18" charset="0"/>
                              </a:rPr>
                              <m:t>0</m:t>
                            </m:r>
                          </m:sub>
                        </m:sSub>
                      </m:e>
                    </m:d>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b="0" i="1" smtClean="0">
                            <a:latin typeface="Cambria Math" panose="02040503050406030204" pitchFamily="18" charset="0"/>
                          </a:rPr>
                          <m:t>𝑡</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i="1">
                            <a:latin typeface="Cambria Math" panose="02040503050406030204" pitchFamily="18" charset="0"/>
                          </a:rPr>
                          <m:t>0</m:t>
                        </m:r>
                      </m:sub>
                    </m:sSub>
                  </m:oMath>
                </a14:m>
                <a:endParaRPr lang="en-US" altLang="zh-TW" dirty="0" smtClean="0"/>
              </a:p>
              <a:p>
                <a:endParaRPr lang="en-US" altLang="zh-TW" dirty="0"/>
              </a:p>
              <a:p>
                <a:r>
                  <a:rPr lang="zh-TW" altLang="en-US" dirty="0">
                    <a:latin typeface="微軟正黑體" panose="020B0604030504040204" pitchFamily="34" charset="-120"/>
                    <a:ea typeface="微軟正黑體" panose="020B0604030504040204" pitchFamily="34" charset="-120"/>
                  </a:rPr>
                  <a:t>如果 </a:t>
                </a:r>
                <a:r>
                  <a:rPr lang="en-US" altLang="zh-TW" dirty="0">
                    <a:latin typeface="微軟正黑體" panose="020B0604030504040204" pitchFamily="34" charset="-120"/>
                    <a:ea typeface="微軟正黑體" panose="020B0604030504040204" pitchFamily="34" charset="-120"/>
                  </a:rPr>
                  <a:t>yield </a:t>
                </a:r>
                <a:r>
                  <a:rPr lang="en-US" altLang="zh-TW" dirty="0" smtClean="0">
                    <a:latin typeface="微軟正黑體" panose="020B0604030504040204" pitchFamily="34" charset="-120"/>
                    <a:ea typeface="微軟正黑體" panose="020B0604030504040204" pitchFamily="34" charset="-120"/>
                  </a:rPr>
                  <a:t>&gt; </a:t>
                </a:r>
                <a:r>
                  <a:rPr lang="en-US" altLang="zh-TW" dirty="0">
                    <a:latin typeface="微軟正黑體" panose="020B0604030504040204" pitchFamily="34" charset="-120"/>
                    <a:ea typeface="微軟正黑體" panose="020B0604030504040204" pitchFamily="34" charset="-120"/>
                  </a:rPr>
                  <a:t>6% </a:t>
                </a:r>
                <a:r>
                  <a:rPr lang="zh-TW" altLang="en-US" dirty="0">
                    <a:latin typeface="微軟正黑體" panose="020B0604030504040204" pitchFamily="34" charset="-120"/>
                    <a:ea typeface="微軟正黑體" panose="020B0604030504040204" pitchFamily="34" charset="-120"/>
                  </a:rPr>
                  <a:t>的期貨合約標準，且當</a:t>
                </a:r>
                <a:r>
                  <a:rPr lang="zh-TW" altLang="en-US" dirty="0" smtClean="0">
                    <a:latin typeface="微軟正黑體" panose="020B0604030504040204" pitchFamily="34" charset="-120"/>
                    <a:ea typeface="微軟正黑體" panose="020B0604030504040204" pitchFamily="34" charset="-120"/>
                  </a:rPr>
                  <a:t>價格</a:t>
                </a:r>
                <a:r>
                  <a:rPr lang="zh-TW" altLang="en-US" dirty="0">
                    <a:latin typeface="微軟正黑體" panose="020B0604030504040204" pitchFamily="34" charset="-120"/>
                    <a:ea typeface="微軟正黑體" panose="020B0604030504040204" pitchFamily="34" charset="-120"/>
                  </a:rPr>
                  <a:t>上升</a:t>
                </a:r>
                <a:r>
                  <a:rPr lang="zh-TW" altLang="en-US" dirty="0" smtClean="0">
                    <a:latin typeface="微軟正黑體" panose="020B0604030504040204" pitchFamily="34" charset="-120"/>
                    <a:ea typeface="微軟正黑體" panose="020B0604030504040204" pitchFamily="34" charset="-120"/>
                  </a:rPr>
                  <a:t>（利率下跌）</a:t>
                </a:r>
                <a:r>
                  <a:rPr lang="zh-TW" altLang="en-US" dirty="0">
                    <a:latin typeface="微軟正黑體" panose="020B0604030504040204" pitchFamily="34" charset="-120"/>
                    <a:ea typeface="微軟正黑體" panose="020B0604030504040204" pitchFamily="34" charset="-120"/>
                  </a:rPr>
                  <a:t>至 </a:t>
                </a:r>
                <a:r>
                  <a:rPr lang="en-US" altLang="zh-TW" dirty="0">
                    <a:latin typeface="微軟正黑體" panose="020B0604030504040204" pitchFamily="34" charset="-120"/>
                    <a:ea typeface="微軟正黑體" panose="020B0604030504040204" pitchFamily="34" charset="-120"/>
                  </a:rPr>
                  <a:t>6%</a:t>
                </a:r>
                <a:r>
                  <a:rPr lang="zh-TW" altLang="en-US" dirty="0">
                    <a:latin typeface="微軟正黑體" panose="020B0604030504040204" pitchFamily="34" charset="-120"/>
                    <a:ea typeface="微軟正黑體" panose="020B0604030504040204" pitchFamily="34" charset="-120"/>
                  </a:rPr>
                  <a:t>，則 </a:t>
                </a:r>
                <a:r>
                  <a:rPr lang="en-US" altLang="zh-TW" dirty="0">
                    <a:latin typeface="微軟正黑體" panose="020B0604030504040204" pitchFamily="34" charset="-120"/>
                    <a:ea typeface="微軟正黑體" panose="020B0604030504040204" pitchFamily="34" charset="-120"/>
                  </a:rPr>
                  <a:t>CTD </a:t>
                </a:r>
                <a:r>
                  <a:rPr lang="zh-TW" altLang="en-US" dirty="0">
                    <a:latin typeface="微軟正黑體" panose="020B0604030504040204" pitchFamily="34" charset="-120"/>
                    <a:ea typeface="微軟正黑體" panose="020B0604030504040204" pitchFamily="34" charset="-120"/>
                  </a:rPr>
                  <a:t>基差可能會上漲。</a:t>
                </a:r>
                <a:endParaRPr lang="en-US" altLang="zh-TW" dirty="0">
                  <a:latin typeface="微軟正黑體" panose="020B0604030504040204" pitchFamily="34" charset="-120"/>
                  <a:ea typeface="微軟正黑體" panose="020B0604030504040204" pitchFamily="34" charset="-120"/>
                </a:endParaRPr>
              </a:p>
              <a:p>
                <a:pPr>
                  <a:buClr>
                    <a:schemeClr val="tx1"/>
                  </a:buClr>
                  <a:buFont typeface="Wingdings" panose="05000000000000000000" pitchFamily="2" charset="2"/>
                  <a:buChar char="à"/>
                </a:pP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CTD</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證券</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從長存續</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期間</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轉為短存續</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期間債券的可能性上升</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14:m>
                  <m:oMath xmlns:m="http://schemas.openxmlformats.org/officeDocument/2006/math">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𝑡</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0</m:t>
                            </m:r>
                          </m:sub>
                        </m:sSub>
                      </m:e>
                    </m:d>
                    <m:r>
                      <a:rPr lang="en-US" altLang="zh-TW" i="1">
                        <a:latin typeface="Cambria Math" panose="02040503050406030204" pitchFamily="18" charset="0"/>
                      </a:rPr>
                      <m:t>+</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en-US" altLang="zh-TW" i="1">
                                <a:latin typeface="Cambria Math" panose="02040503050406030204" pitchFamily="18" charset="0"/>
                              </a:rPr>
                              <m:t>0</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en-US" altLang="zh-TW" i="1">
                                <a:latin typeface="Cambria Math" panose="02040503050406030204" pitchFamily="18" charset="0"/>
                              </a:rPr>
                              <m:t>𝑡</m:t>
                            </m:r>
                          </m:sub>
                        </m:sSub>
                      </m:e>
                    </m:d>
                    <m:r>
                      <a:rPr lang="en-US" altLang="zh-TW">
                        <a:latin typeface="Cambria Math" panose="02040503050406030204" pitchFamily="18" charset="0"/>
                      </a:rPr>
                      <m:t>=</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𝑡</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en-US" altLang="zh-TW" i="1">
                                <a:latin typeface="Cambria Math" panose="02040503050406030204" pitchFamily="18" charset="0"/>
                              </a:rPr>
                              <m:t>𝑡</m:t>
                            </m:r>
                          </m:sub>
                        </m:sSub>
                      </m:e>
                    </m:d>
                    <m:r>
                      <a:rPr lang="en-US" altLang="zh-TW" i="1">
                        <a:latin typeface="Cambria Math" panose="02040503050406030204" pitchFamily="18" charset="0"/>
                      </a:rPr>
                      <m:t>−</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0</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𝑓</m:t>
                            </m:r>
                          </m:e>
                          <m:sub>
                            <m:r>
                              <a:rPr lang="en-US" altLang="zh-TW" i="1">
                                <a:latin typeface="Cambria Math" panose="02040503050406030204" pitchFamily="18" charset="0"/>
                              </a:rPr>
                              <m:t>0</m:t>
                            </m:r>
                          </m:sub>
                        </m:sSub>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𝑡</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𝑏</m:t>
                        </m:r>
                      </m:e>
                      <m:sub>
                        <m:r>
                          <a:rPr lang="en-US" altLang="zh-TW" i="1">
                            <a:latin typeface="Cambria Math" panose="02040503050406030204" pitchFamily="18" charset="0"/>
                          </a:rPr>
                          <m:t>0</m:t>
                        </m:r>
                      </m:sub>
                    </m:sSub>
                  </m:oMath>
                </a14:m>
                <a:endParaRPr lang="en-US" altLang="zh-TW" b="1" dirty="0" smtClean="0"/>
              </a:p>
              <a:p>
                <a:endParaRPr lang="en-US" altLang="zh-TW" dirty="0" smtClean="0"/>
              </a:p>
            </p:txBody>
          </p:sp>
        </mc:Choice>
        <mc:Fallback xmlns="">
          <p:sp>
            <p:nvSpPr>
              <p:cNvPr id="9" name="文字版面配置區 8"/>
              <p:cNvSpPr>
                <a:spLocks noGrp="1" noRot="1" noChangeAspect="1" noMove="1" noResize="1" noEditPoints="1" noAdjustHandles="1" noChangeArrowheads="1" noChangeShapeType="1" noTextEdit="1"/>
              </p:cNvSpPr>
              <p:nvPr>
                <p:ph idx="1"/>
              </p:nvPr>
            </p:nvSpPr>
            <p:spPr>
              <a:blipFill>
                <a:blip r:embed="rId3"/>
                <a:stretch>
                  <a:fillRect l="-1455" t="-1667" r="-61"/>
                </a:stretch>
              </a:blipFill>
            </p:spPr>
            <p:txBody>
              <a:bodyPr/>
              <a:lstStyle/>
              <a:p>
                <a:r>
                  <a:rPr lang="zh-TW" altLang="en-US">
                    <a:noFill/>
                  </a:rPr>
                  <a:t> </a:t>
                </a:r>
              </a:p>
            </p:txBody>
          </p:sp>
        </mc:Fallback>
      </mc:AlternateContent>
      <p:cxnSp>
        <p:nvCxnSpPr>
          <p:cNvPr id="15" name="直線單箭頭接點 14"/>
          <p:cNvCxnSpPr/>
          <p:nvPr/>
        </p:nvCxnSpPr>
        <p:spPr>
          <a:xfrm flipV="1">
            <a:off x="8817428" y="5634913"/>
            <a:ext cx="2560320" cy="343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文字方塊 16"/>
          <p:cNvSpPr txBox="1"/>
          <p:nvPr/>
        </p:nvSpPr>
        <p:spPr>
          <a:xfrm>
            <a:off x="11377748" y="5467430"/>
            <a:ext cx="466794" cy="369332"/>
          </a:xfrm>
          <a:prstGeom prst="rect">
            <a:avLst/>
          </a:prstGeom>
          <a:noFill/>
        </p:spPr>
        <p:txBody>
          <a:bodyPr wrap="none" rtlCol="0">
            <a:spAutoFit/>
          </a:bodyPr>
          <a:lstStyle/>
          <a:p>
            <a:r>
              <a:rPr lang="en-US" altLang="zh-TW" b="1" dirty="0" smtClean="0">
                <a:solidFill>
                  <a:srgbClr val="4E67C8"/>
                </a:solidFill>
              </a:rPr>
              <a:t>6%</a:t>
            </a:r>
            <a:endParaRPr lang="zh-TW" altLang="en-US" b="1" dirty="0">
              <a:solidFill>
                <a:srgbClr val="4E67C8"/>
              </a:solidFill>
            </a:endParaRPr>
          </a:p>
        </p:txBody>
      </p:sp>
      <p:cxnSp>
        <p:nvCxnSpPr>
          <p:cNvPr id="19" name="直線單箭頭接點 18"/>
          <p:cNvCxnSpPr/>
          <p:nvPr/>
        </p:nvCxnSpPr>
        <p:spPr>
          <a:xfrm flipV="1">
            <a:off x="8948056" y="5432113"/>
            <a:ext cx="1998618" cy="665582"/>
          </a:xfrm>
          <a:prstGeom prst="straightConnector1">
            <a:avLst/>
          </a:prstGeom>
          <a:ln w="76200">
            <a:solidFill>
              <a:srgbClr val="A7EA5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1378634" y="3383279"/>
            <a:ext cx="0" cy="20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3078480" y="3383279"/>
            <a:ext cx="0" cy="20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795933" y="3383279"/>
            <a:ext cx="0" cy="20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4323471" y="3383279"/>
            <a:ext cx="0" cy="20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090203" y="3653432"/>
            <a:ext cx="0" cy="20398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7" name="文字方塊 26"/>
          <p:cNvSpPr txBox="1"/>
          <p:nvPr/>
        </p:nvSpPr>
        <p:spPr>
          <a:xfrm>
            <a:off x="5980446" y="3268338"/>
            <a:ext cx="292068" cy="369332"/>
          </a:xfrm>
          <a:prstGeom prst="rect">
            <a:avLst/>
          </a:prstGeom>
          <a:noFill/>
        </p:spPr>
        <p:txBody>
          <a:bodyPr wrap="none" rtlCol="0">
            <a:spAutoFit/>
          </a:bodyPr>
          <a:lstStyle/>
          <a:p>
            <a:r>
              <a:rPr lang="en-US" altLang="zh-TW" dirty="0" smtClean="0">
                <a:solidFill>
                  <a:srgbClr val="4E67C8"/>
                </a:solidFill>
              </a:rPr>
              <a:t>?</a:t>
            </a:r>
            <a:endParaRPr lang="zh-TW" altLang="en-US" dirty="0">
              <a:solidFill>
                <a:srgbClr val="4E67C8"/>
              </a:solidFill>
            </a:endParaRPr>
          </a:p>
        </p:txBody>
      </p:sp>
      <p:cxnSp>
        <p:nvCxnSpPr>
          <p:cNvPr id="29" name="直線單箭頭接點 28"/>
          <p:cNvCxnSpPr/>
          <p:nvPr/>
        </p:nvCxnSpPr>
        <p:spPr>
          <a:xfrm>
            <a:off x="4325816" y="3637670"/>
            <a:ext cx="0" cy="20398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直線單箭頭接點 29"/>
          <p:cNvCxnSpPr/>
          <p:nvPr/>
        </p:nvCxnSpPr>
        <p:spPr>
          <a:xfrm flipV="1">
            <a:off x="6148250" y="3579057"/>
            <a:ext cx="0" cy="26259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4" name="文字方塊 33"/>
          <p:cNvSpPr txBox="1"/>
          <p:nvPr/>
        </p:nvSpPr>
        <p:spPr>
          <a:xfrm>
            <a:off x="6642914" y="3555658"/>
            <a:ext cx="3297762" cy="369332"/>
          </a:xfrm>
          <a:prstGeom prst="rect">
            <a:avLst/>
          </a:prstGeom>
          <a:noFill/>
        </p:spPr>
        <p:txBody>
          <a:bodyPr wrap="none" rtlCol="0">
            <a:spAutoFit/>
          </a:bodyPr>
          <a:lstStyle/>
          <a:p>
            <a:r>
              <a:rPr lang="zh-TW" altLang="en-US" dirty="0" smtClean="0">
                <a:solidFill>
                  <a:srgbClr val="A7EA52"/>
                </a:solidFill>
                <a:latin typeface="微軟正黑體" panose="020B0604030504040204" pitchFamily="34" charset="-120"/>
                <a:ea typeface="微軟正黑體" panose="020B0604030504040204" pitchFamily="34" charset="-120"/>
              </a:rPr>
              <a:t>如果發生</a:t>
            </a:r>
            <a:r>
              <a:rPr lang="en-US" altLang="zh-TW" dirty="0" smtClean="0">
                <a:solidFill>
                  <a:srgbClr val="A7EA52"/>
                </a:solidFill>
                <a:latin typeface="微軟正黑體" panose="020B0604030504040204" pitchFamily="34" charset="-120"/>
                <a:ea typeface="微軟正黑體" panose="020B0604030504040204" pitchFamily="34" charset="-120"/>
              </a:rPr>
              <a:t>crossover</a:t>
            </a:r>
            <a:r>
              <a:rPr lang="zh-TW" altLang="en-US" dirty="0" smtClean="0">
                <a:solidFill>
                  <a:srgbClr val="A7EA52"/>
                </a:solidFill>
                <a:latin typeface="微軟正黑體" panose="020B0604030504040204" pitchFamily="34" charset="-120"/>
                <a:ea typeface="微軟正黑體" panose="020B0604030504040204" pitchFamily="34" charset="-120"/>
              </a:rPr>
              <a:t>，基差變大</a:t>
            </a:r>
            <a:endParaRPr lang="zh-TW" altLang="en-US" dirty="0">
              <a:solidFill>
                <a:srgbClr val="A7EA52"/>
              </a:solidFill>
              <a:latin typeface="微軟正黑體" panose="020B0604030504040204" pitchFamily="34" charset="-120"/>
              <a:ea typeface="微軟正黑體" panose="020B0604030504040204" pitchFamily="34" charset="-120"/>
            </a:endParaRPr>
          </a:p>
        </p:txBody>
      </p:sp>
      <p:cxnSp>
        <p:nvCxnSpPr>
          <p:cNvPr id="35" name="直線單箭頭接點 34"/>
          <p:cNvCxnSpPr/>
          <p:nvPr/>
        </p:nvCxnSpPr>
        <p:spPr>
          <a:xfrm>
            <a:off x="8948056" y="5203512"/>
            <a:ext cx="1998618" cy="665582"/>
          </a:xfrm>
          <a:prstGeom prst="straightConnector1">
            <a:avLst/>
          </a:prstGeom>
          <a:ln w="762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1378634" y="5425011"/>
            <a:ext cx="0" cy="20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078480" y="5425011"/>
            <a:ext cx="0" cy="20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3795933" y="5425011"/>
            <a:ext cx="0" cy="20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4323471" y="5425011"/>
            <a:ext cx="0" cy="20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3090203" y="5695164"/>
            <a:ext cx="0" cy="203982"/>
          </a:xfrm>
          <a:prstGeom prst="straightConnector1">
            <a:avLst/>
          </a:prstGeom>
          <a:ln>
            <a:solidFill>
              <a:srgbClr val="FFC000"/>
            </a:solidFill>
            <a:tailEnd type="triangle"/>
          </a:ln>
        </p:spPr>
        <p:style>
          <a:lnRef idx="1">
            <a:schemeClr val="accent3"/>
          </a:lnRef>
          <a:fillRef idx="0">
            <a:schemeClr val="accent3"/>
          </a:fillRef>
          <a:effectRef idx="0">
            <a:schemeClr val="accent3"/>
          </a:effectRef>
          <a:fontRef idx="minor">
            <a:schemeClr val="tx1"/>
          </a:fontRef>
        </p:style>
      </p:cxnSp>
      <p:sp>
        <p:nvSpPr>
          <p:cNvPr id="41" name="文字方塊 40"/>
          <p:cNvSpPr txBox="1"/>
          <p:nvPr/>
        </p:nvSpPr>
        <p:spPr>
          <a:xfrm>
            <a:off x="5980446" y="5310070"/>
            <a:ext cx="292068" cy="369332"/>
          </a:xfrm>
          <a:prstGeom prst="rect">
            <a:avLst/>
          </a:prstGeom>
          <a:noFill/>
        </p:spPr>
        <p:txBody>
          <a:bodyPr wrap="none" rtlCol="0">
            <a:spAutoFit/>
          </a:bodyPr>
          <a:lstStyle/>
          <a:p>
            <a:r>
              <a:rPr lang="en-US" altLang="zh-TW" dirty="0" smtClean="0">
                <a:solidFill>
                  <a:srgbClr val="4E67C8"/>
                </a:solidFill>
              </a:rPr>
              <a:t>?</a:t>
            </a:r>
            <a:endParaRPr lang="zh-TW" altLang="en-US" dirty="0">
              <a:solidFill>
                <a:srgbClr val="4E67C8"/>
              </a:solidFill>
            </a:endParaRPr>
          </a:p>
        </p:txBody>
      </p:sp>
      <p:cxnSp>
        <p:nvCxnSpPr>
          <p:cNvPr id="42" name="直線單箭頭接點 41"/>
          <p:cNvCxnSpPr/>
          <p:nvPr/>
        </p:nvCxnSpPr>
        <p:spPr>
          <a:xfrm>
            <a:off x="4325816" y="5679402"/>
            <a:ext cx="0" cy="203982"/>
          </a:xfrm>
          <a:prstGeom prst="straightConnector1">
            <a:avLst/>
          </a:prstGeom>
          <a:ln>
            <a:solidFill>
              <a:srgbClr val="FFC000"/>
            </a:solidFill>
            <a:tailEnd type="triangle"/>
          </a:ln>
        </p:spPr>
        <p:style>
          <a:lnRef idx="1">
            <a:schemeClr val="accent3"/>
          </a:lnRef>
          <a:fillRef idx="0">
            <a:schemeClr val="accent3"/>
          </a:fillRef>
          <a:effectRef idx="0">
            <a:schemeClr val="accent3"/>
          </a:effectRef>
          <a:fontRef idx="minor">
            <a:schemeClr val="tx1"/>
          </a:fontRef>
        </p:style>
      </p:cxnSp>
      <p:cxnSp>
        <p:nvCxnSpPr>
          <p:cNvPr id="43" name="直線單箭頭接點 42"/>
          <p:cNvCxnSpPr/>
          <p:nvPr/>
        </p:nvCxnSpPr>
        <p:spPr>
          <a:xfrm flipV="1">
            <a:off x="6148250" y="5620789"/>
            <a:ext cx="0" cy="262595"/>
          </a:xfrm>
          <a:prstGeom prst="straightConnector1">
            <a:avLst/>
          </a:prstGeom>
          <a:ln>
            <a:solidFill>
              <a:srgbClr val="FFC000"/>
            </a:solidFill>
            <a:tailEnd type="triangle"/>
          </a:ln>
        </p:spPr>
        <p:style>
          <a:lnRef idx="1">
            <a:schemeClr val="accent3"/>
          </a:lnRef>
          <a:fillRef idx="0">
            <a:schemeClr val="accent3"/>
          </a:fillRef>
          <a:effectRef idx="0">
            <a:schemeClr val="accent3"/>
          </a:effectRef>
          <a:fontRef idx="minor">
            <a:schemeClr val="tx1"/>
          </a:fontRef>
        </p:style>
      </p:cxnSp>
      <p:sp>
        <p:nvSpPr>
          <p:cNvPr id="44" name="文字方塊 43"/>
          <p:cNvSpPr txBox="1"/>
          <p:nvPr/>
        </p:nvSpPr>
        <p:spPr>
          <a:xfrm>
            <a:off x="1140051" y="5869094"/>
            <a:ext cx="3297762" cy="369332"/>
          </a:xfrm>
          <a:prstGeom prst="rect">
            <a:avLst/>
          </a:prstGeom>
          <a:noFill/>
        </p:spPr>
        <p:txBody>
          <a:bodyPr wrap="none" rtlCol="0">
            <a:spAutoFit/>
          </a:bodyPr>
          <a:lstStyle/>
          <a:p>
            <a:r>
              <a:rPr lang="zh-TW" altLang="en-US" dirty="0" smtClean="0">
                <a:solidFill>
                  <a:srgbClr val="FFC000"/>
                </a:solidFill>
                <a:latin typeface="微軟正黑體" panose="020B0604030504040204" pitchFamily="34" charset="-120"/>
                <a:ea typeface="微軟正黑體" panose="020B0604030504040204" pitchFamily="34" charset="-120"/>
              </a:rPr>
              <a:t>如果</a:t>
            </a:r>
            <a:r>
              <a:rPr lang="zh-TW" altLang="en-US" dirty="0">
                <a:solidFill>
                  <a:srgbClr val="FFC000"/>
                </a:solidFill>
                <a:latin typeface="微軟正黑體" panose="020B0604030504040204" pitchFamily="34" charset="-120"/>
                <a:ea typeface="微軟正黑體" panose="020B0604030504040204" pitchFamily="34" charset="-120"/>
              </a:rPr>
              <a:t>發生</a:t>
            </a:r>
            <a:r>
              <a:rPr lang="en-US" altLang="zh-TW" dirty="0" smtClean="0">
                <a:solidFill>
                  <a:srgbClr val="FFC000"/>
                </a:solidFill>
                <a:latin typeface="微軟正黑體" panose="020B0604030504040204" pitchFamily="34" charset="-120"/>
                <a:ea typeface="微軟正黑體" panose="020B0604030504040204" pitchFamily="34" charset="-120"/>
              </a:rPr>
              <a:t>crossover</a:t>
            </a:r>
            <a:r>
              <a:rPr lang="zh-TW" altLang="en-US" dirty="0" smtClean="0">
                <a:solidFill>
                  <a:srgbClr val="FFC000"/>
                </a:solidFill>
                <a:latin typeface="微軟正黑體" panose="020B0604030504040204" pitchFamily="34" charset="-120"/>
                <a:ea typeface="微軟正黑體" panose="020B0604030504040204" pitchFamily="34" charset="-120"/>
              </a:rPr>
              <a:t>，基</a:t>
            </a:r>
            <a:r>
              <a:rPr lang="zh-TW" altLang="en-US" dirty="0">
                <a:solidFill>
                  <a:srgbClr val="FFC000"/>
                </a:solidFill>
                <a:latin typeface="微軟正黑體" panose="020B0604030504040204" pitchFamily="34" charset="-120"/>
                <a:ea typeface="微軟正黑體" panose="020B0604030504040204" pitchFamily="34" charset="-120"/>
              </a:rPr>
              <a:t>差變</a:t>
            </a:r>
            <a:r>
              <a:rPr lang="zh-TW" altLang="en-US" dirty="0" smtClean="0">
                <a:solidFill>
                  <a:srgbClr val="FFC000"/>
                </a:solidFill>
                <a:latin typeface="微軟正黑體" panose="020B0604030504040204" pitchFamily="34" charset="-120"/>
                <a:ea typeface="微軟正黑體" panose="020B0604030504040204" pitchFamily="34" charset="-120"/>
              </a:rPr>
              <a:t>大</a:t>
            </a:r>
            <a:endParaRPr lang="zh-TW" altLang="en-US" dirty="0">
              <a:solidFill>
                <a:srgbClr val="FFC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7787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衡量風險</a:t>
            </a:r>
          </a:p>
        </p:txBody>
      </p:sp>
      <p:sp>
        <p:nvSpPr>
          <p:cNvPr id="3" name="內容版面配置區 2"/>
          <p:cNvSpPr>
            <a:spLocks noGrp="1"/>
          </p:cNvSpPr>
          <p:nvPr>
            <p:ph sz="half" idx="1"/>
          </p:nvPr>
        </p:nvSpPr>
        <p:spPr/>
        <p:txBody>
          <a:bodyPr/>
          <a:lstStyle/>
          <a:p>
            <a:pPr marL="0" indent="0">
              <a:lnSpc>
                <a:spcPct val="100000"/>
              </a:lnSpc>
              <a:buClr>
                <a:schemeClr val="tx1"/>
              </a:buClr>
              <a:buNone/>
            </a:pPr>
            <a:r>
              <a:rPr lang="zh-TW" altLang="en-US" sz="1800" b="1" dirty="0" smtClean="0">
                <a:latin typeface="微軟正黑體" panose="020B0604030504040204" pitchFamily="34" charset="-120"/>
                <a:ea typeface="微軟正黑體" panose="020B0604030504040204" pitchFamily="34" charset="-120"/>
              </a:rPr>
              <a:t>基點</a:t>
            </a:r>
            <a:r>
              <a:rPr lang="zh-TW" altLang="en-US" sz="1800" b="1" dirty="0">
                <a:latin typeface="微軟正黑體" panose="020B0604030504040204" pitchFamily="34" charset="-120"/>
                <a:ea typeface="微軟正黑體" panose="020B0604030504040204" pitchFamily="34" charset="-120"/>
              </a:rPr>
              <a:t>價值 </a:t>
            </a:r>
            <a:r>
              <a:rPr lang="en-US" altLang="zh-TW" sz="1800" b="1" dirty="0">
                <a:latin typeface="微軟正黑體" panose="020B0604030504040204" pitchFamily="34" charset="-120"/>
                <a:ea typeface="微軟正黑體" panose="020B0604030504040204" pitchFamily="34" charset="-120"/>
              </a:rPr>
              <a:t>(BPV</a:t>
            </a:r>
            <a:r>
              <a:rPr lang="en-US" altLang="zh-TW" sz="1800" b="1" dirty="0" smtClean="0">
                <a:latin typeface="微軟正黑體" panose="020B0604030504040204" pitchFamily="34" charset="-120"/>
                <a:ea typeface="微軟正黑體" panose="020B0604030504040204" pitchFamily="34" charset="-120"/>
              </a:rPr>
              <a:t>)</a:t>
            </a:r>
          </a:p>
          <a:p>
            <a:pPr lvl="1">
              <a:lnSpc>
                <a:spcPct val="100000"/>
              </a:lnSpc>
              <a:buClr>
                <a:schemeClr val="tx1"/>
              </a:buClr>
            </a:pPr>
            <a:r>
              <a:rPr lang="zh-TW" altLang="en-US" dirty="0" smtClean="0">
                <a:latin typeface="微軟正黑體" panose="020B0604030504040204" pitchFamily="34" charset="-120"/>
                <a:ea typeface="微軟正黑體" panose="020B0604030504040204" pitchFamily="34" charset="-120"/>
              </a:rPr>
              <a:t>債券在</a:t>
            </a:r>
            <a:r>
              <a:rPr lang="en-US" altLang="zh-TW" dirty="0" smtClean="0">
                <a:latin typeface="微軟正黑體" panose="020B0604030504040204" pitchFamily="34" charset="-120"/>
                <a:ea typeface="微軟正黑體" panose="020B0604030504040204" pitchFamily="34" charset="-120"/>
              </a:rPr>
              <a:t>yield</a:t>
            </a:r>
            <a:r>
              <a:rPr lang="zh-TW" altLang="en-US" dirty="0" smtClean="0">
                <a:latin typeface="微軟正黑體" panose="020B0604030504040204" pitchFamily="34" charset="-120"/>
                <a:ea typeface="微軟正黑體" panose="020B0604030504040204" pitchFamily="34" charset="-120"/>
              </a:rPr>
              <a:t>發生 </a:t>
            </a:r>
            <a:r>
              <a:rPr lang="en-US" altLang="zh-TW" dirty="0">
                <a:latin typeface="微軟正黑體" panose="020B0604030504040204" pitchFamily="34" charset="-120"/>
                <a:ea typeface="微軟正黑體" panose="020B0604030504040204" pitchFamily="34" charset="-120"/>
              </a:rPr>
              <a:t>1 </a:t>
            </a:r>
            <a:r>
              <a:rPr lang="zh-TW" altLang="en-US" dirty="0">
                <a:latin typeface="微軟正黑體" panose="020B0604030504040204" pitchFamily="34" charset="-120"/>
                <a:ea typeface="微軟正黑體" panose="020B0604030504040204" pitchFamily="34" charset="-120"/>
              </a:rPr>
              <a:t>個基點變動（</a:t>
            </a:r>
            <a:r>
              <a:rPr lang="en-US" altLang="zh-TW" dirty="0">
                <a:latin typeface="微軟正黑體" panose="020B0604030504040204" pitchFamily="34" charset="-120"/>
                <a:ea typeface="微軟正黑體" panose="020B0604030504040204" pitchFamily="34" charset="-120"/>
              </a:rPr>
              <a:t>0.01%</a:t>
            </a:r>
            <a:r>
              <a:rPr lang="zh-TW" altLang="en-US" dirty="0">
                <a:latin typeface="微軟正黑體" panose="020B0604030504040204" pitchFamily="34" charset="-120"/>
                <a:ea typeface="微軟正黑體" panose="020B0604030504040204" pitchFamily="34" charset="-120"/>
              </a:rPr>
              <a:t>） 時</a:t>
            </a:r>
            <a:r>
              <a:rPr lang="zh-TW" altLang="en-US" dirty="0" smtClean="0">
                <a:latin typeface="微軟正黑體" panose="020B0604030504040204" pitchFamily="34" charset="-120"/>
                <a:ea typeface="微軟正黑體" panose="020B0604030504040204" pitchFamily="34" charset="-120"/>
              </a:rPr>
              <a:t>的</a:t>
            </a:r>
            <a:r>
              <a:rPr lang="zh-TW" altLang="en-US" dirty="0" smtClean="0">
                <a:solidFill>
                  <a:srgbClr val="FFFF00"/>
                </a:solidFill>
                <a:latin typeface="微軟正黑體" panose="020B0604030504040204" pitchFamily="34" charset="-120"/>
                <a:ea typeface="微軟正黑體" panose="020B0604030504040204" pitchFamily="34" charset="-120"/>
              </a:rPr>
              <a:t>絕對</a:t>
            </a:r>
            <a:r>
              <a:rPr lang="zh-TW" altLang="en-US" dirty="0">
                <a:solidFill>
                  <a:srgbClr val="FFFF00"/>
                </a:solidFill>
                <a:latin typeface="微軟正黑體" panose="020B0604030504040204" pitchFamily="34" charset="-120"/>
                <a:ea typeface="微軟正黑體" panose="020B0604030504040204" pitchFamily="34" charset="-120"/>
              </a:rPr>
              <a:t>價格變化</a:t>
            </a:r>
            <a:r>
              <a:rPr lang="zh-TW" altLang="en-US"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BPV </a:t>
            </a:r>
            <a:r>
              <a:rPr lang="zh-TW" altLang="en-US" dirty="0">
                <a:latin typeface="微軟正黑體" panose="020B0604030504040204" pitchFamily="34" charset="-120"/>
                <a:ea typeface="微軟正黑體" panose="020B0604030504040204" pitchFamily="34" charset="-120"/>
              </a:rPr>
              <a:t>通過</a:t>
            </a:r>
            <a:r>
              <a:rPr lang="zh-TW" altLang="en-US" dirty="0" smtClean="0">
                <a:latin typeface="微軟正黑體" panose="020B0604030504040204" pitchFamily="34" charset="-120"/>
                <a:ea typeface="微軟正黑體" panose="020B0604030504040204" pitchFamily="34" charset="-120"/>
              </a:rPr>
              <a:t>基於</a:t>
            </a:r>
            <a:r>
              <a:rPr lang="en-US" altLang="zh-TW" dirty="0" smtClean="0">
                <a:latin typeface="微軟正黑體" panose="020B0604030504040204" pitchFamily="34" charset="-120"/>
                <a:ea typeface="微軟正黑體" panose="020B0604030504040204" pitchFamily="34" charset="-120"/>
              </a:rPr>
              <a:t>$1M</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(round-lot) </a:t>
            </a:r>
            <a:r>
              <a:rPr lang="zh-TW" altLang="en-US" dirty="0" smtClean="0">
                <a:latin typeface="微軟正黑體" panose="020B0604030504040204" pitchFamily="34" charset="-120"/>
                <a:ea typeface="微軟正黑體" panose="020B0604030504040204" pitchFamily="34" charset="-120"/>
              </a:rPr>
              <a:t>單位的</a:t>
            </a:r>
            <a:r>
              <a:rPr lang="zh-TW" altLang="en-US" dirty="0">
                <a:latin typeface="微軟正黑體" panose="020B0604030504040204" pitchFamily="34" charset="-120"/>
                <a:ea typeface="微軟正黑體" panose="020B0604030504040204" pitchFamily="34" charset="-120"/>
              </a:rPr>
              <a:t>現貨</a:t>
            </a:r>
            <a:r>
              <a:rPr lang="zh-TW" altLang="en-US" dirty="0" smtClean="0">
                <a:latin typeface="微軟正黑體" panose="020B0604030504040204" pitchFamily="34" charset="-120"/>
                <a:ea typeface="微軟正黑體" panose="020B0604030504040204" pitchFamily="34" charset="-120"/>
              </a:rPr>
              <a:t>債券以美元報價。</a:t>
            </a:r>
            <a:endParaRPr lang="en-US" altLang="zh-TW" dirty="0" smtClean="0">
              <a:latin typeface="微軟正黑體" panose="020B0604030504040204" pitchFamily="34" charset="-120"/>
              <a:ea typeface="微軟正黑體" panose="020B0604030504040204" pitchFamily="34" charset="-120"/>
            </a:endParaRPr>
          </a:p>
          <a:p>
            <a:pPr marL="0" indent="0">
              <a:lnSpc>
                <a:spcPct val="100000"/>
              </a:lnSpc>
              <a:buClr>
                <a:schemeClr val="tx1"/>
              </a:buClr>
              <a:buNone/>
            </a:pPr>
            <a:r>
              <a:rPr lang="zh-TW" altLang="en-US" sz="1800" b="1" dirty="0" smtClean="0">
                <a:latin typeface="微軟正黑體" panose="020B0604030504040204" pitchFamily="34" charset="-120"/>
                <a:ea typeface="微軟正黑體" panose="020B0604030504040204" pitchFamily="34" charset="-120"/>
              </a:rPr>
              <a:t>存續</a:t>
            </a:r>
            <a:r>
              <a:rPr lang="zh-TW" altLang="en-US" sz="1800" b="1" dirty="0">
                <a:latin typeface="微軟正黑體" panose="020B0604030504040204" pitchFamily="34" charset="-120"/>
                <a:ea typeface="微軟正黑體" panose="020B0604030504040204" pitchFamily="34" charset="-120"/>
              </a:rPr>
              <a:t>期間 </a:t>
            </a:r>
            <a:r>
              <a:rPr lang="en-US" altLang="zh-TW" sz="1800" b="1" dirty="0">
                <a:latin typeface="微軟正黑體" panose="020B0604030504040204" pitchFamily="34" charset="-120"/>
                <a:ea typeface="微軟正黑體" panose="020B0604030504040204" pitchFamily="34" charset="-120"/>
              </a:rPr>
              <a:t>(Duration</a:t>
            </a:r>
            <a:r>
              <a:rPr lang="en-US" altLang="zh-TW" sz="1800" b="1" dirty="0" smtClean="0">
                <a:latin typeface="微軟正黑體" panose="020B0604030504040204" pitchFamily="34" charset="-120"/>
                <a:ea typeface="微軟正黑體" panose="020B0604030504040204" pitchFamily="34" charset="-120"/>
              </a:rPr>
              <a:t>)</a:t>
            </a:r>
          </a:p>
          <a:p>
            <a:pPr lvl="1">
              <a:lnSpc>
                <a:spcPct val="100000"/>
              </a:lnSpc>
              <a:buClr>
                <a:schemeClr val="tx1"/>
              </a:buClr>
            </a:pP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一般</a:t>
            </a:r>
            <a:r>
              <a:rPr lang="zh-TW" altLang="en-US" dirty="0">
                <a:latin typeface="微軟正黑體" panose="020B0604030504040204" pitchFamily="34" charset="-120"/>
                <a:ea typeface="微軟正黑體" panose="020B0604030504040204" pitchFamily="34" charset="-120"/>
              </a:rPr>
              <a:t>以年為</a:t>
            </a:r>
            <a:r>
              <a:rPr lang="zh-TW" altLang="en-US" dirty="0" smtClean="0">
                <a:latin typeface="微軟正黑體" panose="020B0604030504040204" pitchFamily="34" charset="-120"/>
                <a:ea typeface="微軟正黑體" panose="020B0604030504040204" pitchFamily="34" charset="-120"/>
              </a:rPr>
              <a:t>單位</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測定 </a:t>
            </a:r>
            <a:r>
              <a:rPr lang="en-US" altLang="zh-TW" dirty="0" smtClean="0">
                <a:latin typeface="微軟正黑體" panose="020B0604030504040204" pitchFamily="34" charset="-120"/>
                <a:ea typeface="微軟正黑體" panose="020B0604030504040204" pitchFamily="34" charset="-120"/>
              </a:rPr>
              <a:t>yield</a:t>
            </a:r>
            <a:r>
              <a:rPr lang="zh-TW" altLang="en-US" dirty="0" smtClean="0">
                <a:latin typeface="微軟正黑體" panose="020B0604030504040204" pitchFamily="34" charset="-120"/>
                <a:ea typeface="微軟正黑體" panose="020B0604030504040204" pitchFamily="34" charset="-120"/>
              </a:rPr>
              <a:t> 發生</a:t>
            </a:r>
            <a:r>
              <a:rPr lang="en-US" altLang="zh-TW" dirty="0">
                <a:latin typeface="微軟正黑體" panose="020B0604030504040204" pitchFamily="34" charset="-120"/>
                <a:ea typeface="微軟正黑體" panose="020B0604030504040204" pitchFamily="34" charset="-120"/>
              </a:rPr>
              <a:t>100 </a:t>
            </a:r>
            <a:r>
              <a:rPr lang="zh-TW" altLang="en-US" dirty="0">
                <a:latin typeface="微軟正黑體" panose="020B0604030504040204" pitchFamily="34" charset="-120"/>
                <a:ea typeface="微軟正黑體" panose="020B0604030504040204" pitchFamily="34" charset="-120"/>
              </a:rPr>
              <a:t>個基點</a:t>
            </a:r>
            <a:r>
              <a:rPr lang="zh-TW" altLang="en-US" dirty="0" smtClean="0">
                <a:latin typeface="微軟正黑體" panose="020B0604030504040204" pitchFamily="34" charset="-120"/>
                <a:ea typeface="微軟正黑體" panose="020B0604030504040204" pitchFamily="34" charset="-120"/>
              </a:rPr>
              <a:t>變化（</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）時債券價值</a:t>
            </a:r>
            <a:r>
              <a:rPr lang="zh-TW" altLang="en-US" dirty="0">
                <a:latin typeface="微軟正黑體" panose="020B0604030504040204" pitchFamily="34" charset="-120"/>
                <a:ea typeface="微軟正黑體" panose="020B0604030504040204" pitchFamily="34" charset="-120"/>
              </a:rPr>
              <a:t>的預期</a:t>
            </a:r>
            <a:r>
              <a:rPr lang="zh-TW" altLang="en-US" dirty="0">
                <a:solidFill>
                  <a:srgbClr val="FFFF00"/>
                </a:solidFill>
                <a:latin typeface="微軟正黑體" panose="020B0604030504040204" pitchFamily="34" charset="-120"/>
                <a:ea typeface="微軟正黑體" panose="020B0604030504040204" pitchFamily="34" charset="-120"/>
              </a:rPr>
              <a:t>百分比變化</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dirty="0">
                <a:latin typeface="微軟正黑體" panose="020B0604030504040204" pitchFamily="34" charset="-120"/>
                <a:ea typeface="微軟正黑體" panose="020B0604030504040204" pitchFamily="34" charset="-120"/>
              </a:rPr>
              <a:t>10 </a:t>
            </a:r>
            <a:r>
              <a:rPr lang="zh-TW" altLang="en-US" dirty="0" smtClean="0">
                <a:latin typeface="微軟正黑體" panose="020B0604030504040204" pitchFamily="34" charset="-120"/>
                <a:ea typeface="微軟正黑體" panose="020B0604030504040204" pitchFamily="34" charset="-120"/>
              </a:rPr>
              <a:t>年期</a:t>
            </a:r>
            <a:r>
              <a:rPr lang="zh-TW" altLang="en-US" dirty="0">
                <a:latin typeface="微軟正黑體" panose="020B0604030504040204" pitchFamily="34" charset="-120"/>
                <a:ea typeface="微軟正黑體" panose="020B0604030504040204" pitchFamily="34" charset="-120"/>
              </a:rPr>
              <a:t>國債（存續</a:t>
            </a:r>
            <a:r>
              <a:rPr lang="zh-TW" altLang="en-US" dirty="0" smtClean="0">
                <a:latin typeface="微軟正黑體" panose="020B0604030504040204" pitchFamily="34" charset="-120"/>
                <a:ea typeface="微軟正黑體" panose="020B0604030504040204" pitchFamily="34" charset="-120"/>
              </a:rPr>
              <a:t>期</a:t>
            </a:r>
            <a:r>
              <a:rPr lang="zh-TW" altLang="en-US" dirty="0">
                <a:latin typeface="微軟正黑體" panose="020B0604030504040204" pitchFamily="34" charset="-120"/>
                <a:ea typeface="微軟正黑體" panose="020B0604030504040204" pitchFamily="34" charset="-120"/>
              </a:rPr>
              <a:t>間</a:t>
            </a:r>
            <a:r>
              <a:rPr lang="zh-TW" altLang="en-US" dirty="0" smtClean="0">
                <a:latin typeface="微軟正黑體" panose="020B0604030504040204" pitchFamily="34" charset="-120"/>
                <a:ea typeface="微軟正黑體" panose="020B0604030504040204" pitchFamily="34" charset="-120"/>
              </a:rPr>
              <a:t>為</a:t>
            </a:r>
            <a:r>
              <a:rPr lang="en-US" altLang="zh-TW" dirty="0" smtClean="0">
                <a:latin typeface="微軟正黑體" panose="020B0604030504040204" pitchFamily="34" charset="-120"/>
                <a:ea typeface="微軟正黑體" panose="020B0604030504040204" pitchFamily="34" charset="-120"/>
              </a:rPr>
              <a:t>8.794</a:t>
            </a:r>
            <a:r>
              <a:rPr lang="zh-TW" altLang="en-US" dirty="0">
                <a:latin typeface="微軟正黑體" panose="020B0604030504040204" pitchFamily="34" charset="-120"/>
                <a:ea typeface="微軟正黑體" panose="020B0604030504040204" pitchFamily="34" charset="-120"/>
              </a:rPr>
              <a:t>年）</a:t>
            </a:r>
            <a:r>
              <a:rPr lang="zh-TW" altLang="en-US" dirty="0" smtClean="0">
                <a:solidFill>
                  <a:srgbClr val="FFFF00"/>
                </a:solidFill>
                <a:latin typeface="微軟正黑體" panose="020B0604030504040204" pitchFamily="34" charset="-120"/>
                <a:ea typeface="微軟正黑體" panose="020B0604030504040204" pitchFamily="34" charset="-120"/>
              </a:rPr>
              <a:t>波動率</a:t>
            </a:r>
            <a:r>
              <a:rPr lang="zh-TW" altLang="en-US" dirty="0" smtClean="0">
                <a:latin typeface="微軟正黑體" panose="020B0604030504040204" pitchFamily="34" charset="-120"/>
                <a:ea typeface="微軟正黑體" panose="020B0604030504040204" pitchFamily="34" charset="-120"/>
              </a:rPr>
              <a:t>是 </a:t>
            </a:r>
            <a:r>
              <a:rPr lang="en-US" altLang="zh-TW" dirty="0">
                <a:latin typeface="微軟正黑體" panose="020B0604030504040204" pitchFamily="34" charset="-120"/>
                <a:ea typeface="微軟正黑體" panose="020B0604030504040204" pitchFamily="34" charset="-120"/>
              </a:rPr>
              <a:t>2 </a:t>
            </a:r>
            <a:r>
              <a:rPr lang="zh-TW" altLang="en-US" dirty="0">
                <a:latin typeface="微軟正黑體" panose="020B0604030504040204" pitchFamily="34" charset="-120"/>
                <a:ea typeface="微軟正黑體" panose="020B0604030504040204" pitchFamily="34" charset="-120"/>
              </a:rPr>
              <a:t>年期國債（存續</a:t>
            </a:r>
            <a:r>
              <a:rPr lang="zh-TW" altLang="en-US" dirty="0" smtClean="0">
                <a:latin typeface="微軟正黑體" panose="020B0604030504040204" pitchFamily="34" charset="-120"/>
                <a:ea typeface="微軟正黑體" panose="020B0604030504040204" pitchFamily="34" charset="-120"/>
              </a:rPr>
              <a:t>期間為 </a:t>
            </a:r>
            <a:r>
              <a:rPr lang="en-US" altLang="zh-TW" dirty="0" smtClean="0">
                <a:latin typeface="微軟正黑體" panose="020B0604030504040204" pitchFamily="34" charset="-120"/>
                <a:ea typeface="微軟正黑體" panose="020B0604030504040204" pitchFamily="34" charset="-120"/>
              </a:rPr>
              <a:t>1.978</a:t>
            </a:r>
            <a:r>
              <a:rPr lang="zh-TW" altLang="en-US" dirty="0">
                <a:latin typeface="微軟正黑體" panose="020B0604030504040204" pitchFamily="34" charset="-120"/>
                <a:ea typeface="微軟正黑體" panose="020B0604030504040204" pitchFamily="34" charset="-120"/>
              </a:rPr>
              <a:t>年）的 </a:t>
            </a:r>
            <a:r>
              <a:rPr lang="en-US" altLang="zh-TW" dirty="0">
                <a:latin typeface="微軟正黑體" panose="020B0604030504040204" pitchFamily="34" charset="-120"/>
                <a:ea typeface="微軟正黑體" panose="020B0604030504040204" pitchFamily="34" charset="-120"/>
              </a:rPr>
              <a:t>4-1/2 </a:t>
            </a:r>
            <a:r>
              <a:rPr lang="zh-TW" altLang="en-US" dirty="0">
                <a:latin typeface="微軟正黑體" panose="020B0604030504040204" pitchFamily="34" charset="-120"/>
                <a:ea typeface="微軟正黑體" panose="020B0604030504040204" pitchFamily="34" charset="-120"/>
              </a:rPr>
              <a:t>倍。</a:t>
            </a:r>
            <a:endParaRPr lang="en-US" altLang="zh-TW" dirty="0" smtClean="0">
              <a:latin typeface="微軟正黑體" panose="020B0604030504040204" pitchFamily="34" charset="-120"/>
              <a:ea typeface="微軟正黑體" panose="020B0604030504040204" pitchFamily="34" charset="-120"/>
            </a:endParaRPr>
          </a:p>
          <a:p>
            <a:pPr marL="0">
              <a:lnSpc>
                <a:spcPct val="100000"/>
              </a:lnSpc>
              <a:buClr>
                <a:schemeClr val="tx1"/>
              </a:buClr>
              <a:buNone/>
            </a:pPr>
            <a:endParaRPr lang="en-US" altLang="zh-TW" dirty="0" smtClean="0"/>
          </a:p>
          <a:p>
            <a:pPr marL="201168" lvl="1" indent="0">
              <a:lnSpc>
                <a:spcPct val="100000"/>
              </a:lnSpc>
              <a:buClr>
                <a:schemeClr val="tx1"/>
              </a:buClr>
              <a:buNone/>
            </a:pPr>
            <a:endParaRPr lang="zh-TW" altLang="en-US" dirty="0"/>
          </a:p>
        </p:txBody>
      </p:sp>
      <p:pic>
        <p:nvPicPr>
          <p:cNvPr id="9" name="內容版面配置區 8"/>
          <p:cNvPicPr>
            <a:picLocks noGrp="1" noChangeAspect="1"/>
          </p:cNvPicPr>
          <p:nvPr>
            <p:ph sz="half" idx="2"/>
          </p:nvPr>
        </p:nvPicPr>
        <p:blipFill>
          <a:blip r:embed="rId3"/>
          <a:stretch>
            <a:fillRect/>
          </a:stretch>
        </p:blipFill>
        <p:spPr>
          <a:xfrm>
            <a:off x="6218238" y="2342826"/>
            <a:ext cx="4937125" cy="3029599"/>
          </a:xfrm>
          <a:prstGeom prst="rect">
            <a:avLst/>
          </a:prstGeom>
        </p:spPr>
      </p:pic>
    </p:spTree>
    <p:extLst>
      <p:ext uri="{BB962C8B-B14F-4D97-AF65-F5344CB8AC3E}">
        <p14:creationId xmlns:p14="http://schemas.microsoft.com/office/powerpoint/2010/main" val="204503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Hedge Ratio</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HR)</a:t>
            </a:r>
            <a:endParaRPr lang="zh-TW" altLang="en-US"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r>
                  <a:rPr lang="en-US" altLang="zh-TW" sz="1800" dirty="0" smtClean="0">
                    <a:latin typeface="微軟正黑體" panose="020B0604030504040204" pitchFamily="34" charset="-120"/>
                    <a:ea typeface="微軟正黑體" panose="020B0604030504040204" pitchFamily="34" charset="-120"/>
                  </a:rPr>
                  <a:t>CF Weighted Hedge</a:t>
                </a:r>
              </a:p>
              <a:p>
                <a:pPr lvl="1">
                  <a:buClr>
                    <a:schemeClr val="tx1"/>
                  </a:buClr>
                </a:pPr>
                <a:r>
                  <a:rPr lang="en-US" altLang="zh-TW" sz="1600" dirty="0" smtClean="0">
                    <a:latin typeface="微軟正黑體" panose="020B0604030504040204" pitchFamily="34" charset="-120"/>
                    <a:ea typeface="微軟正黑體" panose="020B0604030504040204" pitchFamily="34" charset="-120"/>
                  </a:rPr>
                  <a:t>E.g.</a:t>
                </a:r>
                <a:r>
                  <a:rPr lang="zh-TW" altLang="en-US" sz="1600" dirty="0" smtClean="0">
                    <a:latin typeface="微軟正黑體" panose="020B0604030504040204" pitchFamily="34" charset="-120"/>
                    <a:ea typeface="微軟正黑體" panose="020B0604030504040204" pitchFamily="34" charset="-120"/>
                  </a:rPr>
                  <a:t> 如果持有 </a:t>
                </a:r>
                <a:r>
                  <a:rPr lang="en-US" altLang="zh-TW" sz="1600" dirty="0" smtClean="0">
                    <a:latin typeface="微軟正黑體" panose="020B0604030504040204" pitchFamily="34" charset="-120"/>
                    <a:ea typeface="微軟正黑體" panose="020B0604030504040204" pitchFamily="34" charset="-120"/>
                  </a:rPr>
                  <a:t>$10M</a:t>
                </a:r>
                <a:r>
                  <a:rPr lang="zh-TW" altLang="en-US" sz="1600" dirty="0" smtClean="0">
                    <a:latin typeface="微軟正黑體" panose="020B0604030504040204" pitchFamily="34" charset="-120"/>
                    <a:ea typeface="微軟正黑體" panose="020B0604030504040204" pitchFamily="34" charset="-120"/>
                  </a:rPr>
                  <a:t> 面值</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2019 </a:t>
                </a:r>
                <a:r>
                  <a:rPr lang="zh-TW" altLang="en-US" sz="1600" dirty="0">
                    <a:latin typeface="微軟正黑體" panose="020B0604030504040204" pitchFamily="34" charset="-120"/>
                    <a:ea typeface="微軟正黑體" panose="020B0604030504040204" pitchFamily="34" charset="-120"/>
                  </a:rPr>
                  <a:t>年到期 </a:t>
                </a:r>
                <a:r>
                  <a:rPr lang="en-US" altLang="zh-TW" sz="1600" dirty="0" smtClean="0">
                    <a:latin typeface="微軟正黑體" panose="020B0604030504040204" pitchFamily="34" charset="-120"/>
                    <a:ea typeface="微軟正黑體" panose="020B0604030504040204" pitchFamily="34" charset="-120"/>
                  </a:rPr>
                  <a:t>3-3/8%</a:t>
                </a:r>
                <a:r>
                  <a:rPr lang="zh-TW" altLang="en-US" sz="1600" dirty="0" smtClean="0">
                    <a:latin typeface="微軟正黑體" panose="020B0604030504040204" pitchFamily="34" charset="-120"/>
                    <a:ea typeface="微軟正黑體" panose="020B0604030504040204" pitchFamily="34" charset="-120"/>
                  </a:rPr>
                  <a:t>的</a:t>
                </a:r>
                <a:r>
                  <a:rPr lang="zh-TW" altLang="en-US" sz="1600" dirty="0">
                    <a:latin typeface="微軟正黑體" panose="020B0604030504040204" pitchFamily="34" charset="-120"/>
                    <a:ea typeface="微軟正黑體" panose="020B0604030504040204" pitchFamily="34" charset="-120"/>
                  </a:rPr>
                  <a:t>中期國債</a:t>
                </a:r>
                <a:r>
                  <a:rPr lang="zh-TW" altLang="en-US" sz="1600" dirty="0" smtClean="0">
                    <a:latin typeface="微軟正黑體" panose="020B0604030504040204" pitchFamily="34" charset="-120"/>
                    <a:ea typeface="微軟正黑體" panose="020B0604030504040204" pitchFamily="34" charset="-120"/>
                  </a:rPr>
                  <a:t>，可以</a:t>
                </a:r>
                <a:r>
                  <a:rPr lang="zh-TW" altLang="en-US" sz="1600" dirty="0">
                    <a:latin typeface="微軟正黑體" panose="020B0604030504040204" pitchFamily="34" charset="-120"/>
                    <a:ea typeface="微軟正黑體" panose="020B0604030504040204" pitchFamily="34" charset="-120"/>
                  </a:rPr>
                  <a:t>參考 </a:t>
                </a:r>
                <a:r>
                  <a:rPr lang="en-US" altLang="zh-TW" sz="1600" dirty="0">
                    <a:latin typeface="微軟正黑體" panose="020B0604030504040204" pitchFamily="34" charset="-120"/>
                    <a:ea typeface="微軟正黑體" panose="020B0604030504040204" pitchFamily="34" charset="-120"/>
                  </a:rPr>
                  <a:t>0.8604 </a:t>
                </a:r>
                <a:r>
                  <a:rPr lang="zh-TW" altLang="en-US" sz="1600" dirty="0" smtClean="0">
                    <a:latin typeface="微軟正黑體" panose="020B0604030504040204" pitchFamily="34" charset="-120"/>
                    <a:ea typeface="微軟正黑體" panose="020B0604030504040204" pitchFamily="34" charset="-120"/>
                  </a:rPr>
                  <a:t>的</a:t>
                </a:r>
                <a:r>
                  <a:rPr lang="en-US" altLang="zh-TW" sz="1600" dirty="0" smtClean="0">
                    <a:latin typeface="微軟正黑體" panose="020B0604030504040204" pitchFamily="34" charset="-120"/>
                    <a:ea typeface="微軟正黑體" panose="020B0604030504040204" pitchFamily="34" charset="-120"/>
                  </a:rPr>
                  <a:t>CF</a:t>
                </a:r>
                <a:r>
                  <a:rPr lang="zh-TW" altLang="en-US" sz="1600" dirty="0" smtClean="0">
                    <a:latin typeface="微軟正黑體" panose="020B0604030504040204" pitchFamily="34" charset="-120"/>
                    <a:ea typeface="微軟正黑體" panose="020B0604030504040204" pitchFamily="34" charset="-120"/>
                  </a:rPr>
                  <a:t>來賣出 </a:t>
                </a:r>
                <a:r>
                  <a:rPr lang="en-US" altLang="zh-TW" sz="1600" dirty="0" smtClean="0">
                    <a:latin typeface="微軟正黑體" panose="020B0604030504040204" pitchFamily="34" charset="-120"/>
                    <a:ea typeface="微軟正黑體" panose="020B0604030504040204" pitchFamily="34" charset="-120"/>
                  </a:rPr>
                  <a:t>86 </a:t>
                </a:r>
                <a:r>
                  <a:rPr lang="zh-TW" altLang="en-US" sz="1600" dirty="0" smtClean="0">
                    <a:latin typeface="微軟正黑體" panose="020B0604030504040204" pitchFamily="34" charset="-120"/>
                    <a:ea typeface="微軟正黑體" panose="020B0604030504040204" pitchFamily="34" charset="-120"/>
                  </a:rPr>
                  <a:t>口</a:t>
                </a:r>
                <a:r>
                  <a:rPr lang="en-US" altLang="zh-TW" sz="1600" dirty="0" smtClean="0">
                    <a:latin typeface="微軟正黑體" panose="020B0604030504040204" pitchFamily="34" charset="-120"/>
                    <a:ea typeface="微軟正黑體" panose="020B0604030504040204" pitchFamily="34" charset="-120"/>
                  </a:rPr>
                  <a:t>2013</a:t>
                </a:r>
                <a:r>
                  <a:rPr lang="zh-TW" altLang="en-US" sz="1600" dirty="0" smtClean="0">
                    <a:latin typeface="微軟正黑體" panose="020B0604030504040204" pitchFamily="34" charset="-120"/>
                    <a:ea typeface="微軟正黑體" panose="020B0604030504040204" pitchFamily="34" charset="-120"/>
                  </a:rPr>
                  <a:t>年 </a:t>
                </a:r>
                <a:r>
                  <a:rPr lang="en-US" altLang="zh-TW" sz="1600" dirty="0" smtClean="0">
                    <a:latin typeface="微軟正黑體" panose="020B0604030504040204" pitchFamily="34" charset="-120"/>
                    <a:ea typeface="微軟正黑體" panose="020B0604030504040204" pitchFamily="34" charset="-120"/>
                  </a:rPr>
                  <a:t>3</a:t>
                </a:r>
                <a:r>
                  <a:rPr lang="zh-TW" altLang="en-US" sz="1600" dirty="0" smtClean="0">
                    <a:latin typeface="微軟正黑體" panose="020B0604030504040204" pitchFamily="34" charset="-120"/>
                    <a:ea typeface="微軟正黑體" panose="020B0604030504040204" pitchFamily="34" charset="-120"/>
                  </a:rPr>
                  <a:t>月的期貨。</a:t>
                </a:r>
                <a:endParaRPr lang="en-US" altLang="zh-TW" sz="1600" dirty="0" smtClean="0">
                  <a:latin typeface="微軟正黑體" panose="020B0604030504040204" pitchFamily="34" charset="-120"/>
                  <a:ea typeface="微軟正黑體" panose="020B0604030504040204" pitchFamily="34" charset="-120"/>
                </a:endParaRPr>
              </a:p>
              <a:p>
                <a:pPr lvl="1">
                  <a:buClr>
                    <a:schemeClr val="tx1"/>
                  </a:buClr>
                </a:pPr>
                <a:r>
                  <a:rPr lang="zh-TW" altLang="en-US" sz="1600" dirty="0">
                    <a:latin typeface="微軟正黑體" panose="020B0604030504040204" pitchFamily="34" charset="-120"/>
                    <a:ea typeface="微軟正黑體" panose="020B0604030504040204" pitchFamily="34" charset="-120"/>
                  </a:rPr>
                  <a:t>在</a:t>
                </a:r>
                <a:r>
                  <a:rPr lang="zh-TW" altLang="en-US" sz="1600" dirty="0" smtClean="0">
                    <a:latin typeface="微軟正黑體" panose="020B0604030504040204" pitchFamily="34" charset="-120"/>
                    <a:ea typeface="微軟正黑體" panose="020B0604030504040204" pitchFamily="34" charset="-120"/>
                  </a:rPr>
                  <a:t>對</a:t>
                </a:r>
                <a:r>
                  <a:rPr lang="en-US" altLang="zh-TW" sz="1600" dirty="0" smtClean="0">
                    <a:latin typeface="微軟正黑體" panose="020B0604030504040204" pitchFamily="34" charset="-120"/>
                    <a:ea typeface="微軟正黑體" panose="020B0604030504040204" pitchFamily="34" charset="-120"/>
                  </a:rPr>
                  <a:t>CTD</a:t>
                </a:r>
                <a:r>
                  <a:rPr lang="zh-TW" altLang="en-US" sz="1600" dirty="0" smtClean="0">
                    <a:latin typeface="微軟正黑體" panose="020B0604030504040204" pitchFamily="34" charset="-120"/>
                    <a:ea typeface="微軟正黑體" panose="020B0604030504040204" pitchFamily="34" charset="-120"/>
                  </a:rPr>
                  <a:t>債券進行</a:t>
                </a:r>
                <a:r>
                  <a:rPr lang="en-US" altLang="zh-TW" sz="1600" dirty="0" smtClean="0">
                    <a:latin typeface="微軟正黑體" panose="020B0604030504040204" pitchFamily="34" charset="-120"/>
                    <a:ea typeface="微軟正黑體" panose="020B0604030504040204" pitchFamily="34" charset="-120"/>
                  </a:rPr>
                  <a:t>hedge</a:t>
                </a:r>
                <a:r>
                  <a:rPr lang="zh-TW" altLang="en-US" sz="1600" dirty="0" smtClean="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此法</a:t>
                </a:r>
                <a:r>
                  <a:rPr lang="zh-TW" altLang="en-US" sz="1600" dirty="0" smtClean="0">
                    <a:latin typeface="微軟正黑體" panose="020B0604030504040204" pitchFamily="34" charset="-120"/>
                    <a:ea typeface="微軟正黑體" panose="020B0604030504040204" pitchFamily="34" charset="-120"/>
                  </a:rPr>
                  <a:t>可能</a:t>
                </a:r>
                <a:r>
                  <a:rPr lang="zh-TW" altLang="en-US" sz="1600" dirty="0">
                    <a:latin typeface="微軟正黑體" panose="020B0604030504040204" pitchFamily="34" charset="-120"/>
                    <a:ea typeface="微軟正黑體" panose="020B0604030504040204" pitchFamily="34" charset="-120"/>
                  </a:rPr>
                  <a:t>非常</a:t>
                </a:r>
                <a:r>
                  <a:rPr lang="zh-TW" altLang="en-US" sz="1600" dirty="0" smtClean="0">
                    <a:latin typeface="微軟正黑體" panose="020B0604030504040204" pitchFamily="34" charset="-120"/>
                    <a:ea typeface="微軟正黑體" panose="020B0604030504040204" pitchFamily="34" charset="-120"/>
                  </a:rPr>
                  <a:t>有效。</a:t>
                </a:r>
                <a:endParaRPr lang="en-US" altLang="zh-TW" sz="1600" dirty="0" smtClean="0">
                  <a:latin typeface="微軟正黑體" panose="020B0604030504040204" pitchFamily="34" charset="-120"/>
                  <a:ea typeface="微軟正黑體" panose="020B0604030504040204" pitchFamily="34" charset="-120"/>
                </a:endParaRPr>
              </a:p>
              <a:p>
                <a:pPr>
                  <a:buClr>
                    <a:schemeClr val="tx1"/>
                  </a:buClr>
                </a:pPr>
                <a:r>
                  <a:rPr lang="en-US" altLang="zh-TW" sz="1800" dirty="0">
                    <a:latin typeface="微軟正黑體" panose="020B0604030504040204" pitchFamily="34" charset="-120"/>
                    <a:ea typeface="微軟正黑體" panose="020B0604030504040204" pitchFamily="34" charset="-120"/>
                  </a:rPr>
                  <a:t>BPV Weighted </a:t>
                </a:r>
                <a:r>
                  <a:rPr lang="en-US" altLang="zh-TW" sz="1800" dirty="0" smtClean="0">
                    <a:latin typeface="微軟正黑體" panose="020B0604030504040204" pitchFamily="34" charset="-120"/>
                    <a:ea typeface="微軟正黑體" panose="020B0604030504040204" pitchFamily="34" charset="-120"/>
                  </a:rPr>
                  <a:t>Hedge</a:t>
                </a:r>
              </a:p>
              <a:p>
                <a:pPr marL="201168" lvl="1" indent="0">
                  <a:buClr>
                    <a:schemeClr val="tx1"/>
                  </a:buClr>
                  <a:buNone/>
                </a:pPr>
                <a:r>
                  <a:rPr lang="zh-TW" altLang="en-US" sz="1600" dirty="0" smtClean="0">
                    <a:latin typeface="微軟正黑體" panose="020B0604030504040204" pitchFamily="34" charset="-120"/>
                    <a:ea typeface="微軟正黑體" panose="020B0604030504040204" pitchFamily="34" charset="-120"/>
                  </a:rPr>
                  <a:t>假設</a:t>
                </a:r>
                <a:r>
                  <a:rPr lang="zh-TW" altLang="en-US" sz="1600" dirty="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a:p>
                <a:pPr marL="726948" lvl="2" indent="-342900">
                  <a:buClr>
                    <a:schemeClr val="tx1"/>
                  </a:buClr>
                  <a:buAutoNum type="arabicPeriod"/>
                </a:pPr>
                <a:r>
                  <a:rPr lang="zh-TW" altLang="en-US" dirty="0">
                    <a:latin typeface="微軟正黑體" panose="020B0604030504040204" pitchFamily="34" charset="-120"/>
                    <a:ea typeface="微軟正黑體" panose="020B0604030504040204" pitchFamily="34" charset="-120"/>
                  </a:rPr>
                  <a:t>殖利率曲線平行移動（斜率不變）</a:t>
                </a:r>
                <a:endParaRPr lang="en-US" altLang="zh-TW" dirty="0">
                  <a:latin typeface="微軟正黑體" panose="020B0604030504040204" pitchFamily="34" charset="-120"/>
                  <a:ea typeface="微軟正黑體" panose="020B0604030504040204" pitchFamily="34" charset="-120"/>
                </a:endParaRPr>
              </a:p>
              <a:p>
                <a:pPr marL="726948" lvl="2" indent="-342900">
                  <a:buClr>
                    <a:schemeClr val="tx1"/>
                  </a:buClr>
                  <a:buAutoNum type="arabicPeriod"/>
                </a:pPr>
                <a:r>
                  <a:rPr lang="zh-TW" altLang="en-US" dirty="0">
                    <a:latin typeface="微軟正黑體" panose="020B0604030504040204" pitchFamily="34" charset="-120"/>
                    <a:ea typeface="微軟正黑體" panose="020B0604030504040204" pitchFamily="34" charset="-120"/>
                  </a:rPr>
                  <a:t>沒有 </a:t>
                </a:r>
                <a:r>
                  <a:rPr lang="en-US" altLang="zh-TW" dirty="0">
                    <a:latin typeface="微軟正黑體" panose="020B0604030504040204" pitchFamily="34" charset="-120"/>
                    <a:ea typeface="微軟正黑體" panose="020B0604030504040204" pitchFamily="34" charset="-120"/>
                  </a:rPr>
                  <a:t>crossover</a:t>
                </a:r>
                <a:r>
                  <a:rPr lang="zh-TW" altLang="en-US" dirty="0">
                    <a:latin typeface="微軟正黑體" panose="020B0604030504040204" pitchFamily="34" charset="-120"/>
                    <a:ea typeface="微軟正黑體" panose="020B0604030504040204" pitchFamily="34" charset="-120"/>
                  </a:rPr>
                  <a:t> 的情形</a:t>
                </a:r>
                <a:r>
                  <a:rPr lang="zh-TW" altLang="en-US" dirty="0" smtClean="0">
                    <a:latin typeface="微軟正黑體" panose="020B0604030504040204" pitchFamily="34" charset="-120"/>
                    <a:ea typeface="微軟正黑體" panose="020B0604030504040204" pitchFamily="34" charset="-120"/>
                  </a:rPr>
                  <a:t>發生</a:t>
                </a:r>
                <a:endParaRPr lang="en-US" altLang="zh-TW" sz="2000" dirty="0" smtClean="0">
                  <a:latin typeface="微軟正黑體" panose="020B0604030504040204" pitchFamily="34" charset="-120"/>
                  <a:ea typeface="微軟正黑體" panose="020B0604030504040204" pitchFamily="34" charset="-120"/>
                </a:endParaRPr>
              </a:p>
              <a:p>
                <a:pPr lvl="1">
                  <a:buClr>
                    <a:schemeClr val="tx1"/>
                  </a:buClr>
                </a:pPr>
                <a14:m>
                  <m:oMath xmlns:m="http://schemas.openxmlformats.org/officeDocument/2006/math">
                    <m:sSub>
                      <m:sSubPr>
                        <m:ctrlPr>
                          <a:rPr lang="en-US" altLang="zh-TW" sz="1600" i="1">
                            <a:latin typeface="Cambria Math" panose="02040503050406030204" pitchFamily="18" charset="0"/>
                            <a:ea typeface="微軟正黑體" panose="020B0604030504040204" pitchFamily="34" charset="-120"/>
                          </a:rPr>
                        </m:ctrlPr>
                      </m:sSubPr>
                      <m:e>
                        <m:r>
                          <a:rPr lang="en-US" altLang="zh-TW" sz="1600" i="1">
                            <a:latin typeface="Cambria Math" panose="02040503050406030204" pitchFamily="18" charset="0"/>
                            <a:ea typeface="Cambria Math" panose="02040503050406030204" pitchFamily="18" charset="0"/>
                          </a:rPr>
                          <m:t>∆</m:t>
                        </m:r>
                      </m:e>
                      <m:sub>
                        <m:r>
                          <a:rPr lang="en-US" altLang="zh-TW" sz="1600" b="0" i="1" smtClean="0">
                            <a:latin typeface="Cambria Math" panose="02040503050406030204" pitchFamily="18" charset="0"/>
                            <a:ea typeface="Cambria Math" panose="02040503050406030204" pitchFamily="18" charset="0"/>
                          </a:rPr>
                          <m:t>h𝑒𝑑𝑔𝑒</m:t>
                        </m:r>
                      </m:sub>
                    </m:sSub>
                    <m:r>
                      <a:rPr lang="en-US" altLang="zh-TW" sz="1600" i="1">
                        <a:latin typeface="Cambria Math" panose="02040503050406030204" pitchFamily="18" charset="0"/>
                        <a:ea typeface="微軟正黑體" panose="020B0604030504040204" pitchFamily="34" charset="-120"/>
                      </a:rPr>
                      <m:t>=</m:t>
                    </m:r>
                    <m:r>
                      <a:rPr lang="en-US" altLang="zh-TW" sz="1600" b="0" i="1" smtClean="0">
                        <a:latin typeface="Cambria Math" panose="02040503050406030204" pitchFamily="18" charset="0"/>
                        <a:ea typeface="微軟正黑體" panose="020B0604030504040204" pitchFamily="34" charset="-120"/>
                      </a:rPr>
                      <m:t>𝐻𝑅</m:t>
                    </m:r>
                    <m:r>
                      <a:rPr lang="en-US" altLang="zh-TW" sz="1600" b="0" i="1" smtClean="0">
                        <a:latin typeface="Cambria Math" panose="02040503050406030204" pitchFamily="18" charset="0"/>
                        <a:ea typeface="Cambria Math" panose="02040503050406030204" pitchFamily="18" charset="0"/>
                      </a:rPr>
                      <m:t>×</m:t>
                    </m:r>
                    <m:sSub>
                      <m:sSubPr>
                        <m:ctrlPr>
                          <a:rPr lang="en-US" altLang="zh-TW" sz="1600" b="0" i="1" smtClean="0">
                            <a:latin typeface="Cambria Math" panose="02040503050406030204" pitchFamily="18" charset="0"/>
                            <a:ea typeface="Cambria Math" panose="02040503050406030204" pitchFamily="18" charset="0"/>
                          </a:rPr>
                        </m:ctrlPr>
                      </m:sSubPr>
                      <m:e>
                        <m:r>
                          <a:rPr lang="en-US" altLang="zh-TW" sz="1600" b="0" i="1" smtClean="0">
                            <a:latin typeface="Cambria Math" panose="02040503050406030204" pitchFamily="18" charset="0"/>
                            <a:ea typeface="Cambria Math" panose="02040503050406030204" pitchFamily="18" charset="0"/>
                          </a:rPr>
                          <m:t>∆</m:t>
                        </m:r>
                      </m:e>
                      <m:sub>
                        <m:r>
                          <a:rPr lang="en-US" altLang="zh-TW" sz="1600" b="0" i="1" smtClean="0">
                            <a:latin typeface="Cambria Math" panose="02040503050406030204" pitchFamily="18" charset="0"/>
                            <a:ea typeface="Cambria Math" panose="02040503050406030204" pitchFamily="18" charset="0"/>
                          </a:rPr>
                          <m:t>𝑓𝑢𝑡𝑢𝑟𝑒𝑠</m:t>
                        </m:r>
                      </m:sub>
                    </m:sSub>
                  </m:oMath>
                </a14:m>
                <a:r>
                  <a:rPr lang="zh-TW" altLang="en-US" sz="1600" dirty="0" smtClean="0">
                    <a:latin typeface="微軟正黑體" panose="020B0604030504040204" pitchFamily="34" charset="-120"/>
                    <a:ea typeface="微軟正黑體" panose="020B0604030504040204" pitchFamily="34" charset="-120"/>
                  </a:rPr>
                  <a:t>，</a:t>
                </a:r>
                <a14:m>
                  <m:oMath xmlns:m="http://schemas.openxmlformats.org/officeDocument/2006/math">
                    <m:sSub>
                      <m:sSubPr>
                        <m:ctrlPr>
                          <a:rPr lang="en-US" altLang="zh-TW" sz="1600" i="1">
                            <a:latin typeface="Cambria Math" panose="02040503050406030204" pitchFamily="18" charset="0"/>
                            <a:ea typeface="微軟正黑體" panose="020B0604030504040204" pitchFamily="34" charset="-120"/>
                          </a:rPr>
                        </m:ctrlPr>
                      </m:sSubPr>
                      <m:e>
                        <m:r>
                          <a:rPr lang="en-US" altLang="zh-TW" sz="1600" i="1">
                            <a:latin typeface="Cambria Math" panose="02040503050406030204" pitchFamily="18" charset="0"/>
                            <a:ea typeface="Cambria Math" panose="02040503050406030204" pitchFamily="18" charset="0"/>
                          </a:rPr>
                          <m:t>∆</m:t>
                        </m:r>
                      </m:e>
                      <m:sub>
                        <m:r>
                          <a:rPr lang="en-US" altLang="zh-TW" sz="1600" i="1">
                            <a:latin typeface="Cambria Math" panose="02040503050406030204" pitchFamily="18" charset="0"/>
                            <a:ea typeface="Cambria Math" panose="02040503050406030204" pitchFamily="18" charset="0"/>
                          </a:rPr>
                          <m:t>h𝑒𝑑𝑔𝑒</m:t>
                        </m:r>
                      </m:sub>
                    </m:sSub>
                  </m:oMath>
                </a14:m>
                <a:r>
                  <a:rPr lang="zh-TW" altLang="en-US" sz="1600" dirty="0" smtClean="0">
                    <a:latin typeface="微軟正黑體" panose="020B0604030504040204" pitchFamily="34" charset="-120"/>
                    <a:ea typeface="微軟正黑體" panose="020B0604030504040204" pitchFamily="34" charset="-120"/>
                  </a:rPr>
                  <a:t>代表需要</a:t>
                </a:r>
                <a:r>
                  <a:rPr lang="en-US" altLang="zh-TW" sz="1600" dirty="0" smtClean="0">
                    <a:latin typeface="微軟正黑體" panose="020B0604030504040204" pitchFamily="34" charset="-120"/>
                    <a:ea typeface="微軟正黑體" panose="020B0604030504040204" pitchFamily="34" charset="-120"/>
                  </a:rPr>
                  <a:t>hedge</a:t>
                </a:r>
                <a:r>
                  <a:rPr lang="zh-TW" altLang="en-US" sz="1600" dirty="0" smtClean="0">
                    <a:latin typeface="微軟正黑體" panose="020B0604030504040204" pitchFamily="34" charset="-120"/>
                    <a:ea typeface="微軟正黑體" panose="020B0604030504040204" pitchFamily="34" charset="-120"/>
                  </a:rPr>
                  <a:t>的現貨證券價值變化，</a:t>
                </a:r>
                <a14:m>
                  <m:oMath xmlns:m="http://schemas.openxmlformats.org/officeDocument/2006/math">
                    <m:sSub>
                      <m:sSubPr>
                        <m:ctrlPr>
                          <a:rPr lang="en-US" altLang="zh-TW" sz="1600" i="1">
                            <a:latin typeface="Cambria Math" panose="02040503050406030204" pitchFamily="18" charset="0"/>
                            <a:ea typeface="微軟正黑體" panose="020B0604030504040204" pitchFamily="34" charset="-120"/>
                          </a:rPr>
                        </m:ctrlPr>
                      </m:sSubPr>
                      <m:e>
                        <m:r>
                          <a:rPr lang="en-US" altLang="zh-TW" sz="1600" i="1">
                            <a:latin typeface="Cambria Math" panose="02040503050406030204" pitchFamily="18" charset="0"/>
                            <a:ea typeface="Cambria Math" panose="02040503050406030204" pitchFamily="18" charset="0"/>
                          </a:rPr>
                          <m:t>∆</m:t>
                        </m:r>
                      </m:e>
                      <m:sub>
                        <m:r>
                          <a:rPr lang="en-US" altLang="zh-TW" sz="1600" b="0" i="1" smtClean="0">
                            <a:latin typeface="Cambria Math" panose="02040503050406030204" pitchFamily="18" charset="0"/>
                            <a:ea typeface="Cambria Math" panose="02040503050406030204" pitchFamily="18" charset="0"/>
                          </a:rPr>
                          <m:t>𝑓𝑢𝑡𝑢𝑟𝑒𝑠</m:t>
                        </m:r>
                      </m:sub>
                    </m:sSub>
                  </m:oMath>
                </a14:m>
                <a:r>
                  <a:rPr lang="zh-TW" altLang="en-US" sz="1600" dirty="0" smtClean="0">
                    <a:latin typeface="微軟正黑體" panose="020B0604030504040204" pitchFamily="34" charset="-120"/>
                    <a:ea typeface="微軟正黑體" panose="020B0604030504040204" pitchFamily="34" charset="-120"/>
                  </a:rPr>
                  <a:t>代表期貨價值變化</a:t>
                </a:r>
                <a:endParaRPr lang="en-US" altLang="zh-TW" sz="1600" dirty="0" smtClean="0">
                  <a:latin typeface="微軟正黑體" panose="020B0604030504040204" pitchFamily="34" charset="-120"/>
                  <a:ea typeface="微軟正黑體" panose="020B0604030504040204" pitchFamily="34" charset="-120"/>
                </a:endParaRPr>
              </a:p>
              <a:p>
                <a:pPr lvl="1">
                  <a:buClr>
                    <a:schemeClr val="tx1"/>
                  </a:buClr>
                </a:pPr>
                <a14:m>
                  <m:oMath xmlns:m="http://schemas.openxmlformats.org/officeDocument/2006/math">
                    <m:r>
                      <a:rPr lang="zh-TW" altLang="en-US" sz="1600" i="1" dirty="0">
                        <a:latin typeface="Cambria Math" panose="02040503050406030204" pitchFamily="18" charset="0"/>
                        <a:ea typeface="微軟正黑體" panose="020B0604030504040204" pitchFamily="34" charset="-120"/>
                      </a:rPr>
                      <m:t>本金發票金</m:t>
                    </m:r>
                    <m:r>
                      <a:rPr lang="zh-TW" altLang="en-US" sz="1600" i="1" dirty="0" smtClean="0">
                        <a:latin typeface="Cambria Math" panose="02040503050406030204" pitchFamily="18" charset="0"/>
                        <a:ea typeface="微軟正黑體" panose="020B0604030504040204" pitchFamily="34" charset="-120"/>
                      </a:rPr>
                      <m:t>額</m:t>
                    </m:r>
                    <m:r>
                      <a:rPr lang="zh-TW" altLang="en-US" sz="1600" i="1" dirty="0">
                        <a:latin typeface="Cambria Math" panose="02040503050406030204" pitchFamily="18" charset="0"/>
                        <a:ea typeface="微軟正黑體" panose="020B0604030504040204" pitchFamily="34" charset="-120"/>
                      </a:rPr>
                      <m:t>（</m:t>
                    </m:r>
                    <m:r>
                      <a:rPr lang="zh-TW" altLang="en-US" sz="1600" i="1" dirty="0" smtClean="0">
                        <a:latin typeface="Cambria Math" panose="02040503050406030204" pitchFamily="18" charset="0"/>
                        <a:ea typeface="微軟正黑體" panose="020B0604030504040204" pitchFamily="34" charset="-120"/>
                      </a:rPr>
                      <m:t>期貨交割時，多方應支付的金額</m:t>
                    </m:r>
                    <m:r>
                      <a:rPr lang="zh-TW" altLang="en-US" sz="1600" i="1" dirty="0">
                        <a:latin typeface="Cambria Math" panose="02040503050406030204" pitchFamily="18" charset="0"/>
                        <a:ea typeface="微軟正黑體" panose="020B0604030504040204" pitchFamily="34" charset="-120"/>
                      </a:rPr>
                      <m:t>）</m:t>
                    </m:r>
                    <m:r>
                      <a:rPr lang="en-US" altLang="zh-TW" sz="1600" b="0" i="0" dirty="0" smtClean="0">
                        <a:latin typeface="Cambria Math" panose="02040503050406030204" pitchFamily="18" charset="0"/>
                        <a:ea typeface="微軟正黑體" panose="020B0604030504040204" pitchFamily="34" charset="-120"/>
                      </a:rPr>
                      <m:t>= </m:t>
                    </m:r>
                    <m:sSub>
                      <m:sSubPr>
                        <m:ctrlPr>
                          <a:rPr lang="en-US" altLang="zh-TW" sz="1600" b="0" i="1" dirty="0" smtClean="0">
                            <a:latin typeface="Cambria Math" panose="02040503050406030204" pitchFamily="18" charset="0"/>
                            <a:ea typeface="微軟正黑體" panose="020B0604030504040204" pitchFamily="34" charset="-120"/>
                          </a:rPr>
                        </m:ctrlPr>
                      </m:sSubPr>
                      <m:e>
                        <m:r>
                          <a:rPr lang="en-US" altLang="zh-TW" sz="1600" b="0" i="1" dirty="0" smtClean="0">
                            <a:latin typeface="Cambria Math" panose="02040503050406030204" pitchFamily="18" charset="0"/>
                            <a:ea typeface="微軟正黑體" panose="020B0604030504040204" pitchFamily="34" charset="-120"/>
                          </a:rPr>
                          <m:t>𝑃</m:t>
                        </m:r>
                      </m:e>
                      <m:sub>
                        <m:r>
                          <a:rPr lang="en-US" altLang="zh-TW" sz="1600" b="0" i="1" dirty="0" smtClean="0">
                            <a:latin typeface="Cambria Math" panose="02040503050406030204" pitchFamily="18" charset="0"/>
                            <a:ea typeface="微軟正黑體" panose="020B0604030504040204" pitchFamily="34" charset="-120"/>
                          </a:rPr>
                          <m:t>𝑓𝑢𝑡𝑢𝑟𝑒𝑠</m:t>
                        </m:r>
                      </m:sub>
                    </m:sSub>
                    <m:r>
                      <a:rPr lang="en-US" altLang="zh-TW" sz="1600" b="0" i="1" dirty="0" smtClean="0">
                        <a:latin typeface="Cambria Math" panose="02040503050406030204" pitchFamily="18" charset="0"/>
                        <a:ea typeface="Cambria Math" panose="02040503050406030204" pitchFamily="18" charset="0"/>
                      </a:rPr>
                      <m:t>×</m:t>
                    </m:r>
                    <m:sSub>
                      <m:sSubPr>
                        <m:ctrlPr>
                          <a:rPr lang="en-US" altLang="zh-TW" sz="1600" b="0" i="1" dirty="0" smtClean="0">
                            <a:latin typeface="Cambria Math" panose="02040503050406030204" pitchFamily="18" charset="0"/>
                            <a:ea typeface="Cambria Math" panose="02040503050406030204" pitchFamily="18" charset="0"/>
                          </a:rPr>
                        </m:ctrlPr>
                      </m:sSubPr>
                      <m:e>
                        <m:r>
                          <a:rPr lang="en-US" altLang="zh-TW" sz="1600" b="0" i="1" dirty="0" smtClean="0">
                            <a:latin typeface="Cambria Math" panose="02040503050406030204" pitchFamily="18" charset="0"/>
                            <a:ea typeface="Cambria Math" panose="02040503050406030204" pitchFamily="18" charset="0"/>
                          </a:rPr>
                          <m:t>𝐶𝐹</m:t>
                        </m:r>
                      </m:e>
                      <m:sub>
                        <m:r>
                          <a:rPr lang="en-US" altLang="zh-TW" sz="1600" b="0" i="1" dirty="0" smtClean="0">
                            <a:latin typeface="Cambria Math" panose="02040503050406030204" pitchFamily="18" charset="0"/>
                            <a:ea typeface="Cambria Math" panose="02040503050406030204" pitchFamily="18" charset="0"/>
                          </a:rPr>
                          <m:t>𝑐𝑡𝑑</m:t>
                        </m:r>
                      </m:sub>
                    </m:sSub>
                    <m:r>
                      <a:rPr lang="en-US" altLang="zh-TW" sz="1600" b="0" i="1" dirty="0" smtClean="0">
                        <a:latin typeface="Cambria Math" panose="02040503050406030204" pitchFamily="18" charset="0"/>
                        <a:ea typeface="Cambria Math" panose="02040503050406030204" pitchFamily="18" charset="0"/>
                      </a:rPr>
                      <m:t>×$1,000</m:t>
                    </m:r>
                  </m:oMath>
                </a14:m>
                <a:r>
                  <a:rPr lang="zh-TW" altLang="en-US" sz="1600" dirty="0" smtClean="0">
                    <a:latin typeface="微軟正黑體" panose="020B0604030504040204" pitchFamily="34" charset="-120"/>
                    <a:ea typeface="微軟正黑體" panose="020B0604030504040204" pitchFamily="34" charset="-120"/>
                  </a:rPr>
                  <a:t>，也因為</a:t>
                </a:r>
                <a:r>
                  <a:rPr lang="en-US" altLang="zh-TW" sz="1600" dirty="0" smtClean="0">
                    <a:latin typeface="微軟正黑體" panose="020B0604030504040204" pitchFamily="34" charset="-120"/>
                    <a:ea typeface="微軟正黑體" panose="020B0604030504040204" pitchFamily="34" charset="-120"/>
                  </a:rPr>
                  <a:t>CTD</a:t>
                </a:r>
                <a:r>
                  <a:rPr lang="zh-TW" altLang="en-US" sz="1600" dirty="0" smtClean="0">
                    <a:latin typeface="微軟正黑體" panose="020B0604030504040204" pitchFamily="34" charset="-120"/>
                    <a:ea typeface="微軟正黑體" panose="020B0604030504040204" pitchFamily="34" charset="-120"/>
                  </a:rPr>
                  <a:t>證券的基差通常相當接近零，我們可以當作</a:t>
                </a:r>
                <a14:m>
                  <m:oMath xmlns:m="http://schemas.openxmlformats.org/officeDocument/2006/math">
                    <m:sSub>
                      <m:sSubPr>
                        <m:ctrlPr>
                          <a:rPr lang="en-US" altLang="zh-TW" sz="1600" i="1">
                            <a:latin typeface="Cambria Math" panose="02040503050406030204" pitchFamily="18" charset="0"/>
                            <a:ea typeface="微軟正黑體" panose="020B0604030504040204" pitchFamily="34" charset="-120"/>
                          </a:rPr>
                        </m:ctrlPr>
                      </m:sSubPr>
                      <m:e>
                        <m:r>
                          <a:rPr lang="zh-TW" altLang="en-US" sz="1600" i="1" smtClean="0">
                            <a:latin typeface="Cambria Math" panose="02040503050406030204" pitchFamily="18" charset="0"/>
                            <a:ea typeface="微軟正黑體" panose="020B0604030504040204" pitchFamily="34" charset="-120"/>
                          </a:rPr>
                          <m:t> </m:t>
                        </m:r>
                        <m:r>
                          <a:rPr lang="en-US" altLang="zh-TW" sz="1600" i="1" smtClean="0">
                            <a:latin typeface="Cambria Math" panose="02040503050406030204" pitchFamily="18" charset="0"/>
                            <a:ea typeface="Cambria Math" panose="02040503050406030204" pitchFamily="18" charset="0"/>
                          </a:rPr>
                          <m:t>𝑃</m:t>
                        </m:r>
                      </m:e>
                      <m:sub>
                        <m:r>
                          <a:rPr lang="en-US" altLang="zh-TW" sz="1600" i="1">
                            <a:latin typeface="Cambria Math" panose="02040503050406030204" pitchFamily="18" charset="0"/>
                            <a:ea typeface="微軟正黑體" panose="020B0604030504040204" pitchFamily="34" charset="-120"/>
                          </a:rPr>
                          <m:t>𝑐𝑡𝑑</m:t>
                        </m:r>
                      </m:sub>
                    </m:sSub>
                    <m:r>
                      <a:rPr lang="zh-TW" altLang="en-US" sz="1600" i="1" smtClean="0">
                        <a:latin typeface="Cambria Math" panose="02040503050406030204" pitchFamily="18" charset="0"/>
                        <a:ea typeface="微軟正黑體" panose="020B0604030504040204" pitchFamily="34" charset="-120"/>
                      </a:rPr>
                      <m:t>並且</m:t>
                    </m:r>
                  </m:oMath>
                </a14:m>
                <a:r>
                  <a:rPr lang="zh-TW" altLang="en-US" sz="1600" dirty="0" smtClean="0">
                    <a:latin typeface="微軟正黑體" panose="020B0604030504040204" pitchFamily="34" charset="-120"/>
                    <a:ea typeface="微軟正黑體" panose="020B0604030504040204" pitchFamily="34" charset="-120"/>
                  </a:rPr>
                  <a:t>找到以下的關係：</a:t>
                </a:r>
                <a14:m>
                  <m:oMath xmlns:m="http://schemas.openxmlformats.org/officeDocument/2006/math">
                    <m:sSub>
                      <m:sSubPr>
                        <m:ctrlPr>
                          <a:rPr lang="en-US" altLang="zh-TW" sz="1600" i="1" smtClean="0">
                            <a:latin typeface="Cambria Math" panose="02040503050406030204" pitchFamily="18" charset="0"/>
                            <a:ea typeface="微軟正黑體" panose="020B0604030504040204" pitchFamily="34" charset="-120"/>
                          </a:rPr>
                        </m:ctrlPr>
                      </m:sSubPr>
                      <m:e>
                        <m:r>
                          <a:rPr lang="en-US" altLang="zh-TW" sz="1600" i="1" smtClean="0">
                            <a:latin typeface="Cambria Math" panose="02040503050406030204" pitchFamily="18" charset="0"/>
                            <a:ea typeface="Cambria Math" panose="02040503050406030204" pitchFamily="18" charset="0"/>
                          </a:rPr>
                          <m:t>∆</m:t>
                        </m:r>
                      </m:e>
                      <m:sub>
                        <m:r>
                          <a:rPr lang="en-US" altLang="zh-TW" sz="1600" b="0" i="1" smtClean="0">
                            <a:latin typeface="Cambria Math" panose="02040503050406030204" pitchFamily="18" charset="0"/>
                            <a:ea typeface="微軟正黑體" panose="020B0604030504040204" pitchFamily="34" charset="-120"/>
                          </a:rPr>
                          <m:t>𝑓𝑢𝑡𝑢𝑟𝑒𝑠</m:t>
                        </m:r>
                      </m:sub>
                    </m:sSub>
                    <m:r>
                      <a:rPr lang="en-US" altLang="zh-TW" sz="1600" b="0" i="1" smtClean="0">
                        <a:latin typeface="Cambria Math" panose="02040503050406030204" pitchFamily="18" charset="0"/>
                        <a:ea typeface="微軟正黑體" panose="020B0604030504040204" pitchFamily="34" charset="-120"/>
                      </a:rPr>
                      <m:t>=</m:t>
                    </m:r>
                    <m:f>
                      <m:fPr>
                        <m:type m:val="lin"/>
                        <m:ctrlPr>
                          <a:rPr lang="en-US" altLang="zh-TW" sz="1600" b="0" i="1" smtClean="0">
                            <a:latin typeface="Cambria Math" panose="02040503050406030204" pitchFamily="18" charset="0"/>
                            <a:ea typeface="微軟正黑體" panose="020B0604030504040204" pitchFamily="34" charset="-120"/>
                          </a:rPr>
                        </m:ctrlPr>
                      </m:fPr>
                      <m:num>
                        <m:sSub>
                          <m:sSubPr>
                            <m:ctrlPr>
                              <a:rPr lang="en-US" altLang="zh-TW" sz="1600" b="0" i="1" smtClean="0">
                                <a:latin typeface="Cambria Math" panose="02040503050406030204" pitchFamily="18" charset="0"/>
                                <a:ea typeface="微軟正黑體" panose="020B0604030504040204" pitchFamily="34" charset="-120"/>
                              </a:rPr>
                            </m:ctrlPr>
                          </m:sSubPr>
                          <m:e>
                            <m:r>
                              <a:rPr lang="en-US" altLang="zh-TW" sz="1600" b="0" i="1" smtClean="0">
                                <a:latin typeface="Cambria Math" panose="02040503050406030204" pitchFamily="18" charset="0"/>
                                <a:ea typeface="Cambria Math" panose="02040503050406030204" pitchFamily="18" charset="0"/>
                              </a:rPr>
                              <m:t>∆</m:t>
                            </m:r>
                          </m:e>
                          <m:sub>
                            <m:r>
                              <a:rPr lang="en-US" altLang="zh-TW" sz="1600" b="0" i="1" smtClean="0">
                                <a:latin typeface="Cambria Math" panose="02040503050406030204" pitchFamily="18" charset="0"/>
                                <a:ea typeface="微軟正黑體" panose="020B0604030504040204" pitchFamily="34" charset="-120"/>
                              </a:rPr>
                              <m:t>𝑐𝑡𝑑</m:t>
                            </m:r>
                          </m:sub>
                        </m:sSub>
                      </m:num>
                      <m:den>
                        <m:sSub>
                          <m:sSubPr>
                            <m:ctrlPr>
                              <a:rPr lang="en-US" altLang="zh-TW" sz="1600" b="0" i="1" smtClean="0">
                                <a:latin typeface="Cambria Math" panose="02040503050406030204" pitchFamily="18" charset="0"/>
                                <a:ea typeface="微軟正黑體" panose="020B0604030504040204" pitchFamily="34" charset="-120"/>
                              </a:rPr>
                            </m:ctrlPr>
                          </m:sSubPr>
                          <m:e>
                            <m:r>
                              <a:rPr lang="en-US" altLang="zh-TW" sz="1600" b="0" i="1" smtClean="0">
                                <a:latin typeface="Cambria Math" panose="02040503050406030204" pitchFamily="18" charset="0"/>
                                <a:ea typeface="微軟正黑體" panose="020B0604030504040204" pitchFamily="34" charset="-120"/>
                              </a:rPr>
                              <m:t>𝐶𝐹</m:t>
                            </m:r>
                          </m:e>
                          <m:sub>
                            <m:r>
                              <a:rPr lang="en-US" altLang="zh-TW" sz="1600" b="0" i="1" smtClean="0">
                                <a:latin typeface="Cambria Math" panose="02040503050406030204" pitchFamily="18" charset="0"/>
                                <a:ea typeface="微軟正黑體" panose="020B0604030504040204" pitchFamily="34" charset="-120"/>
                              </a:rPr>
                              <m:t>𝑐𝑡𝑑</m:t>
                            </m:r>
                          </m:sub>
                        </m:sSub>
                      </m:den>
                    </m:f>
                  </m:oMath>
                </a14:m>
                <a:endParaRPr lang="en-US" altLang="zh-TW" sz="1600" dirty="0" smtClean="0">
                  <a:latin typeface="微軟正黑體" panose="020B0604030504040204" pitchFamily="34" charset="-120"/>
                  <a:ea typeface="微軟正黑體" panose="020B0604030504040204" pitchFamily="34" charset="-120"/>
                </a:endParaRPr>
              </a:p>
              <a:p>
                <a:pPr lvl="1">
                  <a:buClr>
                    <a:schemeClr val="tx1"/>
                  </a:buClr>
                </a:pPr>
                <a:r>
                  <a:rPr lang="en-US" altLang="zh-TW" sz="1600" dirty="0" smtClean="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 </a:t>
                </a:r>
                <a14:m>
                  <m:oMath xmlns:m="http://schemas.openxmlformats.org/officeDocument/2006/math">
                    <m:r>
                      <a:rPr lang="en-US" altLang="zh-TW" sz="1600" b="0" i="1" smtClean="0">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𝐻𝑅</m:t>
                    </m:r>
                    <m:r>
                      <a:rPr lang="en-US" altLang="zh-TW" sz="1600" b="0" i="1" smtClean="0">
                        <a:solidFill>
                          <a:srgbClr val="FFFF00"/>
                        </a:solidFill>
                        <a:latin typeface="Cambria Math" panose="02040503050406030204" pitchFamily="18" charset="0"/>
                        <a:ea typeface="微軟正黑體" panose="020B0604030504040204" pitchFamily="34" charset="-120"/>
                        <a:sym typeface="Wingdings" panose="05000000000000000000" pitchFamily="2" charset="2"/>
                      </a:rPr>
                      <m:t>=</m:t>
                    </m:r>
                    <m:sSub>
                      <m:sSubPr>
                        <m:ctrlPr>
                          <a:rPr lang="en-US" altLang="zh-TW" sz="1600" b="0" i="1" smtClean="0">
                            <a:solidFill>
                              <a:srgbClr val="FFFF00"/>
                            </a:solidFill>
                            <a:latin typeface="Cambria Math" panose="02040503050406030204" pitchFamily="18" charset="0"/>
                            <a:ea typeface="微軟正黑體" panose="020B0604030504040204" pitchFamily="34" charset="-120"/>
                            <a:sym typeface="Wingdings" panose="05000000000000000000" pitchFamily="2" charset="2"/>
                          </a:rPr>
                        </m:ctrlPr>
                      </m:sSubPr>
                      <m:e>
                        <m:r>
                          <a:rPr lang="en-US" altLang="zh-TW" sz="1600" b="0" i="1" smtClean="0">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𝐶𝐹</m:t>
                        </m:r>
                      </m:e>
                      <m:sub>
                        <m:r>
                          <a:rPr lang="en-US" altLang="zh-TW" sz="1600" b="0" i="1" smtClean="0">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𝑐𝑡𝑑</m:t>
                        </m:r>
                      </m:sub>
                    </m:sSub>
                    <m: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m:t>
                    </m:r>
                    <m:f>
                      <m:fPr>
                        <m:type m:val="lin"/>
                        <m:ctrlP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m:t>
                            </m:r>
                          </m:e>
                          <m:sub>
                            <m: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h𝑒𝑑𝑔𝑒</m:t>
                            </m:r>
                          </m:sub>
                        </m:sSub>
                      </m:num>
                      <m:den>
                        <m:sSub>
                          <m:sSubPr>
                            <m:ctrlP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m:t>
                            </m:r>
                          </m:e>
                          <m:sub>
                            <m: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𝑐𝑡𝑑</m:t>
                            </m:r>
                          </m:sub>
                        </m:sSub>
                      </m:den>
                    </m:f>
                    <m: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m:t>
                    </m:r>
                  </m:oMath>
                </a14:m>
                <a:r>
                  <a:rPr lang="zh-TW" altLang="en-US" sz="1600" dirty="0" smtClean="0">
                    <a:solidFill>
                      <a:srgbClr val="FFFF00"/>
                    </a:solidFill>
                    <a:latin typeface="微軟正黑體" panose="020B0604030504040204" pitchFamily="34" charset="-120"/>
                    <a:ea typeface="微軟正黑體" panose="020B0604030504040204" pitchFamily="34" charset="-120"/>
                  </a:rPr>
                  <a:t>，再以</a:t>
                </a:r>
                <a:r>
                  <a:rPr lang="en-US" altLang="zh-TW" sz="1600" dirty="0" smtClean="0">
                    <a:solidFill>
                      <a:srgbClr val="FFFF00"/>
                    </a:solidFill>
                    <a:latin typeface="微軟正黑體" panose="020B0604030504040204" pitchFamily="34" charset="-120"/>
                    <a:ea typeface="微軟正黑體" panose="020B0604030504040204" pitchFamily="34" charset="-120"/>
                  </a:rPr>
                  <a:t>BPV</a:t>
                </a:r>
                <a:r>
                  <a:rPr lang="zh-TW" altLang="en-US" sz="1600" dirty="0" smtClean="0">
                    <a:solidFill>
                      <a:srgbClr val="FFFF00"/>
                    </a:solidFill>
                    <a:latin typeface="微軟正黑體" panose="020B0604030504040204" pitchFamily="34" charset="-120"/>
                    <a:ea typeface="微軟正黑體" panose="020B0604030504040204" pitchFamily="34" charset="-120"/>
                  </a:rPr>
                  <a:t>來定義這裡的</a:t>
                </a:r>
                <a:r>
                  <a:rPr lang="en-US" altLang="zh-TW" sz="1600" dirty="0" smtClean="0">
                    <a:solidFill>
                      <a:srgbClr val="FFFF00"/>
                    </a:solidFill>
                    <a:latin typeface="微軟正黑體" panose="020B0604030504040204" pitchFamily="34" charset="-120"/>
                    <a:ea typeface="微軟正黑體" panose="020B0604030504040204" pitchFamily="34" charset="-120"/>
                  </a:rPr>
                  <a:t>“</a:t>
                </a:r>
                <a:r>
                  <a:rPr lang="zh-TW" altLang="en-US" sz="1600" dirty="0" smtClean="0">
                    <a:solidFill>
                      <a:srgbClr val="FFFF00"/>
                    </a:solidFill>
                    <a:latin typeface="微軟正黑體" panose="020B0604030504040204" pitchFamily="34" charset="-120"/>
                    <a:ea typeface="微軟正黑體" panose="020B0604030504040204" pitchFamily="34" charset="-120"/>
                  </a:rPr>
                  <a:t>價值</a:t>
                </a:r>
                <a:r>
                  <a:rPr lang="en-US" altLang="zh-TW" sz="1600" dirty="0" smtClean="0">
                    <a:solidFill>
                      <a:srgbClr val="FFFF00"/>
                    </a:solidFill>
                    <a:latin typeface="微軟正黑體" panose="020B0604030504040204" pitchFamily="34" charset="-120"/>
                    <a:ea typeface="微軟正黑體" panose="020B0604030504040204" pitchFamily="34" charset="-120"/>
                  </a:rPr>
                  <a:t>”</a:t>
                </a:r>
              </a:p>
              <a:p>
                <a:pPr lvl="1">
                  <a:buClr>
                    <a:schemeClr val="tx1"/>
                  </a:buClr>
                </a:pPr>
                <a:r>
                  <a:rPr lang="en-US" altLang="zh-TW" sz="1600" dirty="0" smtClean="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a:t>
                </a:r>
                <a:r>
                  <a:rPr lang="en-US" altLang="zh-TW" sz="1600" i="1" dirty="0">
                    <a:solidFill>
                      <a:srgbClr val="FFFF00"/>
                    </a:solidFill>
                    <a:latin typeface="微軟正黑體" panose="020B0604030504040204" pitchFamily="34" charset="-120"/>
                    <a:ea typeface="微軟正黑體" panose="020B0604030504040204" pitchFamily="34" charset="-120"/>
                    <a:sym typeface="Wingdings" panose="05000000000000000000" pitchFamily="2" charset="2"/>
                  </a:rPr>
                  <a:t> </a:t>
                </a:r>
                <a14:m>
                  <m:oMath xmlns:m="http://schemas.openxmlformats.org/officeDocument/2006/math">
                    <m:r>
                      <a:rPr lang="en-US" altLang="zh-TW" sz="1600" b="0" i="1" smtClean="0">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𝐵</m:t>
                    </m:r>
                    <m:r>
                      <a:rPr lang="en-US" altLang="zh-TW" sz="16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𝐻𝑅</m:t>
                    </m:r>
                    <m:r>
                      <a:rPr lang="en-US" altLang="zh-TW" sz="16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t>=</m:t>
                    </m:r>
                    <m:sSub>
                      <m:sSubPr>
                        <m:ctrlPr>
                          <a:rPr lang="en-US" altLang="zh-TW" sz="16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ctrlPr>
                      </m:sSubPr>
                      <m:e>
                        <m:r>
                          <a:rPr lang="en-US" altLang="zh-TW" sz="16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𝐶𝐹</m:t>
                        </m:r>
                      </m:e>
                      <m:sub>
                        <m:r>
                          <a:rPr lang="en-US" altLang="zh-TW" sz="16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𝑐𝑡𝑑</m:t>
                        </m:r>
                      </m:sub>
                    </m:sSub>
                    <m:r>
                      <a:rPr lang="en-US" altLang="zh-TW" sz="1600" i="1">
                        <a:solidFill>
                          <a:srgbClr val="FFFF00"/>
                        </a:solidFill>
                        <a:latin typeface="Cambria Math" panose="02040503050406030204" pitchFamily="18" charset="0"/>
                        <a:ea typeface="Cambria Math" panose="02040503050406030204" pitchFamily="18" charset="0"/>
                        <a:sym typeface="Wingdings" panose="05000000000000000000" pitchFamily="2" charset="2"/>
                      </a:rPr>
                      <m:t>×(</m:t>
                    </m:r>
                    <m:f>
                      <m:fPr>
                        <m:type m:val="lin"/>
                        <m:ctrlPr>
                          <a:rPr lang="en-US" altLang="zh-TW" sz="1600" i="1">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altLang="zh-TW" sz="1600" i="1">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1600" i="1">
                                <a:solidFill>
                                  <a:srgbClr val="FFFF00"/>
                                </a:solidFill>
                                <a:latin typeface="Cambria Math" panose="02040503050406030204" pitchFamily="18" charset="0"/>
                                <a:ea typeface="Cambria Math" panose="02040503050406030204" pitchFamily="18" charset="0"/>
                                <a:sym typeface="Wingdings" panose="05000000000000000000" pitchFamily="2" charset="2"/>
                              </a:rPr>
                              <m:t>h𝑒𝑑𝑔𝑒</m:t>
                            </m:r>
                          </m:sub>
                        </m:sSub>
                      </m:num>
                      <m:den>
                        <m:sSub>
                          <m:sSubPr>
                            <m:ctrlPr>
                              <a:rPr lang="en-US" altLang="zh-TW" sz="1600" i="1">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16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1600" i="1">
                                <a:solidFill>
                                  <a:srgbClr val="FFFF00"/>
                                </a:solidFill>
                                <a:latin typeface="Cambria Math" panose="02040503050406030204" pitchFamily="18" charset="0"/>
                                <a:ea typeface="Cambria Math" panose="02040503050406030204" pitchFamily="18" charset="0"/>
                                <a:sym typeface="Wingdings" panose="05000000000000000000" pitchFamily="2" charset="2"/>
                              </a:rPr>
                              <m:t>𝑐𝑡𝑑</m:t>
                            </m:r>
                          </m:sub>
                        </m:sSub>
                      </m:den>
                    </m:f>
                    <m:r>
                      <a:rPr lang="en-US" altLang="zh-TW" sz="1600" i="1">
                        <a:solidFill>
                          <a:srgbClr val="FFFF00"/>
                        </a:solidFill>
                        <a:latin typeface="Cambria Math" panose="02040503050406030204" pitchFamily="18" charset="0"/>
                        <a:ea typeface="Cambria Math" panose="02040503050406030204" pitchFamily="18" charset="0"/>
                        <a:sym typeface="Wingdings" panose="05000000000000000000" pitchFamily="2" charset="2"/>
                      </a:rPr>
                      <m:t>)</m:t>
                    </m:r>
                  </m:oMath>
                </a14:m>
                <a:endParaRPr lang="en-US" altLang="zh-TW" sz="1600" dirty="0" smtClean="0">
                  <a:solidFill>
                    <a:srgbClr val="FFFF00"/>
                  </a:solidFill>
                  <a:latin typeface="微軟正黑體" panose="020B0604030504040204" pitchFamily="34" charset="-120"/>
                  <a:ea typeface="微軟正黑體" panose="020B060403050404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485" t="-1515" r="-606" b="-10152"/>
                </a:stretch>
              </a:blipFill>
            </p:spPr>
            <p:txBody>
              <a:bodyPr/>
              <a:lstStyle/>
              <a:p>
                <a:r>
                  <a:rPr lang="zh-TW" altLang="en-US">
                    <a:noFill/>
                  </a:rPr>
                  <a:t> </a:t>
                </a:r>
              </a:p>
            </p:txBody>
          </p:sp>
        </mc:Fallback>
      </mc:AlternateContent>
      <p:sp>
        <p:nvSpPr>
          <p:cNvPr id="5" name="矩形 4"/>
          <p:cNvSpPr/>
          <p:nvPr/>
        </p:nvSpPr>
        <p:spPr>
          <a:xfrm>
            <a:off x="6126480" y="1064957"/>
            <a:ext cx="3653139" cy="584775"/>
          </a:xfrm>
          <a:prstGeom prst="rect">
            <a:avLst/>
          </a:prstGeom>
        </p:spPr>
        <p:txBody>
          <a:bodyPr wrap="square">
            <a:spAutoFit/>
          </a:bodyPr>
          <a:lstStyle/>
          <a:p>
            <a:r>
              <a:rPr lang="zh-TW" altLang="en-US" sz="1600" dirty="0">
                <a:latin typeface="微軟正黑體" panose="020B0604030504040204" pitchFamily="34" charset="-120"/>
                <a:ea typeface="微軟正黑體" panose="020B0604030504040204" pitchFamily="34" charset="-120"/>
              </a:rPr>
              <a:t>評估所</a:t>
            </a:r>
            <a:r>
              <a:rPr lang="zh-TW" altLang="en-US" sz="1600" dirty="0" smtClean="0">
                <a:latin typeface="微軟正黑體" panose="020B0604030504040204" pitchFamily="34" charset="-120"/>
                <a:ea typeface="微軟正黑體" panose="020B0604030504040204" pitchFamily="34" charset="-120"/>
              </a:rPr>
              <a:t>要</a:t>
            </a:r>
            <a:r>
              <a:rPr lang="en-US" altLang="zh-TW" sz="1600" dirty="0" smtClean="0">
                <a:latin typeface="微軟正黑體" panose="020B0604030504040204" pitchFamily="34" charset="-120"/>
                <a:ea typeface="微軟正黑體" panose="020B0604030504040204" pitchFamily="34" charset="-120"/>
              </a:rPr>
              <a:t>hedge</a:t>
            </a:r>
            <a:r>
              <a:rPr lang="zh-TW" altLang="en-US" sz="1600" dirty="0" smtClean="0">
                <a:latin typeface="微軟正黑體" panose="020B0604030504040204" pitchFamily="34" charset="-120"/>
                <a:ea typeface="微軟正黑體" panose="020B0604030504040204" pitchFamily="34" charset="-120"/>
              </a:rPr>
              <a:t>的現貨資產與</a:t>
            </a:r>
            <a:r>
              <a:rPr lang="zh-TW" altLang="en-US" sz="1600" dirty="0">
                <a:latin typeface="微軟正黑體" panose="020B0604030504040204" pitchFamily="34" charset="-120"/>
                <a:ea typeface="微軟正黑體" panose="020B0604030504040204" pitchFamily="34" charset="-120"/>
              </a:rPr>
              <a:t>相對應期貨合約價格的相對波動率</a:t>
            </a:r>
          </a:p>
        </p:txBody>
      </p:sp>
    </p:spTree>
    <p:extLst>
      <p:ext uri="{BB962C8B-B14F-4D97-AF65-F5344CB8AC3E}">
        <p14:creationId xmlns:p14="http://schemas.microsoft.com/office/powerpoint/2010/main" val="823152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Hedge Ratio</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HR)</a:t>
            </a:r>
            <a:endParaRPr lang="zh-TW" altLang="en-US"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 name="內容版面配置區 2"/>
              <p:cNvSpPr>
                <a:spLocks noGrp="1"/>
              </p:cNvSpPr>
              <p:nvPr>
                <p:ph sz="half" idx="1"/>
              </p:nvPr>
            </p:nvSpPr>
            <p:spPr>
              <a:xfrm>
                <a:off x="4219340" y="1943214"/>
                <a:ext cx="3814277" cy="484871"/>
              </a:xfrm>
            </p:spPr>
            <p:txBody>
              <a:bodyPr>
                <a:noAutofit/>
              </a:bodyPr>
              <a:lstStyle/>
              <a:p>
                <a14:m>
                  <m:oMath xmlns:m="http://schemas.openxmlformats.org/officeDocument/2006/math">
                    <m:r>
                      <a:rPr lang="en-US" altLang="zh-TW" sz="1800" b="0" i="1" smtClean="0">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𝐵</m:t>
                    </m:r>
                    <m:r>
                      <a:rPr lang="en-US" altLang="zh-TW" sz="18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𝐻𝑅</m:t>
                    </m:r>
                    <m:r>
                      <a:rPr lang="en-US" altLang="zh-TW" sz="18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t>=</m:t>
                    </m:r>
                    <m:sSub>
                      <m:sSubPr>
                        <m:ctrlPr>
                          <a:rPr lang="en-US" altLang="zh-TW" sz="18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ctrlPr>
                      </m:sSubPr>
                      <m:e>
                        <m:r>
                          <a:rPr lang="en-US" altLang="zh-TW" sz="18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𝐶𝐹</m:t>
                        </m:r>
                      </m:e>
                      <m:sub>
                        <m:r>
                          <a:rPr lang="en-US" altLang="zh-TW" sz="1800" i="1">
                            <a:solidFill>
                              <a:srgbClr val="FFFF00"/>
                            </a:solidFill>
                            <a:latin typeface="Cambria Math" panose="02040503050406030204" pitchFamily="18" charset="0"/>
                            <a:ea typeface="微軟正黑體" panose="020B0604030504040204" pitchFamily="34" charset="-120"/>
                            <a:sym typeface="Wingdings" panose="05000000000000000000" pitchFamily="2" charset="2"/>
                          </a:rPr>
                          <m:t>𝑐𝑡𝑑</m:t>
                        </m:r>
                      </m:sub>
                    </m:sSub>
                    <m:r>
                      <a:rPr lang="en-US" altLang="zh-TW" sz="1800" i="1">
                        <a:solidFill>
                          <a:srgbClr val="FFFF00"/>
                        </a:solidFill>
                        <a:latin typeface="Cambria Math" panose="02040503050406030204" pitchFamily="18" charset="0"/>
                        <a:ea typeface="Cambria Math" panose="02040503050406030204" pitchFamily="18" charset="0"/>
                        <a:sym typeface="Wingdings" panose="05000000000000000000" pitchFamily="2" charset="2"/>
                      </a:rPr>
                      <m:t>×(</m:t>
                    </m:r>
                    <m:f>
                      <m:fPr>
                        <m:type m:val="lin"/>
                        <m:ctrlPr>
                          <a:rPr lang="en-US" altLang="zh-TW" sz="1800" i="1">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altLang="zh-TW" sz="1800" i="1">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18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1800" i="1">
                                <a:solidFill>
                                  <a:srgbClr val="FFFF00"/>
                                </a:solidFill>
                                <a:latin typeface="Cambria Math" panose="02040503050406030204" pitchFamily="18" charset="0"/>
                                <a:ea typeface="Cambria Math" panose="02040503050406030204" pitchFamily="18" charset="0"/>
                                <a:sym typeface="Wingdings" panose="05000000000000000000" pitchFamily="2" charset="2"/>
                              </a:rPr>
                              <m:t>h𝑒𝑑𝑔𝑒</m:t>
                            </m:r>
                          </m:sub>
                        </m:sSub>
                      </m:num>
                      <m:den>
                        <m:sSub>
                          <m:sSubPr>
                            <m:ctrlPr>
                              <a:rPr lang="en-US" altLang="zh-TW" sz="1800" i="1">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18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1800" i="1">
                                <a:solidFill>
                                  <a:srgbClr val="FFFF00"/>
                                </a:solidFill>
                                <a:latin typeface="Cambria Math" panose="02040503050406030204" pitchFamily="18" charset="0"/>
                                <a:ea typeface="Cambria Math" panose="02040503050406030204" pitchFamily="18" charset="0"/>
                                <a:sym typeface="Wingdings" panose="05000000000000000000" pitchFamily="2" charset="2"/>
                              </a:rPr>
                              <m:t>𝑐𝑡𝑑</m:t>
                            </m:r>
                          </m:sub>
                        </m:sSub>
                      </m:den>
                    </m:f>
                    <m:r>
                      <a:rPr lang="en-US" altLang="zh-TW" sz="1800" i="1">
                        <a:solidFill>
                          <a:srgbClr val="FFFF00"/>
                        </a:solidFill>
                        <a:latin typeface="Cambria Math" panose="02040503050406030204" pitchFamily="18" charset="0"/>
                        <a:ea typeface="Cambria Math" panose="02040503050406030204" pitchFamily="18" charset="0"/>
                        <a:sym typeface="Wingdings" panose="05000000000000000000" pitchFamily="2" charset="2"/>
                      </a:rPr>
                      <m:t>)</m:t>
                    </m:r>
                  </m:oMath>
                </a14:m>
                <a:endParaRPr lang="en-US" altLang="zh-TW" sz="1800" dirty="0" smtClean="0">
                  <a:solidFill>
                    <a:srgbClr val="FFFF00"/>
                  </a:solidFill>
                  <a:latin typeface="微軟正黑體" panose="020B0604030504040204" pitchFamily="34" charset="-120"/>
                  <a:ea typeface="微軟正黑體" panose="020B060403050404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sz="half" idx="1"/>
              </p:nvPr>
            </p:nvSpPr>
            <p:spPr>
              <a:xfrm>
                <a:off x="4219340" y="1943214"/>
                <a:ext cx="3814277" cy="484871"/>
              </a:xfrm>
              <a:blipFill>
                <a:blip r:embed="rId3"/>
                <a:stretch>
                  <a:fillRect l="-3674" t="-93671" b="-1088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內容版面配置區 3"/>
              <p:cNvSpPr>
                <a:spLocks noGrp="1"/>
              </p:cNvSpPr>
              <p:nvPr>
                <p:ph sz="half" idx="2"/>
              </p:nvPr>
            </p:nvSpPr>
            <p:spPr>
              <a:xfrm>
                <a:off x="1097278" y="2515713"/>
                <a:ext cx="10058402" cy="3353381"/>
              </a:xfrm>
            </p:spPr>
            <p:txBody>
              <a:bodyPr>
                <a:noAutofit/>
              </a:bodyPr>
              <a:lstStyle/>
              <a:p>
                <a:pPr>
                  <a:lnSpc>
                    <a:spcPct val="100000"/>
                  </a:lnSpc>
                </a:pPr>
                <a:r>
                  <a:rPr lang="en-US" altLang="zh-TW" sz="1800" dirty="0" smtClean="0">
                    <a:latin typeface="微軟正黑體" panose="020B0604030504040204" pitchFamily="34" charset="-120"/>
                    <a:ea typeface="微軟正黑體" panose="020B0604030504040204" pitchFamily="34" charset="-120"/>
                  </a:rPr>
                  <a:t>E.g.</a:t>
                </a:r>
                <a:r>
                  <a:rPr lang="zh-TW" altLang="en-US" sz="1800" dirty="0" smtClean="0">
                    <a:latin typeface="微軟正黑體" panose="020B0604030504040204" pitchFamily="34" charset="-120"/>
                    <a:ea typeface="微軟正黑體" panose="020B0604030504040204" pitchFamily="34" charset="-120"/>
                  </a:rPr>
                  <a:t> 假設我們有</a:t>
                </a:r>
                <a:r>
                  <a:rPr lang="en-US" altLang="zh-TW" sz="1800" dirty="0" smtClean="0">
                    <a:latin typeface="微軟正黑體" panose="020B0604030504040204" pitchFamily="34" charset="-120"/>
                    <a:ea typeface="微軟正黑體" panose="020B0604030504040204" pitchFamily="34" charset="-120"/>
                  </a:rPr>
                  <a:t>$10M</a:t>
                </a:r>
                <a:r>
                  <a:rPr lang="zh-TW" altLang="en-US" sz="1800" dirty="0" smtClean="0">
                    <a:latin typeface="微軟正黑體" panose="020B0604030504040204" pitchFamily="34" charset="-120"/>
                    <a:ea typeface="微軟正黑體" panose="020B0604030504040204" pitchFamily="34" charset="-120"/>
                  </a:rPr>
                  <a:t> 面額的</a:t>
                </a:r>
                <a:r>
                  <a:rPr lang="en-US" altLang="zh-TW" sz="1800" dirty="0" smtClean="0">
                    <a:latin typeface="微軟正黑體" panose="020B0604030504040204" pitchFamily="34" charset="-120"/>
                    <a:ea typeface="微軟正黑體" panose="020B0604030504040204" pitchFamily="34" charset="-120"/>
                  </a:rPr>
                  <a:t>2-3/8%-5/27</a:t>
                </a:r>
                <a:r>
                  <a:rPr lang="zh-TW" altLang="en-US" sz="1800" dirty="0" smtClean="0">
                    <a:latin typeface="微軟正黑體" panose="020B0604030504040204" pitchFamily="34" charset="-120"/>
                    <a:ea typeface="微軟正黑體" panose="020B0604030504040204" pitchFamily="34" charset="-120"/>
                  </a:rPr>
                  <a:t>國債，</a:t>
                </a:r>
                <a:r>
                  <a:rPr lang="en-US" altLang="zh-TW" sz="1800" dirty="0" err="1" smtClean="0">
                    <a:latin typeface="微軟正黑體" panose="020B0604030504040204" pitchFamily="34" charset="-120"/>
                    <a:ea typeface="微軟正黑體" panose="020B0604030504040204" pitchFamily="34" charset="-120"/>
                  </a:rPr>
                  <a:t>cf</a:t>
                </a:r>
                <a:r>
                  <a:rPr lang="en-US" altLang="zh-TW" sz="1800" dirty="0">
                    <a:latin typeface="微軟正黑體" panose="020B0604030504040204" pitchFamily="34" charset="-120"/>
                    <a:ea typeface="微軟正黑體" panose="020B0604030504040204" pitchFamily="34" charset="-120"/>
                  </a:rPr>
                  <a:t> = </a:t>
                </a:r>
                <a:r>
                  <a:rPr lang="en-US" altLang="zh-TW" sz="1800" dirty="0" smtClean="0">
                    <a:latin typeface="微軟正黑體" panose="020B0604030504040204" pitchFamily="34" charset="-120"/>
                    <a:ea typeface="微軟正黑體" panose="020B0604030504040204" pitchFamily="34" charset="-120"/>
                  </a:rPr>
                  <a:t>0.7455</a:t>
                </a:r>
                <a:r>
                  <a:rPr lang="zh-TW" altLang="en-US" sz="1800" dirty="0" smtClean="0">
                    <a:latin typeface="微軟正黑體" panose="020B0604030504040204" pitchFamily="34" charset="-120"/>
                    <a:ea typeface="微軟正黑體" panose="020B0604030504040204" pitchFamily="34" charset="-120"/>
                  </a:rPr>
                  <a:t>，此國債的</a:t>
                </a:r>
                <a:r>
                  <a:rPr lang="en-US" altLang="zh-TW" sz="1800" dirty="0" smtClean="0">
                    <a:latin typeface="微軟正黑體" panose="020B0604030504040204" pitchFamily="34" charset="-120"/>
                    <a:ea typeface="微軟正黑體" panose="020B0604030504040204" pitchFamily="34" charset="-120"/>
                  </a:rPr>
                  <a:t>BPV</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$8,558</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$10M</a:t>
                </a:r>
                <a:r>
                  <a:rPr lang="zh-TW" altLang="en-US" sz="1800" dirty="0" smtClean="0">
                    <a:latin typeface="微軟正黑體" panose="020B0604030504040204" pitchFamily="34" charset="-120"/>
                    <a:ea typeface="微軟正黑體" panose="020B0604030504040204" pitchFamily="34" charset="-120"/>
                  </a:rPr>
                  <a:t>，對 </a:t>
                </a:r>
                <a:r>
                  <a:rPr lang="en-US" altLang="zh-TW" sz="1800" dirty="0" smtClean="0">
                    <a:latin typeface="微軟正黑體" panose="020B0604030504040204" pitchFamily="34" charset="-120"/>
                    <a:ea typeface="微軟正黑體" panose="020B0604030504040204" pitchFamily="34" charset="-120"/>
                  </a:rPr>
                  <a:t>2017</a:t>
                </a:r>
                <a:r>
                  <a:rPr lang="zh-TW" altLang="en-US" sz="1800" dirty="0" smtClean="0">
                    <a:latin typeface="微軟正黑體" panose="020B0604030504040204" pitchFamily="34" charset="-120"/>
                    <a:ea typeface="微軟正黑體" panose="020B0604030504040204" pitchFamily="34" charset="-120"/>
                  </a:rPr>
                  <a:t>年</a:t>
                </a:r>
                <a:r>
                  <a:rPr lang="en-US" altLang="zh-TW" sz="1800" dirty="0" smtClean="0">
                    <a:latin typeface="微軟正黑體" panose="020B0604030504040204" pitchFamily="34" charset="-120"/>
                    <a:ea typeface="微軟正黑體" panose="020B0604030504040204" pitchFamily="34" charset="-120"/>
                  </a:rPr>
                  <a:t>12</a:t>
                </a:r>
                <a:r>
                  <a:rPr lang="zh-TW" altLang="en-US" sz="1800" dirty="0" smtClean="0">
                    <a:latin typeface="微軟正黑體" panose="020B0604030504040204" pitchFamily="34" charset="-120"/>
                    <a:ea typeface="微軟正黑體" panose="020B0604030504040204" pitchFamily="34" charset="-120"/>
                  </a:rPr>
                  <a:t>月到期的十年期國債期貨而言，</a:t>
                </a:r>
                <a:r>
                  <a:rPr lang="en-US" altLang="zh-TW" sz="1800" dirty="0" smtClean="0">
                    <a:latin typeface="微軟正黑體" panose="020B0604030504040204" pitchFamily="34" charset="-120"/>
                    <a:ea typeface="微軟正黑體" panose="020B0604030504040204" pitchFamily="34" charset="-120"/>
                  </a:rPr>
                  <a:t>CTD</a:t>
                </a:r>
                <a:r>
                  <a:rPr lang="zh-TW" altLang="en-US" sz="1800" dirty="0" smtClean="0">
                    <a:latin typeface="微軟正黑體" panose="020B0604030504040204" pitchFamily="34" charset="-120"/>
                    <a:ea typeface="微軟正黑體" panose="020B0604030504040204" pitchFamily="34" charset="-120"/>
                  </a:rPr>
                  <a:t>證券的</a:t>
                </a:r>
                <a:r>
                  <a:rPr lang="en-US" altLang="zh-TW" sz="1800" dirty="0" smtClean="0">
                    <a:latin typeface="微軟正黑體" panose="020B0604030504040204" pitchFamily="34" charset="-120"/>
                    <a:ea typeface="微軟正黑體" panose="020B0604030504040204" pitchFamily="34" charset="-120"/>
                  </a:rPr>
                  <a:t>BPV</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$63.78 per</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$100,000 face value</a:t>
                </a:r>
                <a:r>
                  <a:rPr lang="zh-TW" altLang="en-US" sz="1800" dirty="0" smtClean="0">
                    <a:latin typeface="微軟正黑體" panose="020B0604030504040204" pitchFamily="34" charset="-120"/>
                    <a:ea typeface="微軟正黑體" panose="020B0604030504040204" pitchFamily="34" charset="-120"/>
                  </a:rPr>
                  <a:t>，</a:t>
                </a:r>
                <a:r>
                  <a:rPr lang="en-US" altLang="zh-TW" sz="1800" dirty="0" err="1" smtClean="0">
                    <a:latin typeface="微軟正黑體" panose="020B0604030504040204" pitchFamily="34" charset="-120"/>
                    <a:ea typeface="微軟正黑體" panose="020B0604030504040204" pitchFamily="34" charset="-120"/>
                  </a:rPr>
                  <a:t>cf</a:t>
                </a:r>
                <a:r>
                  <a:rPr lang="en-US" altLang="zh-TW" sz="1800" dirty="0" smtClean="0">
                    <a:latin typeface="微軟正黑體" panose="020B0604030504040204" pitchFamily="34" charset="-120"/>
                    <a:ea typeface="微軟正黑體" panose="020B0604030504040204" pitchFamily="34" charset="-120"/>
                  </a:rPr>
                  <a:t> = 0.8072</a:t>
                </a:r>
                <a:r>
                  <a:rPr lang="zh-TW" altLang="en-US" sz="1800" dirty="0" smtClean="0">
                    <a:latin typeface="微軟正黑體" panose="020B0604030504040204" pitchFamily="34" charset="-120"/>
                    <a:ea typeface="微軟正黑體" panose="020B0604030504040204" pitchFamily="34" charset="-120"/>
                  </a:rPr>
                  <a:t>，它的</a:t>
                </a:r>
                <a:r>
                  <a:rPr lang="en-US" altLang="zh-TW" sz="1800" dirty="0" smtClean="0">
                    <a:latin typeface="微軟正黑體" panose="020B0604030504040204" pitchFamily="34" charset="-120"/>
                    <a:ea typeface="微軟正黑體" panose="020B0604030504040204" pitchFamily="34" charset="-120"/>
                  </a:rPr>
                  <a:t>HR</a:t>
                </a:r>
                <a:r>
                  <a:rPr lang="zh-TW" altLang="en-US" sz="1800" dirty="0" smtClean="0">
                    <a:latin typeface="微軟正黑體" panose="020B0604030504040204" pitchFamily="34" charset="-120"/>
                    <a:ea typeface="微軟正黑體" panose="020B0604030504040204" pitchFamily="34" charset="-120"/>
                  </a:rPr>
                  <a:t>為 </a:t>
                </a:r>
                <a14:m>
                  <m:oMath xmlns:m="http://schemas.openxmlformats.org/officeDocument/2006/math">
                    <m:r>
                      <m:rPr>
                        <m:sty m:val="p"/>
                      </m:rPr>
                      <a:rPr lang="en-US" altLang="zh-TW" sz="1800" i="1" dirty="0">
                        <a:latin typeface="Cambria Math" panose="02040503050406030204" pitchFamily="18" charset="0"/>
                        <a:ea typeface="微軟正黑體" panose="020B0604030504040204" pitchFamily="34" charset="-120"/>
                      </a:rPr>
                      <m:t>B</m:t>
                    </m:r>
                    <m:r>
                      <m:rPr>
                        <m:sty m:val="p"/>
                      </m:rPr>
                      <a:rPr lang="en-US" altLang="zh-TW" sz="1800" i="1" dirty="0" smtClean="0">
                        <a:latin typeface="Cambria Math" panose="02040503050406030204" pitchFamily="18" charset="0"/>
                        <a:ea typeface="微軟正黑體" panose="020B0604030504040204" pitchFamily="34" charset="-120"/>
                      </a:rPr>
                      <m:t>P</m:t>
                    </m:r>
                    <m:r>
                      <m:rPr>
                        <m:sty m:val="p"/>
                      </m:rPr>
                      <a:rPr lang="en-US" altLang="zh-TW" sz="1800" i="1" dirty="0">
                        <a:latin typeface="Cambria Math" panose="02040503050406030204" pitchFamily="18" charset="0"/>
                        <a:ea typeface="微軟正黑體" panose="020B0604030504040204" pitchFamily="34" charset="-120"/>
                      </a:rPr>
                      <m:t>V</m:t>
                    </m:r>
                    <m:r>
                      <a:rPr lang="zh-TW" altLang="en-US" sz="1800" i="1" dirty="0" smtClean="0">
                        <a:latin typeface="Cambria Math" panose="02040503050406030204" pitchFamily="18" charset="0"/>
                        <a:ea typeface="微軟正黑體" panose="020B0604030504040204" pitchFamily="34" charset="-120"/>
                      </a:rPr>
                      <m:t> </m:t>
                    </m:r>
                    <m:r>
                      <m:rPr>
                        <m:sty m:val="p"/>
                      </m:rPr>
                      <a:rPr lang="en-US" altLang="zh-TW" sz="1800" i="1" dirty="0">
                        <a:latin typeface="Cambria Math" panose="02040503050406030204" pitchFamily="18" charset="0"/>
                        <a:ea typeface="微軟正黑體" panose="020B0604030504040204" pitchFamily="34" charset="-120"/>
                      </a:rPr>
                      <m:t>H</m:t>
                    </m:r>
                    <m:r>
                      <m:rPr>
                        <m:sty m:val="p"/>
                      </m:rPr>
                      <a:rPr lang="en-US" altLang="zh-TW" sz="1800" i="1" dirty="0" smtClean="0">
                        <a:latin typeface="Cambria Math" panose="02040503050406030204" pitchFamily="18" charset="0"/>
                        <a:ea typeface="微軟正黑體" panose="020B0604030504040204" pitchFamily="34" charset="-120"/>
                      </a:rPr>
                      <m:t>R</m:t>
                    </m:r>
                    <m:r>
                      <a:rPr lang="en-US" altLang="zh-TW" sz="1800" i="1" dirty="0">
                        <a:latin typeface="Cambria Math" panose="02040503050406030204" pitchFamily="18" charset="0"/>
                        <a:ea typeface="微軟正黑體" panose="020B0604030504040204" pitchFamily="34" charset="-120"/>
                      </a:rPr>
                      <m:t>=</m:t>
                    </m:r>
                    <m:r>
                      <a:rPr lang="en-US" altLang="zh-TW" sz="1800" i="1" dirty="0" smtClean="0">
                        <a:latin typeface="Cambria Math" panose="02040503050406030204" pitchFamily="18" charset="0"/>
                        <a:ea typeface="微軟正黑體" panose="020B0604030504040204" pitchFamily="34" charset="-120"/>
                      </a:rPr>
                      <m:t>0</m:t>
                    </m:r>
                    <m:r>
                      <a:rPr lang="en-US" altLang="zh-TW" sz="1800" i="1" dirty="0">
                        <a:latin typeface="Cambria Math" panose="02040503050406030204" pitchFamily="18" charset="0"/>
                        <a:ea typeface="微軟正黑體" panose="020B0604030504040204" pitchFamily="34" charset="-120"/>
                      </a:rPr>
                      <m:t>.</m:t>
                    </m:r>
                    <m:r>
                      <a:rPr lang="en-US" altLang="zh-TW" sz="1800" i="1" dirty="0" smtClean="0">
                        <a:latin typeface="Cambria Math" panose="02040503050406030204" pitchFamily="18" charset="0"/>
                        <a:ea typeface="微軟正黑體" panose="020B0604030504040204" pitchFamily="34" charset="-120"/>
                      </a:rPr>
                      <m:t>8</m:t>
                    </m:r>
                    <m:r>
                      <a:rPr lang="en-US" altLang="zh-TW" sz="1800" i="1" dirty="0">
                        <a:latin typeface="Cambria Math" panose="02040503050406030204" pitchFamily="18" charset="0"/>
                        <a:ea typeface="微軟正黑體" panose="020B0604030504040204" pitchFamily="34" charset="-120"/>
                      </a:rPr>
                      <m:t>0</m:t>
                    </m:r>
                    <m:r>
                      <a:rPr lang="en-US" altLang="zh-TW" sz="1800" i="1" dirty="0" smtClean="0">
                        <a:latin typeface="Cambria Math" panose="02040503050406030204" pitchFamily="18" charset="0"/>
                        <a:ea typeface="微軟正黑體" panose="020B0604030504040204" pitchFamily="34" charset="-120"/>
                      </a:rPr>
                      <m:t>7</m:t>
                    </m:r>
                    <m:r>
                      <a:rPr lang="en-US" altLang="zh-TW" sz="1800" i="1" dirty="0">
                        <a:latin typeface="Cambria Math" panose="02040503050406030204" pitchFamily="18" charset="0"/>
                        <a:ea typeface="微軟正黑體" panose="020B0604030504040204" pitchFamily="34" charset="-120"/>
                      </a:rPr>
                      <m:t>2</m:t>
                    </m:r>
                    <m:r>
                      <a:rPr lang="en-US" altLang="zh-TW" sz="1800" dirty="0">
                        <a:latin typeface="Cambria Math" panose="02040503050406030204" pitchFamily="18" charset="0"/>
                        <a:ea typeface="微軟正黑體" panose="020B0604030504040204" pitchFamily="34" charset="-120"/>
                      </a:rPr>
                      <m:t>×</m:t>
                    </m:r>
                    <m:f>
                      <m:fPr>
                        <m:ctrlPr>
                          <a:rPr lang="en-US" altLang="zh-TW" sz="1800" i="1" dirty="0" smtClean="0">
                            <a:latin typeface="Cambria Math" panose="02040503050406030204" pitchFamily="18" charset="0"/>
                            <a:ea typeface="微軟正黑體" panose="020B0604030504040204" pitchFamily="34" charset="-120"/>
                          </a:rPr>
                        </m:ctrlPr>
                      </m:fPr>
                      <m:num>
                        <m:r>
                          <a:rPr lang="en-US" altLang="zh-TW" sz="1800" i="1" dirty="0">
                            <a:latin typeface="Cambria Math" panose="02040503050406030204" pitchFamily="18" charset="0"/>
                            <a:ea typeface="微軟正黑體" panose="020B0604030504040204" pitchFamily="34" charset="-120"/>
                          </a:rPr>
                          <m:t>85</m:t>
                        </m:r>
                        <m:r>
                          <a:rPr lang="en-US" altLang="zh-TW" sz="1800" i="1" dirty="0" smtClean="0">
                            <a:latin typeface="Cambria Math" panose="02040503050406030204" pitchFamily="18" charset="0"/>
                            <a:ea typeface="微軟正黑體" panose="020B0604030504040204" pitchFamily="34" charset="-120"/>
                          </a:rPr>
                          <m:t>5</m:t>
                        </m:r>
                        <m:r>
                          <a:rPr lang="en-US" altLang="zh-TW" sz="1800" i="1" dirty="0">
                            <a:latin typeface="Cambria Math" panose="02040503050406030204" pitchFamily="18" charset="0"/>
                            <a:ea typeface="微軟正黑體" panose="020B0604030504040204" pitchFamily="34" charset="-120"/>
                          </a:rPr>
                          <m:t>8</m:t>
                        </m:r>
                      </m:num>
                      <m:den>
                        <m:r>
                          <a:rPr lang="en-US" altLang="zh-TW" sz="1800" i="1" dirty="0">
                            <a:latin typeface="Cambria Math" panose="02040503050406030204" pitchFamily="18" charset="0"/>
                            <a:ea typeface="微軟正黑體" panose="020B0604030504040204" pitchFamily="34" charset="-120"/>
                          </a:rPr>
                          <m:t>6</m:t>
                        </m:r>
                        <m:r>
                          <a:rPr lang="en-US" altLang="zh-TW" sz="1800" i="1" dirty="0" smtClean="0">
                            <a:latin typeface="Cambria Math" panose="02040503050406030204" pitchFamily="18" charset="0"/>
                            <a:ea typeface="微軟正黑體" panose="020B0604030504040204" pitchFamily="34" charset="-120"/>
                          </a:rPr>
                          <m:t>3</m:t>
                        </m:r>
                        <m:r>
                          <a:rPr lang="en-US" altLang="zh-TW" sz="1800" i="1" dirty="0">
                            <a:latin typeface="Cambria Math" panose="02040503050406030204" pitchFamily="18" charset="0"/>
                            <a:ea typeface="微軟正黑體" panose="020B0604030504040204" pitchFamily="34" charset="-120"/>
                          </a:rPr>
                          <m:t>.</m:t>
                        </m:r>
                        <m:r>
                          <a:rPr lang="en-US" altLang="zh-TW" sz="1800" i="1" dirty="0" smtClean="0">
                            <a:latin typeface="Cambria Math" panose="02040503050406030204" pitchFamily="18" charset="0"/>
                            <a:ea typeface="微軟正黑體" panose="020B0604030504040204" pitchFamily="34" charset="-120"/>
                          </a:rPr>
                          <m:t>7</m:t>
                        </m:r>
                        <m:r>
                          <a:rPr lang="en-US" altLang="zh-TW" sz="1800" i="1" dirty="0">
                            <a:latin typeface="Cambria Math" panose="02040503050406030204" pitchFamily="18" charset="0"/>
                            <a:ea typeface="微軟正黑體" panose="020B0604030504040204" pitchFamily="34" charset="-120"/>
                          </a:rPr>
                          <m:t>8</m:t>
                        </m:r>
                      </m:den>
                    </m:f>
                    <m:r>
                      <a:rPr lang="en-US" altLang="zh-TW" sz="1800" i="1" dirty="0">
                        <a:latin typeface="Cambria Math" panose="02040503050406030204" pitchFamily="18" charset="0"/>
                        <a:ea typeface="微軟正黑體" panose="020B0604030504040204" pitchFamily="34" charset="-120"/>
                      </a:rPr>
                      <m:t>=</m:t>
                    </m:r>
                    <m:r>
                      <a:rPr lang="en-US" altLang="zh-TW" sz="1800" i="1" dirty="0" smtClean="0">
                        <a:latin typeface="Cambria Math" panose="02040503050406030204" pitchFamily="18" charset="0"/>
                        <a:ea typeface="微軟正黑體" panose="020B0604030504040204" pitchFamily="34" charset="-120"/>
                      </a:rPr>
                      <m:t>1</m:t>
                    </m:r>
                    <m:r>
                      <a:rPr lang="en-US" altLang="zh-TW" sz="1800" i="1" dirty="0">
                        <a:latin typeface="Cambria Math" panose="02040503050406030204" pitchFamily="18" charset="0"/>
                        <a:ea typeface="微軟正黑體" panose="020B0604030504040204" pitchFamily="34" charset="-120"/>
                      </a:rPr>
                      <m:t>0</m:t>
                    </m:r>
                    <m:r>
                      <a:rPr lang="en-US" altLang="zh-TW" sz="1800" i="1" dirty="0" smtClean="0">
                        <a:latin typeface="Cambria Math" panose="02040503050406030204" pitchFamily="18" charset="0"/>
                        <a:ea typeface="微軟正黑體" panose="020B0604030504040204" pitchFamily="34" charset="-120"/>
                      </a:rPr>
                      <m:t>8</m:t>
                    </m:r>
                    <m:r>
                      <a:rPr lang="en-US" altLang="zh-TW" sz="1800" i="1" dirty="0">
                        <a:latin typeface="Cambria Math" panose="02040503050406030204" pitchFamily="18" charset="0"/>
                        <a:ea typeface="微軟正黑體" panose="020B0604030504040204" pitchFamily="34" charset="-120"/>
                      </a:rPr>
                      <m:t>.</m:t>
                    </m:r>
                    <m:r>
                      <a:rPr lang="en-US" altLang="zh-TW" sz="1800" i="1" dirty="0" smtClean="0">
                        <a:latin typeface="Cambria Math" panose="02040503050406030204" pitchFamily="18" charset="0"/>
                        <a:ea typeface="微軟正黑體" panose="020B0604030504040204" pitchFamily="34" charset="-120"/>
                      </a:rPr>
                      <m:t>3</m:t>
                    </m:r>
                    <m:r>
                      <a:rPr lang="en-US" altLang="zh-TW" sz="1800" i="1" dirty="0">
                        <a:latin typeface="Cambria Math" panose="02040503050406030204" pitchFamily="18" charset="0"/>
                        <a:ea typeface="微軟正黑體" panose="020B0604030504040204" pitchFamily="34" charset="-120"/>
                      </a:rPr>
                      <m:t>1</m:t>
                    </m:r>
                    <m:r>
                      <a:rPr lang="zh-TW" altLang="en-US" sz="1800" i="1" dirty="0" smtClean="0">
                        <a:latin typeface="Cambria Math" panose="02040503050406030204" pitchFamily="18" charset="0"/>
                        <a:ea typeface="微軟正黑體" panose="020B0604030504040204" pitchFamily="34" charset="-120"/>
                      </a:rPr>
                      <m:t>，</m:t>
                    </m:r>
                  </m:oMath>
                </a14:m>
                <a:r>
                  <a:rPr lang="zh-TW" altLang="en-US" sz="1800" dirty="0" smtClean="0">
                    <a:latin typeface="微軟正黑體" panose="020B0604030504040204" pitchFamily="34" charset="-120"/>
                    <a:ea typeface="微軟正黑體" panose="020B0604030504040204" pitchFamily="34" charset="-120"/>
                  </a:rPr>
                  <a:t>因此需要約</a:t>
                </a:r>
                <a:r>
                  <a:rPr lang="en-US" altLang="zh-TW" sz="1800" dirty="0" smtClean="0">
                    <a:latin typeface="微軟正黑體" panose="020B0604030504040204" pitchFamily="34" charset="-120"/>
                    <a:ea typeface="微軟正黑體" panose="020B0604030504040204" pitchFamily="34" charset="-120"/>
                  </a:rPr>
                  <a:t>108</a:t>
                </a:r>
                <a:r>
                  <a:rPr lang="zh-TW" altLang="en-US" sz="1800" dirty="0" smtClean="0">
                    <a:latin typeface="微軟正黑體" panose="020B0604030504040204" pitchFamily="34" charset="-120"/>
                    <a:ea typeface="微軟正黑體" panose="020B0604030504040204" pitchFamily="34" charset="-120"/>
                  </a:rPr>
                  <a:t>口期貨合約。</a:t>
                </a:r>
                <a:endParaRPr lang="en-US" altLang="zh-TW" sz="1800" dirty="0" smtClean="0">
                  <a:latin typeface="微軟正黑體" panose="020B0604030504040204" pitchFamily="34" charset="-120"/>
                  <a:ea typeface="微軟正黑體" panose="020B0604030504040204" pitchFamily="34" charset="-120"/>
                </a:endParaRPr>
              </a:p>
              <a:p>
                <a:pPr>
                  <a:lnSpc>
                    <a:spcPct val="100000"/>
                  </a:lnSpc>
                </a:pPr>
                <a:r>
                  <a:rPr lang="zh-TW" altLang="en-US" sz="1800" dirty="0">
                    <a:latin typeface="微軟正黑體" panose="020B0604030504040204" pitchFamily="34" charset="-120"/>
                    <a:ea typeface="微軟正黑體" panose="020B0604030504040204" pitchFamily="34" charset="-120"/>
                  </a:rPr>
                  <a:t>若是</a:t>
                </a:r>
                <a:r>
                  <a:rPr lang="zh-TW" altLang="en-US" sz="1800" dirty="0" smtClean="0">
                    <a:latin typeface="微軟正黑體" panose="020B0604030504040204" pitchFamily="34" charset="-120"/>
                    <a:ea typeface="微軟正黑體" panose="020B0604030504040204" pitchFamily="34" charset="-120"/>
                  </a:rPr>
                  <a:t>以</a:t>
                </a:r>
                <a:r>
                  <a:rPr lang="en-US" altLang="zh-TW" sz="1800" dirty="0">
                    <a:latin typeface="微軟正黑體" panose="020B0604030504040204" pitchFamily="34" charset="-120"/>
                    <a:ea typeface="微軟正黑體" panose="020B0604030504040204" pitchFamily="34" charset="-120"/>
                  </a:rPr>
                  <a:t>CF Weighted </a:t>
                </a:r>
                <a:r>
                  <a:rPr lang="en-US" altLang="zh-TW" sz="1800" dirty="0" smtClean="0">
                    <a:latin typeface="微軟正黑體" panose="020B0604030504040204" pitchFamily="34" charset="-120"/>
                    <a:ea typeface="微軟正黑體" panose="020B0604030504040204" pitchFamily="34" charset="-120"/>
                  </a:rPr>
                  <a:t>Hedge</a:t>
                </a:r>
                <a:r>
                  <a:rPr lang="zh-TW" altLang="en-US" sz="1800" dirty="0" smtClean="0">
                    <a:latin typeface="微軟正黑體" panose="020B0604030504040204" pitchFamily="34" charset="-120"/>
                    <a:ea typeface="微軟正黑體" panose="020B0604030504040204" pitchFamily="34" charset="-120"/>
                  </a:rPr>
                  <a:t>的方式則會算出</a:t>
                </a:r>
                <a:r>
                  <a:rPr lang="en-US" altLang="zh-TW" sz="1800" dirty="0" smtClean="0">
                    <a:latin typeface="微軟正黑體" panose="020B0604030504040204" pitchFamily="34" charset="-120"/>
                    <a:ea typeface="微軟正黑體" panose="020B0604030504040204" pitchFamily="34" charset="-120"/>
                  </a:rPr>
                  <a:t>75</a:t>
                </a:r>
                <a:r>
                  <a:rPr lang="zh-TW" altLang="en-US" sz="1800" dirty="0" smtClean="0">
                    <a:latin typeface="微軟正黑體" panose="020B0604030504040204" pitchFamily="34" charset="-120"/>
                    <a:ea typeface="微軟正黑體" panose="020B0604030504040204" pitchFamily="34" charset="-120"/>
                  </a:rPr>
                  <a:t>口期貨，兩種方法結果的差距來自於兩種債券的存續期間不同：需要被</a:t>
                </a:r>
                <a:r>
                  <a:rPr lang="en-US" altLang="zh-TW" sz="1800" dirty="0" smtClean="0">
                    <a:latin typeface="微軟正黑體" panose="020B0604030504040204" pitchFamily="34" charset="-120"/>
                    <a:ea typeface="微軟正黑體" panose="020B0604030504040204" pitchFamily="34" charset="-120"/>
                  </a:rPr>
                  <a:t>hedge</a:t>
                </a:r>
                <a:r>
                  <a:rPr lang="zh-TW" altLang="en-US" sz="1800" dirty="0" smtClean="0">
                    <a:latin typeface="微軟正黑體" panose="020B0604030504040204" pitchFamily="34" charset="-120"/>
                    <a:ea typeface="微軟正黑體" panose="020B0604030504040204" pitchFamily="34" charset="-120"/>
                  </a:rPr>
                  <a:t>的債券存續期間為</a:t>
                </a:r>
                <a:r>
                  <a:rPr lang="en-US" altLang="zh-TW" sz="1800" dirty="0" smtClean="0">
                    <a:latin typeface="微軟正黑體" panose="020B0604030504040204" pitchFamily="34" charset="-120"/>
                    <a:ea typeface="微軟正黑體" panose="020B0604030504040204" pitchFamily="34" charset="-120"/>
                  </a:rPr>
                  <a:t>8.662</a:t>
                </a:r>
                <a:r>
                  <a:rPr lang="zh-TW" altLang="en-US" sz="1800" dirty="0" smtClean="0">
                    <a:latin typeface="微軟正黑體" panose="020B0604030504040204" pitchFamily="34" charset="-120"/>
                    <a:ea typeface="微軟正黑體" panose="020B0604030504040204" pitchFamily="34" charset="-120"/>
                  </a:rPr>
                  <a:t>年，</a:t>
                </a:r>
                <a:r>
                  <a:rPr lang="en-US" altLang="zh-TW" sz="1800" dirty="0" smtClean="0">
                    <a:latin typeface="微軟正黑體" panose="020B0604030504040204" pitchFamily="34" charset="-120"/>
                    <a:ea typeface="微軟正黑體" panose="020B0604030504040204" pitchFamily="34" charset="-120"/>
                  </a:rPr>
                  <a:t>CTD</a:t>
                </a:r>
                <a:r>
                  <a:rPr lang="zh-TW" altLang="en-US" sz="1800" dirty="0" smtClean="0">
                    <a:latin typeface="微軟正黑體" panose="020B0604030504040204" pitchFamily="34" charset="-120"/>
                    <a:ea typeface="微軟正黑體" panose="020B0604030504040204" pitchFamily="34" charset="-120"/>
                  </a:rPr>
                  <a:t>有較短的存續期間 </a:t>
                </a:r>
                <a:r>
                  <a:rPr lang="en-US" altLang="zh-TW" sz="1800" dirty="0" smtClean="0">
                    <a:latin typeface="微軟正黑體" panose="020B0604030504040204" pitchFamily="34" charset="-120"/>
                    <a:ea typeface="微軟正黑體" panose="020B0604030504040204" pitchFamily="34" charset="-120"/>
                  </a:rPr>
                  <a:t>(6.437</a:t>
                </a:r>
                <a:r>
                  <a:rPr lang="zh-TW" altLang="en-US" sz="1800" dirty="0" smtClean="0">
                    <a:latin typeface="微軟正黑體" panose="020B0604030504040204" pitchFamily="34" charset="-120"/>
                    <a:ea typeface="微軟正黑體" panose="020B0604030504040204" pitchFamily="34" charset="-120"/>
                  </a:rPr>
                  <a:t>年</a:t>
                </a:r>
                <a:r>
                  <a:rPr lang="en-US" altLang="zh-TW" sz="1800" dirty="0" smtClean="0">
                    <a:latin typeface="微軟正黑體" panose="020B0604030504040204" pitchFamily="34" charset="-120"/>
                    <a:ea typeface="微軟正黑體" panose="020B0604030504040204" pitchFamily="34" charset="-120"/>
                  </a:rPr>
                  <a:t>)</a:t>
                </a:r>
              </a:p>
              <a:p>
                <a:pPr>
                  <a:lnSpc>
                    <a:spcPct val="100000"/>
                  </a:lnSpc>
                </a:pP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sym typeface="Wingdings" panose="05000000000000000000" pitchFamily="2" charset="2"/>
                  </a:rPr>
                  <a:t></a:t>
                </a:r>
                <a:r>
                  <a:rPr lang="pt-BR" altLang="zh-TW" sz="1800" dirty="0" smtClean="0">
                    <a:latin typeface="微軟正黑體" panose="020B0604030504040204" pitchFamily="34" charset="-120"/>
                    <a:ea typeface="微軟正黑體" panose="020B0604030504040204" pitchFamily="34" charset="-120"/>
                  </a:rPr>
                  <a:t> (6.437 </a:t>
                </a:r>
                <a:r>
                  <a:rPr lang="pt-BR" altLang="zh-TW" sz="1800" dirty="0">
                    <a:latin typeface="微軟正黑體" panose="020B0604030504040204" pitchFamily="34" charset="-120"/>
                    <a:ea typeface="微軟正黑體" panose="020B0604030504040204" pitchFamily="34" charset="-120"/>
                  </a:rPr>
                  <a:t>÷ 8.662) ≈ (75 ÷ 108</a:t>
                </a:r>
                <a:r>
                  <a:rPr lang="pt-BR" altLang="zh-TW" sz="1800" dirty="0" smtClean="0">
                    <a:latin typeface="微軟正黑體" panose="020B0604030504040204" pitchFamily="34" charset="-120"/>
                    <a:ea typeface="微軟正黑體" panose="020B0604030504040204" pitchFamily="34" charset="-120"/>
                  </a:rPr>
                  <a:t>)</a:t>
                </a:r>
              </a:p>
              <a:p>
                <a:pPr marL="201168" lvl="1" indent="0">
                  <a:lnSpc>
                    <a:spcPct val="100000"/>
                  </a:lnSpc>
                  <a:buNone/>
                </a:pPr>
                <a:r>
                  <a:rPr lang="zh-TW" altLang="en-US" dirty="0" smtClean="0">
                    <a:latin typeface="微軟正黑體" panose="020B0604030504040204" pitchFamily="34" charset="-120"/>
                    <a:ea typeface="微軟正黑體" panose="020B0604030504040204" pitchFamily="34" charset="-120"/>
                  </a:rPr>
                  <a:t>期貨合約的定價追蹤存續期間較短的債券，且期貨價格對</a:t>
                </a:r>
                <a:r>
                  <a:rPr lang="en-US" altLang="zh-TW" dirty="0" smtClean="0">
                    <a:latin typeface="微軟正黑體" panose="020B0604030504040204" pitchFamily="34" charset="-120"/>
                    <a:ea typeface="微軟正黑體" panose="020B0604030504040204" pitchFamily="34" charset="-120"/>
                  </a:rPr>
                  <a:t>yield</a:t>
                </a:r>
                <a:r>
                  <a:rPr lang="zh-TW" altLang="en-US" dirty="0" smtClean="0">
                    <a:latin typeface="微軟正黑體" panose="020B0604030504040204" pitchFamily="34" charset="-120"/>
                    <a:ea typeface="微軟正黑體" panose="020B0604030504040204" pitchFamily="34" charset="-120"/>
                  </a:rPr>
                  <a:t>波動的反應相較溫和，因此需要更多倉位來避險。</a:t>
                </a:r>
                <a:endParaRPr lang="en-US" altLang="zh-TW" dirty="0" smtClean="0">
                  <a:latin typeface="微軟正黑體" panose="020B0604030504040204" pitchFamily="34" charset="-120"/>
                  <a:ea typeface="微軟正黑體" panose="020B0604030504040204" pitchFamily="34" charset="-120"/>
                </a:endParaRPr>
              </a:p>
            </p:txBody>
          </p:sp>
        </mc:Choice>
        <mc:Fallback xmlns="">
          <p:sp>
            <p:nvSpPr>
              <p:cNvPr id="4" name="內容版面配置區 3"/>
              <p:cNvSpPr>
                <a:spLocks noGrp="1" noRot="1" noChangeAspect="1" noMove="1" noResize="1" noEditPoints="1" noAdjustHandles="1" noChangeArrowheads="1" noChangeShapeType="1" noTextEdit="1"/>
              </p:cNvSpPr>
              <p:nvPr>
                <p:ph sz="half" idx="2"/>
              </p:nvPr>
            </p:nvSpPr>
            <p:spPr>
              <a:xfrm>
                <a:off x="1097278" y="2515713"/>
                <a:ext cx="10058402" cy="3353381"/>
              </a:xfrm>
              <a:blipFill>
                <a:blip r:embed="rId4"/>
                <a:stretch>
                  <a:fillRect l="-485" t="-1091" r="-1394"/>
                </a:stretch>
              </a:blipFill>
            </p:spPr>
            <p:txBody>
              <a:bodyPr/>
              <a:lstStyle/>
              <a:p>
                <a:r>
                  <a:rPr lang="zh-TW" altLang="en-US">
                    <a:noFill/>
                  </a:rPr>
                  <a:t> </a:t>
                </a:r>
              </a:p>
            </p:txBody>
          </p:sp>
        </mc:Fallback>
      </mc:AlternateContent>
      <p:sp>
        <p:nvSpPr>
          <p:cNvPr id="5" name="矩形 4"/>
          <p:cNvSpPr/>
          <p:nvPr/>
        </p:nvSpPr>
        <p:spPr>
          <a:xfrm>
            <a:off x="6126480" y="1064957"/>
            <a:ext cx="3653139" cy="584775"/>
          </a:xfrm>
          <a:prstGeom prst="rect">
            <a:avLst/>
          </a:prstGeom>
        </p:spPr>
        <p:txBody>
          <a:bodyPr wrap="square">
            <a:spAutoFit/>
          </a:bodyPr>
          <a:lstStyle/>
          <a:p>
            <a:r>
              <a:rPr lang="zh-TW" altLang="en-US" sz="1600" dirty="0">
                <a:latin typeface="微軟正黑體" panose="020B0604030504040204" pitchFamily="34" charset="-120"/>
                <a:ea typeface="微軟正黑體" panose="020B0604030504040204" pitchFamily="34" charset="-120"/>
              </a:rPr>
              <a:t>評估所</a:t>
            </a:r>
            <a:r>
              <a:rPr lang="zh-TW" altLang="en-US" sz="1600" dirty="0" smtClean="0">
                <a:latin typeface="微軟正黑體" panose="020B0604030504040204" pitchFamily="34" charset="-120"/>
                <a:ea typeface="微軟正黑體" panose="020B0604030504040204" pitchFamily="34" charset="-120"/>
              </a:rPr>
              <a:t>要</a:t>
            </a:r>
            <a:r>
              <a:rPr lang="en-US" altLang="zh-TW" sz="1600" dirty="0" smtClean="0">
                <a:latin typeface="微軟正黑體" panose="020B0604030504040204" pitchFamily="34" charset="-120"/>
                <a:ea typeface="微軟正黑體" panose="020B0604030504040204" pitchFamily="34" charset="-120"/>
              </a:rPr>
              <a:t>hedge</a:t>
            </a:r>
            <a:r>
              <a:rPr lang="zh-TW" altLang="en-US" sz="1600" dirty="0" smtClean="0">
                <a:latin typeface="微軟正黑體" panose="020B0604030504040204" pitchFamily="34" charset="-120"/>
                <a:ea typeface="微軟正黑體" panose="020B0604030504040204" pitchFamily="34" charset="-120"/>
              </a:rPr>
              <a:t>的現貨資產與</a:t>
            </a:r>
            <a:r>
              <a:rPr lang="zh-TW" altLang="en-US" sz="1600" dirty="0">
                <a:latin typeface="微軟正黑體" panose="020B0604030504040204" pitchFamily="34" charset="-120"/>
                <a:ea typeface="微軟正黑體" panose="020B0604030504040204" pitchFamily="34" charset="-120"/>
              </a:rPr>
              <a:t>相對應期貨合約價格的相對波動率</a:t>
            </a:r>
          </a:p>
        </p:txBody>
      </p:sp>
    </p:spTree>
    <p:extLst>
      <p:ext uri="{BB962C8B-B14F-4D97-AF65-F5344CB8AC3E}">
        <p14:creationId xmlns:p14="http://schemas.microsoft.com/office/powerpoint/2010/main" val="774216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交叉風險 </a:t>
            </a:r>
            <a:r>
              <a:rPr lang="en-US" altLang="zh-TW" dirty="0" smtClean="0">
                <a:latin typeface="微軟正黑體" panose="020B0604030504040204" pitchFamily="34" charset="-120"/>
                <a:ea typeface="微軟正黑體" panose="020B0604030504040204" pitchFamily="34" charset="-120"/>
              </a:rPr>
              <a:t>(Crossover risk)</a:t>
            </a:r>
            <a:endParaRPr lang="zh-TW" altLang="en-US"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Autofit/>
              </a:bodyPr>
              <a:lstStyle/>
              <a:p>
                <a14:m>
                  <m:oMath xmlns:m="http://schemas.openxmlformats.org/officeDocument/2006/math">
                    <m:r>
                      <a:rPr lang="en-US" altLang="zh-TW" sz="1800" i="1" smtClean="0">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𝐵</m:t>
                    </m:r>
                    <m:r>
                      <a:rPr lang="en-US" altLang="zh-TW" sz="1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𝐻𝑅</m:t>
                    </m:r>
                    <m:r>
                      <a:rPr lang="en-US" altLang="zh-TW" sz="1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m:t>
                    </m:r>
                    <m:sSub>
                      <m:sSubPr>
                        <m:ctrlPr>
                          <a:rPr lang="en-US" altLang="zh-TW" sz="1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ctrlPr>
                      </m:sSubPr>
                      <m:e>
                        <m:r>
                          <a:rPr lang="en-US" altLang="zh-TW" sz="1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𝐶𝐹</m:t>
                        </m:r>
                      </m:e>
                      <m:sub>
                        <m:r>
                          <a:rPr lang="en-US" altLang="zh-TW" sz="1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𝑐𝑡𝑑</m:t>
                        </m:r>
                      </m:sub>
                    </m:sSub>
                    <m:r>
                      <a:rPr lang="en-US" altLang="zh-TW" sz="1800"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f>
                      <m:fPr>
                        <m:type m:val="lin"/>
                        <m:ctrlPr>
                          <a:rPr lang="en-US" altLang="zh-TW" sz="1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altLang="zh-TW" sz="1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1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1800" i="1">
                                <a:solidFill>
                                  <a:schemeClr val="tx1"/>
                                </a:solidFill>
                                <a:latin typeface="Cambria Math" panose="02040503050406030204" pitchFamily="18" charset="0"/>
                                <a:ea typeface="Cambria Math" panose="02040503050406030204" pitchFamily="18" charset="0"/>
                                <a:sym typeface="Wingdings" panose="05000000000000000000" pitchFamily="2" charset="2"/>
                              </a:rPr>
                              <m:t>h𝑒𝑑𝑔𝑒</m:t>
                            </m:r>
                          </m:sub>
                        </m:sSub>
                      </m:num>
                      <m:den>
                        <m:sSub>
                          <m:sSubPr>
                            <m:ctrlPr>
                              <a:rPr lang="en-US" altLang="zh-TW" sz="1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1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1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𝑐𝑡𝑑</m:t>
                            </m:r>
                          </m:sub>
                        </m:sSub>
                      </m:den>
                    </m:f>
                    <m:r>
                      <a:rPr lang="en-US" altLang="zh-TW" sz="1800"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oMath>
                </a14:m>
                <a:endParaRPr lang="en-US" altLang="zh-TW" sz="1800" dirty="0">
                  <a:solidFill>
                    <a:schemeClr val="tx1"/>
                  </a:solidFill>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zh-TW" altLang="en-US"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P</a:t>
                </a:r>
                <a14:m>
                  <m:oMath xmlns:m="http://schemas.openxmlformats.org/officeDocument/2006/math">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oMath>
                </a14:m>
                <a:r>
                  <a:rPr lang="zh-TW" altLang="en-US"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a:t>
                </a:r>
                <a:r>
                  <a:rPr lang="en-US" altLang="zh-TW"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CTD</a:t>
                </a:r>
                <a:r>
                  <a:rPr lang="zh-TW" altLang="en-US"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從短存續期間變成較長存續期間的債券時，</a:t>
                </a:r>
                <a14:m>
                  <m:oMath xmlns:m="http://schemas.openxmlformats.org/officeDocument/2006/math">
                    <m:sSub>
                      <m:sSubPr>
                        <m:ctrlP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𝑐𝑡𝑑</m:t>
                        </m:r>
                      </m:sub>
                    </m:sSub>
                    <m:r>
                      <a:rPr lang="en-US" altLang="zh-TW"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oMath>
                </a14:m>
                <a:r>
                  <a:rPr lang="zh-TW" altLang="en-US" dirty="0" smtClean="0">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 </a:t>
                </a:r>
                <a14:m>
                  <m:oMath xmlns:m="http://schemas.openxmlformats.org/officeDocument/2006/math">
                    <m:r>
                      <a:rPr lang="en-US" altLang="zh-TW"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𝐵𝐻𝑅</m:t>
                    </m:r>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oMath>
                </a14:m>
                <a:endParaRPr lang="en-US" altLang="zh-TW"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endParaRPr>
              </a:p>
              <a:p>
                <a:pPr lvl="1">
                  <a:buClr>
                    <a:schemeClr val="tx1"/>
                  </a:buClr>
                  <a:buFont typeface="Arial" panose="020B0604020202020204" pitchFamily="34" charset="0"/>
                  <a:buChar char="•"/>
                </a:pPr>
                <a:r>
                  <a:rPr lang="zh-TW" altLang="en-US" dirty="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P</a:t>
                </a:r>
                <a14:m>
                  <m:oMath xmlns:m="http://schemas.openxmlformats.org/officeDocument/2006/math">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oMath>
                </a14:m>
                <a:r>
                  <a:rPr lang="zh-TW" altLang="en-US" dirty="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a:t>
                </a:r>
                <a:r>
                  <a:rPr lang="en-US" altLang="zh-TW" dirty="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CTD</a:t>
                </a:r>
                <a:r>
                  <a:rPr lang="zh-TW" altLang="en-US"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從長存續</a:t>
                </a:r>
                <a:r>
                  <a:rPr lang="zh-TW" altLang="en-US" dirty="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期間變成</a:t>
                </a:r>
                <a:r>
                  <a:rPr lang="zh-TW" altLang="en-US"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較短存續</a:t>
                </a:r>
                <a:r>
                  <a:rPr lang="zh-TW" altLang="en-US" dirty="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期間的債券時，</a:t>
                </a:r>
                <a14:m>
                  <m:oMath xmlns:m="http://schemas.openxmlformats.org/officeDocument/2006/math">
                    <m:sSub>
                      <m:sSubPr>
                        <m:ctrlP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𝑐𝑡𝑑</m:t>
                        </m:r>
                      </m:sub>
                    </m:sSub>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oMath>
                </a14:m>
                <a:r>
                  <a:rPr lang="zh-TW" altLang="en-US" dirty="0">
                    <a:latin typeface="微軟正黑體" panose="020B0604030504040204" pitchFamily="34" charset="-120"/>
                    <a:ea typeface="微軟正黑體" panose="020B0604030504040204" pitchFamily="34" charset="-120"/>
                  </a:rPr>
                  <a:t>，</a:t>
                </a:r>
                <a:r>
                  <a:rPr lang="en-US" altLang="zh-TW" dirty="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 </a:t>
                </a:r>
                <a14:m>
                  <m:oMath xmlns:m="http://schemas.openxmlformats.org/officeDocument/2006/math">
                    <m:r>
                      <a:rPr lang="en-US" altLang="zh-TW"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𝐵𝐻𝑅</m:t>
                    </m:r>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oMath>
                </a14:m>
                <a:endParaRPr lang="zh-TW" altLang="en-US" dirty="0">
                  <a:latin typeface="微軟正黑體" panose="020B0604030504040204" pitchFamily="34" charset="-120"/>
                  <a:ea typeface="微軟正黑體" panose="020B0604030504040204" pitchFamily="34" charset="-120"/>
                </a:endParaRPr>
              </a:p>
              <a:p>
                <a:pPr marL="0" indent="0">
                  <a:buClr>
                    <a:schemeClr val="tx1"/>
                  </a:buClr>
                  <a:buNone/>
                </a:pPr>
                <a:r>
                  <a:rPr lang="zh-TW" altLang="en-US" sz="1800" dirty="0" smtClean="0">
                    <a:latin typeface="微軟正黑體" panose="020B0604030504040204" pitchFamily="34" charset="-120"/>
                    <a:ea typeface="微軟正黑體" panose="020B0604030504040204" pitchFamily="34" charset="-120"/>
                  </a:rPr>
                  <a:t> 凸性 </a:t>
                </a:r>
                <a:r>
                  <a:rPr lang="en-US" altLang="zh-TW" sz="1800" dirty="0" smtClean="0">
                    <a:latin typeface="微軟正黑體" panose="020B0604030504040204" pitchFamily="34" charset="-120"/>
                    <a:ea typeface="微軟正黑體" panose="020B0604030504040204" pitchFamily="34" charset="-120"/>
                  </a:rPr>
                  <a:t>(convexity)</a:t>
                </a:r>
              </a:p>
              <a:p>
                <a:pPr lvl="1">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有利於</a:t>
                </a:r>
                <a:r>
                  <a:rPr lang="en-US" altLang="zh-TW" dirty="0" smtClean="0">
                    <a:latin typeface="微軟正黑體" panose="020B0604030504040204" pitchFamily="34" charset="-120"/>
                    <a:ea typeface="微軟正黑體" panose="020B0604030504040204" pitchFamily="34" charset="-120"/>
                  </a:rPr>
                  <a:t>long hedger</a:t>
                </a:r>
                <a:r>
                  <a:rPr lang="zh-TW" altLang="en-US" dirty="0" smtClean="0">
                    <a:latin typeface="微軟正黑體" panose="020B0604030504040204" pitchFamily="34" charset="-120"/>
                    <a:ea typeface="微軟正黑體" panose="020B0604030504040204" pitchFamily="34" charset="-120"/>
                  </a:rPr>
                  <a:t>或</a:t>
                </a:r>
                <a:r>
                  <a:rPr lang="zh-TW" altLang="en-US" dirty="0">
                    <a:latin typeface="微軟正黑體" panose="020B0604030504040204" pitchFamily="34" charset="-120"/>
                    <a:ea typeface="微軟正黑體" panose="020B0604030504040204" pitchFamily="34" charset="-120"/>
                  </a:rPr>
                  <a:t>多頭基差交易</a:t>
                </a:r>
                <a:r>
                  <a:rPr lang="zh-TW" altLang="en-US" dirty="0" smtClean="0">
                    <a:latin typeface="微軟正黑體" panose="020B0604030504040204" pitchFamily="34" charset="-120"/>
                    <a:ea typeface="微軟正黑體" panose="020B0604030504040204" pitchFamily="34" charset="-120"/>
                  </a:rPr>
                  <a:t>者</a:t>
                </a:r>
                <a:endParaRPr lang="en-US" altLang="zh-TW" dirty="0" smtClean="0">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不利於</a:t>
                </a:r>
                <a:r>
                  <a:rPr lang="en-US" altLang="zh-TW" dirty="0" smtClean="0">
                    <a:latin typeface="微軟正黑體" panose="020B0604030504040204" pitchFamily="34" charset="-120"/>
                    <a:ea typeface="微軟正黑體" panose="020B0604030504040204" pitchFamily="34" charset="-120"/>
                  </a:rPr>
                  <a:t>short hedger</a:t>
                </a:r>
                <a:r>
                  <a:rPr lang="zh-TW" altLang="en-US" dirty="0" smtClean="0">
                    <a:latin typeface="微軟正黑體" panose="020B0604030504040204" pitchFamily="34" charset="-120"/>
                    <a:ea typeface="微軟正黑體" panose="020B0604030504040204" pitchFamily="34" charset="-120"/>
                  </a:rPr>
                  <a:t>或空頭基</a:t>
                </a:r>
                <a:r>
                  <a:rPr lang="zh-TW" altLang="en-US" dirty="0">
                    <a:latin typeface="微軟正黑體" panose="020B0604030504040204" pitchFamily="34" charset="-120"/>
                    <a:ea typeface="微軟正黑體" panose="020B0604030504040204" pitchFamily="34" charset="-120"/>
                  </a:rPr>
                  <a:t>差交易</a:t>
                </a:r>
                <a:r>
                  <a:rPr lang="zh-TW" altLang="en-US" dirty="0" smtClean="0">
                    <a:latin typeface="微軟正黑體" panose="020B0604030504040204" pitchFamily="34" charset="-120"/>
                    <a:ea typeface="微軟正黑體" panose="020B0604030504040204" pitchFamily="34" charset="-120"/>
                  </a:rPr>
                  <a:t>者</a:t>
                </a:r>
                <a:endParaRPr lang="en-US" altLang="zh-TW" dirty="0">
                  <a:latin typeface="微軟正黑體" panose="020B0604030504040204" pitchFamily="34" charset="-120"/>
                  <a:ea typeface="微軟正黑體" panose="020B0604030504040204" pitchFamily="34" charset="-120"/>
                </a:endParaRPr>
              </a:p>
              <a:p>
                <a:pPr marL="0" indent="0">
                  <a:buClr>
                    <a:schemeClr val="tx1"/>
                  </a:buClr>
                  <a:buNone/>
                </a:pPr>
                <a:r>
                  <a:rPr lang="en-US" altLang="zh-TW" sz="1800" dirty="0" smtClean="0">
                    <a:latin typeface="微軟正黑體" panose="020B0604030504040204" pitchFamily="34" charset="-120"/>
                    <a:ea typeface="微軟正黑體" panose="020B0604030504040204" pitchFamily="34" charset="-120"/>
                  </a:rPr>
                  <a:t> </a:t>
                </a:r>
                <a:r>
                  <a:rPr lang="zh-TW" altLang="en-US" sz="1800" dirty="0" smtClean="0">
                    <a:latin typeface="微軟正黑體" panose="020B0604030504040204" pitchFamily="34" charset="-120"/>
                    <a:ea typeface="微軟正黑體" panose="020B0604030504040204" pitchFamily="34" charset="-120"/>
                  </a:rPr>
                  <a:t>其他：</a:t>
                </a:r>
                <a:endParaRPr lang="en-US" altLang="zh-TW" sz="1800" dirty="0">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14:m>
                  <m:oMath xmlns:m="http://schemas.openxmlformats.org/officeDocument/2006/math">
                    <m:sSub>
                      <m:sSubPr>
                        <m:ctrlP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i="1">
                            <a:solidFill>
                              <a:schemeClr val="tx1"/>
                            </a:solidFill>
                            <a:latin typeface="Cambria Math" panose="02040503050406030204" pitchFamily="18" charset="0"/>
                            <a:ea typeface="Cambria Math" panose="02040503050406030204" pitchFamily="18" charset="0"/>
                            <a:sym typeface="Wingdings" panose="05000000000000000000" pitchFamily="2" charset="2"/>
                          </a:rPr>
                          <m:t>h𝑒𝑑𝑔𝑒</m:t>
                        </m:r>
                      </m:sub>
                    </m:sSub>
                  </m:oMath>
                </a14:m>
                <a:r>
                  <a:rPr lang="en-US" altLang="zh-TW"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隨著到期期限下降</a:t>
                </a:r>
                <a:endParaRPr lang="en-US" altLang="zh-TW" dirty="0" smtClean="0">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en-US" altLang="zh-TW" dirty="0" smtClean="0">
                    <a:latin typeface="微軟正黑體" panose="020B0604030504040204" pitchFamily="34" charset="-120"/>
                    <a:ea typeface="微軟正黑體" panose="020B0604030504040204" pitchFamily="34" charset="-120"/>
                  </a:rPr>
                  <a:t>Yields </a:t>
                </a:r>
                <a:r>
                  <a:rPr lang="zh-TW" altLang="en-US" dirty="0" smtClean="0">
                    <a:latin typeface="微軟正黑體" panose="020B0604030504040204" pitchFamily="34" charset="-120"/>
                    <a:ea typeface="微軟正黑體" panose="020B0604030504040204" pitchFamily="34" charset="-120"/>
                  </a:rPr>
                  <a:t>增加</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減少</a:t>
                </a:r>
                <a:r>
                  <a:rPr lang="en-US" altLang="zh-TW" dirty="0" smtClean="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BPVs </a:t>
                </a:r>
                <a:r>
                  <a:rPr lang="zh-TW" altLang="en-US" dirty="0" smtClean="0">
                    <a:latin typeface="微軟正黑體" panose="020B0604030504040204" pitchFamily="34" charset="-120"/>
                    <a:ea typeface="微軟正黑體" panose="020B0604030504040204" pitchFamily="34" charset="-120"/>
                  </a:rPr>
                  <a:t>下降</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上升</a:t>
                </a:r>
                <a:r>
                  <a:rPr lang="en-US" altLang="zh-TW" dirty="0" smtClean="0">
                    <a:latin typeface="微軟正黑體" panose="020B0604030504040204" pitchFamily="34" charset="-120"/>
                    <a:ea typeface="微軟正黑體" panose="020B0604030504040204" pitchFamily="34" charset="-120"/>
                  </a:rPr>
                  <a:t>)</a:t>
                </a:r>
              </a:p>
              <a:p>
                <a:pPr lvl="1">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如果</a:t>
                </a:r>
                <a:r>
                  <a:rPr lang="en-US" altLang="zh-TW" dirty="0" smtClean="0">
                    <a:latin typeface="微軟正黑體" panose="020B0604030504040204" pitchFamily="34" charset="-120"/>
                    <a:ea typeface="微軟正黑體" panose="020B0604030504040204" pitchFamily="34" charset="-120"/>
                  </a:rPr>
                  <a:t>CTD</a:t>
                </a:r>
                <a:r>
                  <a:rPr lang="zh-TW" altLang="en-US" dirty="0" smtClean="0">
                    <a:latin typeface="微軟正黑體" panose="020B0604030504040204" pitchFamily="34" charset="-120"/>
                    <a:ea typeface="微軟正黑體" panose="020B0604030504040204" pitchFamily="34" charset="-120"/>
                  </a:rPr>
                  <a:t>債券沒有出現</a:t>
                </a:r>
                <a:r>
                  <a:rPr lang="en-US" altLang="zh-TW" dirty="0" smtClean="0">
                    <a:latin typeface="微軟正黑體" panose="020B0604030504040204" pitchFamily="34" charset="-120"/>
                    <a:ea typeface="微軟正黑體" panose="020B0604030504040204" pitchFamily="34" charset="-120"/>
                  </a:rPr>
                  <a:t>crossover</a:t>
                </a:r>
                <a:r>
                  <a:rPr lang="zh-TW" altLang="en-US" dirty="0" smtClean="0">
                    <a:latin typeface="微軟正黑體" panose="020B0604030504040204" pitchFamily="34" charset="-120"/>
                    <a:ea typeface="微軟正黑體" panose="020B0604030504040204" pitchFamily="34" charset="-120"/>
                  </a:rPr>
                  <a:t>的情形，</a:t>
                </a:r>
                <a:r>
                  <a:rPr lang="en-US" altLang="zh-TW" dirty="0">
                    <a:latin typeface="微軟正黑體" panose="020B0604030504040204" pitchFamily="34" charset="-120"/>
                    <a:ea typeface="微軟正黑體" panose="020B0604030504040204" pitchFamily="34" charset="-120"/>
                  </a:rPr>
                  <a:t>HR </a:t>
                </a:r>
                <a:r>
                  <a:rPr lang="zh-TW" altLang="en-US" dirty="0">
                    <a:latin typeface="微軟正黑體" panose="020B0604030504040204" pitchFamily="34" charset="-120"/>
                    <a:ea typeface="微軟正黑體" panose="020B0604030504040204" pitchFamily="34" charset="-120"/>
                  </a:rPr>
                  <a:t>可能相當</a:t>
                </a:r>
                <a:r>
                  <a:rPr lang="zh-TW" altLang="en-US" dirty="0" smtClean="0">
                    <a:latin typeface="微軟正黑體" panose="020B0604030504040204" pitchFamily="34" charset="-120"/>
                    <a:ea typeface="微軟正黑體" panose="020B0604030504040204" pitchFamily="34" charset="-120"/>
                  </a:rPr>
                  <a:t>穩定</a:t>
                </a:r>
                <a:endParaRPr lang="en-US" altLang="zh-TW" dirty="0" smtClean="0">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當利率變動</a:t>
                </a:r>
                <a:r>
                  <a:rPr lang="en-US" altLang="zh-TW" dirty="0">
                    <a:solidFill>
                      <a:srgbClr val="FFFF00"/>
                    </a:solidFill>
                    <a:latin typeface="微軟正黑體" panose="020B0604030504040204" pitchFamily="34" charset="-120"/>
                    <a:ea typeface="微軟正黑體" panose="020B0604030504040204" pitchFamily="34" charset="-120"/>
                  </a:rPr>
                  <a:t>20-25 </a:t>
                </a:r>
                <a:r>
                  <a:rPr lang="en-US" altLang="zh-TW" dirty="0" err="1" smtClean="0">
                    <a:solidFill>
                      <a:srgbClr val="FFFF00"/>
                    </a:solidFill>
                    <a:latin typeface="微軟正黑體" panose="020B0604030504040204" pitchFamily="34" charset="-120"/>
                    <a:ea typeface="微軟正黑體" panose="020B0604030504040204" pitchFamily="34" charset="-120"/>
                  </a:rPr>
                  <a:t>bp</a:t>
                </a:r>
                <a:r>
                  <a:rPr lang="zh-TW" altLang="en-US" dirty="0" smtClean="0">
                    <a:solidFill>
                      <a:srgbClr val="FFFF00"/>
                    </a:solidFill>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通常避險者會重新調整投資組合</a:t>
                </a:r>
                <a:endParaRPr lang="en-US" altLang="zh-TW" dirty="0">
                  <a:solidFill>
                    <a:srgbClr val="FFFF00"/>
                  </a:solidFill>
                  <a:latin typeface="微軟正黑體" panose="020B0604030504040204" pitchFamily="34" charset="-120"/>
                  <a:ea typeface="微軟正黑體" panose="020B060403050404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1394" t="-11212"/>
                </a:stretch>
              </a:blipFill>
            </p:spPr>
            <p:txBody>
              <a:bodyPr/>
              <a:lstStyle/>
              <a:p>
                <a:r>
                  <a:rPr lang="zh-TW" altLang="en-US">
                    <a:noFill/>
                  </a:rPr>
                  <a:t> </a:t>
                </a:r>
              </a:p>
            </p:txBody>
          </p:sp>
        </mc:Fallback>
      </mc:AlternateContent>
      <p:sp>
        <p:nvSpPr>
          <p:cNvPr id="4" name="文字方塊 3"/>
          <p:cNvSpPr txBox="1"/>
          <p:nvPr/>
        </p:nvSpPr>
        <p:spPr>
          <a:xfrm>
            <a:off x="10506923" y="6488668"/>
            <a:ext cx="1685077" cy="369332"/>
          </a:xfrm>
          <a:prstGeom prst="rect">
            <a:avLst/>
          </a:prstGeom>
          <a:noFill/>
        </p:spPr>
        <p:txBody>
          <a:bodyPr wrap="none" rtlCol="0">
            <a:spAutoFit/>
          </a:bodyPr>
          <a:lstStyle/>
          <a:p>
            <a:r>
              <a:rPr lang="en-US" altLang="zh-TW" dirty="0" smtClean="0"/>
              <a:t>*</a:t>
            </a:r>
            <a:r>
              <a:rPr lang="zh-TW" altLang="en-US" dirty="0" smtClean="0"/>
              <a:t>見下方備忘稿</a:t>
            </a:r>
            <a:endParaRPr lang="zh-TW" altLang="en-US" dirty="0"/>
          </a:p>
        </p:txBody>
      </p:sp>
    </p:spTree>
    <p:extLst>
      <p:ext uri="{BB962C8B-B14F-4D97-AF65-F5344CB8AC3E}">
        <p14:creationId xmlns:p14="http://schemas.microsoft.com/office/powerpoint/2010/main" val="3479525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投資組合避險</a:t>
            </a:r>
            <a:r>
              <a:rPr lang="en-US" altLang="zh-TW" dirty="0" smtClean="0">
                <a:latin typeface="微軟正黑體" panose="020B0604030504040204" pitchFamily="34" charset="-120"/>
                <a:ea typeface="微軟正黑體" panose="020B0604030504040204" pitchFamily="34" charset="-120"/>
              </a:rPr>
              <a:t>Portfolio Hedging</a:t>
            </a:r>
            <a:endParaRPr lang="zh-TW" altLang="en-US"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14:m>
                  <m:oMath xmlns:m="http://schemas.openxmlformats.org/officeDocument/2006/math">
                    <m:r>
                      <a:rPr lang="en-US" altLang="zh-TW" sz="2800" i="1" smtClean="0">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𝐵</m:t>
                    </m:r>
                    <m: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𝐻𝑅</m:t>
                    </m:r>
                    <m: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m:t>
                    </m:r>
                    <m:sSub>
                      <m:sSubPr>
                        <m:ctrlP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ctrlPr>
                      </m:sSubPr>
                      <m:e>
                        <m: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𝐶𝐹</m:t>
                        </m:r>
                      </m:e>
                      <m:sub>
                        <m: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𝑐𝑡𝑑</m:t>
                        </m:r>
                      </m:sub>
                    </m:sSub>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d>
                      <m:dPr>
                        <m:ctrlP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dPr>
                      <m:e>
                        <m:f>
                          <m:fPr>
                            <m:type m:val="lin"/>
                            <m:ctrlP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altLang="zh-TW" sz="280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2800" i="1">
                                    <a:solidFill>
                                      <a:srgbClr val="FFFF00"/>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2800" b="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t>𝑝𝑜𝑟𝑡𝑓𝑜𝑙𝑖𝑜</m:t>
                                </m:r>
                              </m:sub>
                            </m:sSub>
                          </m:num>
                          <m:den>
                            <m:sSub>
                              <m:sSubPr>
                                <m:ctrlP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𝑐𝑡𝑑</m:t>
                                </m:r>
                              </m:sub>
                            </m:sSub>
                          </m:den>
                        </m:f>
                      </m:e>
                    </m:d>
                  </m:oMath>
                </a14:m>
                <a:endParaRPr lang="en-US" altLang="zh-TW" sz="2800" dirty="0" smtClean="0">
                  <a:solidFill>
                    <a:schemeClr val="tx1"/>
                  </a:solidFill>
                  <a:ea typeface="Cambria Math" panose="02040503050406030204" pitchFamily="18" charset="0"/>
                  <a:sym typeface="Wingdings" panose="05000000000000000000" pitchFamily="2" charset="2"/>
                </a:endParaRPr>
              </a:p>
              <a:p>
                <a:endParaRPr lang="en-US" altLang="zh-TW" sz="2800" dirty="0" smtClean="0">
                  <a:solidFill>
                    <a:schemeClr val="tx1"/>
                  </a:solidFill>
                  <a:ea typeface="Cambria Math" panose="02040503050406030204" pitchFamily="18" charset="0"/>
                  <a:sym typeface="Wingdings" panose="05000000000000000000" pitchFamily="2" charset="2"/>
                </a:endParaRPr>
              </a:p>
              <a:p>
                <a:r>
                  <a:rPr lang="zh-TW" altLang="en-US" sz="1800"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不一定要跟著上式避險，可以保留一點彈性和操作空間，嘗試獲得超額回報，可以參考下式：</a:t>
                </a:r>
                <a:endParaRPr lang="en-US" altLang="zh-TW" sz="1800"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endParaRPr>
              </a:p>
              <a:p>
                <a14:m>
                  <m:oMath xmlns:m="http://schemas.openxmlformats.org/officeDocument/2006/math">
                    <m: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𝐵𝐻𝑅</m:t>
                    </m:r>
                    <m: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m:t>
                    </m:r>
                    <m:sSub>
                      <m:sSubPr>
                        <m:ctrlP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ctrlPr>
                      </m:sSubPr>
                      <m:e>
                        <m: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𝐶𝐹</m:t>
                        </m:r>
                      </m:e>
                      <m:sub>
                        <m:r>
                          <a:rPr lang="en-US" altLang="zh-TW" sz="2800" i="1">
                            <a:solidFill>
                              <a:schemeClr val="tx1"/>
                            </a:solidFill>
                            <a:latin typeface="Cambria Math" panose="02040503050406030204" pitchFamily="18" charset="0"/>
                            <a:ea typeface="微軟正黑體" panose="020B0604030504040204" pitchFamily="34" charset="-120"/>
                            <a:sym typeface="Wingdings" panose="05000000000000000000" pitchFamily="2" charset="2"/>
                          </a:rPr>
                          <m:t>𝑐𝑡𝑑</m:t>
                        </m:r>
                      </m:sub>
                    </m:sSub>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f>
                      <m:fPr>
                        <m:type m:val="lin"/>
                        <m:ctrlP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altLang="zh-TW" sz="2800" i="1" smtClean="0">
                                <a:solidFill>
                                  <a:srgbClr val="FFFF00"/>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2800" i="1">
                                <a:solidFill>
                                  <a:srgbClr val="FFFF00"/>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2800" i="1">
                                <a:solidFill>
                                  <a:srgbClr val="FFFF00"/>
                                </a:solidFill>
                                <a:latin typeface="Cambria Math" panose="02040503050406030204" pitchFamily="18" charset="0"/>
                                <a:ea typeface="Cambria Math" panose="02040503050406030204" pitchFamily="18" charset="0"/>
                                <a:sym typeface="Wingdings" panose="05000000000000000000" pitchFamily="2" charset="2"/>
                              </a:rPr>
                              <m:t>𝑝𝑜𝑟𝑡𝑓𝑜𝑙𝑖𝑜</m:t>
                            </m:r>
                          </m:sub>
                        </m:sSub>
                      </m:num>
                      <m:den>
                        <m:sSub>
                          <m:sSubPr>
                            <m:ctrlP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𝐵𝑃𝑉</m:t>
                            </m:r>
                          </m:e>
                          <m:sub>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𝑐𝑡𝑑</m:t>
                            </m:r>
                          </m:sub>
                        </m:sSub>
                      </m:den>
                    </m:f>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US" altLang="zh-TW" sz="280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f>
                      <m:fPr>
                        <m:ctrlPr>
                          <a:rPr lang="en-US" altLang="zh-TW" sz="280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fPr>
                      <m:num>
                        <m:r>
                          <a:rPr lang="en-US" altLang="zh-TW" sz="2800" b="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TW" sz="2800" b="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2800" b="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𝐷</m:t>
                            </m:r>
                          </m:e>
                          <m:sub>
                            <m:r>
                              <a:rPr lang="en-US" altLang="zh-TW" sz="2800" b="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𝑡𝑎𝑟𝑔𝑒𝑡</m:t>
                            </m:r>
                          </m:sub>
                        </m:sSub>
                        <m:r>
                          <a:rPr lang="en-US" altLang="zh-TW" sz="2800" b="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𝐷</m:t>
                            </m:r>
                          </m:e>
                          <m:sub>
                            <m:r>
                              <a:rPr lang="en-US" altLang="zh-TW" sz="2800" b="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𝑐𝑢𝑟𝑟𝑒𝑛</m:t>
                            </m:r>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𝑡</m:t>
                            </m:r>
                          </m:sub>
                        </m:sSub>
                        <m:r>
                          <a:rPr lang="en-US" altLang="zh-TW" sz="2800" b="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num>
                      <m:den>
                        <m:sSub>
                          <m:sSubPr>
                            <m:ctrlP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28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𝐷</m:t>
                            </m:r>
                          </m:e>
                          <m:sub>
                            <m:r>
                              <a:rPr lang="en-US" altLang="zh-TW" sz="2800" b="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𝑐𝑢𝑟𝑟𝑒𝑛𝑡</m:t>
                            </m:r>
                          </m:sub>
                        </m:sSub>
                      </m:den>
                    </m:f>
                  </m:oMath>
                </a14:m>
                <a:endParaRPr lang="en-US" altLang="zh-TW" sz="2000"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endParaRPr>
              </a:p>
              <a:p>
                <a:pPr marL="201168" lvl="1" indent="0">
                  <a:buNone/>
                </a:pPr>
                <a:r>
                  <a:rPr lang="zh-TW" altLang="en-US" sz="2000" dirty="0" smtClean="0">
                    <a:solidFill>
                      <a:schemeClr val="tx1"/>
                    </a:solidFill>
                    <a:latin typeface="微軟正黑體" panose="020B0604030504040204" pitchFamily="34" charset="-120"/>
                    <a:ea typeface="微軟正黑體" panose="020B0604030504040204" pitchFamily="34" charset="-120"/>
                    <a:sym typeface="Wingdings" panose="05000000000000000000" pitchFamily="2" charset="2"/>
                  </a:rPr>
                  <a:t>其中</a:t>
                </a:r>
                <a14:m>
                  <m:oMath xmlns:m="http://schemas.openxmlformats.org/officeDocument/2006/math">
                    <m:sSub>
                      <m:sSubPr>
                        <m:ctrlPr>
                          <a:rPr lang="en-US" altLang="zh-TW" sz="2000" i="1">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20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𝐷</m:t>
                        </m:r>
                      </m:e>
                      <m:sub>
                        <m:r>
                          <a:rPr lang="en-US" altLang="zh-TW" sz="20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𝑡𝑎𝑟𝑔𝑒𝑡</m:t>
                        </m:r>
                      </m:sub>
                    </m:sSub>
                  </m:oMath>
                </a14:m>
                <a:r>
                  <a:rPr lang="zh-TW" altLang="en-US" sz="2000" dirty="0" smtClean="0">
                    <a:solidFill>
                      <a:schemeClr val="tx1"/>
                    </a:solidFill>
                    <a:latin typeface="微軟正黑體" panose="020B0604030504040204" pitchFamily="34" charset="-120"/>
                    <a:ea typeface="微軟正黑體" panose="020B0604030504040204" pitchFamily="34" charset="-120"/>
                  </a:rPr>
                  <a:t>是人訂的目標存續期間，而</a:t>
                </a:r>
                <a14:m>
                  <m:oMath xmlns:m="http://schemas.openxmlformats.org/officeDocument/2006/math">
                    <m:sSub>
                      <m:sSubPr>
                        <m:ctrlPr>
                          <a:rPr lang="en-US" altLang="zh-TW" sz="200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ctrlPr>
                      </m:sSubPr>
                      <m:e>
                        <m:r>
                          <a:rPr lang="en-US" altLang="zh-TW" sz="2000" i="1">
                            <a:solidFill>
                              <a:schemeClr val="tx1"/>
                            </a:solidFill>
                            <a:latin typeface="Cambria Math" panose="02040503050406030204" pitchFamily="18" charset="0"/>
                            <a:ea typeface="Cambria Math" panose="02040503050406030204" pitchFamily="18" charset="0"/>
                            <a:sym typeface="Wingdings" panose="05000000000000000000" pitchFamily="2" charset="2"/>
                          </a:rPr>
                          <m:t>𝐷</m:t>
                        </m:r>
                      </m:e>
                      <m:sub>
                        <m:r>
                          <a:rPr lang="en-US" altLang="zh-TW" sz="2000" b="0" i="1"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𝑐𝑢𝑟𝑟𝑒𝑛𝑡</m:t>
                        </m:r>
                      </m:sub>
                    </m:sSub>
                  </m:oMath>
                </a14:m>
                <a:r>
                  <a:rPr lang="zh-TW" altLang="en-US" sz="2000" dirty="0" smtClean="0">
                    <a:solidFill>
                      <a:schemeClr val="tx1"/>
                    </a:solidFill>
                    <a:latin typeface="微軟正黑體" panose="020B0604030504040204" pitchFamily="34" charset="-120"/>
                    <a:ea typeface="微軟正黑體" panose="020B0604030504040204" pitchFamily="34" charset="-120"/>
                  </a:rPr>
                  <a:t>是目前的存續期間水準</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48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60986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sz="3600" dirty="0">
                <a:latin typeface="微軟正黑體" panose="020B0604030504040204" pitchFamily="34" charset="-120"/>
                <a:ea typeface="微軟正黑體" panose="020B0604030504040204" pitchFamily="34" charset="-120"/>
              </a:rPr>
              <a:t>子彈型 </a:t>
            </a:r>
            <a:r>
              <a:rPr lang="en-US" altLang="zh-TW" sz="3600" dirty="0">
                <a:latin typeface="微軟正黑體" panose="020B0604030504040204" pitchFamily="34" charset="-120"/>
                <a:ea typeface="微軟正黑體" panose="020B0604030504040204" pitchFamily="34" charset="-120"/>
              </a:rPr>
              <a:t>(bullets) </a:t>
            </a:r>
            <a:r>
              <a:rPr lang="zh-TW" altLang="en-US" sz="3600" dirty="0">
                <a:latin typeface="微軟正黑體" panose="020B0604030504040204" pitchFamily="34" charset="-120"/>
                <a:ea typeface="微軟正黑體" panose="020B0604030504040204" pitchFamily="34" charset="-120"/>
              </a:rPr>
              <a:t>與啞鈴式 </a:t>
            </a:r>
            <a:r>
              <a:rPr lang="en-US" altLang="zh-TW" sz="3600" dirty="0">
                <a:latin typeface="微軟正黑體" panose="020B0604030504040204" pitchFamily="34" charset="-120"/>
                <a:ea typeface="微軟正黑體" panose="020B0604030504040204" pitchFamily="34" charset="-120"/>
              </a:rPr>
              <a:t>(barbells) </a:t>
            </a:r>
            <a:r>
              <a:rPr lang="zh-TW" altLang="en-US" sz="3600" dirty="0" smtClean="0">
                <a:latin typeface="微軟正黑體" panose="020B0604030504040204" pitchFamily="34" charset="-120"/>
                <a:ea typeface="微軟正黑體" panose="020B0604030504040204" pitchFamily="34" charset="-120"/>
              </a:rPr>
              <a:t>投資組合</a:t>
            </a:r>
            <a:endParaRPr lang="zh-TW" altLang="en-US" sz="3600" dirty="0">
              <a:latin typeface="微軟正黑體" panose="020B0604030504040204" pitchFamily="34" charset="-120"/>
              <a:ea typeface="微軟正黑體" panose="020B0604030504040204" pitchFamily="34" charset="-120"/>
            </a:endParaRPr>
          </a:p>
        </p:txBody>
      </p:sp>
      <p:pic>
        <p:nvPicPr>
          <p:cNvPr id="7" name="內容版面配置區 6"/>
          <p:cNvPicPr>
            <a:picLocks noGrp="1" noChangeAspect="1"/>
          </p:cNvPicPr>
          <p:nvPr>
            <p:ph sz="half" idx="1"/>
          </p:nvPr>
        </p:nvPicPr>
        <p:blipFill>
          <a:blip r:embed="rId3"/>
          <a:stretch>
            <a:fillRect/>
          </a:stretch>
        </p:blipFill>
        <p:spPr>
          <a:xfrm>
            <a:off x="1222842" y="1852333"/>
            <a:ext cx="4686954" cy="4010585"/>
          </a:xfrm>
          <a:prstGeom prst="rect">
            <a:avLst/>
          </a:prstGeom>
        </p:spPr>
      </p:pic>
      <p:sp>
        <p:nvSpPr>
          <p:cNvPr id="6" name="內容版面配置區 5"/>
          <p:cNvSpPr>
            <a:spLocks noGrp="1"/>
          </p:cNvSpPr>
          <p:nvPr>
            <p:ph sz="half" idx="2"/>
          </p:nvPr>
        </p:nvSpPr>
        <p:spPr/>
        <p:txBody>
          <a:bodyPr/>
          <a:lstStyle/>
          <a:p>
            <a:r>
              <a:rPr lang="zh-TW" altLang="en-US" dirty="0">
                <a:latin typeface="微軟正黑體" panose="020B0604030504040204" pitchFamily="34" charset="-120"/>
                <a:ea typeface="微軟正黑體" panose="020B0604030504040204" pitchFamily="34" charset="-120"/>
              </a:rPr>
              <a:t>子彈型 </a:t>
            </a:r>
            <a:r>
              <a:rPr lang="en-US" altLang="zh-TW" dirty="0">
                <a:latin typeface="微軟正黑體" panose="020B0604030504040204" pitchFamily="34" charset="-120"/>
                <a:ea typeface="微軟正黑體" panose="020B0604030504040204" pitchFamily="34" charset="-120"/>
              </a:rPr>
              <a:t>(bullets</a:t>
            </a:r>
            <a:r>
              <a:rPr lang="en-US" altLang="zh-TW" dirty="0" smtClean="0">
                <a:latin typeface="微軟正黑體" panose="020B0604030504040204" pitchFamily="34" charset="-120"/>
                <a:ea typeface="微軟正黑體" panose="020B0604030504040204" pitchFamily="34" charset="-120"/>
              </a:rPr>
              <a:t>)</a:t>
            </a:r>
          </a:p>
          <a:p>
            <a:pPr lvl="1">
              <a:buClr>
                <a:schemeClr val="tx1"/>
              </a:buClr>
            </a:pPr>
            <a:r>
              <a:rPr lang="zh-TW" altLang="en-US" dirty="0">
                <a:latin typeface="微軟正黑體" panose="020B0604030504040204" pitchFamily="34" charset="-120"/>
                <a:ea typeface="微軟正黑體" panose="020B0604030504040204" pitchFamily="34" charset="-120"/>
              </a:rPr>
              <a:t>當投資組合主要採用存續期與投資組合平均存續期</a:t>
            </a:r>
            <a:r>
              <a:rPr lang="zh-TW" altLang="en-US" dirty="0" smtClean="0">
                <a:latin typeface="微軟正黑體" panose="020B0604030504040204" pitchFamily="34" charset="-120"/>
                <a:ea typeface="微軟正黑體" panose="020B0604030504040204" pitchFamily="34" charset="-120"/>
              </a:rPr>
              <a:t>接近的債券</a:t>
            </a:r>
            <a:r>
              <a:rPr lang="zh-TW" altLang="en-US" dirty="0">
                <a:latin typeface="微軟正黑體" panose="020B0604030504040204" pitchFamily="34" charset="-120"/>
                <a:ea typeface="微軟正黑體" panose="020B0604030504040204" pitchFamily="34" charset="-120"/>
              </a:rPr>
              <a:t>來建立，可能</a:t>
            </a:r>
            <a:r>
              <a:rPr lang="zh-TW" altLang="en-US" dirty="0" smtClean="0">
                <a:latin typeface="微軟正黑體" panose="020B0604030504040204" pitchFamily="34" charset="-120"/>
                <a:ea typeface="微軟正黑體" panose="020B0604030504040204" pitchFamily="34" charset="-120"/>
              </a:rPr>
              <a:t>只是</a:t>
            </a:r>
            <a:r>
              <a:rPr lang="zh-TW" altLang="en-US" dirty="0">
                <a:latin typeface="微軟正黑體" panose="020B0604030504040204" pitchFamily="34" charset="-120"/>
                <a:ea typeface="微軟正黑體" panose="020B0604030504040204" pitchFamily="34" charset="-120"/>
              </a:rPr>
              <a:t>用</a:t>
            </a:r>
            <a:r>
              <a:rPr lang="zh-TW" altLang="en-US" dirty="0" smtClean="0">
                <a:latin typeface="微軟正黑體" panose="020B0604030504040204" pitchFamily="34" charset="-120"/>
                <a:ea typeface="微軟正黑體" panose="020B0604030504040204" pitchFamily="34" charset="-120"/>
              </a:rPr>
              <a:t>與</a:t>
            </a:r>
            <a:r>
              <a:rPr lang="zh-TW" altLang="en-US" dirty="0">
                <a:latin typeface="微軟正黑體" panose="020B0604030504040204" pitchFamily="34" charset="-120"/>
                <a:ea typeface="微軟正黑體" panose="020B0604030504040204" pitchFamily="34" charset="-120"/>
              </a:rPr>
              <a:t>投資組合</a:t>
            </a:r>
            <a:r>
              <a:rPr lang="zh-TW" altLang="en-US" dirty="0" smtClean="0">
                <a:latin typeface="微軟正黑體" panose="020B0604030504040204" pitchFamily="34" charset="-120"/>
                <a:ea typeface="微軟正黑體" panose="020B0604030504040204" pitchFamily="34" charset="-120"/>
              </a:rPr>
              <a:t>各組成</a:t>
            </a:r>
            <a:r>
              <a:rPr lang="zh-TW" altLang="en-US" dirty="0">
                <a:latin typeface="微軟正黑體" panose="020B0604030504040204" pitchFamily="34" charset="-120"/>
                <a:ea typeface="微軟正黑體" panose="020B0604030504040204" pitchFamily="34" charset="-120"/>
              </a:rPr>
              <a:t>部分的存續</a:t>
            </a:r>
            <a:r>
              <a:rPr lang="zh-TW" altLang="en-US" dirty="0" smtClean="0">
                <a:latin typeface="微軟正黑體" panose="020B0604030504040204" pitchFamily="34" charset="-120"/>
                <a:ea typeface="微軟正黑體" panose="020B0604030504040204" pitchFamily="34" charset="-120"/>
              </a:rPr>
              <a:t>期間最為</a:t>
            </a:r>
            <a:r>
              <a:rPr lang="zh-TW" altLang="en-US" dirty="0">
                <a:latin typeface="微軟正黑體" panose="020B0604030504040204" pitchFamily="34" charset="-120"/>
                <a:ea typeface="微軟正黑體" panose="020B0604030504040204" pitchFamily="34" charset="-120"/>
              </a:rPr>
              <a:t>相符的單一</a:t>
            </a:r>
            <a:r>
              <a:rPr lang="zh-TW" altLang="en-US" dirty="0" smtClean="0">
                <a:latin typeface="微軟正黑體" panose="020B0604030504040204" pitchFamily="34" charset="-120"/>
                <a:ea typeface="微軟正黑體" panose="020B0604030504040204" pitchFamily="34" charset="-120"/>
              </a:rPr>
              <a:t>國債期貨</a:t>
            </a:r>
            <a:r>
              <a:rPr lang="zh-TW" altLang="en-US" dirty="0">
                <a:latin typeface="微軟正黑體" panose="020B0604030504040204" pitchFamily="34" charset="-120"/>
                <a:ea typeface="微軟正黑體" panose="020B0604030504040204" pitchFamily="34" charset="-120"/>
              </a:rPr>
              <a:t>合約</a:t>
            </a:r>
            <a:r>
              <a:rPr lang="zh-TW" altLang="en-US" dirty="0" smtClean="0">
                <a:latin typeface="微軟正黑體" panose="020B0604030504040204" pitchFamily="34" charset="-120"/>
                <a:ea typeface="微軟正黑體" panose="020B0604030504040204" pitchFamily="34" charset="-120"/>
              </a:rPr>
              <a:t>中來</a:t>
            </a:r>
            <a:r>
              <a:rPr lang="en-US" altLang="zh-TW" dirty="0" smtClean="0">
                <a:latin typeface="微軟正黑體" panose="020B0604030504040204" pitchFamily="34" charset="-120"/>
                <a:ea typeface="微軟正黑體" panose="020B0604030504040204" pitchFamily="34" charset="-120"/>
              </a:rPr>
              <a:t>hedge</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1">
              <a:buClr>
                <a:schemeClr val="tx1"/>
              </a:buClr>
            </a:pPr>
            <a:r>
              <a:rPr lang="zh-TW" altLang="en-US" dirty="0">
                <a:latin typeface="微軟正黑體" panose="020B0604030504040204" pitchFamily="34" charset="-120"/>
                <a:ea typeface="微軟正黑體" panose="020B0604030504040204" pitchFamily="34" charset="-120"/>
              </a:rPr>
              <a:t>最大限度地</a:t>
            </a:r>
            <a:r>
              <a:rPr lang="zh-TW" altLang="en-US" dirty="0" smtClean="0">
                <a:latin typeface="微軟正黑體" panose="020B0604030504040204" pitchFamily="34" charset="-120"/>
                <a:ea typeface="微軟正黑體" panose="020B0604030504040204" pitchFamily="34" charset="-120"/>
              </a:rPr>
              <a:t>減少基</a:t>
            </a:r>
            <a:r>
              <a:rPr lang="zh-TW" altLang="en-US" dirty="0">
                <a:latin typeface="微軟正黑體" panose="020B0604030504040204" pitchFamily="34" charset="-120"/>
                <a:ea typeface="微軟正黑體" panose="020B0604030504040204" pitchFamily="34" charset="-120"/>
              </a:rPr>
              <a:t>差風險以及隨後進行</a:t>
            </a:r>
            <a:r>
              <a:rPr lang="zh-TW" altLang="en-US" dirty="0" smtClean="0">
                <a:latin typeface="微軟正黑體" panose="020B0604030504040204" pitchFamily="34" charset="-120"/>
                <a:ea typeface="微軟正黑體" panose="020B0604030504040204" pitchFamily="34" charset="-120"/>
              </a:rPr>
              <a:t>任何</a:t>
            </a:r>
            <a:r>
              <a:rPr lang="en-US" altLang="zh-TW" dirty="0" smtClean="0">
                <a:latin typeface="微軟正黑體" panose="020B0604030504040204" pitchFamily="34" charset="-120"/>
                <a:ea typeface="微軟正黑體" panose="020B0604030504040204" pitchFamily="34" charset="-120"/>
              </a:rPr>
              <a:t>hedge</a:t>
            </a:r>
            <a:r>
              <a:rPr lang="zh-TW" altLang="en-US" dirty="0" smtClean="0">
                <a:latin typeface="微軟正黑體" panose="020B0604030504040204" pitchFamily="34" charset="-120"/>
                <a:ea typeface="微軟正黑體" panose="020B0604030504040204" pitchFamily="34" charset="-120"/>
              </a:rPr>
              <a:t>管理</a:t>
            </a:r>
            <a:r>
              <a:rPr lang="zh-TW" altLang="en-US" dirty="0">
                <a:latin typeface="微軟正黑體" panose="020B0604030504040204" pitchFamily="34" charset="-120"/>
                <a:ea typeface="微軟正黑體" panose="020B0604030504040204" pitchFamily="34" charset="-120"/>
              </a:rPr>
              <a:t>的</a:t>
            </a:r>
            <a:r>
              <a:rPr lang="zh-TW" altLang="en-US" dirty="0" smtClean="0">
                <a:latin typeface="微軟正黑體" panose="020B0604030504040204" pitchFamily="34" charset="-120"/>
                <a:ea typeface="微軟正黑體" panose="020B0604030504040204" pitchFamily="34" charset="-120"/>
              </a:rPr>
              <a:t>需要</a:t>
            </a:r>
            <a:endParaRPr lang="en-US" altLang="zh-TW" dirty="0" smtClean="0">
              <a:latin typeface="微軟正黑體" panose="020B0604030504040204" pitchFamily="34" charset="-120"/>
              <a:ea typeface="微軟正黑體" panose="020B0604030504040204" pitchFamily="34" charset="-120"/>
            </a:endParaRPr>
          </a:p>
          <a:p>
            <a:pPr>
              <a:buClr>
                <a:schemeClr val="tx1"/>
              </a:buClr>
            </a:pPr>
            <a:r>
              <a:rPr lang="zh-TW" altLang="en-US" dirty="0">
                <a:latin typeface="微軟正黑體" panose="020B0604030504040204" pitchFamily="34" charset="-120"/>
                <a:ea typeface="微軟正黑體" panose="020B0604030504040204" pitchFamily="34" charset="-120"/>
              </a:rPr>
              <a:t>啞鈴式 </a:t>
            </a:r>
            <a:r>
              <a:rPr lang="en-US" altLang="zh-TW" dirty="0">
                <a:latin typeface="微軟正黑體" panose="020B0604030504040204" pitchFamily="34" charset="-120"/>
                <a:ea typeface="微軟正黑體" panose="020B0604030504040204" pitchFamily="34" charset="-120"/>
              </a:rPr>
              <a:t>(barbells) </a:t>
            </a:r>
            <a:endParaRPr lang="en-US" altLang="zh-TW" dirty="0" smtClean="0">
              <a:latin typeface="微軟正黑體" panose="020B0604030504040204" pitchFamily="34" charset="-120"/>
              <a:ea typeface="微軟正黑體" panose="020B0604030504040204" pitchFamily="34" charset="-120"/>
            </a:endParaRPr>
          </a:p>
          <a:p>
            <a:pPr lvl="1">
              <a:buClr>
                <a:schemeClr val="tx1"/>
              </a:buClr>
            </a:pPr>
            <a:r>
              <a:rPr lang="zh-TW" altLang="en-US" dirty="0">
                <a:latin typeface="微軟正黑體" panose="020B0604030504040204" pitchFamily="34" charset="-120"/>
                <a:ea typeface="微軟正黑體" panose="020B0604030504040204" pitchFamily="34" charset="-120"/>
              </a:rPr>
              <a:t>採用兩種極端存續</a:t>
            </a:r>
            <a:r>
              <a:rPr lang="zh-TW" altLang="en-US" dirty="0" smtClean="0">
                <a:latin typeface="微軟正黑體" panose="020B0604030504040204" pitchFamily="34" charset="-120"/>
                <a:ea typeface="微軟正黑體" panose="020B0604030504040204" pitchFamily="34" charset="-120"/>
              </a:rPr>
              <a:t>期間的</a:t>
            </a:r>
            <a:r>
              <a:rPr lang="zh-TW" altLang="en-US" dirty="0">
                <a:latin typeface="微軟正黑體" panose="020B0604030504040204" pitchFamily="34" charset="-120"/>
                <a:ea typeface="微軟正黑體" panose="020B0604030504040204" pitchFamily="34" charset="-120"/>
              </a:rPr>
              <a:t>債券</a:t>
            </a:r>
            <a:r>
              <a:rPr lang="zh-TW" altLang="en-US" dirty="0" smtClean="0">
                <a:latin typeface="微軟正黑體" panose="020B0604030504040204" pitchFamily="34" charset="-120"/>
                <a:ea typeface="微軟正黑體" panose="020B0604030504040204" pitchFamily="34" charset="-120"/>
              </a:rPr>
              <a:t>來加權，不採用</a:t>
            </a:r>
            <a:r>
              <a:rPr lang="zh-TW" altLang="en-US" dirty="0">
                <a:latin typeface="微軟正黑體" panose="020B0604030504040204" pitchFamily="34" charset="-120"/>
                <a:ea typeface="微軟正黑體" panose="020B0604030504040204" pitchFamily="34" charset="-120"/>
              </a:rPr>
              <a:t>任何中間存續期的債券。 </a:t>
            </a:r>
            <a:endParaRPr lang="en-US" altLang="zh-TW" dirty="0" smtClean="0">
              <a:latin typeface="微軟正黑體" panose="020B0604030504040204" pitchFamily="34" charset="-120"/>
              <a:ea typeface="微軟正黑體" panose="020B0604030504040204" pitchFamily="34" charset="-120"/>
            </a:endParaRPr>
          </a:p>
          <a:p>
            <a:pPr lvl="1">
              <a:buClr>
                <a:schemeClr val="tx1"/>
              </a:buClr>
            </a:pPr>
            <a:r>
              <a:rPr lang="zh-TW" altLang="en-US" dirty="0" smtClean="0">
                <a:latin typeface="微軟正黑體" panose="020B0604030504040204" pitchFamily="34" charset="-120"/>
                <a:ea typeface="微軟正黑體" panose="020B0604030504040204" pitchFamily="34" charset="-120"/>
              </a:rPr>
              <a:t>減少受收益</a:t>
            </a:r>
            <a:r>
              <a:rPr lang="zh-TW" altLang="en-US" dirty="0">
                <a:latin typeface="微軟正黑體" panose="020B0604030504040204" pitchFamily="34" charset="-120"/>
                <a:ea typeface="微軟正黑體" panose="020B0604030504040204" pitchFamily="34" charset="-120"/>
              </a:rPr>
              <a:t>率曲線形狀</a:t>
            </a:r>
            <a:r>
              <a:rPr lang="zh-TW" altLang="en-US" dirty="0" smtClean="0">
                <a:latin typeface="微軟正黑體" panose="020B0604030504040204" pitchFamily="34" charset="-120"/>
                <a:ea typeface="微軟正黑體" panose="020B0604030504040204" pitchFamily="34" charset="-120"/>
              </a:rPr>
              <a:t>變化</a:t>
            </a:r>
            <a:r>
              <a:rPr lang="zh-TW" altLang="en-US" dirty="0">
                <a:latin typeface="微軟正黑體" panose="020B0604030504040204" pitchFamily="34" charset="-120"/>
                <a:ea typeface="微軟正黑體" panose="020B0604030504040204" pitchFamily="34" charset="-120"/>
              </a:rPr>
              <a:t>的風險。</a:t>
            </a:r>
          </a:p>
        </p:txBody>
      </p:sp>
      <p:sp>
        <p:nvSpPr>
          <p:cNvPr id="5" name="文字方塊 4"/>
          <p:cNvSpPr txBox="1"/>
          <p:nvPr/>
        </p:nvSpPr>
        <p:spPr>
          <a:xfrm>
            <a:off x="10506923" y="6488668"/>
            <a:ext cx="1685077" cy="369332"/>
          </a:xfrm>
          <a:prstGeom prst="rect">
            <a:avLst/>
          </a:prstGeom>
          <a:noFill/>
        </p:spPr>
        <p:txBody>
          <a:bodyPr wrap="none" rtlCol="0">
            <a:spAutoFit/>
          </a:bodyPr>
          <a:lstStyle/>
          <a:p>
            <a:r>
              <a:rPr lang="en-US" altLang="zh-TW" dirty="0" smtClean="0"/>
              <a:t>*</a:t>
            </a:r>
            <a:r>
              <a:rPr lang="zh-TW" altLang="en-US" dirty="0" smtClean="0"/>
              <a:t>見下方備忘稿</a:t>
            </a:r>
            <a:endParaRPr lang="zh-TW" altLang="en-US" dirty="0"/>
          </a:p>
        </p:txBody>
      </p:sp>
    </p:spTree>
    <p:extLst>
      <p:ext uri="{BB962C8B-B14F-4D97-AF65-F5344CB8AC3E}">
        <p14:creationId xmlns:p14="http://schemas.microsoft.com/office/powerpoint/2010/main" val="1895467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附錄</a:t>
            </a:r>
            <a:endParaRPr lang="zh-TW" altLang="en-US" dirty="0">
              <a:latin typeface="微軟正黑體" panose="020B0604030504040204" pitchFamily="34" charset="-120"/>
              <a:ea typeface="微軟正黑體" panose="020B0604030504040204" pitchFamily="34" charset="-120"/>
            </a:endParaRPr>
          </a:p>
        </p:txBody>
      </p:sp>
      <p:sp>
        <p:nvSpPr>
          <p:cNvPr id="6" name="文字版面配置區 5"/>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022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4294967295"/>
          </p:nvPr>
        </p:nvPicPr>
        <p:blipFill>
          <a:blip r:embed="rId3"/>
          <a:stretch>
            <a:fillRect/>
          </a:stretch>
        </p:blipFill>
        <p:spPr>
          <a:xfrm>
            <a:off x="3176335" y="210302"/>
            <a:ext cx="8646695" cy="6059382"/>
          </a:xfrm>
          <a:prstGeom prst="rect">
            <a:avLst/>
          </a:prstGeom>
        </p:spPr>
      </p:pic>
      <p:sp>
        <p:nvSpPr>
          <p:cNvPr id="7" name="文字方塊 6"/>
          <p:cNvSpPr txBox="1"/>
          <p:nvPr/>
        </p:nvSpPr>
        <p:spPr>
          <a:xfrm>
            <a:off x="365629" y="210302"/>
            <a:ext cx="677108" cy="3375283"/>
          </a:xfrm>
          <a:prstGeom prst="rect">
            <a:avLst/>
          </a:prstGeom>
          <a:noFill/>
        </p:spPr>
        <p:txBody>
          <a:bodyPr vert="eaVert" wrap="none" rtlCol="0">
            <a:spAutoFit/>
          </a:bodyPr>
          <a:lstStyle/>
          <a:p>
            <a:r>
              <a:rPr lang="zh-TW" altLang="en-US" sz="3200" dirty="0">
                <a:latin typeface="微軟正黑體" panose="020B0604030504040204" pitchFamily="34" charset="-120"/>
                <a:ea typeface="微軟正黑體" panose="020B0604030504040204" pitchFamily="34" charset="-120"/>
              </a:rPr>
              <a:t>國債期貨交割方式</a:t>
            </a:r>
          </a:p>
        </p:txBody>
      </p:sp>
      <p:sp>
        <p:nvSpPr>
          <p:cNvPr id="8" name="文字方塊 7"/>
          <p:cNvSpPr txBox="1"/>
          <p:nvPr/>
        </p:nvSpPr>
        <p:spPr>
          <a:xfrm>
            <a:off x="10044959" y="2758155"/>
            <a:ext cx="1438468" cy="369332"/>
          </a:xfrm>
          <a:prstGeom prst="rect">
            <a:avLst/>
          </a:prstGeom>
          <a:noFill/>
        </p:spPr>
        <p:txBody>
          <a:bodyPr wrap="square" rtlCol="0">
            <a:spAutoFit/>
          </a:bodyPr>
          <a:lstStyle/>
          <a:p>
            <a:pPr algn="ctr"/>
            <a:r>
              <a:rPr lang="en-US" altLang="zh-TW" b="1" dirty="0" smtClean="0">
                <a:solidFill>
                  <a:srgbClr val="FF0000"/>
                </a:solidFill>
                <a:latin typeface="微軟正黑體" panose="020B0604030504040204" pitchFamily="34" charset="-120"/>
                <a:ea typeface="微軟正黑體" panose="020B0604030504040204" pitchFamily="34" charset="-120"/>
              </a:rPr>
              <a:t>3, 6, 9, 12</a:t>
            </a:r>
            <a:endParaRPr lang="zh-TW" altLang="en-US" b="1" dirty="0">
              <a:solidFill>
                <a:srgbClr val="FF0000"/>
              </a:solidFill>
              <a:latin typeface="微軟正黑體" panose="020B0604030504040204" pitchFamily="34" charset="-120"/>
              <a:ea typeface="微軟正黑體" panose="020B0604030504040204" pitchFamily="34" charset="-120"/>
            </a:endParaRPr>
          </a:p>
        </p:txBody>
      </p:sp>
      <p:sp>
        <p:nvSpPr>
          <p:cNvPr id="9" name="矩形 8"/>
          <p:cNvSpPr/>
          <p:nvPr/>
        </p:nvSpPr>
        <p:spPr>
          <a:xfrm>
            <a:off x="4273300" y="625642"/>
            <a:ext cx="2127500" cy="3689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7497765" y="994611"/>
            <a:ext cx="1036633" cy="1763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10290679" y="6488668"/>
            <a:ext cx="1685077" cy="369332"/>
          </a:xfrm>
          <a:prstGeom prst="rect">
            <a:avLst/>
          </a:prstGeom>
          <a:noFill/>
        </p:spPr>
        <p:txBody>
          <a:bodyPr wrap="none" rtlCol="0">
            <a:spAutoFit/>
          </a:bodyPr>
          <a:lstStyle/>
          <a:p>
            <a:r>
              <a:rPr lang="en-US" altLang="zh-TW" dirty="0" smtClean="0"/>
              <a:t>*</a:t>
            </a:r>
            <a:r>
              <a:rPr lang="zh-TW" altLang="en-US" dirty="0" smtClean="0"/>
              <a:t>見下方備忘稿</a:t>
            </a:r>
            <a:endParaRPr lang="zh-TW" altLang="en-US" dirty="0"/>
          </a:p>
        </p:txBody>
      </p:sp>
    </p:spTree>
    <p:extLst>
      <p:ext uri="{BB962C8B-B14F-4D97-AF65-F5344CB8AC3E}">
        <p14:creationId xmlns:p14="http://schemas.microsoft.com/office/powerpoint/2010/main" val="2473724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報價方式</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sz="half" idx="1"/>
          </p:nvPr>
        </p:nvPicPr>
        <p:blipFill>
          <a:blip r:embed="rId3"/>
          <a:stretch>
            <a:fillRect/>
          </a:stretch>
        </p:blipFill>
        <p:spPr>
          <a:xfrm>
            <a:off x="1097280" y="2393708"/>
            <a:ext cx="6203553" cy="2864091"/>
          </a:xfrm>
          <a:prstGeom prst="rect">
            <a:avLst/>
          </a:prstGeom>
        </p:spPr>
      </p:pic>
      <p:sp>
        <p:nvSpPr>
          <p:cNvPr id="5" name="內容版面配置區 4"/>
          <p:cNvSpPr>
            <a:spLocks noGrp="1"/>
          </p:cNvSpPr>
          <p:nvPr>
            <p:ph sz="half" idx="2"/>
          </p:nvPr>
        </p:nvSpPr>
        <p:spPr>
          <a:xfrm>
            <a:off x="7562850" y="2393707"/>
            <a:ext cx="3592830" cy="3475387"/>
          </a:xfrm>
        </p:spPr>
        <p:txBody>
          <a:bodyPr/>
          <a:lstStyle/>
          <a:p>
            <a:pPr>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 以</a:t>
            </a:r>
            <a:r>
              <a:rPr lang="zh-TW" altLang="en-US" dirty="0">
                <a:latin typeface="微軟正黑體" panose="020B0604030504040204" pitchFamily="34" charset="-120"/>
                <a:ea typeface="微軟正黑體" panose="020B0604030504040204" pitchFamily="34" charset="-120"/>
              </a:rPr>
              <a:t>票面價值</a:t>
            </a:r>
            <a:r>
              <a:rPr lang="zh-TW" altLang="en-US" dirty="0" smtClean="0">
                <a:latin typeface="微軟正黑體" panose="020B0604030504040204" pitchFamily="34" charset="-120"/>
                <a:ea typeface="微軟正黑體" panose="020B0604030504040204" pitchFamily="34" charset="-120"/>
              </a:rPr>
              <a:t>百分比</a:t>
            </a:r>
            <a:r>
              <a:rPr lang="zh-TW" altLang="en-US" dirty="0">
                <a:latin typeface="微軟正黑體" panose="020B0604030504040204" pitchFamily="34" charset="-120"/>
                <a:ea typeface="微軟正黑體" panose="020B0604030504040204" pitchFamily="34" charset="-120"/>
              </a:rPr>
              <a:t>方式</a:t>
            </a:r>
            <a:r>
              <a:rPr lang="zh-TW" altLang="en-US" dirty="0" smtClean="0">
                <a:latin typeface="微軟正黑體" panose="020B0604030504040204" pitchFamily="34" charset="-120"/>
                <a:ea typeface="微軟正黑體" panose="020B0604030504040204" pitchFamily="34" charset="-120"/>
              </a:rPr>
              <a:t>按照</a:t>
            </a:r>
            <a:r>
              <a:rPr lang="zh-TW" altLang="en-US" dirty="0">
                <a:latin typeface="微軟正黑體" panose="020B0604030504040204" pitchFamily="34" charset="-120"/>
                <a:ea typeface="微軟正黑體" panose="020B0604030504040204" pitchFamily="34" charset="-120"/>
              </a:rPr>
              <a:t>票面價值</a:t>
            </a:r>
            <a:r>
              <a:rPr lang="zh-TW" altLang="en-US" dirty="0" smtClean="0">
                <a:latin typeface="微軟正黑體" panose="020B0604030504040204" pitchFamily="34" charset="-120"/>
                <a:ea typeface="微軟正黑體" panose="020B0604030504040204" pitchFamily="34" charset="-120"/>
              </a:rPr>
              <a:t>百分之一的 </a:t>
            </a:r>
            <a:r>
              <a:rPr lang="en-US" altLang="zh-TW" dirty="0">
                <a:latin typeface="微軟正黑體" panose="020B0604030504040204" pitchFamily="34" charset="-120"/>
                <a:ea typeface="微軟正黑體" panose="020B0604030504040204" pitchFamily="34" charset="-120"/>
              </a:rPr>
              <a:t>1/32 </a:t>
            </a:r>
            <a:r>
              <a:rPr lang="zh-TW" altLang="en-US" dirty="0">
                <a:latin typeface="微軟正黑體" panose="020B0604030504040204" pitchFamily="34" charset="-120"/>
                <a:ea typeface="微軟正黑體" panose="020B0604030504040204" pitchFamily="34" charset="-120"/>
              </a:rPr>
              <a:t>的最小變動價位</a:t>
            </a:r>
            <a:r>
              <a:rPr lang="zh-TW" altLang="en-US" dirty="0" smtClean="0">
                <a:latin typeface="微軟正黑體" panose="020B0604030504040204" pitchFamily="34" charset="-120"/>
                <a:ea typeface="微軟正黑體" panose="020B0604030504040204" pitchFamily="34" charset="-120"/>
              </a:rPr>
              <a:t>來報價</a:t>
            </a:r>
            <a:endParaRPr lang="en-US" altLang="zh-TW" dirty="0" smtClean="0">
              <a:latin typeface="微軟正黑體" panose="020B0604030504040204" pitchFamily="34" charset="-120"/>
              <a:ea typeface="微軟正黑體" panose="020B0604030504040204" pitchFamily="34" charset="-120"/>
            </a:endParaRPr>
          </a:p>
          <a:p>
            <a:pPr>
              <a:buClr>
                <a:schemeClr val="tx1"/>
              </a:buClr>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97-18</a:t>
            </a:r>
            <a:r>
              <a:rPr lang="zh-TW" altLang="en-US" dirty="0" smtClean="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漲至</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97-19</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表示每</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100</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萬美元面值的債券有</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312.5</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美元的波動</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lvl="1">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1M</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(1/32)</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100</a:t>
            </a:r>
            <a:endParaRPr lang="en-US" altLang="zh-TW" dirty="0" smtClean="0">
              <a:latin typeface="微軟正黑體" panose="020B0604030504040204" pitchFamily="34" charset="-120"/>
              <a:ea typeface="微軟正黑體" panose="020B0604030504040204" pitchFamily="34" charset="-120"/>
            </a:endParaRPr>
          </a:p>
          <a:p>
            <a:pPr>
              <a:buClr>
                <a:schemeClr val="tx1"/>
              </a:buClr>
              <a:buFont typeface="Wingdings" panose="05000000000000000000" pitchFamily="2" charset="2"/>
              <a:buChar char="p"/>
            </a:pPr>
            <a:endParaRPr lang="zh-TW" altLang="en-US" dirty="0">
              <a:latin typeface="微軟正黑體" panose="020B0604030504040204" pitchFamily="34" charset="-120"/>
              <a:ea typeface="微軟正黑體" panose="020B0604030504040204" pitchFamily="34" charset="-120"/>
            </a:endParaRPr>
          </a:p>
        </p:txBody>
      </p:sp>
      <p:sp>
        <p:nvSpPr>
          <p:cNvPr id="6" name="矩形 5"/>
          <p:cNvSpPr/>
          <p:nvPr/>
        </p:nvSpPr>
        <p:spPr>
          <a:xfrm>
            <a:off x="1636294" y="3225021"/>
            <a:ext cx="144379" cy="2032778"/>
          </a:xfrm>
          <a:prstGeom prst="rect">
            <a:avLst/>
          </a:prstGeom>
          <a:solidFill>
            <a:srgbClr val="FFFF00">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526631" y="3225021"/>
            <a:ext cx="144379" cy="2032778"/>
          </a:xfrm>
          <a:prstGeom prst="rect">
            <a:avLst/>
          </a:prstGeom>
          <a:solidFill>
            <a:srgbClr val="FFFF0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10607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指標債券 </a:t>
            </a:r>
            <a:r>
              <a:rPr lang="en-US" altLang="zh-TW" dirty="0" smtClean="0">
                <a:latin typeface="微軟正黑體" panose="020B0604030504040204" pitchFamily="34" charset="-120"/>
                <a:ea typeface="微軟正黑體" panose="020B0604030504040204" pitchFamily="34" charset="-120"/>
              </a:rPr>
              <a:t>On-the-Run, OTR</a:t>
            </a:r>
            <a:endParaRPr lang="zh-TW" altLang="en-US" dirty="0">
              <a:latin typeface="微軟正黑體" panose="020B0604030504040204" pitchFamily="34" charset="-120"/>
              <a:ea typeface="微軟正黑體" panose="020B0604030504040204" pitchFamily="34" charset="-120"/>
            </a:endParaRPr>
          </a:p>
        </p:txBody>
      </p:sp>
      <p:pic>
        <p:nvPicPr>
          <p:cNvPr id="4" name="內容版面配置區 3"/>
          <p:cNvPicPr>
            <a:picLocks noGrp="1" noChangeAspect="1"/>
          </p:cNvPicPr>
          <p:nvPr>
            <p:ph sz="half" idx="1"/>
          </p:nvPr>
        </p:nvPicPr>
        <p:blipFill>
          <a:blip r:embed="rId3"/>
          <a:stretch>
            <a:fillRect/>
          </a:stretch>
        </p:blipFill>
        <p:spPr>
          <a:xfrm>
            <a:off x="1097280" y="3741489"/>
            <a:ext cx="4938712" cy="2054724"/>
          </a:xfrm>
          <a:prstGeom prst="rect">
            <a:avLst/>
          </a:prstGeom>
        </p:spPr>
      </p:pic>
      <p:pic>
        <p:nvPicPr>
          <p:cNvPr id="6" name="內容版面配置區 5"/>
          <p:cNvPicPr>
            <a:picLocks noGrp="1" noChangeAspect="1"/>
          </p:cNvPicPr>
          <p:nvPr>
            <p:ph sz="half" idx="2"/>
          </p:nvPr>
        </p:nvPicPr>
        <p:blipFill>
          <a:blip r:embed="rId4"/>
          <a:stretch>
            <a:fillRect/>
          </a:stretch>
        </p:blipFill>
        <p:spPr>
          <a:xfrm>
            <a:off x="6218238" y="1919037"/>
            <a:ext cx="4937125" cy="3877176"/>
          </a:xfrm>
          <a:prstGeom prst="rect">
            <a:avLst/>
          </a:prstGeom>
        </p:spPr>
      </p:pic>
      <p:sp>
        <p:nvSpPr>
          <p:cNvPr id="7" name="矩形 6"/>
          <p:cNvSpPr/>
          <p:nvPr/>
        </p:nvSpPr>
        <p:spPr>
          <a:xfrm>
            <a:off x="1097280" y="5274679"/>
            <a:ext cx="4938712" cy="2566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6216651" y="2414337"/>
            <a:ext cx="4938712" cy="2566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1186816" y="1999300"/>
            <a:ext cx="4938712" cy="1477328"/>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最近發行並具有特定到期期限的債券被</a:t>
            </a:r>
            <a:r>
              <a:rPr lang="zh-TW" altLang="en-US" dirty="0" smtClean="0">
                <a:latin typeface="微軟正黑體" panose="020B0604030504040204" pitchFamily="34" charset="-120"/>
                <a:ea typeface="微軟正黑體" panose="020B0604030504040204" pitchFamily="34" charset="-120"/>
              </a:rPr>
              <a:t>稱作指標債券。新</a:t>
            </a:r>
            <a:r>
              <a:rPr lang="zh-TW" altLang="en-US" dirty="0">
                <a:latin typeface="微軟正黑體" panose="020B0604030504040204" pitchFamily="34" charset="-120"/>
                <a:ea typeface="微軟正黑體" panose="020B0604030504040204" pitchFamily="34" charset="-120"/>
              </a:rPr>
              <a:t>發債券在國債當中一般流動性最高，並且交易最活躍</a:t>
            </a:r>
            <a:r>
              <a:rPr lang="zh-TW" altLang="en-US" dirty="0" smtClean="0">
                <a:latin typeface="微軟正黑體" panose="020B0604030504040204" pitchFamily="34" charset="-120"/>
                <a:ea typeface="微軟正黑體" panose="020B0604030504040204" pitchFamily="34" charset="-120"/>
              </a:rPr>
              <a:t>，因此</a:t>
            </a:r>
            <a:r>
              <a:rPr lang="zh-TW" altLang="en-US" dirty="0">
                <a:latin typeface="微軟正黑體" panose="020B0604030504040204" pitchFamily="34" charset="-120"/>
                <a:ea typeface="微軟正黑體" panose="020B0604030504040204" pitchFamily="34" charset="-120"/>
              </a:rPr>
              <a:t>通常被作為訂價基準參考。非</a:t>
            </a:r>
            <a:r>
              <a:rPr lang="zh-TW" altLang="en-US" dirty="0" smtClean="0">
                <a:latin typeface="微軟正黑體" panose="020B0604030504040204" pitchFamily="34" charset="-120"/>
                <a:ea typeface="微軟正黑體" panose="020B0604030504040204" pitchFamily="34" charset="-120"/>
              </a:rPr>
              <a:t>最近</a:t>
            </a:r>
            <a:r>
              <a:rPr lang="zh-TW" altLang="en-US" dirty="0">
                <a:latin typeface="微軟正黑體" panose="020B0604030504040204" pitchFamily="34" charset="-120"/>
                <a:ea typeface="微軟正黑體" panose="020B0604030504040204" pitchFamily="34" charset="-120"/>
              </a:rPr>
              <a:t>時間內發行的</a:t>
            </a:r>
            <a:r>
              <a:rPr lang="zh-TW" altLang="en-US" dirty="0" smtClean="0">
                <a:latin typeface="微軟正黑體" panose="020B0604030504040204" pitchFamily="34" charset="-120"/>
                <a:ea typeface="微軟正黑體" panose="020B0604030504040204" pitchFamily="34" charset="-120"/>
              </a:rPr>
              <a:t>債券</a:t>
            </a:r>
            <a:r>
              <a:rPr lang="zh-TW" altLang="en-US" dirty="0">
                <a:latin typeface="微軟正黑體" panose="020B0604030504040204" pitchFamily="34" charset="-120"/>
                <a:ea typeface="微軟正黑體" panose="020B0604030504040204" pitchFamily="34" charset="-120"/>
              </a:rPr>
              <a:t>則</a:t>
            </a:r>
            <a:r>
              <a:rPr lang="zh-TW" altLang="en-US" dirty="0" smtClean="0">
                <a:latin typeface="微軟正黑體" panose="020B0604030504040204" pitchFamily="34" charset="-120"/>
                <a:ea typeface="微軟正黑體" panose="020B0604030504040204" pitchFamily="34" charset="-120"/>
              </a:rPr>
              <a:t>被稱作非指標 </a:t>
            </a:r>
            <a:r>
              <a:rPr lang="en-US" altLang="zh-TW" dirty="0">
                <a:latin typeface="微軟正黑體" panose="020B0604030504040204" pitchFamily="34" charset="-120"/>
                <a:ea typeface="微軟正黑體" panose="020B0604030504040204" pitchFamily="34" charset="-120"/>
              </a:rPr>
              <a:t>(off-the-run</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債券</a:t>
            </a:r>
            <a:r>
              <a:rPr lang="zh-TW" altLang="en-US" dirty="0">
                <a:latin typeface="微軟正黑體" panose="020B0604030504040204" pitchFamily="34" charset="-120"/>
                <a:ea typeface="微軟正黑體" panose="020B0604030504040204" pitchFamily="34" charset="-120"/>
              </a:rPr>
              <a:t>，其流動性通常較不佳。</a:t>
            </a:r>
          </a:p>
        </p:txBody>
      </p:sp>
      <p:sp>
        <p:nvSpPr>
          <p:cNvPr id="9" name="右大括弧 8"/>
          <p:cNvSpPr/>
          <p:nvPr/>
        </p:nvSpPr>
        <p:spPr>
          <a:xfrm>
            <a:off x="11212087" y="2737964"/>
            <a:ext cx="145774" cy="3058249"/>
          </a:xfrm>
          <a:prstGeom prst="righ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TW" altLang="en-US"/>
          </a:p>
        </p:txBody>
      </p:sp>
      <p:sp>
        <p:nvSpPr>
          <p:cNvPr id="10" name="矩形 9"/>
          <p:cNvSpPr/>
          <p:nvPr/>
        </p:nvSpPr>
        <p:spPr>
          <a:xfrm>
            <a:off x="11337609" y="3741489"/>
            <a:ext cx="473206" cy="923330"/>
          </a:xfrm>
          <a:prstGeom prst="rect">
            <a:avLst/>
          </a:prstGeom>
        </p:spPr>
        <p:txBody>
          <a:bodyPr wrap="none">
            <a:spAutoFit/>
          </a:bodyPr>
          <a:lstStyle/>
          <a:p>
            <a:r>
              <a:rPr lang="zh-TW" altLang="en-US" dirty="0" smtClean="0">
                <a:latin typeface="微軟正黑體" panose="020B0604030504040204" pitchFamily="34" charset="-120"/>
                <a:ea typeface="微軟正黑體" panose="020B0604030504040204" pitchFamily="34" charset="-120"/>
              </a:rPr>
              <a:t>非</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指</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標 </a:t>
            </a:r>
            <a:endParaRPr lang="zh-TW" altLang="en-US" dirty="0"/>
          </a:p>
        </p:txBody>
      </p:sp>
    </p:spTree>
    <p:extLst>
      <p:ext uri="{BB962C8B-B14F-4D97-AF65-F5344CB8AC3E}">
        <p14:creationId xmlns:p14="http://schemas.microsoft.com/office/powerpoint/2010/main" val="2956872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1097278" y="1919036"/>
            <a:ext cx="4790175" cy="3950057"/>
          </a:xfrm>
        </p:spPr>
        <p:txBody>
          <a:bodyPr>
            <a:normAutofit/>
          </a:bodyPr>
          <a:lstStyle/>
          <a:p>
            <a:pPr>
              <a:buClr>
                <a:schemeClr val="tx1"/>
              </a:buClr>
              <a:buFont typeface="Arial" panose="020B0604020202020204" pitchFamily="34" charset="0"/>
              <a:buChar char="•"/>
            </a:pPr>
            <a:r>
              <a:rPr lang="zh-TW" altLang="en-US" sz="1800" dirty="0" smtClean="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頻繁</a:t>
            </a:r>
            <a:r>
              <a:rPr lang="zh-TW" altLang="en-US" sz="1800" dirty="0" smtClean="0">
                <a:latin typeface="微軟正黑體" panose="020B0604030504040204" pitchFamily="34" charset="-120"/>
                <a:ea typeface="微軟正黑體" panose="020B0604030504040204" pitchFamily="34" charset="-120"/>
              </a:rPr>
              <a:t>交易的交易者偏好流動性高的新債，因此</a:t>
            </a:r>
            <a:r>
              <a:rPr lang="zh-TW" altLang="en-US" sz="1800" dirty="0">
                <a:latin typeface="微軟正黑體" panose="020B0604030504040204" pitchFamily="34" charset="-120"/>
                <a:ea typeface="微軟正黑體" panose="020B0604030504040204" pitchFamily="34" charset="-120"/>
              </a:rPr>
              <a:t>交易</a:t>
            </a:r>
            <a:r>
              <a:rPr lang="zh-TW" altLang="en-US" sz="1800" dirty="0" smtClean="0">
                <a:latin typeface="微軟正黑體" panose="020B0604030504040204" pitchFamily="34" charset="-120"/>
                <a:ea typeface="微軟正黑體" panose="020B0604030504040204" pitchFamily="34" charset="-120"/>
              </a:rPr>
              <a:t>商 </a:t>
            </a:r>
            <a:r>
              <a:rPr lang="en-US" altLang="zh-TW" sz="1800" dirty="0" smtClean="0">
                <a:latin typeface="微軟正黑體" panose="020B0604030504040204" pitchFamily="34" charset="-120"/>
                <a:ea typeface="微軟正黑體" panose="020B0604030504040204" pitchFamily="34" charset="-120"/>
              </a:rPr>
              <a:t>(dealer) </a:t>
            </a:r>
            <a:r>
              <a:rPr lang="zh-TW" altLang="en-US" sz="1800" dirty="0" smtClean="0">
                <a:latin typeface="微軟正黑體" panose="020B0604030504040204" pitchFamily="34" charset="-120"/>
                <a:ea typeface="微軟正黑體" panose="020B0604030504040204" pitchFamily="34" charset="-120"/>
              </a:rPr>
              <a:t>將</a:t>
            </a:r>
            <a:r>
              <a:rPr lang="zh-TW" altLang="en-US" sz="1800" dirty="0">
                <a:latin typeface="微軟正黑體" panose="020B0604030504040204" pitchFamily="34" charset="-120"/>
                <a:ea typeface="微軟正黑體" panose="020B0604030504040204" pitchFamily="34" charset="-120"/>
              </a:rPr>
              <a:t>對滾動交易以</a:t>
            </a:r>
            <a:r>
              <a:rPr lang="zh-TW" altLang="en-US" sz="1800" dirty="0">
                <a:solidFill>
                  <a:srgbClr val="FFFF00"/>
                </a:solidFill>
                <a:latin typeface="微軟正黑體" panose="020B0604030504040204" pitchFamily="34" charset="-120"/>
                <a:ea typeface="微軟正黑體" panose="020B0604030504040204" pitchFamily="34" charset="-120"/>
              </a:rPr>
              <a:t>買價 </a:t>
            </a:r>
            <a:r>
              <a:rPr lang="en-US" altLang="zh-TW" sz="1800" dirty="0">
                <a:solidFill>
                  <a:srgbClr val="FFFF00"/>
                </a:solidFill>
                <a:latin typeface="微軟正黑體" panose="020B0604030504040204" pitchFamily="34" charset="-120"/>
                <a:ea typeface="微軟正黑體" panose="020B0604030504040204" pitchFamily="34" charset="-120"/>
              </a:rPr>
              <a:t>/ </a:t>
            </a:r>
            <a:r>
              <a:rPr lang="zh-TW" altLang="en-US" sz="1800" dirty="0">
                <a:solidFill>
                  <a:srgbClr val="FFFF00"/>
                </a:solidFill>
                <a:latin typeface="微軟正黑體" panose="020B0604030504040204" pitchFamily="34" charset="-120"/>
                <a:ea typeface="微軟正黑體" panose="020B0604030504040204" pitchFamily="34" charset="-120"/>
              </a:rPr>
              <a:t>賣價價差</a:t>
            </a:r>
            <a:r>
              <a:rPr lang="zh-TW" altLang="en-US" sz="1800" dirty="0">
                <a:latin typeface="微軟正黑體" panose="020B0604030504040204" pitchFamily="34" charset="-120"/>
                <a:ea typeface="微軟正黑體" panose="020B0604030504040204" pitchFamily="34" charset="-120"/>
              </a:rPr>
              <a:t>進行</a:t>
            </a:r>
            <a:r>
              <a:rPr lang="zh-TW" altLang="en-US" sz="1800" dirty="0" smtClean="0">
                <a:latin typeface="微軟正黑體" panose="020B0604030504040204" pitchFamily="34" charset="-120"/>
                <a:ea typeface="微軟正黑體" panose="020B0604030504040204" pitchFamily="34" charset="-120"/>
              </a:rPr>
              <a:t>報價。</a:t>
            </a:r>
            <a:endParaRPr lang="en-US" altLang="zh-TW" sz="1800" dirty="0" smtClean="0">
              <a:latin typeface="微軟正黑體" panose="020B0604030504040204" pitchFamily="34" charset="-120"/>
              <a:ea typeface="微軟正黑體" panose="020B0604030504040204" pitchFamily="34" charset="-120"/>
            </a:endParaRPr>
          </a:p>
          <a:p>
            <a:pPr>
              <a:buClr>
                <a:schemeClr val="tx1"/>
              </a:buClr>
              <a:buFont typeface="Arial" panose="020B0604020202020204" pitchFamily="34" charset="0"/>
              <a:buChar char="•"/>
            </a:pP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滾動</a:t>
            </a:r>
            <a:r>
              <a:rPr lang="zh-TW" altLang="en-US" sz="1800" dirty="0" smtClean="0">
                <a:latin typeface="微軟正黑體" panose="020B0604030504040204" pitchFamily="34" charset="-120"/>
                <a:ea typeface="微軟正黑體" panose="020B0604030504040204" pitchFamily="34" charset="-120"/>
              </a:rPr>
              <a:t>交易以</a:t>
            </a:r>
            <a:r>
              <a:rPr lang="zh-TW" altLang="en-US" sz="1800" dirty="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2.35%</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2.36%</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-0.01%</a:t>
            </a:r>
            <a:r>
              <a:rPr lang="zh-TW" altLang="en-US" sz="1800" dirty="0" smtClean="0">
                <a:latin typeface="微軟正黑體" panose="020B0604030504040204" pitchFamily="34" charset="-120"/>
                <a:ea typeface="微軟正黑體" panose="020B0604030504040204" pitchFamily="34" charset="-120"/>
              </a:rPr>
              <a:t> </a:t>
            </a:r>
            <a:r>
              <a:rPr lang="en-US" altLang="zh-TW" sz="1800" dirty="0" smtClean="0">
                <a:latin typeface="微軟正黑體" panose="020B0604030504040204" pitchFamily="34" charset="-120"/>
                <a:ea typeface="微軟正黑體" panose="020B0604030504040204" pitchFamily="34" charset="-120"/>
              </a:rPr>
              <a:t>( -1 </a:t>
            </a:r>
            <a:r>
              <a:rPr lang="en-US" altLang="zh-TW" sz="1800" dirty="0" err="1" smtClean="0">
                <a:latin typeface="微軟正黑體" panose="020B0604030504040204" pitchFamily="34" charset="-120"/>
                <a:ea typeface="微軟正黑體" panose="020B0604030504040204" pitchFamily="34" charset="-120"/>
              </a:rPr>
              <a:t>bp</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 報價。</a:t>
            </a:r>
            <a:endParaRPr lang="en-US" altLang="zh-TW" sz="1800" dirty="0" smtClean="0">
              <a:latin typeface="微軟正黑體" panose="020B0604030504040204" pitchFamily="34" charset="-120"/>
              <a:ea typeface="微軟正黑體" panose="020B0604030504040204" pitchFamily="34" charset="-120"/>
            </a:endParaRPr>
          </a:p>
          <a:p>
            <a:pPr>
              <a:buClr>
                <a:schemeClr val="tx1"/>
              </a:buClr>
              <a:buFont typeface="Arial" panose="020B0604020202020204" pitchFamily="34" charset="0"/>
              <a:buChar char="•"/>
            </a:pPr>
            <a:r>
              <a:rPr lang="zh-TW" altLang="en-US" sz="1800" dirty="0" smtClean="0">
                <a:latin typeface="微軟正黑體" panose="020B0604030504040204" pitchFamily="34" charset="-120"/>
                <a:ea typeface="微軟正黑體" panose="020B0604030504040204" pitchFamily="34" charset="-120"/>
              </a:rPr>
              <a:t> 交易</a:t>
            </a:r>
            <a:r>
              <a:rPr lang="zh-TW" altLang="en-US" sz="1800" dirty="0">
                <a:latin typeface="微軟正黑體" panose="020B0604030504040204" pitchFamily="34" charset="-120"/>
                <a:ea typeface="微軟正黑體" panose="020B0604030504040204" pitchFamily="34" charset="-120"/>
              </a:rPr>
              <a:t>者願意</a:t>
            </a:r>
            <a:r>
              <a:rPr lang="zh-TW" altLang="en-US" sz="1800" dirty="0" smtClean="0">
                <a:latin typeface="微軟正黑體" panose="020B0604030504040204" pitchFamily="34" charset="-120"/>
                <a:ea typeface="微軟正黑體" panose="020B0604030504040204" pitchFamily="34" charset="-120"/>
              </a:rPr>
              <a:t>喪失</a:t>
            </a:r>
            <a:r>
              <a:rPr lang="zh-TW" altLang="en-US" sz="1800" dirty="0">
                <a:latin typeface="微軟正黑體" panose="020B0604030504040204" pitchFamily="34" charset="-120"/>
                <a:ea typeface="微軟正黑體" panose="020B0604030504040204" pitchFamily="34" charset="-120"/>
              </a:rPr>
              <a:t>少量收益率，以獲得</a:t>
            </a:r>
            <a:r>
              <a:rPr lang="zh-TW" altLang="en-US" sz="1800" dirty="0" smtClean="0">
                <a:latin typeface="微軟正黑體" panose="020B0604030504040204" pitchFamily="34" charset="-120"/>
                <a:ea typeface="微軟正黑體" panose="020B0604030504040204" pitchFamily="34" charset="-120"/>
              </a:rPr>
              <a:t>持有最新</a:t>
            </a:r>
            <a:r>
              <a:rPr lang="zh-TW" altLang="en-US" sz="1800" dirty="0">
                <a:latin typeface="微軟正黑體" panose="020B0604030504040204" pitchFamily="34" charset="-120"/>
                <a:ea typeface="微軟正黑體" panose="020B0604030504040204" pitchFamily="34" charset="-120"/>
              </a:rPr>
              <a:t>發行並且流動性可能</a:t>
            </a:r>
            <a:r>
              <a:rPr lang="zh-TW" altLang="en-US" sz="1800" dirty="0" smtClean="0">
                <a:latin typeface="微軟正黑體" panose="020B0604030504040204" pitchFamily="34" charset="-120"/>
                <a:ea typeface="微軟正黑體" panose="020B0604030504040204" pitchFamily="34" charset="-120"/>
              </a:rPr>
              <a:t>最高</a:t>
            </a:r>
            <a:r>
              <a:rPr lang="zh-TW" altLang="en-US" sz="1800" dirty="0">
                <a:latin typeface="微軟正黑體" panose="020B0604030504040204" pitchFamily="34" charset="-120"/>
                <a:ea typeface="微軟正黑體" panose="020B0604030504040204" pitchFamily="34" charset="-120"/>
              </a:rPr>
              <a:t>的債券的權利</a:t>
            </a:r>
            <a:r>
              <a:rPr lang="zh-TW" altLang="en-US" sz="1800" dirty="0" smtClean="0">
                <a:latin typeface="微軟正黑體" panose="020B0604030504040204" pitchFamily="34" charset="-120"/>
                <a:ea typeface="微軟正黑體" panose="020B0604030504040204" pitchFamily="34" charset="-120"/>
              </a:rPr>
              <a:t>，這</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相反</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的報價方式突顯出</a:t>
            </a:r>
            <a:r>
              <a:rPr lang="zh-TW" altLang="en-US" sz="1800" dirty="0" smtClean="0">
                <a:solidFill>
                  <a:srgbClr val="FFFF00"/>
                </a:solidFill>
                <a:latin typeface="微軟正黑體" panose="020B0604030504040204" pitchFamily="34" charset="-120"/>
                <a:ea typeface="微軟正黑體" panose="020B0604030504040204" pitchFamily="34" charset="-120"/>
              </a:rPr>
              <a:t>流動性的</a:t>
            </a:r>
            <a:r>
              <a:rPr lang="zh-TW" altLang="en-US" sz="1800" dirty="0">
                <a:solidFill>
                  <a:srgbClr val="FFFF00"/>
                </a:solidFill>
                <a:latin typeface="微軟正黑體" panose="020B0604030504040204" pitchFamily="34" charset="-120"/>
                <a:ea typeface="微軟正黑體" panose="020B0604030504040204" pitchFamily="34" charset="-120"/>
              </a:rPr>
              <a:t>價值</a:t>
            </a:r>
            <a:r>
              <a:rPr lang="zh-TW" altLang="en-US" sz="1800" dirty="0">
                <a:latin typeface="微軟正黑體" panose="020B0604030504040204" pitchFamily="34" charset="-120"/>
                <a:ea typeface="微軟正黑體" panose="020B0604030504040204" pitchFamily="34" charset="-120"/>
              </a:rPr>
              <a:t>。</a:t>
            </a:r>
          </a:p>
        </p:txBody>
      </p:sp>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滾動交易</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The Roll</a:t>
            </a:r>
            <a:endParaRPr lang="zh-TW" altLang="en-US" dirty="0">
              <a:latin typeface="微軟正黑體" panose="020B0604030504040204" pitchFamily="34" charset="-120"/>
              <a:ea typeface="微軟正黑體" panose="020B0604030504040204" pitchFamily="34" charset="-120"/>
            </a:endParaRPr>
          </a:p>
        </p:txBody>
      </p:sp>
      <p:pic>
        <p:nvPicPr>
          <p:cNvPr id="6" name="內容版面配置區 5"/>
          <p:cNvPicPr>
            <a:picLocks noGrp="1" noChangeAspect="1"/>
          </p:cNvPicPr>
          <p:nvPr>
            <p:ph sz="half" idx="2"/>
          </p:nvPr>
        </p:nvPicPr>
        <p:blipFill>
          <a:blip r:embed="rId3"/>
          <a:stretch>
            <a:fillRect/>
          </a:stretch>
        </p:blipFill>
        <p:spPr>
          <a:xfrm>
            <a:off x="6218238" y="1919037"/>
            <a:ext cx="4937125" cy="3877176"/>
          </a:xfrm>
          <a:prstGeom prst="rect">
            <a:avLst/>
          </a:prstGeom>
        </p:spPr>
      </p:pic>
      <p:sp>
        <p:nvSpPr>
          <p:cNvPr id="8" name="矩形 7"/>
          <p:cNvSpPr/>
          <p:nvPr/>
        </p:nvSpPr>
        <p:spPr>
          <a:xfrm>
            <a:off x="6216651" y="2414337"/>
            <a:ext cx="4938712" cy="5374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79610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397657309"/>
              </p:ext>
            </p:extLst>
          </p:nvPr>
        </p:nvGraphicFramePr>
        <p:xfrm>
          <a:off x="1682895" y="291650"/>
          <a:ext cx="10292861" cy="5555825"/>
        </p:xfrm>
        <a:graphic>
          <a:graphicData uri="http://schemas.openxmlformats.org/drawingml/2006/table">
            <a:tbl>
              <a:tblPr firstRow="1" bandRow="1">
                <a:tableStyleId>{5C22544A-7EE6-4342-B048-85BDC9FD1C3A}</a:tableStyleId>
              </a:tblPr>
              <a:tblGrid>
                <a:gridCol w="1581005">
                  <a:extLst>
                    <a:ext uri="{9D8B030D-6E8A-4147-A177-3AD203B41FA5}">
                      <a16:colId xmlns:a16="http://schemas.microsoft.com/office/drawing/2014/main" val="2188906621"/>
                    </a:ext>
                  </a:extLst>
                </a:gridCol>
                <a:gridCol w="1356462">
                  <a:extLst>
                    <a:ext uri="{9D8B030D-6E8A-4147-A177-3AD203B41FA5}">
                      <a16:colId xmlns:a16="http://schemas.microsoft.com/office/drawing/2014/main" val="3995298852"/>
                    </a:ext>
                  </a:extLst>
                </a:gridCol>
                <a:gridCol w="1225899">
                  <a:extLst>
                    <a:ext uri="{9D8B030D-6E8A-4147-A177-3AD203B41FA5}">
                      <a16:colId xmlns:a16="http://schemas.microsoft.com/office/drawing/2014/main" val="1289102163"/>
                    </a:ext>
                  </a:extLst>
                </a:gridCol>
                <a:gridCol w="1225899">
                  <a:extLst>
                    <a:ext uri="{9D8B030D-6E8A-4147-A177-3AD203B41FA5}">
                      <a16:colId xmlns:a16="http://schemas.microsoft.com/office/drawing/2014/main" val="2152464440"/>
                    </a:ext>
                  </a:extLst>
                </a:gridCol>
                <a:gridCol w="1225899">
                  <a:extLst>
                    <a:ext uri="{9D8B030D-6E8A-4147-A177-3AD203B41FA5}">
                      <a16:colId xmlns:a16="http://schemas.microsoft.com/office/drawing/2014/main" val="780935349"/>
                    </a:ext>
                  </a:extLst>
                </a:gridCol>
                <a:gridCol w="1225899">
                  <a:extLst>
                    <a:ext uri="{9D8B030D-6E8A-4147-A177-3AD203B41FA5}">
                      <a16:colId xmlns:a16="http://schemas.microsoft.com/office/drawing/2014/main" val="17912992"/>
                    </a:ext>
                  </a:extLst>
                </a:gridCol>
                <a:gridCol w="1225899">
                  <a:extLst>
                    <a:ext uri="{9D8B030D-6E8A-4147-A177-3AD203B41FA5}">
                      <a16:colId xmlns:a16="http://schemas.microsoft.com/office/drawing/2014/main" val="1796948962"/>
                    </a:ext>
                  </a:extLst>
                </a:gridCol>
                <a:gridCol w="1225899">
                  <a:extLst>
                    <a:ext uri="{9D8B030D-6E8A-4147-A177-3AD203B41FA5}">
                      <a16:colId xmlns:a16="http://schemas.microsoft.com/office/drawing/2014/main" val="4200527384"/>
                    </a:ext>
                  </a:extLst>
                </a:gridCol>
              </a:tblGrid>
              <a:tr h="0">
                <a:tc>
                  <a:txBody>
                    <a:bodyPr/>
                    <a:lstStyle/>
                    <a:p>
                      <a:endParaRPr lang="zh-TW" altLang="en-US" sz="1100" dirty="0"/>
                    </a:p>
                  </a:txBody>
                  <a:tcPr/>
                </a:tc>
                <a:tc>
                  <a:txBody>
                    <a:bodyPr/>
                    <a:lstStyle/>
                    <a:p>
                      <a:r>
                        <a:rPr lang="en-US" altLang="zh-TW" sz="1100" dirty="0" smtClean="0"/>
                        <a:t>2-Y</a:t>
                      </a:r>
                      <a:r>
                        <a:rPr lang="zh-TW" altLang="en-US" sz="1100" dirty="0" smtClean="0"/>
                        <a:t> </a:t>
                      </a:r>
                      <a:r>
                        <a:rPr lang="en-US" altLang="zh-TW" sz="1100" dirty="0" smtClean="0"/>
                        <a:t>T-Note</a:t>
                      </a:r>
                      <a:endParaRPr lang="zh-TW"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3-Y</a:t>
                      </a:r>
                      <a:r>
                        <a:rPr lang="zh-TW" altLang="en-US" sz="1100" dirty="0" smtClean="0"/>
                        <a:t> </a:t>
                      </a:r>
                      <a:r>
                        <a:rPr lang="en-US" altLang="zh-TW" sz="1100" dirty="0" smtClean="0"/>
                        <a:t>T-Note</a:t>
                      </a:r>
                      <a:endParaRPr lang="zh-TW" altLang="en-US" sz="11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5-Y</a:t>
                      </a:r>
                      <a:r>
                        <a:rPr lang="zh-TW" altLang="en-US" sz="1100" dirty="0" smtClean="0"/>
                        <a:t> </a:t>
                      </a:r>
                      <a:r>
                        <a:rPr lang="en-US" altLang="zh-TW" sz="1100" dirty="0" smtClean="0"/>
                        <a:t>T-Note</a:t>
                      </a:r>
                      <a:endParaRPr lang="zh-TW" altLang="en-US" sz="11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10-Y</a:t>
                      </a:r>
                      <a:r>
                        <a:rPr lang="zh-TW" altLang="en-US" sz="1100" dirty="0" smtClean="0"/>
                        <a:t> </a:t>
                      </a:r>
                      <a:r>
                        <a:rPr lang="en-US" altLang="zh-TW" sz="1100" dirty="0" smtClean="0"/>
                        <a:t>T-Note</a:t>
                      </a:r>
                      <a:endParaRPr lang="zh-TW" altLang="en-US" sz="11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Ultra 10-Y</a:t>
                      </a:r>
                      <a:r>
                        <a:rPr lang="zh-TW" altLang="en-US" sz="1100" dirty="0" smtClean="0"/>
                        <a:t> </a:t>
                      </a:r>
                      <a:r>
                        <a:rPr lang="en-US" altLang="zh-TW" sz="1100" dirty="0" smtClean="0"/>
                        <a:t>T-Note</a:t>
                      </a:r>
                      <a:endParaRPr lang="zh-TW" altLang="en-US" sz="1100" dirty="0" smtClean="0"/>
                    </a:p>
                  </a:txBody>
                  <a:tcPr/>
                </a:tc>
                <a:tc>
                  <a:txBody>
                    <a:bodyPr/>
                    <a:lstStyle/>
                    <a:p>
                      <a:r>
                        <a:rPr lang="en-US" altLang="zh-TW" sz="1100" dirty="0" smtClean="0"/>
                        <a:t>Classic T-Bond</a:t>
                      </a:r>
                      <a:endParaRPr lang="zh-TW" altLang="en-US" sz="1100" dirty="0"/>
                    </a:p>
                  </a:txBody>
                  <a:tcPr/>
                </a:tc>
                <a:tc>
                  <a:txBody>
                    <a:bodyPr/>
                    <a:lstStyle/>
                    <a:p>
                      <a:r>
                        <a:rPr lang="en-US" altLang="zh-TW" sz="1100" dirty="0" smtClean="0"/>
                        <a:t>Ultra T-Bond</a:t>
                      </a:r>
                      <a:endParaRPr lang="zh-TW" altLang="en-US" sz="1100" dirty="0"/>
                    </a:p>
                  </a:txBody>
                  <a:tcPr/>
                </a:tc>
                <a:extLst>
                  <a:ext uri="{0D108BD9-81ED-4DB2-BD59-A6C34878D82A}">
                    <a16:rowId xmlns:a16="http://schemas.microsoft.com/office/drawing/2014/main" val="818820445"/>
                  </a:ext>
                </a:extLst>
              </a:tr>
              <a:tr h="450425">
                <a:tc>
                  <a:txBody>
                    <a:bodyPr/>
                    <a:lstStyle/>
                    <a:p>
                      <a:r>
                        <a:rPr lang="zh-TW" altLang="en-US" sz="1100" dirty="0" smtClean="0"/>
                        <a:t>合約規模（到期時面值）</a:t>
                      </a:r>
                      <a:endParaRPr lang="zh-TW" altLang="en-US" sz="1100" dirty="0"/>
                    </a:p>
                  </a:txBody>
                  <a:tcPr/>
                </a:tc>
                <a:tc>
                  <a:txBody>
                    <a:bodyPr/>
                    <a:lstStyle/>
                    <a:p>
                      <a:r>
                        <a:rPr lang="en-US" altLang="zh-TW" sz="1100" dirty="0" smtClean="0"/>
                        <a:t>$200,000</a:t>
                      </a:r>
                      <a:endParaRPr lang="zh-TW"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$200,000</a:t>
                      </a:r>
                      <a:endParaRPr lang="zh-TW" altLang="en-US" sz="1100" dirty="0" smtClean="0"/>
                    </a:p>
                    <a:p>
                      <a:endParaRPr lang="zh-TW"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$100,000</a:t>
                      </a:r>
                      <a:endParaRPr lang="zh-TW" altLang="en-US" sz="11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$100,000</a:t>
                      </a:r>
                      <a:endParaRPr lang="zh-TW"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$100,000</a:t>
                      </a:r>
                      <a:endParaRPr lang="zh-TW"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$100,000</a:t>
                      </a:r>
                      <a:endParaRPr lang="zh-TW"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$100,000</a:t>
                      </a:r>
                      <a:endParaRPr lang="zh-TW" altLang="en-US" sz="1100" dirty="0" smtClean="0"/>
                    </a:p>
                  </a:txBody>
                  <a:tcPr/>
                </a:tc>
                <a:extLst>
                  <a:ext uri="{0D108BD9-81ED-4DB2-BD59-A6C34878D82A}">
                    <a16:rowId xmlns:a16="http://schemas.microsoft.com/office/drawing/2014/main" val="499614998"/>
                  </a:ext>
                </a:extLst>
              </a:tr>
              <a:tr h="370840">
                <a:tc>
                  <a:txBody>
                    <a:bodyPr/>
                    <a:lstStyle/>
                    <a:p>
                      <a:r>
                        <a:rPr lang="zh-TW" altLang="en-US" sz="1100" dirty="0" smtClean="0"/>
                        <a:t>可交割等級</a:t>
                      </a:r>
                      <a:endParaRPr lang="zh-TW" altLang="en-US" sz="1100" dirty="0"/>
                    </a:p>
                  </a:txBody>
                  <a:tcPr/>
                </a:tc>
                <a:tc>
                  <a:txBody>
                    <a:bodyPr/>
                    <a:lstStyle/>
                    <a:p>
                      <a:pPr algn="l"/>
                      <a:r>
                        <a:rPr lang="zh-TW" altLang="en-US" sz="1100" dirty="0" smtClean="0"/>
                        <a:t>原始到期期限不超過 </a:t>
                      </a:r>
                      <a:r>
                        <a:rPr lang="en-US" altLang="zh-TW" sz="1100" dirty="0" smtClean="0"/>
                        <a:t>5 </a:t>
                      </a:r>
                      <a:r>
                        <a:rPr lang="zh-TW" altLang="en-US" sz="1100" dirty="0" smtClean="0"/>
                        <a:t>年 </a:t>
                      </a:r>
                      <a:r>
                        <a:rPr lang="en-US" altLang="zh-TW" sz="1100" dirty="0" smtClean="0"/>
                        <a:t>3 </a:t>
                      </a:r>
                      <a:r>
                        <a:rPr lang="zh-TW" altLang="en-US" sz="1100" dirty="0" smtClean="0"/>
                        <a:t>個月；剩餘到期期限從交割月份第 </a:t>
                      </a:r>
                      <a:r>
                        <a:rPr lang="en-US" altLang="zh-TW" sz="1100" dirty="0" smtClean="0"/>
                        <a:t>1 </a:t>
                      </a:r>
                      <a:r>
                        <a:rPr lang="zh-TW" altLang="en-US" sz="1100" dirty="0" smtClean="0"/>
                        <a:t>天起不低於 </a:t>
                      </a:r>
                      <a:r>
                        <a:rPr lang="en-US" altLang="zh-TW" sz="1100" dirty="0" smtClean="0"/>
                        <a:t>1 </a:t>
                      </a:r>
                      <a:r>
                        <a:rPr lang="zh-TW" altLang="en-US" sz="1100" dirty="0" smtClean="0"/>
                        <a:t>年 </a:t>
                      </a:r>
                      <a:r>
                        <a:rPr lang="en-US" altLang="zh-TW" sz="1100" dirty="0" smtClean="0"/>
                        <a:t>9 </a:t>
                      </a:r>
                      <a:r>
                        <a:rPr lang="zh-TW" altLang="en-US" sz="1100" dirty="0" smtClean="0"/>
                        <a:t>個月但從交割月份最後 </a:t>
                      </a:r>
                      <a:r>
                        <a:rPr lang="en-US" altLang="zh-TW" sz="1100" dirty="0" smtClean="0"/>
                        <a:t>1 </a:t>
                      </a:r>
                      <a:r>
                        <a:rPr lang="zh-TW" altLang="en-US" sz="1100" dirty="0" smtClean="0"/>
                        <a:t>天不超過 </a:t>
                      </a:r>
                      <a:r>
                        <a:rPr lang="en-US" altLang="zh-TW" sz="1100" dirty="0" smtClean="0"/>
                        <a:t>2 </a:t>
                      </a:r>
                      <a:r>
                        <a:rPr lang="zh-TW" altLang="en-US" sz="1100" dirty="0" smtClean="0"/>
                        <a:t>年的美國國債</a:t>
                      </a:r>
                      <a:endParaRPr lang="zh-TW" altLang="en-US" sz="1100" b="0" dirty="0" smtClean="0">
                        <a:latin typeface="微軟正黑體" panose="020B0604030504040204" pitchFamily="34" charset="-120"/>
                        <a:ea typeface="微軟正黑體" panose="020B0604030504040204" pitchFamily="34" charset="-120"/>
                      </a:endParaRPr>
                    </a:p>
                  </a:txBody>
                  <a:tcPr/>
                </a:tc>
                <a:tc>
                  <a:txBody>
                    <a:bodyPr/>
                    <a:lstStyle/>
                    <a:p>
                      <a:pPr algn="l"/>
                      <a:r>
                        <a:rPr lang="zh-TW" altLang="en-US" sz="1100" dirty="0" smtClean="0"/>
                        <a:t>原始到期期限不超過 </a:t>
                      </a:r>
                      <a:r>
                        <a:rPr lang="en-US" altLang="zh-TW" sz="1100" dirty="0" smtClean="0"/>
                        <a:t>7</a:t>
                      </a:r>
                      <a:r>
                        <a:rPr lang="zh-TW" altLang="en-US" sz="1100" baseline="0" dirty="0" smtClean="0"/>
                        <a:t> 年</a:t>
                      </a:r>
                      <a:r>
                        <a:rPr lang="zh-TW" altLang="en-US" sz="1100" dirty="0" smtClean="0"/>
                        <a:t>；剩餘到期期限從交割月份第 </a:t>
                      </a:r>
                      <a:r>
                        <a:rPr lang="en-US" altLang="zh-TW" sz="1100" dirty="0" smtClean="0"/>
                        <a:t>1 </a:t>
                      </a:r>
                      <a:r>
                        <a:rPr lang="zh-TW" altLang="en-US" sz="1100" dirty="0" smtClean="0"/>
                        <a:t>天起不低於 </a:t>
                      </a:r>
                      <a:r>
                        <a:rPr lang="en-US" altLang="zh-TW" sz="1100" dirty="0" smtClean="0"/>
                        <a:t>2 </a:t>
                      </a:r>
                      <a:r>
                        <a:rPr lang="zh-TW" altLang="en-US" sz="1100" dirty="0" smtClean="0"/>
                        <a:t>年 </a:t>
                      </a:r>
                      <a:r>
                        <a:rPr lang="en-US" altLang="zh-TW" sz="1100" dirty="0" smtClean="0"/>
                        <a:t>9</a:t>
                      </a:r>
                      <a:r>
                        <a:rPr lang="zh-TW" altLang="en-US" sz="1100" dirty="0" smtClean="0"/>
                        <a:t> 個月但從交割月份最後 </a:t>
                      </a:r>
                      <a:r>
                        <a:rPr lang="en-US" altLang="zh-TW" sz="1100" dirty="0" smtClean="0"/>
                        <a:t>1 </a:t>
                      </a:r>
                      <a:r>
                        <a:rPr lang="zh-TW" altLang="en-US" sz="1100" dirty="0" smtClean="0"/>
                        <a:t>天不超過 </a:t>
                      </a:r>
                      <a:r>
                        <a:rPr lang="en-US" altLang="zh-TW" sz="1100" dirty="0" smtClean="0"/>
                        <a:t>3 </a:t>
                      </a:r>
                      <a:r>
                        <a:rPr lang="zh-TW" altLang="en-US" sz="1100" dirty="0" smtClean="0"/>
                        <a:t>年的美國國債</a:t>
                      </a:r>
                      <a:endParaRPr lang="zh-TW" altLang="en-US" sz="1100" b="0" dirty="0" smtClean="0">
                        <a:latin typeface="微軟正黑體" panose="020B0604030504040204" pitchFamily="34" charset="-120"/>
                        <a:ea typeface="微軟正黑體" panose="020B0604030504040204" pitchFamily="34" charset="-120"/>
                      </a:endParaRPr>
                    </a:p>
                  </a:txBody>
                  <a:tcPr/>
                </a:tc>
                <a:tc>
                  <a:txBody>
                    <a:bodyPr/>
                    <a:lstStyle/>
                    <a:p>
                      <a:pPr algn="l"/>
                      <a:r>
                        <a:rPr lang="zh-TW" altLang="en-US" sz="1100" dirty="0" smtClean="0"/>
                        <a:t>原始到期期限不超過 </a:t>
                      </a:r>
                      <a:r>
                        <a:rPr lang="en-US" altLang="zh-TW" sz="1100" dirty="0" smtClean="0"/>
                        <a:t>5 </a:t>
                      </a:r>
                      <a:r>
                        <a:rPr lang="zh-TW" altLang="en-US" sz="1100" dirty="0" smtClean="0"/>
                        <a:t>年 </a:t>
                      </a:r>
                      <a:r>
                        <a:rPr lang="en-US" altLang="zh-TW" sz="1100" dirty="0" smtClean="0"/>
                        <a:t>3 </a:t>
                      </a:r>
                      <a:r>
                        <a:rPr lang="zh-TW" altLang="en-US" sz="1100" dirty="0" smtClean="0"/>
                        <a:t>個月；剩餘到期期限從交割月份第 </a:t>
                      </a:r>
                      <a:r>
                        <a:rPr lang="en-US" altLang="zh-TW" sz="1100" dirty="0" smtClean="0"/>
                        <a:t>1 </a:t>
                      </a:r>
                      <a:r>
                        <a:rPr lang="zh-TW" altLang="en-US" sz="1100" dirty="0" smtClean="0"/>
                        <a:t>天起不低於 </a:t>
                      </a:r>
                      <a:r>
                        <a:rPr lang="en-US" altLang="zh-TW" sz="1100" dirty="0" smtClean="0"/>
                        <a:t>4</a:t>
                      </a:r>
                      <a:r>
                        <a:rPr lang="zh-TW" altLang="en-US" sz="1100" dirty="0" smtClean="0"/>
                        <a:t> 年 </a:t>
                      </a:r>
                      <a:r>
                        <a:rPr lang="en-US" altLang="zh-TW" sz="1100" dirty="0" smtClean="0"/>
                        <a:t>2</a:t>
                      </a:r>
                      <a:r>
                        <a:rPr lang="zh-TW" altLang="en-US" sz="1100" dirty="0" smtClean="0"/>
                        <a:t> 個月</a:t>
                      </a:r>
                      <a:endParaRPr lang="zh-TW" altLang="en-US" sz="1100" b="0" dirty="0" smtClean="0">
                        <a:latin typeface="微軟正黑體" panose="020B0604030504040204" pitchFamily="34" charset="-120"/>
                        <a:ea typeface="微軟正黑體" panose="020B0604030504040204" pitchFamily="34" charset="-120"/>
                      </a:endParaRPr>
                    </a:p>
                  </a:txBody>
                  <a:tcPr/>
                </a:tc>
                <a:tc>
                  <a:txBody>
                    <a:bodyPr/>
                    <a:lstStyle/>
                    <a:p>
                      <a:pPr algn="l"/>
                      <a:r>
                        <a:rPr lang="zh-TW" altLang="en-US" sz="1100" dirty="0" smtClean="0"/>
                        <a:t>原始到期期限不超過 </a:t>
                      </a:r>
                      <a:r>
                        <a:rPr lang="en-US" altLang="zh-TW" sz="1100" dirty="0" smtClean="0"/>
                        <a:t>10 </a:t>
                      </a:r>
                      <a:r>
                        <a:rPr lang="zh-TW" altLang="en-US" sz="1100" dirty="0" smtClean="0"/>
                        <a:t>年；剩餘到期期限從交割月份第 </a:t>
                      </a:r>
                      <a:r>
                        <a:rPr lang="en-US" altLang="zh-TW" sz="1100" dirty="0" smtClean="0"/>
                        <a:t>1 </a:t>
                      </a:r>
                      <a:r>
                        <a:rPr lang="zh-TW" altLang="en-US" sz="1100" dirty="0" smtClean="0"/>
                        <a:t>天起至少為 </a:t>
                      </a:r>
                      <a:r>
                        <a:rPr lang="en-US" altLang="zh-TW" sz="1100" dirty="0" smtClean="0"/>
                        <a:t>6 </a:t>
                      </a:r>
                      <a:r>
                        <a:rPr lang="zh-TW" altLang="en-US" sz="1100" dirty="0" smtClean="0"/>
                        <a:t>年 </a:t>
                      </a:r>
                      <a:r>
                        <a:rPr lang="en-US" altLang="zh-TW" sz="1100" dirty="0" smtClean="0"/>
                        <a:t>6 </a:t>
                      </a:r>
                      <a:r>
                        <a:rPr lang="zh-TW" altLang="en-US" sz="1100" dirty="0" smtClean="0"/>
                        <a:t>個月，但不超過 </a:t>
                      </a:r>
                      <a:r>
                        <a:rPr lang="en-US" altLang="zh-TW" sz="1100" dirty="0" smtClean="0"/>
                        <a:t>7 </a:t>
                      </a:r>
                      <a:r>
                        <a:rPr lang="zh-TW" altLang="en-US" sz="1100" dirty="0" smtClean="0"/>
                        <a:t>年 </a:t>
                      </a:r>
                      <a:r>
                        <a:rPr lang="en-US" altLang="zh-TW" sz="1100" dirty="0" smtClean="0"/>
                        <a:t>9 </a:t>
                      </a:r>
                      <a:r>
                        <a:rPr lang="zh-TW" altLang="en-US" sz="1100" dirty="0" smtClean="0"/>
                        <a:t>個月的美國中期國債</a:t>
                      </a:r>
                      <a:endParaRPr lang="zh-TW" altLang="en-US" sz="1100" b="0" dirty="0" smtClean="0">
                        <a:latin typeface="微軟正黑體" panose="020B0604030504040204" pitchFamily="34" charset="-120"/>
                        <a:ea typeface="微軟正黑體" panose="020B0604030504040204" pitchFamily="34" charset="-120"/>
                      </a:endParaRPr>
                    </a:p>
                  </a:txBody>
                  <a:tcPr/>
                </a:tc>
                <a:tc>
                  <a:txBody>
                    <a:bodyPr/>
                    <a:lstStyle/>
                    <a:p>
                      <a:pPr algn="l"/>
                      <a:r>
                        <a:rPr lang="zh-TW" altLang="en-US" sz="1100" dirty="0" smtClean="0"/>
                        <a:t>原始到期期限從交割月份第 </a:t>
                      </a:r>
                      <a:r>
                        <a:rPr lang="en-US" altLang="zh-TW" sz="1100" dirty="0" smtClean="0"/>
                        <a:t>1 </a:t>
                      </a:r>
                      <a:r>
                        <a:rPr lang="zh-TW" altLang="en-US" sz="1100" dirty="0" smtClean="0"/>
                        <a:t>天起至少為 </a:t>
                      </a:r>
                      <a:r>
                        <a:rPr lang="en-US" altLang="zh-TW" sz="1100" dirty="0" smtClean="0"/>
                        <a:t>19</a:t>
                      </a:r>
                      <a:r>
                        <a:rPr lang="zh-TW" altLang="en-US" sz="1100" dirty="0" smtClean="0"/>
                        <a:t> 年 </a:t>
                      </a:r>
                      <a:r>
                        <a:rPr lang="en-US" altLang="zh-TW" sz="1100" dirty="0" smtClean="0"/>
                        <a:t>2</a:t>
                      </a:r>
                      <a:r>
                        <a:rPr lang="zh-TW" altLang="en-US" sz="1100" dirty="0" smtClean="0"/>
                        <a:t> 個月，但不超過 </a:t>
                      </a:r>
                      <a:r>
                        <a:rPr lang="en-US" altLang="zh-TW" sz="1100" dirty="0" smtClean="0"/>
                        <a:t>19 </a:t>
                      </a:r>
                      <a:r>
                        <a:rPr lang="zh-TW" altLang="en-US" sz="1100" dirty="0" smtClean="0"/>
                        <a:t>年 </a:t>
                      </a:r>
                      <a:r>
                        <a:rPr lang="en-US" altLang="zh-TW" sz="1100" dirty="0" smtClean="0"/>
                        <a:t>11</a:t>
                      </a:r>
                      <a:r>
                        <a:rPr lang="zh-TW" altLang="en-US" sz="1100" dirty="0" smtClean="0"/>
                        <a:t> 個月的美國長期國債</a:t>
                      </a:r>
                      <a:endParaRPr lang="zh-TW" altLang="en-US" sz="1100" b="0" dirty="0" smtClean="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t>剩餘到期期限從交割月份第 </a:t>
                      </a:r>
                      <a:r>
                        <a:rPr lang="en-US" altLang="zh-TW" sz="1100" dirty="0" smtClean="0"/>
                        <a:t>1 </a:t>
                      </a:r>
                      <a:r>
                        <a:rPr lang="zh-TW" altLang="en-US" sz="1100" dirty="0" smtClean="0"/>
                        <a:t>天起至少為 </a:t>
                      </a:r>
                      <a:r>
                        <a:rPr lang="en-US" altLang="zh-TW" sz="1100" dirty="0" smtClean="0"/>
                        <a:t>15</a:t>
                      </a:r>
                      <a:r>
                        <a:rPr lang="zh-TW" altLang="en-US" sz="1100" dirty="0" smtClean="0"/>
                        <a:t> 年，但不超過 </a:t>
                      </a:r>
                      <a:r>
                        <a:rPr lang="en-US" altLang="zh-TW" sz="1100" dirty="0" smtClean="0"/>
                        <a:t>25 </a:t>
                      </a:r>
                      <a:r>
                        <a:rPr lang="zh-TW" altLang="en-US" sz="1100" dirty="0" smtClean="0"/>
                        <a:t>年的美國長期國債</a:t>
                      </a:r>
                      <a:endParaRPr lang="zh-TW" altLang="en-US" sz="1100" b="0" dirty="0" smtClean="0">
                        <a:latin typeface="微軟正黑體" panose="020B0604030504040204" pitchFamily="34" charset="-120"/>
                        <a:ea typeface="微軟正黑體" panose="020B0604030504040204"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t>剩餘到期期限從交割月份第 </a:t>
                      </a:r>
                      <a:r>
                        <a:rPr lang="en-US" altLang="zh-TW" sz="1100" dirty="0" smtClean="0"/>
                        <a:t>1 </a:t>
                      </a:r>
                      <a:r>
                        <a:rPr lang="zh-TW" altLang="en-US" sz="1100" dirty="0" smtClean="0"/>
                        <a:t>天起至少為 </a:t>
                      </a:r>
                      <a:r>
                        <a:rPr lang="en-US" altLang="zh-TW" sz="1100" dirty="0" smtClean="0"/>
                        <a:t>25</a:t>
                      </a:r>
                      <a:r>
                        <a:rPr lang="zh-TW" altLang="en-US" sz="1100" dirty="0" smtClean="0"/>
                        <a:t> 年的美國長期國債</a:t>
                      </a:r>
                      <a:endParaRPr lang="zh-TW" altLang="en-US" sz="1100" b="0" dirty="0" smtClean="0">
                        <a:latin typeface="微軟正黑體" panose="020B0604030504040204" pitchFamily="34" charset="-120"/>
                        <a:ea typeface="微軟正黑體" panose="020B0604030504040204" pitchFamily="34" charset="-120"/>
                      </a:endParaRPr>
                    </a:p>
                  </a:txBody>
                  <a:tcPr/>
                </a:tc>
                <a:extLst>
                  <a:ext uri="{0D108BD9-81ED-4DB2-BD59-A6C34878D82A}">
                    <a16:rowId xmlns:a16="http://schemas.microsoft.com/office/drawing/2014/main" val="3427550423"/>
                  </a:ext>
                </a:extLst>
              </a:tr>
              <a:tr h="370840">
                <a:tc>
                  <a:txBody>
                    <a:bodyPr/>
                    <a:lstStyle/>
                    <a:p>
                      <a:r>
                        <a:rPr lang="zh-TW" altLang="en-US" sz="1100" dirty="0" smtClean="0"/>
                        <a:t>交割月份</a:t>
                      </a:r>
                      <a:endParaRPr lang="zh-TW" altLang="en-US" sz="1100" dirty="0"/>
                    </a:p>
                  </a:txBody>
                  <a:tcPr/>
                </a:tc>
                <a:tc gridSpan="7">
                  <a:txBody>
                    <a:bodyPr/>
                    <a:lstStyle/>
                    <a:p>
                      <a:r>
                        <a:rPr lang="zh-TW" altLang="en-US" sz="1100" dirty="0" smtClean="0"/>
                        <a:t>以 </a:t>
                      </a:r>
                      <a:r>
                        <a:rPr lang="en-US" altLang="zh-TW" sz="1100" dirty="0" smtClean="0"/>
                        <a:t>3 </a:t>
                      </a:r>
                      <a:r>
                        <a:rPr lang="zh-TW" altLang="en-US" sz="1100" dirty="0" smtClean="0"/>
                        <a:t>月、 </a:t>
                      </a:r>
                      <a:r>
                        <a:rPr lang="en-US" altLang="zh-TW" sz="1100" dirty="0" smtClean="0"/>
                        <a:t>6 </a:t>
                      </a:r>
                      <a:r>
                        <a:rPr lang="zh-TW" altLang="en-US" sz="1100" dirty="0" smtClean="0"/>
                        <a:t>月、 </a:t>
                      </a:r>
                      <a:r>
                        <a:rPr lang="en-US" altLang="zh-TW" sz="1100" dirty="0" smtClean="0"/>
                        <a:t>9 </a:t>
                      </a:r>
                      <a:r>
                        <a:rPr lang="zh-TW" altLang="en-US" sz="1100" dirty="0" smtClean="0"/>
                        <a:t>月和 </a:t>
                      </a:r>
                      <a:r>
                        <a:rPr lang="en-US" altLang="zh-TW" sz="1100" dirty="0" smtClean="0"/>
                        <a:t>12 </a:t>
                      </a:r>
                      <a:r>
                        <a:rPr lang="zh-TW" altLang="en-US" sz="1100" dirty="0" smtClean="0"/>
                        <a:t>月為季度週期的最初三個連續合約</a:t>
                      </a:r>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extLst>
                  <a:ext uri="{0D108BD9-81ED-4DB2-BD59-A6C34878D82A}">
                    <a16:rowId xmlns:a16="http://schemas.microsoft.com/office/drawing/2014/main" val="915783412"/>
                  </a:ext>
                </a:extLst>
              </a:tr>
              <a:tr h="370840">
                <a:tc>
                  <a:txBody>
                    <a:bodyPr/>
                    <a:lstStyle/>
                    <a:p>
                      <a:r>
                        <a:rPr lang="zh-TW" altLang="en-US" sz="1100" dirty="0" smtClean="0"/>
                        <a:t>交易時間</a:t>
                      </a:r>
                      <a:endParaRPr lang="zh-TW" altLang="en-US" sz="1100" dirty="0"/>
                    </a:p>
                  </a:txBody>
                  <a:tcPr/>
                </a:tc>
                <a:tc gridSpan="7">
                  <a:txBody>
                    <a:bodyPr/>
                    <a:lstStyle/>
                    <a:p>
                      <a:r>
                        <a:rPr lang="zh-TW" altLang="en-US" sz="1100" dirty="0" smtClean="0"/>
                        <a:t>週日至週五的下午 </a:t>
                      </a:r>
                      <a:r>
                        <a:rPr lang="en-US" altLang="zh-TW" sz="1100" dirty="0" smtClean="0"/>
                        <a:t>5:00 </a:t>
                      </a:r>
                      <a:r>
                        <a:rPr lang="zh-TW" altLang="en-US" sz="1100" dirty="0" smtClean="0"/>
                        <a:t>至下午 </a:t>
                      </a:r>
                      <a:r>
                        <a:rPr lang="en-US" altLang="zh-TW" sz="1100" dirty="0" smtClean="0"/>
                        <a:t>4:00</a:t>
                      </a:r>
                      <a:r>
                        <a:rPr lang="zh-TW" altLang="en-US" sz="1100" dirty="0" smtClean="0"/>
                        <a:t> 芝加哥時間</a:t>
                      </a:r>
                      <a:endParaRPr lang="en-US" altLang="zh-TW" sz="1100" dirty="0" smtClean="0"/>
                    </a:p>
                    <a:p>
                      <a:r>
                        <a:rPr lang="zh-TW" altLang="en-US" sz="1100" dirty="0" smtClean="0"/>
                        <a:t>到期合約交易在最後交易日中午</a:t>
                      </a:r>
                      <a:r>
                        <a:rPr lang="en-US" altLang="zh-TW" sz="1100" dirty="0" smtClean="0"/>
                        <a:t>12:01</a:t>
                      </a:r>
                      <a:r>
                        <a:rPr lang="zh-TW" altLang="en-US" sz="1100" dirty="0" smtClean="0"/>
                        <a:t> 終止交易</a:t>
                      </a:r>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extLst>
                  <a:ext uri="{0D108BD9-81ED-4DB2-BD59-A6C34878D82A}">
                    <a16:rowId xmlns:a16="http://schemas.microsoft.com/office/drawing/2014/main" val="1025813378"/>
                  </a:ext>
                </a:extLst>
              </a:tr>
              <a:tr h="370840">
                <a:tc>
                  <a:txBody>
                    <a:bodyPr/>
                    <a:lstStyle/>
                    <a:p>
                      <a:r>
                        <a:rPr lang="zh-TW" altLang="en-US" sz="1100" dirty="0" smtClean="0"/>
                        <a:t>交割方式</a:t>
                      </a:r>
                      <a:endParaRPr lang="zh-TW" altLang="en-US" sz="1100" dirty="0"/>
                    </a:p>
                  </a:txBody>
                  <a:tcPr/>
                </a:tc>
                <a:tc gridSpan="7">
                  <a:txBody>
                    <a:bodyPr/>
                    <a:lstStyle/>
                    <a:p>
                      <a:r>
                        <a:rPr lang="zh-TW" altLang="en-US" sz="1100" dirty="0" smtClean="0"/>
                        <a:t>通過美聯儲記賬電匯系統進行合約級美國國債的實物交割。交割發票價格等於期貨合約結算價，乘以期貨合約價格點的大小，乘以轉換係數 </a:t>
                      </a:r>
                      <a:r>
                        <a:rPr lang="en-US" altLang="zh-TW" sz="1100" dirty="0" err="1" smtClean="0"/>
                        <a:t>cf</a:t>
                      </a:r>
                      <a:r>
                        <a:rPr lang="zh-TW" altLang="en-US" sz="1100" dirty="0" smtClean="0"/>
                        <a:t>，加上從交割證券最後一次息票支付日到期貨合約交割日的應計利息。 轉換係數由交易所計算和公佈，代表截至期貨合約交割月份第一天，年收益率為 </a:t>
                      </a:r>
                      <a:r>
                        <a:rPr lang="en-US" altLang="zh-TW" sz="1100" dirty="0" smtClean="0"/>
                        <a:t>6% </a:t>
                      </a:r>
                      <a:r>
                        <a:rPr lang="zh-TW" altLang="en-US" sz="1100" dirty="0" smtClean="0"/>
                        <a:t>的已交割證券面值 </a:t>
                      </a:r>
                      <a:r>
                        <a:rPr lang="en-US" altLang="zh-TW" sz="1100" dirty="0" smtClean="0"/>
                        <a:t>1 </a:t>
                      </a:r>
                      <a:r>
                        <a:rPr lang="zh-TW" altLang="en-US" sz="1100" dirty="0" smtClean="0"/>
                        <a:t>美元的價格。</a:t>
                      </a:r>
                      <a:endParaRPr lang="zh-TW" altLang="en-US" sz="1100" dirty="0"/>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0984762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t>最後交易日</a:t>
                      </a:r>
                    </a:p>
                    <a:p>
                      <a:endParaRPr lang="zh-TW" altLang="en-US" sz="1100" dirty="0"/>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t>交割月最後營業日</a:t>
                      </a:r>
                    </a:p>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gridSpan="4">
                  <a:txBody>
                    <a:bodyPr/>
                    <a:lstStyle/>
                    <a:p>
                      <a:r>
                        <a:rPr lang="zh-TW" altLang="en-US" sz="1100" dirty="0" smtClean="0"/>
                        <a:t>交割月份最後交易日之前的第 </a:t>
                      </a:r>
                      <a:r>
                        <a:rPr lang="en-US" altLang="zh-TW" sz="1100" dirty="0" smtClean="0"/>
                        <a:t>7 </a:t>
                      </a:r>
                      <a:r>
                        <a:rPr lang="zh-TW" altLang="en-US" sz="1100" dirty="0" smtClean="0"/>
                        <a:t>個營業日</a:t>
                      </a:r>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extLst>
                  <a:ext uri="{0D108BD9-81ED-4DB2-BD59-A6C34878D82A}">
                    <a16:rowId xmlns:a16="http://schemas.microsoft.com/office/drawing/2014/main" val="13588521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t>最後交割日</a:t>
                      </a:r>
                    </a:p>
                    <a:p>
                      <a:endParaRPr lang="zh-TW" altLang="en-US" sz="1100" dirty="0"/>
                    </a:p>
                  </a:txBody>
                  <a:tcPr/>
                </a:tc>
                <a:tc gridSpan="3">
                  <a:txBody>
                    <a:bodyPr/>
                    <a:lstStyle/>
                    <a:p>
                      <a:r>
                        <a:rPr lang="zh-TW" altLang="en-US" sz="1100" dirty="0" smtClean="0"/>
                        <a:t>最後交易日之後的第 </a:t>
                      </a:r>
                      <a:r>
                        <a:rPr lang="en-US" altLang="zh-TW" sz="1100" dirty="0" smtClean="0"/>
                        <a:t>3 </a:t>
                      </a:r>
                      <a:r>
                        <a:rPr lang="zh-TW" altLang="en-US" sz="1100" dirty="0" smtClean="0"/>
                        <a:t>個營業日</a:t>
                      </a:r>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gridSpan="4">
                  <a:txBody>
                    <a:bodyPr/>
                    <a:lstStyle/>
                    <a:p>
                      <a:r>
                        <a:rPr lang="zh-TW" altLang="en-US" sz="1100" dirty="0" smtClean="0"/>
                        <a:t>交割月最後營業日</a:t>
                      </a:r>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tc hMerge="1">
                  <a:txBody>
                    <a:bodyPr/>
                    <a:lstStyle/>
                    <a:p>
                      <a:endParaRPr lang="zh-TW" altLang="en-US" sz="1100" dirty="0"/>
                    </a:p>
                  </a:txBody>
                  <a:tcPr/>
                </a:tc>
                <a:extLst>
                  <a:ext uri="{0D108BD9-81ED-4DB2-BD59-A6C34878D82A}">
                    <a16:rowId xmlns:a16="http://schemas.microsoft.com/office/drawing/2014/main" val="2702001562"/>
                  </a:ext>
                </a:extLst>
              </a:tr>
              <a:tr h="370840">
                <a:tc>
                  <a:txBody>
                    <a:bodyPr/>
                    <a:lstStyle/>
                    <a:p>
                      <a:r>
                        <a:rPr lang="zh-TW" altLang="en-US" sz="1100" dirty="0" smtClean="0"/>
                        <a:t>報價單位</a:t>
                      </a:r>
                      <a:endParaRPr lang="zh-TW" altLang="en-US" sz="11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t>點數 </a:t>
                      </a:r>
                      <a:r>
                        <a:rPr lang="en-US" altLang="zh-TW" sz="1100" dirty="0" smtClean="0"/>
                        <a:t>($2,000) </a:t>
                      </a:r>
                      <a:r>
                        <a:rPr lang="zh-TW" altLang="en-US" sz="1100" dirty="0" smtClean="0"/>
                        <a:t>和</a:t>
                      </a:r>
                      <a:r>
                        <a:rPr lang="en-US" altLang="zh-TW" sz="1100" baseline="0" dirty="0" smtClean="0"/>
                        <a:t>1/32 </a:t>
                      </a:r>
                      <a:r>
                        <a:rPr lang="zh-TW" altLang="en-US" sz="1100" baseline="0" dirty="0" smtClean="0"/>
                        <a:t>點的 </a:t>
                      </a:r>
                      <a:r>
                        <a:rPr lang="en-US" altLang="zh-TW" sz="1100" baseline="0" dirty="0" smtClean="0"/>
                        <a:t>1/8</a:t>
                      </a:r>
                      <a:endParaRPr lang="zh-TW" altLang="en-US" sz="1100" dirty="0" smtClean="0"/>
                    </a:p>
                  </a:txBody>
                  <a:tcPr/>
                </a:tc>
                <a:tc hMerge="1">
                  <a:txBody>
                    <a:bodyPr/>
                    <a:lstStyle/>
                    <a:p>
                      <a:endParaRPr lang="zh-TW" altLang="en-US"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t>點數 </a:t>
                      </a:r>
                      <a:r>
                        <a:rPr lang="en-US" altLang="zh-TW" sz="1100" dirty="0" smtClean="0"/>
                        <a:t>($1,000) </a:t>
                      </a:r>
                      <a:r>
                        <a:rPr lang="zh-TW" altLang="en-US" sz="1100" dirty="0" smtClean="0"/>
                        <a:t>和</a:t>
                      </a:r>
                      <a:r>
                        <a:rPr lang="zh-TW" altLang="en-US" sz="1100" baseline="0" dirty="0" smtClean="0"/>
                        <a:t> </a:t>
                      </a:r>
                      <a:r>
                        <a:rPr lang="en-US" altLang="zh-TW" sz="1100" baseline="0" dirty="0" smtClean="0"/>
                        <a:t>1/32 </a:t>
                      </a:r>
                      <a:r>
                        <a:rPr lang="zh-TW" altLang="en-US" sz="1100" baseline="0" dirty="0" smtClean="0"/>
                        <a:t>點的 </a:t>
                      </a:r>
                      <a:r>
                        <a:rPr lang="en-US" altLang="zh-TW" sz="1100" baseline="0" dirty="0" smtClean="0"/>
                        <a:t>1/4</a:t>
                      </a:r>
                      <a:endParaRPr lang="zh-TW" altLang="en-US" sz="1100" dirty="0" smtClean="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t>點數 </a:t>
                      </a:r>
                      <a:r>
                        <a:rPr lang="en-US" altLang="zh-TW" sz="1100" dirty="0" smtClean="0"/>
                        <a:t>($1,000) </a:t>
                      </a:r>
                      <a:r>
                        <a:rPr lang="zh-TW" altLang="en-US" sz="1100" dirty="0" smtClean="0"/>
                        <a:t>和</a:t>
                      </a:r>
                      <a:r>
                        <a:rPr lang="zh-TW" altLang="en-US" sz="1100" baseline="0" dirty="0" smtClean="0"/>
                        <a:t> </a:t>
                      </a:r>
                      <a:r>
                        <a:rPr lang="en-US" altLang="zh-TW" sz="1100" baseline="0" dirty="0" smtClean="0"/>
                        <a:t>1/32 </a:t>
                      </a:r>
                      <a:r>
                        <a:rPr lang="zh-TW" altLang="en-US" sz="1100" baseline="0" dirty="0" smtClean="0"/>
                        <a:t>點的 </a:t>
                      </a:r>
                      <a:r>
                        <a:rPr lang="en-US" altLang="zh-TW" sz="1100" baseline="0" dirty="0" smtClean="0"/>
                        <a:t>1/2</a:t>
                      </a:r>
                      <a:endParaRPr lang="zh-TW" altLang="en-US" sz="1100" dirty="0" smtClean="0"/>
                    </a:p>
                    <a:p>
                      <a:endParaRPr lang="zh-TW" altLang="en-US" sz="1100" dirty="0"/>
                    </a:p>
                  </a:txBody>
                  <a:tcPr/>
                </a:tc>
                <a:tc hMerge="1">
                  <a:txBody>
                    <a:bodyPr/>
                    <a:lstStyle/>
                    <a:p>
                      <a:endParaRPr lang="zh-TW" altLang="en-US" sz="11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t>點數 </a:t>
                      </a:r>
                      <a:r>
                        <a:rPr lang="en-US" altLang="zh-TW" sz="1100" dirty="0" smtClean="0"/>
                        <a:t>($1,000) </a:t>
                      </a:r>
                      <a:r>
                        <a:rPr lang="zh-TW" altLang="en-US" sz="1100" dirty="0" smtClean="0"/>
                        <a:t>和</a:t>
                      </a:r>
                      <a:r>
                        <a:rPr lang="zh-TW" altLang="en-US" sz="1100" baseline="0" dirty="0" smtClean="0"/>
                        <a:t> </a:t>
                      </a:r>
                      <a:r>
                        <a:rPr lang="en-US" altLang="zh-TW" sz="1100" baseline="0" dirty="0" smtClean="0"/>
                        <a:t>1/32 </a:t>
                      </a:r>
                      <a:r>
                        <a:rPr lang="zh-TW" altLang="en-US" sz="1100" baseline="0" dirty="0" smtClean="0"/>
                        <a:t>點</a:t>
                      </a:r>
                      <a:endParaRPr lang="zh-TW" altLang="en-US" sz="1100" dirty="0" smtClean="0"/>
                    </a:p>
                  </a:txBody>
                  <a:tcPr/>
                </a:tc>
                <a:tc hMerge="1">
                  <a:txBody>
                    <a:bodyPr/>
                    <a:lstStyle/>
                    <a:p>
                      <a:endParaRPr lang="zh-TW" altLang="en-US" sz="1100" dirty="0"/>
                    </a:p>
                  </a:txBody>
                  <a:tcPr/>
                </a:tc>
                <a:extLst>
                  <a:ext uri="{0D108BD9-81ED-4DB2-BD59-A6C34878D82A}">
                    <a16:rowId xmlns:a16="http://schemas.microsoft.com/office/drawing/2014/main" val="2095429651"/>
                  </a:ext>
                </a:extLst>
              </a:tr>
              <a:tr h="370840">
                <a:tc>
                  <a:txBody>
                    <a:bodyPr/>
                    <a:lstStyle/>
                    <a:p>
                      <a:r>
                        <a:rPr lang="en-US" altLang="zh-TW" sz="1100" dirty="0" smtClean="0"/>
                        <a:t>CME</a:t>
                      </a:r>
                      <a:r>
                        <a:rPr lang="zh-TW" altLang="en-US" sz="1100" dirty="0" smtClean="0"/>
                        <a:t> </a:t>
                      </a:r>
                      <a:r>
                        <a:rPr lang="en-US" altLang="zh-TW" sz="1100" dirty="0" err="1" smtClean="0"/>
                        <a:t>Globex</a:t>
                      </a:r>
                      <a:r>
                        <a:rPr lang="zh-TW" altLang="en-US" sz="1100" dirty="0" smtClean="0"/>
                        <a:t>產品代碼</a:t>
                      </a:r>
                      <a:endParaRPr lang="zh-TW" altLang="en-US" sz="1100" dirty="0"/>
                    </a:p>
                  </a:txBody>
                  <a:tcPr/>
                </a:tc>
                <a:tc>
                  <a:txBody>
                    <a:bodyPr/>
                    <a:lstStyle/>
                    <a:p>
                      <a:r>
                        <a:rPr lang="en-US" altLang="zh-TW" sz="1100" dirty="0" smtClean="0"/>
                        <a:t>ZT</a:t>
                      </a:r>
                      <a:endParaRPr lang="zh-TW" altLang="en-US" sz="1100" dirty="0"/>
                    </a:p>
                  </a:txBody>
                  <a:tcPr/>
                </a:tc>
                <a:tc>
                  <a:txBody>
                    <a:bodyPr/>
                    <a:lstStyle/>
                    <a:p>
                      <a:r>
                        <a:rPr lang="en-US" altLang="zh-TW" sz="1100" dirty="0" smtClean="0"/>
                        <a:t>Z3N</a:t>
                      </a:r>
                      <a:endParaRPr lang="zh-TW" altLang="en-US" sz="1100" dirty="0"/>
                    </a:p>
                  </a:txBody>
                  <a:tcPr/>
                </a:tc>
                <a:tc>
                  <a:txBody>
                    <a:bodyPr/>
                    <a:lstStyle/>
                    <a:p>
                      <a:r>
                        <a:rPr lang="en-US" altLang="zh-TW" sz="1100" dirty="0" smtClean="0"/>
                        <a:t>ZF</a:t>
                      </a:r>
                      <a:endParaRPr lang="zh-TW" altLang="en-US" sz="1100" dirty="0"/>
                    </a:p>
                  </a:txBody>
                  <a:tcPr/>
                </a:tc>
                <a:tc>
                  <a:txBody>
                    <a:bodyPr/>
                    <a:lstStyle/>
                    <a:p>
                      <a:r>
                        <a:rPr lang="en-US" altLang="zh-TW" sz="1100" dirty="0" smtClean="0"/>
                        <a:t>ZN</a:t>
                      </a:r>
                      <a:endParaRPr lang="zh-TW" altLang="en-US" sz="1100" dirty="0"/>
                    </a:p>
                  </a:txBody>
                  <a:tcPr/>
                </a:tc>
                <a:tc>
                  <a:txBody>
                    <a:bodyPr/>
                    <a:lstStyle/>
                    <a:p>
                      <a:r>
                        <a:rPr lang="en-US" altLang="zh-TW" sz="1100" dirty="0" smtClean="0"/>
                        <a:t>TN</a:t>
                      </a:r>
                      <a:endParaRPr lang="zh-TW" altLang="en-US" sz="1100" dirty="0"/>
                    </a:p>
                  </a:txBody>
                  <a:tcPr/>
                </a:tc>
                <a:tc>
                  <a:txBody>
                    <a:bodyPr/>
                    <a:lstStyle/>
                    <a:p>
                      <a:r>
                        <a:rPr lang="en-US" altLang="zh-TW" sz="1100" dirty="0" smtClean="0"/>
                        <a:t>ZB</a:t>
                      </a:r>
                      <a:endParaRPr lang="zh-TW" altLang="en-US" sz="1100" dirty="0"/>
                    </a:p>
                  </a:txBody>
                  <a:tcPr/>
                </a:tc>
                <a:tc>
                  <a:txBody>
                    <a:bodyPr/>
                    <a:lstStyle/>
                    <a:p>
                      <a:r>
                        <a:rPr lang="en-US" altLang="zh-TW" sz="1100" dirty="0" smtClean="0"/>
                        <a:t>UB</a:t>
                      </a:r>
                      <a:endParaRPr lang="zh-TW" altLang="en-US" sz="1100" dirty="0"/>
                    </a:p>
                  </a:txBody>
                  <a:tcPr/>
                </a:tc>
                <a:extLst>
                  <a:ext uri="{0D108BD9-81ED-4DB2-BD59-A6C34878D82A}">
                    <a16:rowId xmlns:a16="http://schemas.microsoft.com/office/drawing/2014/main" val="405366285"/>
                  </a:ext>
                </a:extLst>
              </a:tr>
              <a:tr h="370840">
                <a:tc>
                  <a:txBody>
                    <a:bodyPr/>
                    <a:lstStyle/>
                    <a:p>
                      <a:r>
                        <a:rPr lang="zh-TW" altLang="en-US" sz="1100" dirty="0" smtClean="0"/>
                        <a:t>結算代碼</a:t>
                      </a:r>
                      <a:endParaRPr lang="zh-TW" altLang="en-US" sz="1100" dirty="0"/>
                    </a:p>
                  </a:txBody>
                  <a:tcPr/>
                </a:tc>
                <a:tc>
                  <a:txBody>
                    <a:bodyPr/>
                    <a:lstStyle/>
                    <a:p>
                      <a:r>
                        <a:rPr lang="en-US" altLang="zh-TW" sz="1100" dirty="0" smtClean="0"/>
                        <a:t>26</a:t>
                      </a:r>
                      <a:endParaRPr lang="zh-TW" altLang="en-US" sz="1100" dirty="0"/>
                    </a:p>
                  </a:txBody>
                  <a:tcPr/>
                </a:tc>
                <a:tc>
                  <a:txBody>
                    <a:bodyPr/>
                    <a:lstStyle/>
                    <a:p>
                      <a:r>
                        <a:rPr lang="en-US" altLang="zh-TW" sz="1100" dirty="0" smtClean="0"/>
                        <a:t>3YR</a:t>
                      </a:r>
                      <a:endParaRPr lang="zh-TW" altLang="en-US" sz="1100" dirty="0"/>
                    </a:p>
                  </a:txBody>
                  <a:tcPr/>
                </a:tc>
                <a:tc>
                  <a:txBody>
                    <a:bodyPr/>
                    <a:lstStyle/>
                    <a:p>
                      <a:r>
                        <a:rPr lang="en-US" altLang="zh-TW" sz="1100" dirty="0" smtClean="0"/>
                        <a:t>25</a:t>
                      </a:r>
                      <a:endParaRPr lang="zh-TW" altLang="en-US" sz="1100" dirty="0"/>
                    </a:p>
                  </a:txBody>
                  <a:tcPr/>
                </a:tc>
                <a:tc>
                  <a:txBody>
                    <a:bodyPr/>
                    <a:lstStyle/>
                    <a:p>
                      <a:r>
                        <a:rPr lang="en-US" altLang="zh-TW" sz="1100" dirty="0" smtClean="0"/>
                        <a:t>21</a:t>
                      </a:r>
                      <a:endParaRPr lang="zh-TW" altLang="en-US" sz="1100" dirty="0"/>
                    </a:p>
                  </a:txBody>
                  <a:tcPr/>
                </a:tc>
                <a:tc>
                  <a:txBody>
                    <a:bodyPr/>
                    <a:lstStyle/>
                    <a:p>
                      <a:r>
                        <a:rPr lang="en-US" altLang="zh-TW" sz="1100" dirty="0" smtClean="0"/>
                        <a:t>TN</a:t>
                      </a:r>
                      <a:endParaRPr lang="zh-TW" altLang="en-US" sz="1100" dirty="0"/>
                    </a:p>
                  </a:txBody>
                  <a:tcPr/>
                </a:tc>
                <a:tc>
                  <a:txBody>
                    <a:bodyPr/>
                    <a:lstStyle/>
                    <a:p>
                      <a:r>
                        <a:rPr lang="en-US" altLang="zh-TW" sz="1100" dirty="0" smtClean="0"/>
                        <a:t>17</a:t>
                      </a:r>
                      <a:endParaRPr lang="zh-TW" altLang="en-US" sz="1100" dirty="0"/>
                    </a:p>
                  </a:txBody>
                  <a:tcPr/>
                </a:tc>
                <a:tc>
                  <a:txBody>
                    <a:bodyPr/>
                    <a:lstStyle/>
                    <a:p>
                      <a:r>
                        <a:rPr lang="en-US" altLang="zh-TW" sz="1100" dirty="0" smtClean="0"/>
                        <a:t>UBE</a:t>
                      </a:r>
                      <a:endParaRPr lang="zh-TW" altLang="en-US" sz="1100" dirty="0"/>
                    </a:p>
                  </a:txBody>
                  <a:tcPr/>
                </a:tc>
                <a:extLst>
                  <a:ext uri="{0D108BD9-81ED-4DB2-BD59-A6C34878D82A}">
                    <a16:rowId xmlns:a16="http://schemas.microsoft.com/office/drawing/2014/main" val="2680348189"/>
                  </a:ext>
                </a:extLst>
              </a:tr>
            </a:tbl>
          </a:graphicData>
        </a:graphic>
      </p:graphicFrame>
      <p:sp>
        <p:nvSpPr>
          <p:cNvPr id="7" name="文字方塊 6"/>
          <p:cNvSpPr txBox="1"/>
          <p:nvPr/>
        </p:nvSpPr>
        <p:spPr>
          <a:xfrm>
            <a:off x="365629" y="210302"/>
            <a:ext cx="677108" cy="3375283"/>
          </a:xfrm>
          <a:prstGeom prst="rect">
            <a:avLst/>
          </a:prstGeom>
          <a:noFill/>
        </p:spPr>
        <p:txBody>
          <a:bodyPr vert="eaVert" wrap="none" rtlCol="0">
            <a:spAutoFit/>
          </a:bodyPr>
          <a:lstStyle/>
          <a:p>
            <a:r>
              <a:rPr lang="zh-TW" altLang="en-US" sz="3200" dirty="0">
                <a:latin typeface="微軟正黑體" panose="020B0604030504040204" pitchFamily="34" charset="-120"/>
                <a:ea typeface="微軟正黑體" panose="020B0604030504040204" pitchFamily="34" charset="-120"/>
              </a:rPr>
              <a:t>國債期貨交割方式</a:t>
            </a:r>
          </a:p>
        </p:txBody>
      </p:sp>
      <p:sp>
        <p:nvSpPr>
          <p:cNvPr id="2" name="文字方塊 1"/>
          <p:cNvSpPr txBox="1"/>
          <p:nvPr/>
        </p:nvSpPr>
        <p:spPr>
          <a:xfrm>
            <a:off x="10290679" y="6488668"/>
            <a:ext cx="1685077" cy="369332"/>
          </a:xfrm>
          <a:prstGeom prst="rect">
            <a:avLst/>
          </a:prstGeom>
          <a:noFill/>
        </p:spPr>
        <p:txBody>
          <a:bodyPr wrap="none" rtlCol="0">
            <a:spAutoFit/>
          </a:bodyPr>
          <a:lstStyle/>
          <a:p>
            <a:r>
              <a:rPr lang="en-US" altLang="zh-TW" dirty="0" smtClean="0"/>
              <a:t>*</a:t>
            </a:r>
            <a:r>
              <a:rPr lang="zh-TW" altLang="en-US" dirty="0" smtClean="0"/>
              <a:t>見下方備忘稿</a:t>
            </a:r>
            <a:endParaRPr lang="zh-TW" altLang="en-US" dirty="0"/>
          </a:p>
        </p:txBody>
      </p:sp>
    </p:spTree>
    <p:extLst>
      <p:ext uri="{BB962C8B-B14F-4D97-AF65-F5344CB8AC3E}">
        <p14:creationId xmlns:p14="http://schemas.microsoft.com/office/powerpoint/2010/main" val="1762800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400" dirty="0" smtClean="0">
                <a:latin typeface="微軟正黑體" panose="020B0604030504040204" pitchFamily="34" charset="-120"/>
                <a:ea typeface="微軟正黑體" panose="020B0604030504040204" pitchFamily="34" charset="-120"/>
              </a:rPr>
              <a:t>轉換係數計價系統 </a:t>
            </a:r>
            <a:r>
              <a:rPr lang="en-US" altLang="zh-TW" sz="3400" dirty="0" smtClean="0">
                <a:latin typeface="微軟正黑體" panose="020B0604030504040204" pitchFamily="34" charset="-120"/>
                <a:ea typeface="微軟正黑體" panose="020B0604030504040204" pitchFamily="34" charset="-120"/>
              </a:rPr>
              <a:t>(Conversion </a:t>
            </a:r>
            <a:r>
              <a:rPr lang="en-US" altLang="zh-TW" sz="3400" dirty="0">
                <a:latin typeface="微軟正黑體" panose="020B0604030504040204" pitchFamily="34" charset="-120"/>
                <a:ea typeface="微軟正黑體" panose="020B0604030504040204" pitchFamily="34" charset="-120"/>
              </a:rPr>
              <a:t>Factor Invoicing </a:t>
            </a:r>
            <a:r>
              <a:rPr lang="en-US" altLang="zh-TW" sz="3400" dirty="0" smtClean="0">
                <a:latin typeface="微軟正黑體" panose="020B0604030504040204" pitchFamily="34" charset="-120"/>
                <a:ea typeface="微軟正黑體" panose="020B0604030504040204" pitchFamily="34" charset="-120"/>
              </a:rPr>
              <a:t>System)</a:t>
            </a:r>
            <a:r>
              <a:rPr lang="zh-TW" altLang="en-US" sz="3400" dirty="0" smtClean="0">
                <a:latin typeface="微軟正黑體" panose="020B0604030504040204" pitchFamily="34" charset="-120"/>
                <a:ea typeface="微軟正黑體" panose="020B0604030504040204" pitchFamily="34" charset="-120"/>
              </a:rPr>
              <a:t> </a:t>
            </a:r>
            <a:r>
              <a:rPr lang="en-US" altLang="zh-TW" sz="3400" dirty="0" smtClean="0">
                <a:latin typeface="微軟正黑體" panose="020B0604030504040204" pitchFamily="34" charset="-120"/>
                <a:ea typeface="微軟正黑體" panose="020B0604030504040204" pitchFamily="34" charset="-120"/>
              </a:rPr>
              <a:t>&amp;</a:t>
            </a:r>
            <a:r>
              <a:rPr lang="zh-TW" altLang="en-US" sz="3400" dirty="0" smtClean="0">
                <a:latin typeface="微軟正黑體" panose="020B0604030504040204" pitchFamily="34" charset="-120"/>
                <a:ea typeface="微軟正黑體" panose="020B0604030504040204" pitchFamily="34" charset="-120"/>
              </a:rPr>
              <a:t> 最</a:t>
            </a:r>
            <a:r>
              <a:rPr lang="zh-TW" altLang="en-US" sz="3400" dirty="0">
                <a:latin typeface="微軟正黑體" panose="020B0604030504040204" pitchFamily="34" charset="-120"/>
                <a:ea typeface="微軟正黑體" panose="020B0604030504040204" pitchFamily="34" charset="-120"/>
              </a:rPr>
              <a:t>便宜可交割債券 </a:t>
            </a:r>
            <a:r>
              <a:rPr lang="en-US" altLang="zh-TW" sz="3400" dirty="0">
                <a:latin typeface="微軟正黑體" panose="020B0604030504040204" pitchFamily="34" charset="-120"/>
                <a:ea typeface="微軟正黑體" panose="020B0604030504040204" pitchFamily="34" charset="-120"/>
              </a:rPr>
              <a:t>(Cheapest-to-Deliver)</a:t>
            </a:r>
            <a:endParaRPr lang="zh-TW" altLang="en-US" sz="34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1097280" y="2454441"/>
            <a:ext cx="10058400" cy="3574399"/>
          </a:xfrm>
        </p:spPr>
        <p:txBody>
          <a:bodyPr>
            <a:normAutofit fontScale="92500" lnSpcReduction="20000"/>
          </a:bodyPr>
          <a:lstStyle/>
          <a:p>
            <a:pPr algn="ctr"/>
            <a:r>
              <a:rPr lang="en-US" altLang="zh-TW" sz="2800" dirty="0">
                <a:latin typeface="微軟正黑體" panose="020B0604030504040204" pitchFamily="34" charset="-120"/>
                <a:ea typeface="微軟正黑體" panose="020B0604030504040204" pitchFamily="34" charset="-120"/>
              </a:rPr>
              <a:t>Principal Invoice Price = </a:t>
            </a:r>
            <a:endParaRPr lang="en-US" altLang="zh-TW" sz="2800" dirty="0" smtClean="0">
              <a:latin typeface="微軟正黑體" panose="020B0604030504040204" pitchFamily="34" charset="-120"/>
              <a:ea typeface="微軟正黑體" panose="020B0604030504040204" pitchFamily="34" charset="-120"/>
            </a:endParaRPr>
          </a:p>
          <a:p>
            <a:pPr algn="ctr"/>
            <a:r>
              <a:rPr lang="en-US" altLang="zh-TW" sz="2800" dirty="0" smtClean="0">
                <a:latin typeface="微軟正黑體" panose="020B0604030504040204" pitchFamily="34" charset="-120"/>
                <a:ea typeface="微軟正黑體" panose="020B0604030504040204" pitchFamily="34" charset="-120"/>
              </a:rPr>
              <a:t>Futures </a:t>
            </a:r>
            <a:r>
              <a:rPr lang="en-US" altLang="zh-TW" sz="2800" dirty="0">
                <a:latin typeface="微軟正黑體" panose="020B0604030504040204" pitchFamily="34" charset="-120"/>
                <a:ea typeface="微軟正黑體" panose="020B0604030504040204" pitchFamily="34" charset="-120"/>
              </a:rPr>
              <a:t>Settlement x Conversion Factor (CF) x $</a:t>
            </a:r>
            <a:r>
              <a:rPr lang="en-US" altLang="zh-TW" sz="2800" dirty="0" smtClean="0">
                <a:latin typeface="微軟正黑體" panose="020B0604030504040204" pitchFamily="34" charset="-120"/>
                <a:ea typeface="微軟正黑體" panose="020B0604030504040204" pitchFamily="34" charset="-120"/>
              </a:rPr>
              <a:t>1,000</a:t>
            </a:r>
            <a:r>
              <a:rPr lang="en-US" altLang="zh-TW" sz="2800" baseline="30000" dirty="0" smtClean="0">
                <a:solidFill>
                  <a:srgbClr val="FFFF00"/>
                </a:solidFill>
                <a:latin typeface="微軟正黑體" panose="020B0604030504040204" pitchFamily="34" charset="-120"/>
                <a:ea typeface="微軟正黑體" panose="020B0604030504040204" pitchFamily="34" charset="-120"/>
              </a:rPr>
              <a:t>1</a:t>
            </a:r>
          </a:p>
          <a:p>
            <a:pPr algn="ctr"/>
            <a:endParaRPr lang="en-US" altLang="zh-TW" sz="2800" dirty="0" smtClean="0">
              <a:latin typeface="微軟正黑體" panose="020B0604030504040204" pitchFamily="34" charset="-120"/>
              <a:ea typeface="微軟正黑體" panose="020B0604030504040204" pitchFamily="34" charset="-120"/>
            </a:endParaRPr>
          </a:p>
          <a:p>
            <a:pPr algn="ctr"/>
            <a:r>
              <a:rPr lang="en-US" altLang="zh-TW" sz="2800" dirty="0">
                <a:latin typeface="微軟正黑體" panose="020B0604030504040204" pitchFamily="34" charset="-120"/>
                <a:ea typeface="微軟正黑體" panose="020B0604030504040204" pitchFamily="34" charset="-120"/>
              </a:rPr>
              <a:t>Total Invoice Amount </a:t>
            </a:r>
            <a:r>
              <a:rPr lang="en-US" altLang="zh-TW" sz="2800" dirty="0" smtClean="0">
                <a:latin typeface="微軟正黑體" panose="020B0604030504040204" pitchFamily="34" charset="-120"/>
                <a:ea typeface="微軟正黑體" panose="020B0604030504040204" pitchFamily="34" charset="-120"/>
              </a:rPr>
              <a:t>=</a:t>
            </a:r>
            <a:r>
              <a:rPr lang="zh-TW" altLang="en-US" sz="2800" dirty="0" smtClean="0">
                <a:latin typeface="微軟正黑體" panose="020B0604030504040204" pitchFamily="34" charset="-120"/>
                <a:ea typeface="微軟正黑體" panose="020B0604030504040204" pitchFamily="34" charset="-120"/>
              </a:rPr>
              <a:t> </a:t>
            </a:r>
            <a:endParaRPr lang="en-US" altLang="zh-TW" sz="2800" dirty="0" smtClean="0">
              <a:latin typeface="微軟正黑體" panose="020B0604030504040204" pitchFamily="34" charset="-120"/>
              <a:ea typeface="微軟正黑體" panose="020B0604030504040204" pitchFamily="34" charset="-120"/>
            </a:endParaRPr>
          </a:p>
          <a:p>
            <a:pPr algn="ctr"/>
            <a:r>
              <a:rPr lang="en-US" altLang="zh-TW" sz="2800" dirty="0" smtClean="0">
                <a:latin typeface="微軟正黑體" panose="020B0604030504040204" pitchFamily="34" charset="-120"/>
                <a:ea typeface="微軟正黑體" panose="020B0604030504040204" pitchFamily="34" charset="-120"/>
              </a:rPr>
              <a:t>Principal </a:t>
            </a:r>
            <a:r>
              <a:rPr lang="en-US" altLang="zh-TW" sz="2800" dirty="0">
                <a:latin typeface="微軟正黑體" panose="020B0604030504040204" pitchFamily="34" charset="-120"/>
                <a:ea typeface="微軟正黑體" panose="020B0604030504040204" pitchFamily="34" charset="-120"/>
              </a:rPr>
              <a:t>Invoice Amount + Accrued </a:t>
            </a:r>
            <a:r>
              <a:rPr lang="en-US" altLang="zh-TW" sz="2800" dirty="0" smtClean="0">
                <a:latin typeface="微軟正黑體" panose="020B0604030504040204" pitchFamily="34" charset="-120"/>
                <a:ea typeface="微軟正黑體" panose="020B0604030504040204" pitchFamily="34" charset="-120"/>
              </a:rPr>
              <a:t>Interest</a:t>
            </a:r>
            <a:r>
              <a:rPr lang="en-US" altLang="zh-TW" sz="2800" baseline="30000" dirty="0" smtClean="0">
                <a:solidFill>
                  <a:srgbClr val="FFFF00"/>
                </a:solidFill>
                <a:latin typeface="微軟正黑體" panose="020B0604030504040204" pitchFamily="34" charset="-120"/>
                <a:ea typeface="微軟正黑體" panose="020B0604030504040204" pitchFamily="34" charset="-120"/>
              </a:rPr>
              <a:t>2</a:t>
            </a:r>
          </a:p>
          <a:p>
            <a:pPr algn="ctr"/>
            <a:endParaRPr lang="en-US" altLang="zh-TW" sz="2800" dirty="0">
              <a:latin typeface="微軟正黑體" panose="020B0604030504040204" pitchFamily="34" charset="-120"/>
              <a:ea typeface="微軟正黑體" panose="020B0604030504040204" pitchFamily="34" charset="-120"/>
            </a:endParaRPr>
          </a:p>
          <a:p>
            <a:r>
              <a:rPr lang="en-US" altLang="zh-TW" sz="1500" baseline="30000" dirty="0" smtClean="0">
                <a:solidFill>
                  <a:srgbClr val="FFFF00"/>
                </a:solidFill>
                <a:latin typeface="微軟正黑體" panose="020B0604030504040204" pitchFamily="34" charset="-120"/>
                <a:ea typeface="微軟正黑體" panose="020B0604030504040204" pitchFamily="34" charset="-120"/>
              </a:rPr>
              <a:t>1</a:t>
            </a:r>
            <a:r>
              <a:rPr lang="zh-TW" altLang="en-US" sz="1500" dirty="0" smtClean="0">
                <a:solidFill>
                  <a:srgbClr val="FFFF00"/>
                </a:solidFill>
                <a:latin typeface="微軟正黑體" panose="020B0604030504040204" pitchFamily="34" charset="-120"/>
                <a:ea typeface="微軟正黑體" panose="020B0604030504040204" pitchFamily="34" charset="-120"/>
              </a:rPr>
              <a:t> </a:t>
            </a:r>
            <a:r>
              <a:rPr lang="en-US" altLang="zh-TW" sz="1500" dirty="0" smtClean="0">
                <a:solidFill>
                  <a:srgbClr val="FFFF00"/>
                </a:solidFill>
                <a:latin typeface="微軟正黑體" panose="020B0604030504040204" pitchFamily="34" charset="-120"/>
                <a:ea typeface="微軟正黑體" panose="020B0604030504040204" pitchFamily="34" charset="-120"/>
              </a:rPr>
              <a:t>2-Y</a:t>
            </a:r>
            <a:r>
              <a:rPr lang="zh-TW" altLang="en-US" sz="1500" dirty="0" smtClean="0">
                <a:solidFill>
                  <a:srgbClr val="FFFF00"/>
                </a:solidFill>
                <a:latin typeface="微軟正黑體" panose="020B0604030504040204" pitchFamily="34" charset="-120"/>
                <a:ea typeface="微軟正黑體" panose="020B0604030504040204" pitchFamily="34" charset="-120"/>
              </a:rPr>
              <a:t> </a:t>
            </a:r>
            <a:r>
              <a:rPr lang="en-US" altLang="zh-TW" sz="1500" dirty="0" smtClean="0">
                <a:solidFill>
                  <a:srgbClr val="FFFF00"/>
                </a:solidFill>
                <a:latin typeface="微軟正黑體" panose="020B0604030504040204" pitchFamily="34" charset="-120"/>
                <a:ea typeface="微軟正黑體" panose="020B0604030504040204" pitchFamily="34" charset="-120"/>
              </a:rPr>
              <a:t>T-Note &amp; 3-Y T-Note: $2000</a:t>
            </a:r>
          </a:p>
          <a:p>
            <a:r>
              <a:rPr lang="en-US" altLang="zh-TW" sz="1500" baseline="30000" dirty="0" smtClean="0">
                <a:solidFill>
                  <a:srgbClr val="FFFF00"/>
                </a:solidFill>
                <a:latin typeface="微軟正黑體" panose="020B0604030504040204" pitchFamily="34" charset="-120"/>
                <a:ea typeface="微軟正黑體" panose="020B0604030504040204" pitchFamily="34" charset="-120"/>
              </a:rPr>
              <a:t>2</a:t>
            </a:r>
            <a:r>
              <a:rPr lang="en-US" altLang="zh-TW" sz="1500" dirty="0" smtClean="0">
                <a:solidFill>
                  <a:srgbClr val="FFFF00"/>
                </a:solidFill>
                <a:latin typeface="微軟正黑體" panose="020B0604030504040204" pitchFamily="34" charset="-120"/>
                <a:ea typeface="微軟正黑體" panose="020B0604030504040204" pitchFamily="34" charset="-120"/>
              </a:rPr>
              <a:t> </a:t>
            </a:r>
            <a:r>
              <a:rPr lang="zh-TW" altLang="en-US" sz="1500" dirty="0" smtClean="0">
                <a:solidFill>
                  <a:srgbClr val="FFFF00"/>
                </a:solidFill>
                <a:latin typeface="微軟正黑體" panose="020B0604030504040204" pitchFamily="34" charset="-120"/>
                <a:ea typeface="微軟正黑體" panose="020B0604030504040204" pitchFamily="34" charset="-120"/>
              </a:rPr>
              <a:t>自</a:t>
            </a:r>
            <a:r>
              <a:rPr lang="zh-TW" altLang="en-US" sz="1500" dirty="0">
                <a:solidFill>
                  <a:srgbClr val="FFFF00"/>
                </a:solidFill>
                <a:latin typeface="微軟正黑體" panose="020B0604030504040204" pitchFamily="34" charset="-120"/>
                <a:ea typeface="微軟正黑體" panose="020B0604030504040204" pitchFamily="34" charset="-120"/>
              </a:rPr>
              <a:t>最後</a:t>
            </a:r>
            <a:r>
              <a:rPr lang="zh-TW" altLang="en-US" sz="1500" dirty="0" smtClean="0">
                <a:solidFill>
                  <a:srgbClr val="FFFF00"/>
                </a:solidFill>
                <a:latin typeface="微軟正黑體" panose="020B0604030504040204" pitchFamily="34" charset="-120"/>
                <a:ea typeface="微軟正黑體" panose="020B0604030504040204" pitchFamily="34" charset="-120"/>
              </a:rPr>
              <a:t>一次利息付款</a:t>
            </a:r>
            <a:r>
              <a:rPr lang="zh-TW" altLang="en-US" sz="1500" dirty="0">
                <a:solidFill>
                  <a:srgbClr val="FFFF00"/>
                </a:solidFill>
                <a:latin typeface="微軟正黑體" panose="020B0604030504040204" pitchFamily="34" charset="-120"/>
                <a:ea typeface="微軟正黑體" panose="020B0604030504040204" pitchFamily="34" charset="-120"/>
              </a:rPr>
              <a:t>日以來的任何應計利息</a:t>
            </a:r>
          </a:p>
        </p:txBody>
      </p:sp>
      <p:sp>
        <p:nvSpPr>
          <p:cNvPr id="4" name="文字方塊 3"/>
          <p:cNvSpPr txBox="1"/>
          <p:nvPr/>
        </p:nvSpPr>
        <p:spPr>
          <a:xfrm>
            <a:off x="10313141" y="6488668"/>
            <a:ext cx="1685077" cy="369332"/>
          </a:xfrm>
          <a:prstGeom prst="rect">
            <a:avLst/>
          </a:prstGeom>
          <a:noFill/>
        </p:spPr>
        <p:txBody>
          <a:bodyPr wrap="none" rtlCol="0">
            <a:spAutoFit/>
          </a:bodyPr>
          <a:lstStyle/>
          <a:p>
            <a:r>
              <a:rPr lang="en-US" altLang="zh-TW" dirty="0" smtClean="0"/>
              <a:t>*</a:t>
            </a:r>
            <a:r>
              <a:rPr lang="zh-TW" altLang="en-US" dirty="0" smtClean="0"/>
              <a:t>見下方備忘稿</a:t>
            </a:r>
            <a:endParaRPr lang="zh-TW" altLang="en-US" dirty="0"/>
          </a:p>
        </p:txBody>
      </p:sp>
    </p:spTree>
    <p:extLst>
      <p:ext uri="{BB962C8B-B14F-4D97-AF65-F5344CB8AC3E}">
        <p14:creationId xmlns:p14="http://schemas.microsoft.com/office/powerpoint/2010/main" val="4072031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latin typeface="微軟正黑體" panose="020B0604030504040204" pitchFamily="34" charset="-120"/>
                <a:ea typeface="微軟正黑體" panose="020B0604030504040204" pitchFamily="34" charset="-120"/>
              </a:rPr>
              <a:t>基差</a:t>
            </a:r>
            <a:r>
              <a:rPr lang="zh-TW" altLang="en-US" sz="4000" dirty="0" smtClean="0">
                <a:latin typeface="微軟正黑體" panose="020B0604030504040204" pitchFamily="34" charset="-120"/>
                <a:ea typeface="微軟正黑體" panose="020B0604030504040204" pitchFamily="34" charset="-120"/>
              </a:rPr>
              <a:t> </a:t>
            </a:r>
            <a:r>
              <a:rPr lang="en-US" altLang="zh-TW" sz="4000" dirty="0" smtClean="0">
                <a:latin typeface="微軟正黑體" panose="020B0604030504040204" pitchFamily="34" charset="-120"/>
                <a:ea typeface="微軟正黑體" panose="020B0604030504040204" pitchFamily="34" charset="-120"/>
              </a:rPr>
              <a:t>Basis</a:t>
            </a:r>
            <a:endParaRPr lang="zh-TW" altLang="en-US" sz="40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half" idx="1"/>
          </p:nvPr>
        </p:nvSpPr>
        <p:spPr>
          <a:xfrm>
            <a:off x="1097278" y="2385392"/>
            <a:ext cx="4937760" cy="3483702"/>
          </a:xfrm>
        </p:spPr>
        <p:txBody>
          <a:bodyPr>
            <a:normAutofit/>
          </a:bodyPr>
          <a:lstStyle/>
          <a:p>
            <a:pPr>
              <a:lnSpc>
                <a:spcPct val="110000"/>
              </a:lnSpc>
              <a:buClr>
                <a:schemeClr val="tx1"/>
              </a:buClr>
              <a:buFont typeface="Arial" panose="020B0604020202020204" pitchFamily="34" charset="0"/>
              <a:buChar char="•"/>
            </a:pP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基差</a:t>
            </a:r>
            <a:r>
              <a:rPr lang="en-US" altLang="zh-TW" dirty="0" smtClean="0">
                <a:latin typeface="微軟正黑體" panose="020B0604030504040204" pitchFamily="34" charset="-120"/>
                <a:ea typeface="微軟正黑體" panose="020B0604030504040204" pitchFamily="34" charset="-120"/>
              </a:rPr>
              <a:t> = </a:t>
            </a:r>
            <a:r>
              <a:rPr lang="zh-TW" altLang="en-US" dirty="0" smtClean="0">
                <a:latin typeface="微軟正黑體" panose="020B0604030504040204" pitchFamily="34" charset="-120"/>
                <a:ea typeface="微軟正黑體" panose="020B0604030504040204" pitchFamily="34" charset="-120"/>
              </a:rPr>
              <a:t>現貨價格</a:t>
            </a:r>
            <a:r>
              <a:rPr lang="en-US" altLang="zh-TW" dirty="0" smtClean="0">
                <a:latin typeface="微軟正黑體" panose="020B0604030504040204" pitchFamily="34" charset="-120"/>
                <a:ea typeface="微軟正黑體" panose="020B0604030504040204" pitchFamily="34" charset="-120"/>
              </a:rPr>
              <a:t> – </a:t>
            </a:r>
            <a:r>
              <a:rPr lang="zh-TW" altLang="en-US" dirty="0" smtClean="0">
                <a:latin typeface="微軟正黑體" panose="020B0604030504040204" pitchFamily="34" charset="-120"/>
                <a:ea typeface="微軟正黑體" panose="020B0604030504040204" pitchFamily="34" charset="-120"/>
              </a:rPr>
              <a:t>調整後的期貨價格</a:t>
            </a:r>
            <a:endParaRPr lang="en-US" altLang="zh-TW" dirty="0" smtClean="0">
              <a:latin typeface="微軟正黑體" panose="020B0604030504040204" pitchFamily="34" charset="-120"/>
              <a:ea typeface="微軟正黑體" panose="020B0604030504040204" pitchFamily="34" charset="-120"/>
            </a:endParaRPr>
          </a:p>
          <a:p>
            <a:pPr lvl="1">
              <a:lnSpc>
                <a:spcPct val="110000"/>
              </a:lnSpc>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 調整後的期貨價格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期貨價格</a:t>
            </a:r>
            <a:r>
              <a:rPr lang="en-US" altLang="zh-TW" dirty="0" smtClean="0">
                <a:latin typeface="微軟正黑體" panose="020B0604030504040204" pitchFamily="34" charset="-120"/>
                <a:ea typeface="微軟正黑體" panose="020B0604030504040204" pitchFamily="34" charset="-120"/>
              </a:rPr>
              <a:t> x </a:t>
            </a:r>
            <a:r>
              <a:rPr lang="zh-TW" altLang="en-US" dirty="0" smtClean="0">
                <a:solidFill>
                  <a:srgbClr val="FFFF00"/>
                </a:solidFill>
                <a:latin typeface="微軟正黑體" panose="020B0604030504040204" pitchFamily="34" charset="-120"/>
                <a:ea typeface="微軟正黑體" panose="020B0604030504040204" pitchFamily="34" charset="-120"/>
              </a:rPr>
              <a:t>轉換因子 </a:t>
            </a:r>
            <a:r>
              <a:rPr lang="en-US" altLang="zh-TW" dirty="0" err="1" smtClean="0">
                <a:solidFill>
                  <a:srgbClr val="FFFF00"/>
                </a:solidFill>
                <a:latin typeface="微軟正黑體" panose="020B0604030504040204" pitchFamily="34" charset="-120"/>
                <a:ea typeface="微軟正黑體" panose="020B0604030504040204" pitchFamily="34" charset="-120"/>
              </a:rPr>
              <a:t>Cf</a:t>
            </a:r>
            <a:endParaRPr lang="en-US" altLang="zh-TW" dirty="0" smtClean="0">
              <a:solidFill>
                <a:srgbClr val="FFFF00"/>
              </a:solidFill>
              <a:latin typeface="微軟正黑體" panose="020B0604030504040204" pitchFamily="34" charset="-120"/>
              <a:ea typeface="微軟正黑體" panose="020B0604030504040204" pitchFamily="34" charset="-120"/>
            </a:endParaRPr>
          </a:p>
          <a:p>
            <a:pPr>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 在</a:t>
            </a:r>
            <a:r>
              <a:rPr lang="zh-TW" altLang="en-US" dirty="0">
                <a:latin typeface="微軟正黑體" panose="020B0604030504040204" pitchFamily="34" charset="-120"/>
                <a:ea typeface="微軟正黑體" panose="020B0604030504040204" pitchFamily="34" charset="-120"/>
              </a:rPr>
              <a:t>現貨與</a:t>
            </a:r>
            <a:r>
              <a:rPr lang="zh-TW" altLang="en-US" dirty="0" smtClean="0">
                <a:latin typeface="微軟正黑體" panose="020B0604030504040204" pitchFamily="34" charset="-120"/>
                <a:ea typeface="微軟正黑體" panose="020B0604030504040204" pitchFamily="34" charset="-120"/>
              </a:rPr>
              <a:t>期貨市場</a:t>
            </a:r>
            <a:r>
              <a:rPr lang="zh-TW" altLang="en-US" dirty="0">
                <a:latin typeface="微軟正黑體" panose="020B0604030504040204" pitchFamily="34" charset="-120"/>
                <a:ea typeface="微軟正黑體" panose="020B0604030504040204" pitchFamily="34" charset="-120"/>
              </a:rPr>
              <a:t>行套</a:t>
            </a:r>
            <a:r>
              <a:rPr lang="zh-TW" altLang="en-US" dirty="0" smtClean="0">
                <a:latin typeface="微軟正黑體" panose="020B0604030504040204" pitchFamily="34" charset="-120"/>
                <a:ea typeface="微軟正黑體" panose="020B0604030504040204" pitchFamily="34" charset="-120"/>
              </a:rPr>
              <a:t>利</a:t>
            </a:r>
            <a:endParaRPr lang="en-US" altLang="zh-TW" dirty="0" smtClean="0">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zh-TW" altLang="en-US" sz="2000" dirty="0" smtClean="0">
                <a:latin typeface="微軟正黑體" panose="020B0604030504040204" pitchFamily="34" charset="-120"/>
                <a:ea typeface="微軟正黑體" panose="020B0604030504040204" pitchFamily="34" charset="-120"/>
              </a:rPr>
              <a:t>買入基差</a:t>
            </a:r>
            <a:r>
              <a:rPr lang="en-US" altLang="zh-TW" sz="2000" dirty="0" smtClean="0">
                <a:latin typeface="微軟正黑體" panose="020B0604030504040204" pitchFamily="34" charset="-120"/>
                <a:ea typeface="微軟正黑體" panose="020B0604030504040204" pitchFamily="34" charset="-120"/>
              </a:rPr>
              <a:t> = </a:t>
            </a:r>
            <a:r>
              <a:rPr lang="zh-TW" altLang="en-US" sz="2000" dirty="0" smtClean="0">
                <a:latin typeface="微軟正黑體" panose="020B0604030504040204" pitchFamily="34" charset="-120"/>
                <a:ea typeface="微軟正黑體" panose="020B0604030504040204" pitchFamily="34" charset="-120"/>
              </a:rPr>
              <a:t>買入現貨證券</a:t>
            </a:r>
            <a:r>
              <a:rPr lang="en-US" altLang="zh-TW" sz="2000" dirty="0" smtClean="0">
                <a:latin typeface="微軟正黑體" panose="020B0604030504040204" pitchFamily="34" charset="-120"/>
                <a:ea typeface="微軟正黑體" panose="020B0604030504040204" pitchFamily="34" charset="-120"/>
              </a:rPr>
              <a:t> &amp; </a:t>
            </a:r>
            <a:r>
              <a:rPr lang="zh-TW" altLang="en-US" sz="2000" dirty="0" smtClean="0">
                <a:latin typeface="微軟正黑體" panose="020B0604030504040204" pitchFamily="34" charset="-120"/>
                <a:ea typeface="微軟正黑體" panose="020B0604030504040204" pitchFamily="34" charset="-120"/>
              </a:rPr>
              <a:t>賣出期貨</a:t>
            </a:r>
            <a:endParaRPr lang="en-US" altLang="zh-TW" sz="2000" dirty="0" smtClean="0">
              <a:latin typeface="微軟正黑體" panose="020B0604030504040204" pitchFamily="34" charset="-120"/>
              <a:ea typeface="微軟正黑體" panose="020B0604030504040204" pitchFamily="34" charset="-120"/>
            </a:endParaRPr>
          </a:p>
          <a:p>
            <a:pPr lvl="1">
              <a:buClr>
                <a:schemeClr val="tx1"/>
              </a:buClr>
              <a:buFont typeface="Arial" panose="020B0604020202020204" pitchFamily="34" charset="0"/>
              <a:buChar char="•"/>
            </a:pPr>
            <a:r>
              <a:rPr lang="zh-TW" altLang="en-US" sz="2000" dirty="0" smtClean="0">
                <a:latin typeface="微軟正黑體" panose="020B0604030504040204" pitchFamily="34" charset="-120"/>
                <a:ea typeface="微軟正黑體" panose="020B0604030504040204" pitchFamily="34" charset="-120"/>
              </a:rPr>
              <a:t>賣出基差 </a:t>
            </a:r>
            <a:r>
              <a:rPr lang="en-US" altLang="zh-TW" sz="2000" dirty="0" smtClean="0">
                <a:latin typeface="微軟正黑體" panose="020B0604030504040204" pitchFamily="34" charset="-120"/>
                <a:ea typeface="微軟正黑體" panose="020B0604030504040204" pitchFamily="34" charset="-120"/>
              </a:rPr>
              <a:t>= </a:t>
            </a:r>
            <a:r>
              <a:rPr lang="zh-TW" altLang="en-US" sz="2000" dirty="0" smtClean="0">
                <a:latin typeface="微軟正黑體" panose="020B0604030504040204" pitchFamily="34" charset="-120"/>
                <a:ea typeface="微軟正黑體" panose="020B0604030504040204" pitchFamily="34" charset="-120"/>
              </a:rPr>
              <a:t>賣出現貨證券</a:t>
            </a:r>
            <a:r>
              <a:rPr lang="en-US" altLang="zh-TW" sz="2000" dirty="0" smtClean="0">
                <a:latin typeface="微軟正黑體" panose="020B0604030504040204" pitchFamily="34" charset="-120"/>
                <a:ea typeface="微軟正黑體" panose="020B0604030504040204" pitchFamily="34" charset="-120"/>
              </a:rPr>
              <a:t> &amp; </a:t>
            </a:r>
            <a:r>
              <a:rPr lang="zh-TW" altLang="en-US" sz="2000" dirty="0" smtClean="0">
                <a:latin typeface="微軟正黑體" panose="020B0604030504040204" pitchFamily="34" charset="-120"/>
                <a:ea typeface="微軟正黑體" panose="020B0604030504040204" pitchFamily="34" charset="-120"/>
              </a:rPr>
              <a:t>買入證券</a:t>
            </a:r>
            <a:endParaRPr lang="en-US" altLang="zh-TW" sz="2000" dirty="0" smtClean="0">
              <a:latin typeface="微軟正黑體" panose="020B0604030504040204" pitchFamily="34" charset="-120"/>
              <a:ea typeface="微軟正黑體" panose="020B0604030504040204" pitchFamily="34" charset="-120"/>
            </a:endParaRPr>
          </a:p>
          <a:p>
            <a:pPr>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 基</a:t>
            </a:r>
            <a:r>
              <a:rPr lang="zh-TW" altLang="en-US" dirty="0">
                <a:latin typeface="微軟正黑體" panose="020B0604030504040204" pitchFamily="34" charset="-120"/>
                <a:ea typeface="微軟正黑體" panose="020B0604030504040204" pitchFamily="34" charset="-120"/>
              </a:rPr>
              <a:t>差最低（即交割時收益最高或者損失最低）的債券一般可視為 </a:t>
            </a:r>
            <a:r>
              <a:rPr lang="en-US" altLang="zh-TW" dirty="0">
                <a:latin typeface="微軟正黑體" panose="020B0604030504040204" pitchFamily="34" charset="-120"/>
                <a:ea typeface="微軟正黑體" panose="020B0604030504040204" pitchFamily="34" charset="-120"/>
              </a:rPr>
              <a:t>CTD</a:t>
            </a:r>
            <a:r>
              <a:rPr lang="zh-TW" altLang="en-US" dirty="0">
                <a:latin typeface="微軟正黑體" panose="020B0604030504040204" pitchFamily="34" charset="-120"/>
                <a:ea typeface="微軟正黑體" panose="020B0604030504040204" pitchFamily="34" charset="-120"/>
              </a:rPr>
              <a:t>。 </a:t>
            </a:r>
          </a:p>
          <a:p>
            <a:pPr lvl="1">
              <a:buClr>
                <a:schemeClr val="tx1"/>
              </a:buClr>
              <a:buFont typeface="Arial" panose="020B0604020202020204" pitchFamily="34" charset="0"/>
              <a:buChar char="•"/>
            </a:pP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p:cNvPicPr>
            <a:picLocks noGrp="1" noChangeAspect="1"/>
          </p:cNvPicPr>
          <p:nvPr>
            <p:ph sz="half" idx="2"/>
          </p:nvPr>
        </p:nvPicPr>
        <p:blipFill>
          <a:blip r:embed="rId3"/>
          <a:stretch>
            <a:fillRect/>
          </a:stretch>
        </p:blipFill>
        <p:spPr>
          <a:xfrm>
            <a:off x="6218554" y="3939044"/>
            <a:ext cx="4937125" cy="1661441"/>
          </a:xfrm>
          <a:prstGeom prst="rect">
            <a:avLst/>
          </a:prstGeom>
        </p:spPr>
      </p:pic>
      <p:sp>
        <p:nvSpPr>
          <p:cNvPr id="6" name="向下箭號 5"/>
          <p:cNvSpPr/>
          <p:nvPr/>
        </p:nvSpPr>
        <p:spPr>
          <a:xfrm flipV="1">
            <a:off x="8219977" y="5750584"/>
            <a:ext cx="934278" cy="3692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6218555" y="2056922"/>
            <a:ext cx="4937125" cy="156966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lvl="0" defTabSz="914400">
              <a:defRPr/>
            </a:pP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左</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 如果要通過買入 </a:t>
            </a:r>
            <a:r>
              <a:rPr lang="en-US" altLang="zh-TW" sz="1600" dirty="0">
                <a:latin typeface="微軟正黑體" panose="020B0604030504040204" pitchFamily="34" charset="-120"/>
                <a:ea typeface="微軟正黑體" panose="020B0604030504040204" pitchFamily="34" charset="-120"/>
              </a:rPr>
              <a:t>1000 </a:t>
            </a:r>
            <a:r>
              <a:rPr lang="zh-TW" altLang="en-US" sz="1600" dirty="0">
                <a:latin typeface="微軟正黑體" panose="020B0604030504040204" pitchFamily="34" charset="-120"/>
                <a:ea typeface="微軟正黑體" panose="020B0604030504040204" pitchFamily="34" charset="-120"/>
              </a:rPr>
              <a:t>萬美元面值的 </a:t>
            </a:r>
            <a:r>
              <a:rPr lang="en-US" altLang="zh-TW" sz="1600" dirty="0">
                <a:latin typeface="微軟正黑體" panose="020B0604030504040204" pitchFamily="34" charset="-120"/>
                <a:ea typeface="微軟正黑體" panose="020B0604030504040204" pitchFamily="34" charset="-120"/>
              </a:rPr>
              <a:t>3-3/8%-24</a:t>
            </a:r>
            <a:r>
              <a:rPr lang="zh-TW" altLang="en-US" sz="1600" dirty="0">
                <a:latin typeface="微軟正黑體" panose="020B0604030504040204" pitchFamily="34" charset="-120"/>
                <a:ea typeface="微軟正黑體" panose="020B0604030504040204" pitchFamily="34" charset="-120"/>
              </a:rPr>
              <a:t>國債來買入基差，那麼可能會根據 </a:t>
            </a:r>
            <a:r>
              <a:rPr lang="en-US" altLang="zh-TW" sz="1600" dirty="0">
                <a:latin typeface="微軟正黑體" panose="020B0604030504040204" pitchFamily="34" charset="-120"/>
                <a:ea typeface="微軟正黑體" panose="020B0604030504040204" pitchFamily="34" charset="-120"/>
              </a:rPr>
              <a:t>0.8072</a:t>
            </a:r>
            <a:r>
              <a:rPr lang="zh-TW" altLang="en-US" sz="1600" dirty="0">
                <a:latin typeface="微軟正黑體" panose="020B0604030504040204" pitchFamily="34" charset="-120"/>
                <a:ea typeface="微軟正黑體" panose="020B0604030504040204" pitchFamily="34" charset="-120"/>
              </a:rPr>
              <a:t>的轉換係數來賣出 </a:t>
            </a:r>
            <a:r>
              <a:rPr lang="en-US" altLang="zh-TW" sz="1600" dirty="0">
                <a:latin typeface="微軟正黑體" panose="020B0604030504040204" pitchFamily="34" charset="-120"/>
                <a:ea typeface="微軟正黑體" panose="020B0604030504040204" pitchFamily="34" charset="-120"/>
              </a:rPr>
              <a:t>81 </a:t>
            </a:r>
            <a:r>
              <a:rPr lang="zh-TW" altLang="en-US" sz="1600" dirty="0">
                <a:latin typeface="微軟正黑體" panose="020B0604030504040204" pitchFamily="34" charset="-120"/>
                <a:ea typeface="微軟正黑體" panose="020B0604030504040204" pitchFamily="34" charset="-120"/>
              </a:rPr>
              <a:t>支 </a:t>
            </a:r>
            <a:r>
              <a:rPr lang="en-US" altLang="zh-TW" sz="1600" dirty="0">
                <a:latin typeface="微軟正黑體" panose="020B0604030504040204" pitchFamily="34" charset="-120"/>
                <a:ea typeface="微軟正黑體" panose="020B0604030504040204" pitchFamily="34" charset="-120"/>
              </a:rPr>
              <a:t>2017 </a:t>
            </a:r>
            <a:r>
              <a:rPr lang="zh-TW" altLang="en-US" sz="1600" dirty="0">
                <a:latin typeface="微軟正黑體" panose="020B0604030504040204" pitchFamily="34" charset="-120"/>
                <a:ea typeface="微軟正黑體" panose="020B0604030504040204" pitchFamily="34" charset="-120"/>
              </a:rPr>
              <a:t>年 </a:t>
            </a:r>
            <a:r>
              <a:rPr lang="en-US" altLang="zh-TW" sz="1600" dirty="0">
                <a:latin typeface="微軟正黑體" panose="020B0604030504040204" pitchFamily="34" charset="-120"/>
                <a:ea typeface="微軟正黑體" panose="020B0604030504040204" pitchFamily="34" charset="-120"/>
              </a:rPr>
              <a:t>12 </a:t>
            </a:r>
            <a:r>
              <a:rPr lang="zh-TW" altLang="en-US" sz="1600" dirty="0">
                <a:latin typeface="微軟正黑體" panose="020B0604030504040204" pitchFamily="34" charset="-120"/>
                <a:ea typeface="微軟正黑體" panose="020B0604030504040204" pitchFamily="34" charset="-120"/>
              </a:rPr>
              <a:t>月期貨。 </a:t>
            </a:r>
            <a:endParaRPr lang="en-US" altLang="zh-TW" sz="1600" dirty="0">
              <a:latin typeface="微軟正黑體" panose="020B0604030504040204" pitchFamily="34" charset="-120"/>
              <a:ea typeface="微軟正黑體" panose="020B0604030504040204" pitchFamily="34" charset="-120"/>
            </a:endParaRPr>
          </a:p>
          <a:p>
            <a:pPr lvl="0" defTabSz="914400">
              <a:defRPr/>
            </a:pP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右</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 如果要通過賣出 </a:t>
            </a:r>
            <a:r>
              <a:rPr lang="en-US" altLang="zh-TW" sz="1600" dirty="0">
                <a:latin typeface="微軟正黑體" panose="020B0604030504040204" pitchFamily="34" charset="-120"/>
                <a:ea typeface="微軟正黑體" panose="020B0604030504040204" pitchFamily="34" charset="-120"/>
              </a:rPr>
              <a:t>1000 </a:t>
            </a:r>
            <a:r>
              <a:rPr lang="zh-TW" altLang="en-US" sz="1600" dirty="0">
                <a:latin typeface="微軟正黑體" panose="020B0604030504040204" pitchFamily="34" charset="-120"/>
                <a:ea typeface="微軟正黑體" panose="020B0604030504040204" pitchFamily="34" charset="-120"/>
              </a:rPr>
              <a:t>萬美元面值的 </a:t>
            </a:r>
            <a:r>
              <a:rPr lang="en-US" altLang="zh-TW" sz="1600" dirty="0">
                <a:latin typeface="微軟正黑體" panose="020B0604030504040204" pitchFamily="34" charset="-120"/>
                <a:ea typeface="微軟正黑體" panose="020B0604030504040204" pitchFamily="34" charset="-120"/>
              </a:rPr>
              <a:t>1-7/8%-24</a:t>
            </a:r>
            <a:r>
              <a:rPr lang="zh-TW" altLang="en-US" sz="1600" dirty="0">
                <a:latin typeface="微軟正黑體" panose="020B0604030504040204" pitchFamily="34" charset="-120"/>
                <a:ea typeface="微軟正黑體" panose="020B0604030504040204" pitchFamily="34" charset="-120"/>
              </a:rPr>
              <a:t>國債來賣出基差，那麼可能會根據 </a:t>
            </a:r>
            <a:r>
              <a:rPr lang="en-US" altLang="zh-TW" sz="1600" dirty="0">
                <a:latin typeface="微軟正黑體" panose="020B0604030504040204" pitchFamily="34" charset="-120"/>
                <a:ea typeface="微軟正黑體" panose="020B0604030504040204" pitchFamily="34" charset="-120"/>
              </a:rPr>
              <a:t>0.7807</a:t>
            </a:r>
            <a:r>
              <a:rPr lang="zh-TW" altLang="en-US" sz="1600" dirty="0">
                <a:latin typeface="微軟正黑體" panose="020B0604030504040204" pitchFamily="34" charset="-120"/>
                <a:ea typeface="微軟正黑體" panose="020B0604030504040204" pitchFamily="34" charset="-120"/>
              </a:rPr>
              <a:t>的轉換係數來買入 </a:t>
            </a:r>
            <a:r>
              <a:rPr lang="en-US" altLang="zh-TW" sz="1600" dirty="0">
                <a:latin typeface="微軟正黑體" panose="020B0604030504040204" pitchFamily="34" charset="-120"/>
                <a:ea typeface="微軟正黑體" panose="020B0604030504040204" pitchFamily="34" charset="-120"/>
              </a:rPr>
              <a:t>78</a:t>
            </a:r>
            <a:r>
              <a:rPr lang="zh-TW" altLang="en-US" sz="1600" dirty="0">
                <a:latin typeface="微軟正黑體" panose="020B0604030504040204" pitchFamily="34" charset="-120"/>
                <a:ea typeface="微軟正黑體" panose="020B0604030504040204" pitchFamily="34" charset="-120"/>
              </a:rPr>
              <a:t> 支 </a:t>
            </a:r>
            <a:r>
              <a:rPr lang="en-US" altLang="zh-TW" sz="1600" dirty="0">
                <a:latin typeface="微軟正黑體" panose="020B0604030504040204" pitchFamily="34" charset="-120"/>
                <a:ea typeface="微軟正黑體" panose="020B0604030504040204" pitchFamily="34" charset="-120"/>
              </a:rPr>
              <a:t>2017 </a:t>
            </a:r>
            <a:r>
              <a:rPr lang="zh-TW" altLang="en-US" sz="1600" dirty="0">
                <a:latin typeface="微軟正黑體" panose="020B0604030504040204" pitchFamily="34" charset="-120"/>
                <a:ea typeface="微軟正黑體" panose="020B0604030504040204" pitchFamily="34" charset="-120"/>
              </a:rPr>
              <a:t>年 </a:t>
            </a:r>
            <a:r>
              <a:rPr lang="en-US" altLang="zh-TW" sz="1600" dirty="0">
                <a:latin typeface="微軟正黑體" panose="020B0604030504040204" pitchFamily="34" charset="-120"/>
                <a:ea typeface="微軟正黑體" panose="020B0604030504040204" pitchFamily="34" charset="-120"/>
              </a:rPr>
              <a:t>12 </a:t>
            </a:r>
            <a:r>
              <a:rPr lang="zh-TW" altLang="en-US" sz="1600" dirty="0">
                <a:latin typeface="微軟正黑體" panose="020B0604030504040204" pitchFamily="34" charset="-120"/>
                <a:ea typeface="微軟正黑體" panose="020B0604030504040204" pitchFamily="34" charset="-120"/>
              </a:rPr>
              <a:t>月期貨。</a:t>
            </a:r>
          </a:p>
        </p:txBody>
      </p:sp>
    </p:spTree>
    <p:extLst>
      <p:ext uri="{BB962C8B-B14F-4D97-AF65-F5344CB8AC3E}">
        <p14:creationId xmlns:p14="http://schemas.microsoft.com/office/powerpoint/2010/main" val="830839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轉換係數</a:t>
            </a:r>
            <a:r>
              <a:rPr lang="zh-TW" altLang="en-US" dirty="0" smtClean="0">
                <a:latin typeface="微軟正黑體" panose="020B0604030504040204" pitchFamily="34" charset="-120"/>
                <a:ea typeface="微軟正黑體" panose="020B0604030504040204" pitchFamily="34" charset="-120"/>
              </a:rPr>
              <a:t>偏差 </a:t>
            </a:r>
            <a:r>
              <a:rPr lang="en-US" altLang="zh-TW" dirty="0" err="1" smtClean="0">
                <a:latin typeface="微軟正黑體" panose="020B0604030504040204" pitchFamily="34" charset="-120"/>
                <a:ea typeface="微軟正黑體" panose="020B0604030504040204" pitchFamily="34" charset="-120"/>
              </a:rPr>
              <a:t>Cf</a:t>
            </a:r>
            <a:r>
              <a:rPr lang="en-US" altLang="zh-TW" dirty="0" smtClean="0">
                <a:latin typeface="微軟正黑體" panose="020B0604030504040204" pitchFamily="34" charset="-120"/>
                <a:ea typeface="微軟正黑體" panose="020B0604030504040204" pitchFamily="34" charset="-120"/>
              </a:rPr>
              <a:t> Bias</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sz="half" idx="1"/>
          </p:nvPr>
        </p:nvSpPr>
        <p:spPr>
          <a:xfrm>
            <a:off x="1097277" y="1926722"/>
            <a:ext cx="5120961" cy="2244089"/>
          </a:xfrm>
        </p:spPr>
        <p:txBody>
          <a:bodyPr>
            <a:normAutofit fontScale="85000" lnSpcReduction="10000"/>
          </a:bodyPr>
          <a:lstStyle/>
          <a:p>
            <a:pPr>
              <a:lnSpc>
                <a:spcPct val="110000"/>
              </a:lnSpc>
              <a:buClr>
                <a:schemeClr val="tx1"/>
              </a:buClr>
              <a:buFont typeface="Arial" panose="020B0604020202020204" pitchFamily="34" charset="0"/>
              <a:buChar char="•"/>
            </a:pPr>
            <a:r>
              <a:rPr lang="en-US" altLang="zh-TW" dirty="0" smtClean="0">
                <a:latin typeface="微軟正黑體" panose="020B0604030504040204" pitchFamily="34" charset="-120"/>
                <a:ea typeface="微軟正黑體" panose="020B0604030504040204" pitchFamily="34" charset="-120"/>
              </a:rPr>
              <a:t> Yield</a:t>
            </a:r>
            <a:r>
              <a:rPr lang="zh-TW" altLang="en-US" dirty="0" smtClean="0">
                <a:latin typeface="微軟正黑體" panose="020B0604030504040204" pitchFamily="34" charset="-120"/>
                <a:ea typeface="微軟正黑體" panose="020B0604030504040204" pitchFamily="34" charset="-120"/>
              </a:rPr>
              <a:t>在不同水準，</a:t>
            </a:r>
            <a:r>
              <a:rPr lang="en-US" altLang="zh-TW" dirty="0" smtClean="0">
                <a:latin typeface="微軟正黑體" panose="020B0604030504040204" pitchFamily="34" charset="-120"/>
                <a:ea typeface="微軟正黑體" panose="020B0604030504040204" pitchFamily="34" charset="-120"/>
              </a:rPr>
              <a:t>CTD</a:t>
            </a:r>
            <a:r>
              <a:rPr lang="zh-TW" altLang="en-US" dirty="0" smtClean="0">
                <a:latin typeface="微軟正黑體" panose="020B0604030504040204" pitchFamily="34" charset="-120"/>
                <a:ea typeface="微軟正黑體" panose="020B0604030504040204" pitchFamily="34" charset="-120"/>
              </a:rPr>
              <a:t>證券也有不同偏向：</a:t>
            </a:r>
            <a:endParaRPr lang="en-US" altLang="zh-TW" dirty="0" smtClean="0">
              <a:latin typeface="微軟正黑體" panose="020B0604030504040204" pitchFamily="34" charset="-120"/>
              <a:ea typeface="微軟正黑體" panose="020B0604030504040204" pitchFamily="34" charset="-120"/>
            </a:endParaRPr>
          </a:p>
          <a:p>
            <a:pPr lvl="1">
              <a:lnSpc>
                <a:spcPct val="110000"/>
              </a:lnSpc>
              <a:buClr>
                <a:schemeClr val="tx1"/>
              </a:buClr>
              <a:buFont typeface="Arial" panose="020B0604020202020204" pitchFamily="34" charset="0"/>
              <a:buChar char="•"/>
            </a:pPr>
            <a:r>
              <a:rPr lang="en-US" altLang="zh-TW" dirty="0" smtClean="0">
                <a:latin typeface="微軟正黑體" panose="020B0604030504040204" pitchFamily="34" charset="-120"/>
                <a:ea typeface="微軟正黑體" panose="020B0604030504040204" pitchFamily="34" charset="-120"/>
              </a:rPr>
              <a:t>yield </a:t>
            </a:r>
            <a:r>
              <a:rPr lang="en-US" altLang="zh-TW" dirty="0">
                <a:latin typeface="微軟正黑體" panose="020B0604030504040204" pitchFamily="34" charset="-120"/>
                <a:ea typeface="微軟正黑體" panose="020B0604030504040204" pitchFamily="34" charset="-120"/>
              </a:rPr>
              <a:t>&gt; 6</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時</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偏向長存續期間債券（</a:t>
            </a:r>
            <a:r>
              <a:rPr lang="en-US" altLang="zh-TW" dirty="0" smtClean="0">
                <a:latin typeface="微軟正黑體" panose="020B0604030504040204" pitchFamily="34" charset="-120"/>
                <a:ea typeface="微軟正黑體" panose="020B0604030504040204" pitchFamily="34" charset="-120"/>
              </a:rPr>
              <a:t>i.e.</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票息低、期限長）</a:t>
            </a:r>
            <a:endParaRPr lang="en-US" altLang="zh-TW" dirty="0" smtClean="0">
              <a:latin typeface="微軟正黑體" panose="020B0604030504040204" pitchFamily="34" charset="-120"/>
              <a:ea typeface="微軟正黑體" panose="020B0604030504040204" pitchFamily="34" charset="-120"/>
            </a:endParaRPr>
          </a:p>
          <a:p>
            <a:pPr lvl="1">
              <a:lnSpc>
                <a:spcPct val="110000"/>
              </a:lnSpc>
              <a:buClr>
                <a:schemeClr val="tx1"/>
              </a:buClr>
              <a:buFont typeface="Arial" panose="020B0604020202020204" pitchFamily="34" charset="0"/>
              <a:buChar char="•"/>
            </a:pPr>
            <a:r>
              <a:rPr lang="en-US" altLang="zh-TW" dirty="0" smtClean="0">
                <a:latin typeface="微軟正黑體" panose="020B0604030504040204" pitchFamily="34" charset="-120"/>
                <a:ea typeface="微軟正黑體" panose="020B0604030504040204" pitchFamily="34" charset="-120"/>
              </a:rPr>
              <a:t>yield </a:t>
            </a:r>
            <a:r>
              <a:rPr lang="en-US" altLang="zh-TW" dirty="0">
                <a:latin typeface="微軟正黑體" panose="020B0604030504040204" pitchFamily="34" charset="-120"/>
                <a:ea typeface="微軟正黑體" panose="020B0604030504040204" pitchFamily="34" charset="-120"/>
              </a:rPr>
              <a:t>&lt; 6</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時</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偏向短存續</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期間</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債券</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a:t>
            </a:r>
            <a:r>
              <a:rPr lang="en-US" altLang="zh-TW" dirty="0" smtClean="0">
                <a:latin typeface="微軟正黑體" panose="020B0604030504040204" pitchFamily="34" charset="-120"/>
                <a:ea typeface="微軟正黑體" panose="020B0604030504040204" pitchFamily="34" charset="-120"/>
              </a:rPr>
              <a:t>i.e.</a:t>
            </a:r>
            <a:r>
              <a:rPr lang="zh-TW" altLang="en-US" dirty="0" smtClean="0">
                <a:latin typeface="微軟正黑體" panose="020B0604030504040204" pitchFamily="34" charset="-120"/>
                <a:ea typeface="微軟正黑體" panose="020B0604030504040204" pitchFamily="34" charset="-120"/>
              </a:rPr>
              <a:t> 票息高、期限短）</a:t>
            </a:r>
            <a:endParaRPr lang="en-US" altLang="zh-TW" dirty="0" smtClean="0">
              <a:latin typeface="微軟正黑體" panose="020B0604030504040204" pitchFamily="34" charset="-120"/>
              <a:ea typeface="微軟正黑體" panose="020B0604030504040204" pitchFamily="34" charset="-120"/>
            </a:endParaRPr>
          </a:p>
          <a:p>
            <a:pPr>
              <a:lnSpc>
                <a:spcPct val="110000"/>
              </a:lnSpc>
              <a:buClr>
                <a:schemeClr val="tx1"/>
              </a:buClr>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買入或賣出</a:t>
            </a:r>
            <a:r>
              <a:rPr lang="zh-TW" altLang="en-US" dirty="0">
                <a:latin typeface="微軟正黑體" panose="020B0604030504040204" pitchFamily="34" charset="-120"/>
                <a:ea typeface="微軟正黑體" panose="020B0604030504040204" pitchFamily="34" charset="-120"/>
              </a:rPr>
              <a:t>基</a:t>
            </a:r>
            <a:r>
              <a:rPr lang="zh-TW" altLang="en-US" dirty="0" smtClean="0">
                <a:latin typeface="微軟正黑體" panose="020B0604030504040204" pitchFamily="34" charset="-120"/>
                <a:ea typeface="微軟正黑體" panose="020B0604030504040204" pitchFamily="34" charset="-120"/>
              </a:rPr>
              <a:t>差可能</a:t>
            </a:r>
            <a:r>
              <a:rPr lang="zh-TW" altLang="en-US" dirty="0">
                <a:latin typeface="微軟正黑體" panose="020B0604030504040204" pitchFamily="34" charset="-120"/>
                <a:ea typeface="微軟正黑體" panose="020B0604030504040204" pitchFamily="34" charset="-120"/>
              </a:rPr>
              <a:t>是出於</a:t>
            </a:r>
            <a:r>
              <a:rPr lang="zh-TW" altLang="en-US" dirty="0" smtClean="0">
                <a:latin typeface="微軟正黑體" panose="020B0604030504040204" pitchFamily="34" charset="-120"/>
                <a:ea typeface="微軟正黑體" panose="020B0604030504040204" pitchFamily="34" charset="-120"/>
              </a:rPr>
              <a:t>對 </a:t>
            </a:r>
            <a:r>
              <a:rPr lang="en-US" altLang="zh-TW" dirty="0" smtClean="0">
                <a:latin typeface="微軟正黑體" panose="020B0604030504040204" pitchFamily="34" charset="-120"/>
                <a:ea typeface="微軟正黑體" panose="020B0604030504040204" pitchFamily="34" charset="-120"/>
              </a:rPr>
              <a:t>yield</a:t>
            </a:r>
            <a:r>
              <a:rPr lang="zh-TW" altLang="en-US" dirty="0" smtClean="0">
                <a:latin typeface="微軟正黑體" panose="020B0604030504040204" pitchFamily="34" charset="-120"/>
                <a:ea typeface="微軟正黑體" panose="020B0604030504040204" pitchFamily="34" charset="-120"/>
              </a:rPr>
              <a:t> 走勢的預期</a:t>
            </a:r>
            <a:endParaRPr lang="en-US" altLang="zh-TW" dirty="0" smtClean="0">
              <a:latin typeface="微軟正黑體" panose="020B0604030504040204" pitchFamily="34" charset="-120"/>
              <a:ea typeface="微軟正黑體" panose="020B0604030504040204" pitchFamily="34" charset="-120"/>
            </a:endParaRPr>
          </a:p>
          <a:p>
            <a:pPr lvl="1">
              <a:lnSpc>
                <a:spcPct val="110000"/>
              </a:lnSpc>
              <a:buClr>
                <a:schemeClr val="tx1"/>
              </a:buClr>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關鍵是要</a:t>
            </a:r>
            <a:r>
              <a:rPr lang="zh-TW" altLang="en-US" dirty="0">
                <a:latin typeface="微軟正黑體" panose="020B0604030504040204" pitchFamily="34" charset="-120"/>
                <a:ea typeface="微軟正黑體" panose="020B0604030504040204" pitchFamily="34" charset="-120"/>
              </a:rPr>
              <a:t>了解市場方向，</a:t>
            </a:r>
            <a:r>
              <a:rPr lang="zh-TW" altLang="en-US" dirty="0" smtClean="0">
                <a:latin typeface="微軟正黑體" panose="020B0604030504040204" pitchFamily="34" charset="-120"/>
                <a:ea typeface="微軟正黑體" panose="020B0604030504040204" pitchFamily="34" charset="-120"/>
              </a:rPr>
              <a:t>然後分辨哪些長或短存續期間債券基差將</a:t>
            </a:r>
            <a:r>
              <a:rPr lang="zh-TW" altLang="en-US" dirty="0">
                <a:latin typeface="微軟正黑體" panose="020B0604030504040204" pitchFamily="34" charset="-120"/>
                <a:ea typeface="微軟正黑體" panose="020B0604030504040204" pitchFamily="34" charset="-120"/>
              </a:rPr>
              <a:t>受到任何大幅價格（或收益率）變動的</a:t>
            </a:r>
            <a:r>
              <a:rPr lang="zh-TW" altLang="en-US" dirty="0" smtClean="0">
                <a:latin typeface="微軟正黑體" panose="020B0604030504040204" pitchFamily="34" charset="-120"/>
                <a:ea typeface="微軟正黑體" panose="020B0604030504040204" pitchFamily="34" charset="-120"/>
              </a:rPr>
              <a:t>影響</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p:cNvPicPr>
            <a:picLocks noGrp="1" noChangeAspect="1"/>
          </p:cNvPicPr>
          <p:nvPr>
            <p:ph sz="half" idx="2"/>
          </p:nvPr>
        </p:nvPicPr>
        <p:blipFill>
          <a:blip r:embed="rId3"/>
          <a:stretch>
            <a:fillRect/>
          </a:stretch>
        </p:blipFill>
        <p:spPr>
          <a:xfrm>
            <a:off x="6386286" y="1926723"/>
            <a:ext cx="4769077" cy="3861804"/>
          </a:xfrm>
          <a:prstGeom prst="rect">
            <a:avLst/>
          </a:prstGeom>
        </p:spPr>
      </p:pic>
      <p:sp>
        <p:nvSpPr>
          <p:cNvPr id="6" name="圓角矩形 5"/>
          <p:cNvSpPr/>
          <p:nvPr/>
        </p:nvSpPr>
        <p:spPr>
          <a:xfrm>
            <a:off x="9380764" y="4378540"/>
            <a:ext cx="857250" cy="803059"/>
          </a:xfrm>
          <a:prstGeom prst="roundRect">
            <a:avLst/>
          </a:prstGeom>
          <a:solidFill>
            <a:srgbClr val="0A9F88">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角矩形 6"/>
          <p:cNvSpPr/>
          <p:nvPr/>
        </p:nvSpPr>
        <p:spPr>
          <a:xfrm>
            <a:off x="7468847" y="4170811"/>
            <a:ext cx="994568" cy="778560"/>
          </a:xfrm>
          <a:prstGeom prst="roundRect">
            <a:avLst/>
          </a:prstGeom>
          <a:solidFill>
            <a:srgbClr val="ED1D24">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4"/>
          <a:stretch>
            <a:fillRect/>
          </a:stretch>
        </p:blipFill>
        <p:spPr>
          <a:xfrm>
            <a:off x="1097278" y="4170811"/>
            <a:ext cx="5001323" cy="1619476"/>
          </a:xfrm>
          <a:prstGeom prst="rect">
            <a:avLst/>
          </a:prstGeom>
        </p:spPr>
      </p:pic>
      <p:sp>
        <p:nvSpPr>
          <p:cNvPr id="9" name="文字方塊 8"/>
          <p:cNvSpPr txBox="1"/>
          <p:nvPr/>
        </p:nvSpPr>
        <p:spPr>
          <a:xfrm>
            <a:off x="10506923" y="6488668"/>
            <a:ext cx="1685077" cy="369332"/>
          </a:xfrm>
          <a:prstGeom prst="rect">
            <a:avLst/>
          </a:prstGeom>
          <a:noFill/>
        </p:spPr>
        <p:txBody>
          <a:bodyPr wrap="none" rtlCol="0">
            <a:spAutoFit/>
          </a:bodyPr>
          <a:lstStyle/>
          <a:p>
            <a:r>
              <a:rPr lang="en-US" altLang="zh-TW" dirty="0" smtClean="0"/>
              <a:t>*</a:t>
            </a:r>
            <a:r>
              <a:rPr lang="zh-TW" altLang="en-US" dirty="0" smtClean="0"/>
              <a:t>見下方備忘稿</a:t>
            </a:r>
            <a:endParaRPr lang="zh-TW" altLang="en-US" dirty="0"/>
          </a:p>
        </p:txBody>
      </p:sp>
    </p:spTree>
    <p:extLst>
      <p:ext uri="{BB962C8B-B14F-4D97-AF65-F5344CB8AC3E}">
        <p14:creationId xmlns:p14="http://schemas.microsoft.com/office/powerpoint/2010/main" val="684815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隱含回購率</a:t>
            </a:r>
            <a:r>
              <a:rPr lang="en-US" altLang="zh-TW" dirty="0" smtClean="0">
                <a:latin typeface="微軟正黑體" panose="020B0604030504040204" pitchFamily="34" charset="-120"/>
                <a:ea typeface="微軟正黑體" panose="020B0604030504040204" pitchFamily="34" charset="-120"/>
              </a:rPr>
              <a:t>Implied </a:t>
            </a:r>
            <a:r>
              <a:rPr lang="en-US" altLang="zh-TW" dirty="0">
                <a:latin typeface="微軟正黑體" panose="020B0604030504040204" pitchFamily="34" charset="-120"/>
                <a:ea typeface="微軟正黑體" panose="020B0604030504040204" pitchFamily="34" charset="-120"/>
              </a:rPr>
              <a:t>Repo Rate</a:t>
            </a:r>
            <a:endParaRPr lang="zh-TW" altLang="en-US"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1170940" y="1845734"/>
            <a:ext cx="9913620" cy="4023360"/>
          </a:xfrm>
        </p:spPr>
        <p:txBody>
          <a:bodyPr/>
          <a:lstStyle/>
          <a:p>
            <a:pPr>
              <a:lnSpc>
                <a:spcPct val="100000"/>
              </a:lnSpc>
            </a:pPr>
            <a:r>
              <a:rPr lang="zh-TW" altLang="en-US" dirty="0" smtClean="0">
                <a:latin typeface="微軟正黑體" panose="020B0604030504040204" pitchFamily="34" charset="-120"/>
                <a:ea typeface="微軟正黑體" panose="020B0604030504040204" pitchFamily="34" charset="-120"/>
              </a:rPr>
              <a:t>經常以</a:t>
            </a:r>
            <a:r>
              <a:rPr lang="zh-TW" altLang="en-US" dirty="0" smtClean="0">
                <a:solidFill>
                  <a:srgbClr val="FFFF00"/>
                </a:solidFill>
                <a:latin typeface="微軟正黑體" panose="020B0604030504040204" pitchFamily="34" charset="-120"/>
                <a:ea typeface="微軟正黑體" panose="020B0604030504040204" pitchFamily="34" charset="-120"/>
              </a:rPr>
              <a:t>最低基差</a:t>
            </a:r>
            <a:r>
              <a:rPr lang="zh-TW" altLang="en-US" dirty="0" smtClean="0">
                <a:latin typeface="微軟正黑體" panose="020B0604030504040204" pitchFamily="34" charset="-120"/>
                <a:ea typeface="微軟正黑體" panose="020B0604030504040204" pitchFamily="34" charset="-120"/>
              </a:rPr>
              <a:t>的證券當作</a:t>
            </a:r>
            <a:r>
              <a:rPr lang="en-US" altLang="zh-TW" dirty="0" smtClean="0">
                <a:latin typeface="微軟正黑體" panose="020B0604030504040204" pitchFamily="34" charset="-120"/>
                <a:ea typeface="微軟正黑體" panose="020B0604030504040204" pitchFamily="34" charset="-120"/>
              </a:rPr>
              <a:t>CTD</a:t>
            </a:r>
            <a:r>
              <a:rPr lang="zh-TW" altLang="en-US" dirty="0" smtClean="0">
                <a:latin typeface="微軟正黑體" panose="020B0604030504040204" pitchFamily="34" charset="-120"/>
                <a:ea typeface="微軟正黑體" panose="020B0604030504040204" pitchFamily="34" charset="-120"/>
              </a:rPr>
              <a:t>證券，但</a:t>
            </a:r>
            <a:r>
              <a:rPr lang="zh-TW" altLang="en-US" dirty="0">
                <a:latin typeface="微軟正黑體" panose="020B0604030504040204" pitchFamily="34" charset="-120"/>
                <a:ea typeface="微軟正黑體" panose="020B0604030504040204" pitchFamily="34" charset="-120"/>
              </a:rPr>
              <a:t>更準確地說</a:t>
            </a:r>
            <a:r>
              <a:rPr lang="zh-TW" altLang="en-US" dirty="0" smtClean="0">
                <a:latin typeface="微軟正黑體" panose="020B0604030504040204" pitchFamily="34" charset="-120"/>
                <a:ea typeface="微軟正黑體" panose="020B0604030504040204" pitchFamily="34" charset="-120"/>
              </a:rPr>
              <a:t>，息</a:t>
            </a:r>
            <a:r>
              <a:rPr lang="zh-TW" altLang="en-US" dirty="0">
                <a:latin typeface="微軟正黑體" panose="020B0604030504040204" pitchFamily="34" charset="-120"/>
                <a:ea typeface="微軟正黑體" panose="020B0604030504040204" pitchFamily="34" charset="-120"/>
              </a:rPr>
              <a:t>票收入的結構和此類息票收入的再</a:t>
            </a:r>
            <a:r>
              <a:rPr lang="zh-TW" altLang="en-US" dirty="0" smtClean="0">
                <a:latin typeface="微軟正黑體" panose="020B0604030504040204" pitchFamily="34" charset="-120"/>
                <a:ea typeface="微軟正黑體" panose="020B0604030504040204" pitchFamily="34" charset="-120"/>
              </a:rPr>
              <a:t>投資在辨認</a:t>
            </a:r>
            <a:r>
              <a:rPr lang="en-US" altLang="zh-TW" dirty="0" smtClean="0">
                <a:latin typeface="微軟正黑體" panose="020B0604030504040204" pitchFamily="34" charset="-120"/>
                <a:ea typeface="微軟正黑體" panose="020B0604030504040204" pitchFamily="34" charset="-120"/>
              </a:rPr>
              <a:t>CTD</a:t>
            </a:r>
            <a:r>
              <a:rPr lang="zh-TW" altLang="en-US" dirty="0" smtClean="0">
                <a:latin typeface="微軟正黑體" panose="020B0604030504040204" pitchFamily="34" charset="-120"/>
                <a:ea typeface="微軟正黑體" panose="020B0604030504040204" pitchFamily="34" charset="-120"/>
              </a:rPr>
              <a:t>證券時也</a:t>
            </a:r>
            <a:r>
              <a:rPr lang="zh-TW" altLang="en-US" dirty="0">
                <a:latin typeface="微軟正黑體" panose="020B0604030504040204" pitchFamily="34" charset="-120"/>
                <a:ea typeface="微軟正黑體" panose="020B0604030504040204" pitchFamily="34" charset="-120"/>
              </a:rPr>
              <a:t>發揮了一些（通常很小）作用</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a:lnSpc>
                <a:spcPct val="100000"/>
              </a:lnSpc>
            </a:pPr>
            <a:r>
              <a:rPr lang="zh-TW" altLang="en-US" dirty="0" smtClean="0">
                <a:latin typeface="微軟正黑體" panose="020B0604030504040204" pitchFamily="34" charset="-120"/>
                <a:ea typeface="微軟正黑體" panose="020B0604030504040204" pitchFamily="34" charset="-120"/>
              </a:rPr>
              <a:t>因此</a:t>
            </a:r>
            <a:r>
              <a:rPr lang="zh-TW" altLang="en-US" dirty="0">
                <a:latin typeface="微軟正黑體" panose="020B0604030504040204" pitchFamily="34" charset="-120"/>
                <a:ea typeface="微軟正黑體" panose="020B0604030504040204" pitchFamily="34" charset="-120"/>
              </a:rPr>
              <a:t>，交易者經常</a:t>
            </a:r>
            <a:r>
              <a:rPr lang="zh-TW" altLang="en-US" dirty="0" smtClean="0">
                <a:latin typeface="微軟正黑體" panose="020B0604030504040204" pitchFamily="34" charset="-120"/>
                <a:ea typeface="微軟正黑體" panose="020B0604030504040204" pitchFamily="34" charset="-120"/>
              </a:rPr>
              <a:t>計算交割等級證券的隱含</a:t>
            </a:r>
            <a:r>
              <a:rPr lang="zh-TW" altLang="en-US" dirty="0">
                <a:latin typeface="微軟正黑體" panose="020B0604030504040204" pitchFamily="34" charset="-120"/>
                <a:ea typeface="微軟正黑體" panose="020B0604030504040204" pitchFamily="34" charset="-120"/>
              </a:rPr>
              <a:t>回購</a:t>
            </a:r>
            <a:r>
              <a:rPr lang="zh-TW" altLang="en-US" dirty="0" smtClean="0">
                <a:latin typeface="微軟正黑體" panose="020B0604030504040204" pitchFamily="34" charset="-120"/>
                <a:ea typeface="微軟正黑體" panose="020B0604030504040204" pitchFamily="34" charset="-120"/>
              </a:rPr>
              <a:t>利率（</a:t>
            </a:r>
            <a:r>
              <a:rPr lang="en-US" altLang="zh-TW" dirty="0">
                <a:latin typeface="微軟正黑體" panose="020B0604030504040204" pitchFamily="34" charset="-120"/>
                <a:ea typeface="微軟正黑體" panose="020B0604030504040204" pitchFamily="34" charset="-120"/>
              </a:rPr>
              <a:t>IRR</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dirty="0" smtClean="0">
                <a:latin typeface="微軟正黑體" panose="020B0604030504040204" pitchFamily="34" charset="-120"/>
                <a:ea typeface="微軟正黑體" panose="020B0604030504040204" pitchFamily="34" charset="-120"/>
              </a:rPr>
              <a:t>IRR </a:t>
            </a:r>
            <a:r>
              <a:rPr lang="zh-TW" altLang="en-US" dirty="0">
                <a:latin typeface="微軟正黑體" panose="020B0604030504040204" pitchFamily="34" charset="-120"/>
                <a:ea typeface="微軟正黑體" panose="020B0604030504040204" pitchFamily="34" charset="-120"/>
              </a:rPr>
              <a:t>計算為與購買證券、出售期貨以及為滿足到期期貨合約而交割證券相關的年</a:t>
            </a:r>
            <a:r>
              <a:rPr lang="zh-TW" altLang="en-US" dirty="0" smtClean="0">
                <a:latin typeface="微軟正黑體" panose="020B0604030504040204" pitchFamily="34" charset="-120"/>
                <a:ea typeface="微軟正黑體" panose="020B0604030504040204" pitchFamily="34" charset="-120"/>
              </a:rPr>
              <a:t>化報酬率，計算中考慮</a:t>
            </a:r>
            <a:r>
              <a:rPr lang="zh-TW" altLang="en-US" dirty="0">
                <a:latin typeface="微軟正黑體" panose="020B0604030504040204" pitchFamily="34" charset="-120"/>
                <a:ea typeface="微軟正黑體" panose="020B0604030504040204" pitchFamily="34" charset="-120"/>
              </a:rPr>
              <a:t>了與證券相關的所有現金流</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dirty="0" smtClean="0">
                <a:latin typeface="微軟正黑體" panose="020B0604030504040204" pitchFamily="34" charset="-120"/>
                <a:ea typeface="微軟正黑體" panose="020B0604030504040204" pitchFamily="34" charset="-120"/>
              </a:rPr>
              <a:t>IRR </a:t>
            </a:r>
            <a:r>
              <a:rPr lang="zh-TW" altLang="en-US" dirty="0">
                <a:latin typeface="微軟正黑體" panose="020B0604030504040204" pitchFamily="34" charset="-120"/>
                <a:ea typeface="微軟正黑體" panose="020B0604030504040204" pitchFamily="34" charset="-120"/>
              </a:rPr>
              <a:t>計算中隱含了任何特定證券的基礎可能完全收斂於零的假設</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lvl="1">
              <a:lnSpc>
                <a:spcPct val="100000"/>
              </a:lnSpc>
              <a:buClr>
                <a:schemeClr val="tx1"/>
              </a:buClr>
            </a:pPr>
            <a:r>
              <a:rPr lang="en-US" altLang="zh-TW" dirty="0" smtClean="0">
                <a:latin typeface="微軟正黑體" panose="020B0604030504040204" pitchFamily="34" charset="-120"/>
                <a:ea typeface="微軟正黑體" panose="020B0604030504040204" pitchFamily="34" charset="-120"/>
              </a:rPr>
              <a:t>IRR</a:t>
            </a:r>
            <a:r>
              <a:rPr lang="zh-TW" altLang="en-US" dirty="0" smtClean="0">
                <a:latin typeface="微軟正黑體" panose="020B0604030504040204" pitchFamily="34" charset="-120"/>
                <a:ea typeface="微軟正黑體" panose="020B0604030504040204" pitchFamily="34" charset="-120"/>
              </a:rPr>
              <a:t> 最大者為</a:t>
            </a:r>
            <a:r>
              <a:rPr lang="en-US" altLang="zh-TW" dirty="0" smtClean="0">
                <a:latin typeface="微軟正黑體" panose="020B0604030504040204" pitchFamily="34" charset="-120"/>
                <a:ea typeface="微軟正黑體" panose="020B0604030504040204" pitchFamily="34" charset="-120"/>
              </a:rPr>
              <a:t>CTD</a:t>
            </a:r>
            <a:r>
              <a:rPr lang="zh-TW" altLang="en-US" dirty="0" smtClean="0">
                <a:latin typeface="微軟正黑體" panose="020B0604030504040204" pitchFamily="34" charset="-120"/>
                <a:ea typeface="微軟正黑體" panose="020B0604030504040204" pitchFamily="34" charset="-120"/>
              </a:rPr>
              <a:t>證券。</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64856206"/>
      </p:ext>
    </p:extLst>
  </p:cSld>
  <p:clrMapOvr>
    <a:masterClrMapping/>
  </p:clrMapOvr>
</p:sld>
</file>

<file path=ppt/theme/theme1.xml><?xml version="1.0" encoding="utf-8"?>
<a:theme xmlns:a="http://schemas.openxmlformats.org/drawingml/2006/main" name="回顧">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2947</TotalTime>
  <Words>4423</Words>
  <Application>Microsoft Office PowerPoint</Application>
  <PresentationFormat>寬螢幕</PresentationFormat>
  <Paragraphs>257</Paragraphs>
  <Slides>19</Slides>
  <Notes>15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19</vt:i4>
      </vt:variant>
    </vt:vector>
  </HeadingPairs>
  <TitlesOfParts>
    <vt:vector size="27" baseType="lpstr">
      <vt:lpstr>微軟正黑體</vt:lpstr>
      <vt:lpstr>新細明體</vt:lpstr>
      <vt:lpstr>Arial</vt:lpstr>
      <vt:lpstr>Calibri</vt:lpstr>
      <vt:lpstr>Calibri Light</vt:lpstr>
      <vt:lpstr>Cambria Math</vt:lpstr>
      <vt:lpstr>Wingdings</vt:lpstr>
      <vt:lpstr>回顧</vt:lpstr>
      <vt:lpstr>Understanding Treasury Futures: An In-Depth Guide</vt:lpstr>
      <vt:lpstr>報價方式</vt:lpstr>
      <vt:lpstr>指標債券 On-the-Run, OTR</vt:lpstr>
      <vt:lpstr>滾動交易 The Roll</vt:lpstr>
      <vt:lpstr>PowerPoint 簡報</vt:lpstr>
      <vt:lpstr>轉換係數計價系統 (Conversion Factor Invoicing System) &amp; 最便宜可交割債券 (Cheapest-to-Deliver)</vt:lpstr>
      <vt:lpstr>基差 Basis</vt:lpstr>
      <vt:lpstr>轉換係數偏差 Cf Bias</vt:lpstr>
      <vt:lpstr>隱含回購率Implied Repo Rate</vt:lpstr>
      <vt:lpstr>為何買入報酬率較差的基差?</vt:lpstr>
      <vt:lpstr>買入基差 (Buy cash securities &amp; Sell futures)</vt:lpstr>
      <vt:lpstr>衡量風險</vt:lpstr>
      <vt:lpstr>Hedge Ratio (HR)</vt:lpstr>
      <vt:lpstr>Hedge Ratio (HR)</vt:lpstr>
      <vt:lpstr>交叉風險 (Crossover risk)</vt:lpstr>
      <vt:lpstr>投資組合避險Portfolio Hedging</vt:lpstr>
      <vt:lpstr>子彈型 (bullets) 與啞鈴式 (barbells) 投資組合</vt:lpstr>
      <vt:lpstr>附錄</vt:lpstr>
      <vt:lpstr>PowerPoint 簡報</vt:lpstr>
    </vt:vector>
  </TitlesOfParts>
  <Company>KGI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Treasury Futures: An In-Depth Guide</dc:title>
  <dc:creator>李佳盈</dc:creator>
  <cp:lastModifiedBy>李佳盈JessieLi-ED-KGISEC</cp:lastModifiedBy>
  <cp:revision>87</cp:revision>
  <dcterms:created xsi:type="dcterms:W3CDTF">2023-07-10T00:07:28Z</dcterms:created>
  <dcterms:modified xsi:type="dcterms:W3CDTF">2023-07-24T08:24:36Z</dcterms:modified>
</cp:coreProperties>
</file>