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16"/>
  </p:notesMasterIdLst>
  <p:sldIdLst>
    <p:sldId id="722" r:id="rId2"/>
    <p:sldId id="697" r:id="rId3"/>
    <p:sldId id="698" r:id="rId4"/>
    <p:sldId id="699" r:id="rId5"/>
    <p:sldId id="700" r:id="rId6"/>
    <p:sldId id="701" r:id="rId7"/>
    <p:sldId id="702" r:id="rId8"/>
    <p:sldId id="703" r:id="rId9"/>
    <p:sldId id="704" r:id="rId10"/>
    <p:sldId id="706" r:id="rId11"/>
    <p:sldId id="707" r:id="rId12"/>
    <p:sldId id="708" r:id="rId13"/>
    <p:sldId id="709" r:id="rId14"/>
    <p:sldId id="710" r:id="rId1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54AEC9"/>
    <a:srgbClr val="06919A"/>
    <a:srgbClr val="242C35"/>
    <a:srgbClr val="B8B8B8"/>
    <a:srgbClr val="566A86"/>
    <a:srgbClr val="525252"/>
    <a:srgbClr val="0E80C9"/>
    <a:srgbClr val="414E5E"/>
    <a:srgbClr val="3845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9" autoAdjust="0"/>
    <p:restoredTop sz="81840" autoAdjust="0"/>
  </p:normalViewPr>
  <p:slideViewPr>
    <p:cSldViewPr snapToGrid="0" snapToObjects="1">
      <p:cViewPr varScale="1">
        <p:scale>
          <a:sx n="28" d="100"/>
          <a:sy n="28" d="100"/>
        </p:scale>
        <p:origin x="696" y="184"/>
      </p:cViewPr>
      <p:guideLst>
        <p:guide orient="horz" pos="8112"/>
        <p:guide pos="14830"/>
        <p:guide pos="526"/>
        <p:guide orient="horz" pos="528"/>
        <p:guide pos="7678"/>
        <p:guide orient="horz" pos="4344"/>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9/5/18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3190523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AC866A00-0C93-2741-8614-922332CA8F6D}" type="slidenum">
              <a:rPr kumimoji="1" lang="zh-TW" altLang="en-US" smtClean="0"/>
              <a:t>8</a:t>
            </a:fld>
            <a:endParaRPr kumimoji="1" lang="zh-TW" altLang="en-US"/>
          </a:p>
        </p:txBody>
      </p:sp>
    </p:spTree>
    <p:extLst>
      <p:ext uri="{BB962C8B-B14F-4D97-AF65-F5344CB8AC3E}">
        <p14:creationId xmlns:p14="http://schemas.microsoft.com/office/powerpoint/2010/main" val="423011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5" name="Picture Placeholder 2">
            <a:extLst>
              <a:ext uri="{FF2B5EF4-FFF2-40B4-BE49-F238E27FC236}">
                <a16:creationId xmlns="" xmlns:a16="http://schemas.microsoft.com/office/drawing/2014/main" id="{0D92781F-21E6-8B41-9329-7250B63AE756}"/>
              </a:ext>
            </a:extLst>
          </p:cNvPr>
          <p:cNvSpPr>
            <a:spLocks noGrp="1"/>
          </p:cNvSpPr>
          <p:nvPr>
            <p:ph type="pic" sz="quarter" idx="10"/>
          </p:nvPr>
        </p:nvSpPr>
        <p:spPr>
          <a:xfrm>
            <a:off x="0" y="6187526"/>
            <a:ext cx="24377649" cy="7528474"/>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0815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5" name="Picture Placeholder 2">
            <a:extLst>
              <a:ext uri="{FF2B5EF4-FFF2-40B4-BE49-F238E27FC236}">
                <a16:creationId xmlns="" xmlns:a16="http://schemas.microsoft.com/office/drawing/2014/main" id="{0D92781F-21E6-8B41-9329-7250B63AE756}"/>
              </a:ext>
            </a:extLst>
          </p:cNvPr>
          <p:cNvSpPr>
            <a:spLocks noGrp="1"/>
          </p:cNvSpPr>
          <p:nvPr>
            <p:ph type="pic" sz="quarter" idx="10"/>
          </p:nvPr>
        </p:nvSpPr>
        <p:spPr>
          <a:xfrm>
            <a:off x="0" y="0"/>
            <a:ext cx="24377649" cy="13716000"/>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0258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5" name="Picture Placeholder 2">
            <a:extLst>
              <a:ext uri="{FF2B5EF4-FFF2-40B4-BE49-F238E27FC236}">
                <a16:creationId xmlns="" xmlns:a16="http://schemas.microsoft.com/office/drawing/2014/main" id="{0D92781F-21E6-8B41-9329-7250B63AE756}"/>
              </a:ext>
            </a:extLst>
          </p:cNvPr>
          <p:cNvSpPr>
            <a:spLocks noGrp="1"/>
          </p:cNvSpPr>
          <p:nvPr>
            <p:ph type="pic" sz="quarter" idx="10"/>
          </p:nvPr>
        </p:nvSpPr>
        <p:spPr>
          <a:xfrm>
            <a:off x="3589054" y="2448441"/>
            <a:ext cx="4948235" cy="8770816"/>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5107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5" name="Picture Placeholder 2">
            <a:extLst>
              <a:ext uri="{FF2B5EF4-FFF2-40B4-BE49-F238E27FC236}">
                <a16:creationId xmlns="" xmlns:a16="http://schemas.microsoft.com/office/drawing/2014/main" id="{0D92781F-21E6-8B41-9329-7250B63AE756}"/>
              </a:ext>
            </a:extLst>
          </p:cNvPr>
          <p:cNvSpPr>
            <a:spLocks noGrp="1"/>
          </p:cNvSpPr>
          <p:nvPr>
            <p:ph type="pic" sz="quarter" idx="10"/>
          </p:nvPr>
        </p:nvSpPr>
        <p:spPr>
          <a:xfrm>
            <a:off x="1926626" y="2519815"/>
            <a:ext cx="6531790" cy="8671727"/>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990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5" name="Picture Placeholder 2">
            <a:extLst>
              <a:ext uri="{FF2B5EF4-FFF2-40B4-BE49-F238E27FC236}">
                <a16:creationId xmlns="" xmlns:a16="http://schemas.microsoft.com/office/drawing/2014/main" id="{0D92781F-21E6-8B41-9329-7250B63AE756}"/>
              </a:ext>
            </a:extLst>
          </p:cNvPr>
          <p:cNvSpPr>
            <a:spLocks noGrp="1"/>
          </p:cNvSpPr>
          <p:nvPr>
            <p:ph type="pic" sz="quarter" idx="10"/>
          </p:nvPr>
        </p:nvSpPr>
        <p:spPr>
          <a:xfrm>
            <a:off x="-5677599" y="2355327"/>
            <a:ext cx="13936351" cy="8765830"/>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1941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3047206" y="2244726"/>
            <a:ext cx="18283238" cy="4775200"/>
          </a:xfrm>
        </p:spPr>
        <p:txBody>
          <a:bodyPr anchor="b"/>
          <a:lstStyle>
            <a:lvl1pPr algn="ctr">
              <a:defRPr sz="11997"/>
            </a:lvl1pPr>
          </a:lstStyle>
          <a:p>
            <a:r>
              <a:rPr kumimoji="1" lang="zh-TW" altLang="en-US"/>
              <a:t>按一下以編輯母片標題樣式</a:t>
            </a:r>
          </a:p>
        </p:txBody>
      </p:sp>
      <p:sp>
        <p:nvSpPr>
          <p:cNvPr id="3" name="副標題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kumimoji="1" lang="zh-TW" altLang="en-US"/>
              <a:t>按一下以編輯母片副標題樣式</a:t>
            </a:r>
          </a:p>
        </p:txBody>
      </p:sp>
      <p:sp>
        <p:nvSpPr>
          <p:cNvPr id="4" name="日期版面配置區 3"/>
          <p:cNvSpPr>
            <a:spLocks noGrp="1"/>
          </p:cNvSpPr>
          <p:nvPr>
            <p:ph type="dt" sz="half" idx="10"/>
          </p:nvPr>
        </p:nvSpPr>
        <p:spPr/>
        <p:txBody>
          <a:bodyPr/>
          <a:lstStyle/>
          <a:p>
            <a:fld id="{0D9C2F27-2C9F-6542-9DE9-164F1495E23A}" type="datetimeFigureOut">
              <a:rPr kumimoji="1" lang="zh-TW" altLang="en-US" smtClean="0"/>
              <a:t>2018/9/5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204177AE-5962-0E4F-BDD5-C94E2618ABFD}" type="slidenum">
              <a:rPr kumimoji="1" lang="zh-TW" altLang="en-US" smtClean="0"/>
              <a:t>‹#›</a:t>
            </a:fld>
            <a:endParaRPr kumimoji="1" lang="zh-TW" altLang="en-US"/>
          </a:p>
        </p:txBody>
      </p:sp>
    </p:spTree>
    <p:extLst>
      <p:ext uri="{BB962C8B-B14F-4D97-AF65-F5344CB8AC3E}">
        <p14:creationId xmlns:p14="http://schemas.microsoft.com/office/powerpoint/2010/main" val="22457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675964" y="303531"/>
            <a:ext cx="21025723" cy="1921509"/>
          </a:xfrm>
        </p:spPr>
        <p:txBody>
          <a:bodyPr>
            <a:normAutofit/>
          </a:bodyPr>
          <a:lstStyle>
            <a:lvl1pPr>
              <a:defRPr sz="8000"/>
            </a:lvl1pPr>
          </a:lstStyle>
          <a:p>
            <a:r>
              <a:rPr kumimoji="1" lang="zh-TW" altLang="en-US" dirty="0"/>
              <a:t>按一下以編輯母片標題樣式</a:t>
            </a:r>
          </a:p>
        </p:txBody>
      </p:sp>
      <p:sp>
        <p:nvSpPr>
          <p:cNvPr id="3" name="內容版面配置區 2"/>
          <p:cNvSpPr>
            <a:spLocks noGrp="1"/>
          </p:cNvSpPr>
          <p:nvPr>
            <p:ph idx="1"/>
          </p:nvPr>
        </p:nvSpPr>
        <p:spPr>
          <a:xfrm>
            <a:off x="1675964" y="2468880"/>
            <a:ext cx="21025723" cy="98850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zh-TW" altLang="en-US" dirty="0"/>
              <a:t>按一下以編輯母片文字樣式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4" name="日期版面配置區 3"/>
          <p:cNvSpPr>
            <a:spLocks noGrp="1"/>
          </p:cNvSpPr>
          <p:nvPr>
            <p:ph type="dt" sz="half" idx="10"/>
          </p:nvPr>
        </p:nvSpPr>
        <p:spPr/>
        <p:txBody>
          <a:bodyPr/>
          <a:lstStyle/>
          <a:p>
            <a:fld id="{0D9C2F27-2C9F-6542-9DE9-164F1495E23A}" type="datetimeFigureOut">
              <a:rPr kumimoji="1" lang="zh-TW" altLang="en-US" smtClean="0"/>
              <a:t>2018/9/5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204177AE-5962-0E4F-BDD5-C94E2618ABFD}" type="slidenum">
              <a:rPr kumimoji="1" lang="zh-TW" altLang="en-US" smtClean="0"/>
              <a:t>‹#›</a:t>
            </a:fld>
            <a:endParaRPr kumimoji="1" lang="zh-TW" altLang="en-US"/>
          </a:p>
        </p:txBody>
      </p:sp>
    </p:spTree>
    <p:extLst>
      <p:ext uri="{BB962C8B-B14F-4D97-AF65-F5344CB8AC3E}">
        <p14:creationId xmlns:p14="http://schemas.microsoft.com/office/powerpoint/2010/main" val="3449524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7">
            <a:extLst>
              <a:ext uri="{FF2B5EF4-FFF2-40B4-BE49-F238E27FC236}">
                <a16:creationId xmlns="" xmlns:a16="http://schemas.microsoft.com/office/drawing/2014/main" id="{1DA3952D-997B-D143-A315-3A1334942DAC}"/>
              </a:ext>
            </a:extLst>
          </p:cNvPr>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8" name="Rectangle 4"/>
          <p:cNvSpPr/>
          <p:nvPr userDrawn="1"/>
        </p:nvSpPr>
        <p:spPr>
          <a:xfrm>
            <a:off x="0" y="2197529"/>
            <a:ext cx="24377650" cy="93209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9/5/18</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101" r:id="rId2"/>
    <p:sldLayoutId id="2147484102" r:id="rId3"/>
    <p:sldLayoutId id="2147484103" r:id="rId4"/>
    <p:sldLayoutId id="2147484104" r:id="rId5"/>
    <p:sldLayoutId id="2147484105" r:id="rId6"/>
    <p:sldLayoutId id="2147484106" r:id="rId7"/>
    <p:sldLayoutId id="2147484107" r:id="rId8"/>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 xmlns:a16="http://schemas.microsoft.com/office/drawing/2014/main" id="{34E8D55E-F955-F849-9DB3-48C15572265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9" name="Rectangle 8"/>
          <p:cNvSpPr/>
          <p:nvPr/>
        </p:nvSpPr>
        <p:spPr>
          <a:xfrm>
            <a:off x="3770192" y="3867860"/>
            <a:ext cx="16837262" cy="598027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595486" y="5580726"/>
            <a:ext cx="11186674" cy="2554545"/>
          </a:xfrm>
          <a:prstGeom prst="rect">
            <a:avLst/>
          </a:prstGeom>
          <a:noFill/>
        </p:spPr>
        <p:txBody>
          <a:bodyPr wrap="square" rtlCol="0">
            <a:spAutoFit/>
          </a:bodyPr>
          <a:lstStyle/>
          <a:p>
            <a:pPr algn="ctr"/>
            <a:r>
              <a:rPr lang="en-US" sz="8000" b="1" dirty="0">
                <a:solidFill>
                  <a:schemeClr val="accent6"/>
                </a:solidFill>
                <a:ea typeface="Lato Black" panose="020F0502020204030203" pitchFamily="34" charset="0"/>
                <a:cs typeface="Lato Black" panose="020F0502020204030203" pitchFamily="34" charset="0"/>
              </a:rPr>
              <a:t>Big Data Project</a:t>
            </a:r>
          </a:p>
          <a:p>
            <a:pPr algn="ctr"/>
            <a:r>
              <a:rPr lang="en-US" sz="8000" b="1" dirty="0" err="1">
                <a:solidFill>
                  <a:schemeClr val="accent6"/>
                </a:solidFill>
                <a:ea typeface="Lato Black" panose="020F0502020204030203" pitchFamily="34" charset="0"/>
                <a:cs typeface="Lato Black" panose="020F0502020204030203" pitchFamily="34" charset="0"/>
              </a:rPr>
              <a:t>GirlGenerations</a:t>
            </a:r>
            <a:endParaRPr lang="en-US" sz="8000" b="1" dirty="0">
              <a:solidFill>
                <a:schemeClr val="accent6"/>
              </a:solidFill>
              <a:ea typeface="Lato Black" panose="020F0502020204030203" pitchFamily="34" charset="0"/>
              <a:cs typeface="Lato Black" panose="020F0502020204030203" pitchFamily="34" charset="0"/>
            </a:endParaRPr>
          </a:p>
        </p:txBody>
      </p:sp>
      <p:sp>
        <p:nvSpPr>
          <p:cNvPr id="23" name="Hexagon 22">
            <a:extLst>
              <a:ext uri="{FF2B5EF4-FFF2-40B4-BE49-F238E27FC236}">
                <a16:creationId xmlns="" xmlns:a16="http://schemas.microsoft.com/office/drawing/2014/main" id="{2268F73E-559B-7544-B79B-E81A10AA95A4}"/>
              </a:ext>
            </a:extLst>
          </p:cNvPr>
          <p:cNvSpPr/>
          <p:nvPr/>
        </p:nvSpPr>
        <p:spPr>
          <a:xfrm>
            <a:off x="3049850" y="2429231"/>
            <a:ext cx="3337618" cy="287725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ãè³æåæ iconãçåçæå°çµ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728" y="2477160"/>
            <a:ext cx="2829329" cy="282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31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28428" y="167951"/>
            <a:ext cx="21025723" cy="2109260"/>
          </a:xfrm>
        </p:spPr>
        <p:txBody>
          <a:bodyPr>
            <a:normAutofit/>
          </a:bodyPr>
          <a:lstStyle/>
          <a:p>
            <a:r>
              <a:rPr kumimoji="1" lang="en-US" altLang="zh-TW" sz="8000" smtClean="0">
                <a:latin typeface="+mn-lt"/>
              </a:rPr>
              <a:t>Result-1</a:t>
            </a:r>
            <a:endParaRPr kumimoji="1" lang="zh-TW" altLang="en-US" sz="8000" dirty="0">
              <a:latin typeface="+mn-lt"/>
            </a:endParaRPr>
          </a:p>
        </p:txBody>
      </p:sp>
      <p:sp>
        <p:nvSpPr>
          <p:cNvPr id="4" name="內容版面配置區 2"/>
          <p:cNvSpPr>
            <a:spLocks noGrp="1"/>
          </p:cNvSpPr>
          <p:nvPr>
            <p:ph idx="1"/>
          </p:nvPr>
        </p:nvSpPr>
        <p:spPr>
          <a:xfrm>
            <a:off x="1644596" y="3066609"/>
            <a:ext cx="23835427" cy="9091284"/>
          </a:xfrm>
        </p:spPr>
        <p:txBody>
          <a:bodyPr>
            <a:normAutofit/>
          </a:bodyPr>
          <a:lstStyle/>
          <a:p>
            <a:r>
              <a:rPr kumimoji="1" lang="en-US" altLang="zh-TW" sz="4400" b="1" dirty="0">
                <a:latin typeface="+mn-lt"/>
              </a:rPr>
              <a:t>System can afford  “551 tickets additions” per hour in Member</a:t>
            </a:r>
          </a:p>
          <a:p>
            <a:pPr lvl="1"/>
            <a:r>
              <a:rPr kumimoji="1" lang="en-US" altLang="zh-TW" sz="4000" dirty="0">
                <a:latin typeface="+mn-lt"/>
              </a:rPr>
              <a:t>The maximum of affordance is 551</a:t>
            </a:r>
          </a:p>
          <a:p>
            <a:pPr lvl="1"/>
            <a:r>
              <a:rPr kumimoji="1" lang="en-US" altLang="zh-TW" sz="4000" dirty="0">
                <a:latin typeface="+mn-lt"/>
              </a:rPr>
              <a:t>Member System Loading &gt; non-member System Loading</a:t>
            </a:r>
            <a:endParaRPr kumimoji="1" lang="zh-TW" altLang="en-US" sz="4000" dirty="0">
              <a:latin typeface="+mn-lt"/>
            </a:endParaRPr>
          </a:p>
          <a:p>
            <a:pPr marL="571357" indent="-571357">
              <a:buFont typeface="Arial" charset="0"/>
              <a:buChar char="•"/>
            </a:pPr>
            <a:r>
              <a:rPr lang="en-US" altLang="zh-TW" sz="4400" b="1" i="0" dirty="0">
                <a:solidFill>
                  <a:srgbClr val="000000"/>
                </a:solidFill>
                <a:effectLst/>
                <a:latin typeface="+mn-lt"/>
              </a:rPr>
              <a:t>System Loading’s Rank  of each floor :</a:t>
            </a:r>
          </a:p>
          <a:p>
            <a:pPr marL="1485529" lvl="1" indent="-571357">
              <a:buFont typeface="Arial" charset="0"/>
              <a:buChar char="•"/>
            </a:pPr>
            <a:r>
              <a:rPr lang="en-US" altLang="zh-TW" sz="4000" dirty="0">
                <a:solidFill>
                  <a:srgbClr val="000000"/>
                </a:solidFill>
                <a:latin typeface="+mn-lt"/>
              </a:rPr>
              <a:t>Floo2 &gt; Floo3 &gt; FloorB1 </a:t>
            </a:r>
          </a:p>
          <a:p>
            <a:r>
              <a:rPr lang="en-US" altLang="zh-TW" sz="4400" b="1" dirty="0">
                <a:solidFill>
                  <a:srgbClr val="000000"/>
                </a:solidFill>
                <a:latin typeface="+mn-lt"/>
              </a:rPr>
              <a:t>System Loading about each area: </a:t>
            </a:r>
          </a:p>
          <a:p>
            <a:pPr lvl="1"/>
            <a:r>
              <a:rPr lang="en-US" altLang="zh-TW" sz="4000" dirty="0">
                <a:solidFill>
                  <a:srgbClr val="000000"/>
                </a:solidFill>
                <a:latin typeface="+mn-lt"/>
              </a:rPr>
              <a:t>Floor3YellowSection{</a:t>
            </a:r>
            <a:r>
              <a:rPr lang="en-US" altLang="zh-TW" sz="4000" dirty="0" err="1">
                <a:solidFill>
                  <a:srgbClr val="000000"/>
                </a:solidFill>
                <a:latin typeface="+mn-lt"/>
              </a:rPr>
              <a:t>CenterArea</a:t>
            </a:r>
            <a:r>
              <a:rPr lang="en-US" altLang="zh-TW" sz="4000" dirty="0">
                <a:solidFill>
                  <a:srgbClr val="000000"/>
                </a:solidFill>
                <a:latin typeface="+mn-lt"/>
              </a:rPr>
              <a:t>} is the highest, maybe because the price is cheap</a:t>
            </a:r>
          </a:p>
          <a:p>
            <a:pPr lvl="1"/>
            <a:r>
              <a:rPr lang="en-US" altLang="zh-TW" sz="4000" dirty="0">
                <a:solidFill>
                  <a:srgbClr val="000000"/>
                </a:solidFill>
                <a:latin typeface="+mn-lt"/>
              </a:rPr>
              <a:t>“Rock Zone” is always popular</a:t>
            </a:r>
          </a:p>
          <a:p>
            <a:pPr lvl="1"/>
            <a:r>
              <a:rPr lang="en-US" altLang="zh-TW" sz="4000" dirty="0">
                <a:solidFill>
                  <a:srgbClr val="000000"/>
                </a:solidFill>
                <a:latin typeface="+mn-lt"/>
              </a:rPr>
              <a:t>No matter member or non-member, every body always like cheap ticket</a:t>
            </a:r>
          </a:p>
          <a:p>
            <a:pPr marL="571357" indent="-571357">
              <a:buFont typeface="Arial" charset="0"/>
              <a:buChar char="•"/>
            </a:pPr>
            <a:endParaRPr lang="en-US" altLang="zh-TW" sz="4400" b="1" dirty="0">
              <a:solidFill>
                <a:srgbClr val="000000"/>
              </a:solidFill>
              <a:latin typeface="+mn-lt"/>
            </a:endParaRPr>
          </a:p>
          <a:p>
            <a:pPr marL="571357" indent="-571357">
              <a:buFont typeface="Arial" charset="0"/>
              <a:buChar char="•"/>
            </a:pPr>
            <a:endParaRPr lang="zh-TW" altLang="en-US" sz="4400" dirty="0">
              <a:solidFill>
                <a:srgbClr val="000000"/>
              </a:solidFill>
              <a:latin typeface="+mn-lt"/>
            </a:endParaRPr>
          </a:p>
          <a:p>
            <a:endParaRPr kumimoji="1" lang="en-US" altLang="zh-TW" sz="4800" dirty="0">
              <a:latin typeface="+mn-lt"/>
            </a:endParaRPr>
          </a:p>
          <a:p>
            <a:endParaRPr kumimoji="1" lang="en-US" altLang="zh-TW" sz="4400" dirty="0">
              <a:latin typeface="+mn-lt"/>
            </a:endParaRPr>
          </a:p>
          <a:p>
            <a:endParaRPr kumimoji="1" lang="zh-TW" altLang="en-US" sz="4400" dirty="0">
              <a:latin typeface="+mn-lt"/>
            </a:endParaRPr>
          </a:p>
        </p:txBody>
      </p:sp>
    </p:spTree>
    <p:extLst>
      <p:ext uri="{BB962C8B-B14F-4D97-AF65-F5344CB8AC3E}">
        <p14:creationId xmlns:p14="http://schemas.microsoft.com/office/powerpoint/2010/main" val="3954871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786018" y="5133743"/>
            <a:ext cx="18283238" cy="3274387"/>
          </a:xfrm>
        </p:spPr>
        <p:txBody>
          <a:bodyPr>
            <a:normAutofit/>
          </a:bodyPr>
          <a:lstStyle/>
          <a:p>
            <a:r>
              <a:rPr kumimoji="1" lang="en-US" altLang="zh-TW" dirty="0">
                <a:latin typeface="+mn-lt"/>
              </a:rPr>
              <a:t>Case 2 </a:t>
            </a:r>
            <a:br>
              <a:rPr kumimoji="1" lang="en-US" altLang="zh-TW" dirty="0">
                <a:latin typeface="+mn-lt"/>
              </a:rPr>
            </a:br>
            <a:r>
              <a:rPr kumimoji="1" lang="zh-TW" altLang="en-US" sz="6598" b="1" dirty="0">
                <a:latin typeface="+mn-lt"/>
              </a:rPr>
              <a:t>△ </a:t>
            </a:r>
            <a:r>
              <a:rPr kumimoji="1" lang="en-US" altLang="zh-TW" sz="6398" b="1" dirty="0">
                <a:latin typeface="+mn-lt"/>
              </a:rPr>
              <a:t>amount of people addition</a:t>
            </a:r>
            <a:r>
              <a:rPr lang="nb-NO" altLang="zh-TW" sz="6398" dirty="0">
                <a:latin typeface="+mn-lt"/>
              </a:rPr>
              <a:t> </a:t>
            </a:r>
            <a:r>
              <a:rPr lang="zh-TW" altLang="en-US" sz="6398" dirty="0">
                <a:latin typeface="+mn-lt"/>
              </a:rPr>
              <a:t> </a:t>
            </a:r>
            <a:r>
              <a:rPr lang="nb-NO" altLang="zh-TW" sz="6398" dirty="0">
                <a:latin typeface="+mn-lt"/>
              </a:rPr>
              <a:t>/</a:t>
            </a:r>
            <a:r>
              <a:rPr kumimoji="1" lang="zh-TW" altLang="en-US" sz="6398" b="1" dirty="0">
                <a:latin typeface="+mn-lt"/>
              </a:rPr>
              <a:t> △ </a:t>
            </a:r>
            <a:r>
              <a:rPr lang="nb-NO" altLang="zh-TW" sz="6398" dirty="0" err="1">
                <a:latin typeface="+mn-lt"/>
              </a:rPr>
              <a:t>hr</a:t>
            </a:r>
            <a:r>
              <a:rPr lang="nb-NO" altLang="zh-TW" sz="6398" dirty="0">
                <a:latin typeface="+mn-lt"/>
              </a:rPr>
              <a:t> </a:t>
            </a:r>
            <a:endParaRPr kumimoji="1" lang="zh-TW" altLang="en-US" sz="6598" dirty="0">
              <a:latin typeface="+mn-lt"/>
            </a:endParaRPr>
          </a:p>
        </p:txBody>
      </p:sp>
      <p:sp>
        <p:nvSpPr>
          <p:cNvPr id="3" name="Hexagon 18">
            <a:extLst>
              <a:ext uri="{FF2B5EF4-FFF2-40B4-BE49-F238E27FC236}">
                <a16:creationId xmlns="" xmlns:a16="http://schemas.microsoft.com/office/drawing/2014/main" id="{C9751891-C1B0-BC42-BC8E-D5FDDB6992CD}"/>
              </a:ext>
            </a:extLst>
          </p:cNvPr>
          <p:cNvSpPr/>
          <p:nvPr/>
        </p:nvSpPr>
        <p:spPr>
          <a:xfrm>
            <a:off x="10258828" y="758900"/>
            <a:ext cx="3337618" cy="287725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400" spc="300" baseline="-15000" dirty="0">
                <a:sym typeface="Wingdings 3" panose="05040102010807070707" pitchFamily="18" charset="2"/>
              </a:rPr>
              <a:t>ˮ</a:t>
            </a:r>
            <a:endParaRPr lang="en-US" sz="34400" spc="300" baseline="-15000" dirty="0"/>
          </a:p>
        </p:txBody>
      </p:sp>
    </p:spTree>
    <p:extLst>
      <p:ext uri="{BB962C8B-B14F-4D97-AF65-F5344CB8AC3E}">
        <p14:creationId xmlns:p14="http://schemas.microsoft.com/office/powerpoint/2010/main" val="3452594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5964" y="0"/>
            <a:ext cx="21025723" cy="2651126"/>
          </a:xfrm>
        </p:spPr>
        <p:txBody>
          <a:bodyPr>
            <a:normAutofit/>
          </a:bodyPr>
          <a:lstStyle/>
          <a:p>
            <a:r>
              <a:rPr kumimoji="1" lang="en-US" altLang="zh-TW" sz="8000" dirty="0">
                <a:latin typeface="+mn-lt"/>
              </a:rPr>
              <a:t>Data Preprocessing &amp; Feature Engineering</a:t>
            </a:r>
            <a:endParaRPr kumimoji="1" lang="zh-TW" altLang="en-US" sz="8000" dirty="0">
              <a:latin typeface="+mn-lt"/>
            </a:endParaRPr>
          </a:p>
        </p:txBody>
      </p:sp>
      <p:sp>
        <p:nvSpPr>
          <p:cNvPr id="3" name="內容版面配置區 2"/>
          <p:cNvSpPr>
            <a:spLocks noGrp="1"/>
          </p:cNvSpPr>
          <p:nvPr>
            <p:ph idx="1"/>
          </p:nvPr>
        </p:nvSpPr>
        <p:spPr>
          <a:xfrm>
            <a:off x="1675964" y="2868448"/>
            <a:ext cx="21025723" cy="8700410"/>
          </a:xfrm>
        </p:spPr>
        <p:txBody>
          <a:bodyPr>
            <a:normAutofit/>
          </a:bodyPr>
          <a:lstStyle/>
          <a:p>
            <a:r>
              <a:rPr kumimoji="1" lang="en-US" altLang="zh-TW" dirty="0">
                <a:latin typeface="+mn-lt"/>
              </a:rPr>
              <a:t>Data Selection:</a:t>
            </a:r>
          </a:p>
          <a:p>
            <a:pPr lvl="1">
              <a:buFont typeface="Wingdings" charset="2"/>
              <a:buChar char="Ø"/>
            </a:pPr>
            <a:r>
              <a:rPr kumimoji="1" lang="en-US" altLang="zh-TW" sz="3199" dirty="0">
                <a:solidFill>
                  <a:srgbClr val="FF0000"/>
                </a:solidFill>
                <a:latin typeface="+mn-lt"/>
              </a:rPr>
              <a:t>"IDENTITY", "CREATE_DATE” </a:t>
            </a:r>
            <a:r>
              <a:rPr kumimoji="1" lang="en-US" altLang="zh-TW" sz="3199" dirty="0">
                <a:latin typeface="+mn-lt"/>
              </a:rPr>
              <a:t>, </a:t>
            </a:r>
            <a:r>
              <a:rPr kumimoji="1" lang="en-US" altLang="zh-TW" sz="3199" dirty="0">
                <a:solidFill>
                  <a:srgbClr val="FF0000"/>
                </a:solidFill>
                <a:latin typeface="+mn-lt"/>
              </a:rPr>
              <a:t>"T_STANDARD_TICKET_TYPE_NAME” </a:t>
            </a:r>
            <a:endParaRPr kumimoji="1" lang="en-US" altLang="zh-TW" sz="3199" dirty="0">
              <a:latin typeface="+mn-lt"/>
            </a:endParaRPr>
          </a:p>
          <a:p>
            <a:pPr lvl="1">
              <a:buFont typeface="Wingdings" charset="2"/>
              <a:buChar char="Ø"/>
            </a:pPr>
            <a:r>
              <a:rPr kumimoji="1" lang="en-US" altLang="zh-TW" sz="3199" dirty="0">
                <a:latin typeface="+mn-lt"/>
              </a:rPr>
              <a:t>conversion:</a:t>
            </a:r>
          </a:p>
          <a:p>
            <a:pPr lvl="1">
              <a:buFont typeface="Wingdings" charset="2"/>
              <a:buChar char="Ø"/>
            </a:pPr>
            <a:r>
              <a:rPr kumimoji="1" lang="en-US" altLang="zh-TW" sz="3199" dirty="0">
                <a:latin typeface="+mn-lt"/>
              </a:rPr>
              <a:t>convert</a:t>
            </a:r>
            <a:r>
              <a:rPr kumimoji="1" lang="zh-TW" altLang="en-US" sz="3199" dirty="0">
                <a:latin typeface="+mn-lt"/>
              </a:rPr>
              <a:t> </a:t>
            </a:r>
            <a:r>
              <a:rPr kumimoji="1" lang="en-US" altLang="zh-TW" sz="3199" dirty="0">
                <a:latin typeface="+mn-lt"/>
              </a:rPr>
              <a:t>“CREATE_DATE” to “</a:t>
            </a:r>
            <a:r>
              <a:rPr kumimoji="1" lang="en-US" altLang="zh-TW" sz="3199" dirty="0" err="1">
                <a:latin typeface="+mn-lt"/>
              </a:rPr>
              <a:t>newDate</a:t>
            </a:r>
            <a:r>
              <a:rPr kumimoji="1" lang="en-US" altLang="zh-TW" sz="3199" dirty="0">
                <a:latin typeface="+mn-lt"/>
              </a:rPr>
              <a:t>” &amp; “</a:t>
            </a:r>
            <a:r>
              <a:rPr kumimoji="1" lang="en-US" altLang="zh-TW" sz="3199" dirty="0" err="1">
                <a:latin typeface="+mn-lt"/>
              </a:rPr>
              <a:t>newTIme</a:t>
            </a:r>
            <a:r>
              <a:rPr kumimoji="1" lang="en-US" altLang="zh-TW" sz="3199" dirty="0">
                <a:latin typeface="+mn-lt"/>
              </a:rPr>
              <a:t>” </a:t>
            </a:r>
          </a:p>
          <a:p>
            <a:pPr lvl="1">
              <a:buFont typeface="Wingdings" charset="2"/>
              <a:buChar char="Ø"/>
            </a:pPr>
            <a:r>
              <a:rPr kumimoji="1" lang="en-US" altLang="zh-TW" sz="3199" dirty="0">
                <a:latin typeface="+mn-lt"/>
              </a:rPr>
              <a:t>“</a:t>
            </a:r>
            <a:r>
              <a:rPr kumimoji="1" lang="en-US" altLang="zh-TW" sz="3199" dirty="0" err="1">
                <a:latin typeface="+mn-lt"/>
              </a:rPr>
              <a:t>newDate</a:t>
            </a:r>
            <a:r>
              <a:rPr kumimoji="1" lang="en-US" altLang="zh-TW" sz="3199" dirty="0">
                <a:latin typeface="+mn-lt"/>
              </a:rPr>
              <a:t>” &amp; “</a:t>
            </a:r>
            <a:r>
              <a:rPr kumimoji="1" lang="en-US" altLang="zh-TW" sz="3199" dirty="0" err="1">
                <a:latin typeface="+mn-lt"/>
              </a:rPr>
              <a:t>newTIme</a:t>
            </a:r>
            <a:r>
              <a:rPr kumimoji="1" lang="en-US" altLang="zh-TW" sz="3199" dirty="0">
                <a:latin typeface="+mn-lt"/>
              </a:rPr>
              <a:t>” convert to String</a:t>
            </a:r>
          </a:p>
          <a:p>
            <a:r>
              <a:rPr kumimoji="1" lang="en-US" altLang="zh-TW" dirty="0">
                <a:latin typeface="+mn-lt"/>
              </a:rPr>
              <a:t>Feature </a:t>
            </a:r>
            <a:r>
              <a:rPr kumimoji="1" lang="en-US" altLang="zh-TW" dirty="0" err="1">
                <a:latin typeface="+mn-lt"/>
              </a:rPr>
              <a:t>Splition</a:t>
            </a:r>
            <a:r>
              <a:rPr kumimoji="1" lang="zh-TW" altLang="en-US" dirty="0">
                <a:latin typeface="+mn-lt"/>
              </a:rPr>
              <a:t>：</a:t>
            </a:r>
            <a:endParaRPr kumimoji="1" lang="en-US" altLang="zh-TW" dirty="0">
              <a:latin typeface="+mn-lt"/>
            </a:endParaRPr>
          </a:p>
          <a:p>
            <a:pPr lvl="1"/>
            <a:r>
              <a:rPr kumimoji="1" lang="en-US" altLang="zh-TW" sz="3599" dirty="0">
                <a:latin typeface="+mn-lt"/>
              </a:rPr>
              <a:t>Split </a:t>
            </a:r>
            <a:r>
              <a:rPr kumimoji="1" lang="en-US" altLang="zh-TW" sz="3599" dirty="0">
                <a:solidFill>
                  <a:srgbClr val="FF0000"/>
                </a:solidFill>
                <a:latin typeface="+mn-lt"/>
              </a:rPr>
              <a:t>"T_STANDARD_TICKET_TYPE_NAME” </a:t>
            </a:r>
            <a:r>
              <a:rPr kumimoji="1" lang="en-US" altLang="zh-TW" sz="3599" dirty="0">
                <a:latin typeface="+mn-lt"/>
              </a:rPr>
              <a:t>to “member” &amp; “non-member”</a:t>
            </a:r>
          </a:p>
          <a:p>
            <a:pPr lvl="1"/>
            <a:r>
              <a:rPr kumimoji="1" lang="en-US" altLang="zh-TW" sz="3599" dirty="0">
                <a:latin typeface="+mn-lt"/>
              </a:rPr>
              <a:t>Split “</a:t>
            </a:r>
            <a:r>
              <a:rPr kumimoji="1" lang="en-US" altLang="zh-TW" sz="3599" dirty="0">
                <a:solidFill>
                  <a:srgbClr val="FF0000"/>
                </a:solidFill>
                <a:latin typeface="+mn-lt"/>
              </a:rPr>
              <a:t>CREATE_DATE” </a:t>
            </a:r>
            <a:r>
              <a:rPr kumimoji="1" lang="en-US" altLang="zh-TW" sz="3599" dirty="0">
                <a:latin typeface="+mn-lt"/>
              </a:rPr>
              <a:t>to represent the different date(ex 0918, 0918, 1009,1010)</a:t>
            </a:r>
          </a:p>
          <a:p>
            <a:r>
              <a:rPr kumimoji="1" lang="en-US" altLang="zh-TW" dirty="0">
                <a:latin typeface="+mn-lt"/>
              </a:rPr>
              <a:t>Feature Combination</a:t>
            </a:r>
            <a:r>
              <a:rPr kumimoji="1" lang="en-US" altLang="zh-TW" sz="3999" dirty="0">
                <a:latin typeface="+mn-lt"/>
              </a:rPr>
              <a:t>: </a:t>
            </a:r>
          </a:p>
          <a:p>
            <a:r>
              <a:rPr kumimoji="1" lang="en-US" altLang="zh-TW" sz="3999" b="1" dirty="0">
                <a:latin typeface="+mn-lt"/>
              </a:rPr>
              <a:t>     Assume the people is the same as sample size (</a:t>
            </a:r>
            <a:r>
              <a:rPr kumimoji="1" lang="en-US" altLang="zh-TW" sz="3600" b="1" dirty="0">
                <a:latin typeface="+mn-lt"/>
              </a:rPr>
              <a:t>member = 2421 , non-member = 438)</a:t>
            </a:r>
            <a:endParaRPr kumimoji="1" lang="en-US" altLang="zh-TW" sz="3999" b="1" dirty="0">
              <a:latin typeface="+mn-lt"/>
            </a:endParaRPr>
          </a:p>
          <a:p>
            <a:pPr lvl="1"/>
            <a:r>
              <a:rPr kumimoji="1" lang="en-US" altLang="zh-TW" sz="3199" dirty="0">
                <a:latin typeface="+mn-lt"/>
              </a:rPr>
              <a:t>Compute the at member p</a:t>
            </a:r>
            <a:r>
              <a:rPr lang="en-US" altLang="zh-TW" sz="3199" dirty="0">
                <a:latin typeface="+mn-lt"/>
              </a:rPr>
              <a:t>urchase time</a:t>
            </a:r>
            <a:r>
              <a:rPr kumimoji="1" lang="en-US" altLang="zh-TW" sz="3199" dirty="0">
                <a:latin typeface="+mn-lt"/>
              </a:rPr>
              <a:t> &amp; non-member p</a:t>
            </a:r>
            <a:r>
              <a:rPr lang="en-US" altLang="zh-TW" sz="3199" dirty="0">
                <a:latin typeface="+mn-lt"/>
              </a:rPr>
              <a:t>urchase time</a:t>
            </a:r>
            <a:r>
              <a:rPr kumimoji="1" lang="en-US" altLang="zh-TW" sz="3199" dirty="0">
                <a:latin typeface="+mn-lt"/>
              </a:rPr>
              <a:t> </a:t>
            </a:r>
          </a:p>
          <a:p>
            <a:pPr lvl="1"/>
            <a:r>
              <a:rPr kumimoji="1" lang="en-US" altLang="zh-TW" sz="3199" dirty="0">
                <a:latin typeface="+mn-lt"/>
              </a:rPr>
              <a:t>Compute the existing buy request that each kind of different date</a:t>
            </a:r>
            <a:br>
              <a:rPr kumimoji="1" lang="en-US" altLang="zh-TW" sz="3199" dirty="0">
                <a:latin typeface="+mn-lt"/>
              </a:rPr>
            </a:br>
            <a:endParaRPr kumimoji="1" lang="zh-TW" altLang="en-US" sz="3199" dirty="0">
              <a:latin typeface="+mn-lt"/>
            </a:endParaRPr>
          </a:p>
        </p:txBody>
      </p:sp>
    </p:spTree>
    <p:extLst>
      <p:ext uri="{BB962C8B-B14F-4D97-AF65-F5344CB8AC3E}">
        <p14:creationId xmlns:p14="http://schemas.microsoft.com/office/powerpoint/2010/main" val="2134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5964" y="140556"/>
            <a:ext cx="21025723" cy="2651126"/>
          </a:xfrm>
        </p:spPr>
        <p:txBody>
          <a:bodyPr>
            <a:normAutofit/>
          </a:bodyPr>
          <a:lstStyle/>
          <a:p>
            <a:r>
              <a:rPr kumimoji="1" lang="en-US" altLang="zh-TW" sz="8000" dirty="0">
                <a:latin typeface="+mn-lt"/>
              </a:rPr>
              <a:t>Analyze Process</a:t>
            </a:r>
            <a:endParaRPr lang="zh-TW" altLang="en-US" sz="8000" dirty="0">
              <a:latin typeface="+mn-lt"/>
            </a:endParaRPr>
          </a:p>
        </p:txBody>
      </p:sp>
      <p:sp>
        <p:nvSpPr>
          <p:cNvPr id="3" name="內容版面配置區 2"/>
          <p:cNvSpPr>
            <a:spLocks noGrp="1"/>
          </p:cNvSpPr>
          <p:nvPr>
            <p:ph idx="1"/>
          </p:nvPr>
        </p:nvSpPr>
        <p:spPr/>
        <p:txBody>
          <a:bodyPr>
            <a:normAutofit/>
          </a:bodyPr>
          <a:lstStyle/>
          <a:p>
            <a:pPr>
              <a:lnSpc>
                <a:spcPct val="150000"/>
              </a:lnSpc>
            </a:pPr>
            <a:r>
              <a:rPr lang="zh-TW" altLang="en-US" sz="3999" dirty="0" smtClean="0">
                <a:latin typeface="+mn-lt"/>
              </a:rPr>
              <a:t>　　</a:t>
            </a:r>
            <a:r>
              <a:rPr lang="en-US" altLang="zh-TW" sz="3999" dirty="0" smtClean="0">
                <a:latin typeface="+mn-lt"/>
              </a:rPr>
              <a:t>We </a:t>
            </a:r>
            <a:r>
              <a:rPr lang="en-US" altLang="zh-TW" sz="3999" dirty="0">
                <a:latin typeface="+mn-lt"/>
              </a:rPr>
              <a:t>found every one can order four ticket in one time, but not limit the order time. So there are some people order the ticket in both period of time for member and non-member. In this case, we just wanted to discuss how many people had requests in per hour. </a:t>
            </a:r>
          </a:p>
          <a:p>
            <a:pPr>
              <a:lnSpc>
                <a:spcPct val="150000"/>
              </a:lnSpc>
            </a:pPr>
            <a:r>
              <a:rPr lang="zh-TW" altLang="en-US" sz="3999" dirty="0" smtClean="0">
                <a:latin typeface="+mn-lt"/>
              </a:rPr>
              <a:t>　　</a:t>
            </a:r>
            <a:r>
              <a:rPr lang="en-US" altLang="zh-TW" sz="3999" dirty="0" smtClean="0">
                <a:latin typeface="+mn-lt"/>
              </a:rPr>
              <a:t>Because </a:t>
            </a:r>
            <a:r>
              <a:rPr lang="en-US" altLang="zh-TW" sz="3999" dirty="0">
                <a:latin typeface="+mn-lt"/>
              </a:rPr>
              <a:t>the interval of date sold ticket, we split the data in date. We would analyzed with steps below :</a:t>
            </a:r>
          </a:p>
          <a:p>
            <a:pPr lvl="1">
              <a:lnSpc>
                <a:spcPct val="150000"/>
              </a:lnSpc>
              <a:buFont typeface="Wingdings" pitchFamily="2" charset="2"/>
              <a:buChar char="ü"/>
            </a:pPr>
            <a:r>
              <a:rPr lang="en-US" altLang="zh-TW" sz="3600" dirty="0">
                <a:latin typeface="+mn-lt"/>
              </a:rPr>
              <a:t>Split the data in date, there were 2010-09-18 , 2010-09-19 , 2010-10-09~ 2010-10-14.</a:t>
            </a:r>
          </a:p>
          <a:p>
            <a:pPr lvl="1">
              <a:lnSpc>
                <a:spcPct val="150000"/>
              </a:lnSpc>
              <a:buFont typeface="Wingdings" pitchFamily="2" charset="2"/>
              <a:buChar char="ü"/>
            </a:pPr>
            <a:r>
              <a:rPr lang="en-US" altLang="zh-TW" sz="3600" dirty="0">
                <a:latin typeface="+mn-lt"/>
              </a:rPr>
              <a:t>And delete the repeated “IDENTITY” data , and divided into member and non-member.</a:t>
            </a:r>
          </a:p>
          <a:p>
            <a:pPr lvl="1">
              <a:lnSpc>
                <a:spcPct val="150000"/>
              </a:lnSpc>
              <a:buFont typeface="Wingdings" pitchFamily="2" charset="2"/>
              <a:buChar char="ü"/>
            </a:pPr>
            <a:r>
              <a:rPr lang="en-US" altLang="zh-TW" sz="3600" dirty="0">
                <a:latin typeface="+mn-lt"/>
              </a:rPr>
              <a:t>Calculate the total requests per day and average requests per hour.</a:t>
            </a:r>
          </a:p>
        </p:txBody>
      </p:sp>
    </p:spTree>
    <p:extLst>
      <p:ext uri="{BB962C8B-B14F-4D97-AF65-F5344CB8AC3E}">
        <p14:creationId xmlns:p14="http://schemas.microsoft.com/office/powerpoint/2010/main" val="142333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Result-2</a:t>
            </a:r>
            <a:endParaRPr lang="zh-TW" altLang="en-US" dirty="0"/>
          </a:p>
        </p:txBody>
      </p:sp>
      <p:sp>
        <p:nvSpPr>
          <p:cNvPr id="3" name="內容版面配置區 2"/>
          <p:cNvSpPr>
            <a:spLocks noGrp="1"/>
          </p:cNvSpPr>
          <p:nvPr>
            <p:ph idx="1"/>
          </p:nvPr>
        </p:nvSpPr>
        <p:spPr>
          <a:xfrm>
            <a:off x="1999367" y="10634199"/>
            <a:ext cx="20378916" cy="1921510"/>
          </a:xfrm>
        </p:spPr>
        <p:txBody>
          <a:bodyPr>
            <a:normAutofit/>
          </a:bodyPr>
          <a:lstStyle/>
          <a:p>
            <a:r>
              <a:rPr lang="en-US" altLang="zh-TW" dirty="0"/>
              <a:t>Purchase time</a:t>
            </a:r>
            <a:r>
              <a:rPr lang="zh-TW" altLang="en-US" dirty="0"/>
              <a:t> </a:t>
            </a:r>
            <a:r>
              <a:rPr lang="en-US" altLang="zh-TW" dirty="0"/>
              <a:t>:</a:t>
            </a:r>
            <a:r>
              <a:rPr lang="zh-TW" altLang="en-US" dirty="0"/>
              <a:t> </a:t>
            </a:r>
            <a:r>
              <a:rPr lang="en-US" altLang="zh-TW" dirty="0"/>
              <a:t>If</a:t>
            </a:r>
            <a:r>
              <a:rPr lang="zh-TW" altLang="en-US" dirty="0"/>
              <a:t> </a:t>
            </a:r>
            <a:r>
              <a:rPr lang="en-US" altLang="zh-TW" dirty="0"/>
              <a:t>there hour has not any request, it would not calculate in purchase time. </a:t>
            </a:r>
          </a:p>
          <a:p>
            <a:pPr>
              <a:lnSpc>
                <a:spcPct val="150000"/>
              </a:lnSpc>
              <a:buFont typeface="Wingdings" pitchFamily="2" charset="2"/>
              <a:buChar char="ü"/>
            </a:pPr>
            <a:endParaRPr lang="en-US" altLang="zh-TW" sz="3999" dirty="0"/>
          </a:p>
        </p:txBody>
      </p:sp>
      <p:graphicFrame>
        <p:nvGraphicFramePr>
          <p:cNvPr id="4" name="表格 3">
            <a:extLst>
              <a:ext uri="{FF2B5EF4-FFF2-40B4-BE49-F238E27FC236}">
                <a16:creationId xmlns="" xmlns:a16="http://schemas.microsoft.com/office/drawing/2014/main" id="{52DAF62F-26B8-49E5-BE45-7D60FCEA7C1D}"/>
              </a:ext>
            </a:extLst>
          </p:cNvPr>
          <p:cNvGraphicFramePr>
            <a:graphicFrameLocks noGrp="1"/>
          </p:cNvGraphicFramePr>
          <p:nvPr>
            <p:extLst>
              <p:ext uri="{D42A27DB-BD31-4B8C-83A1-F6EECF244321}">
                <p14:modId xmlns:p14="http://schemas.microsoft.com/office/powerpoint/2010/main" val="145540851"/>
              </p:ext>
            </p:extLst>
          </p:nvPr>
        </p:nvGraphicFramePr>
        <p:xfrm>
          <a:off x="4062941" y="2430314"/>
          <a:ext cx="16251768" cy="7305035"/>
        </p:xfrm>
        <a:graphic>
          <a:graphicData uri="http://schemas.openxmlformats.org/drawingml/2006/table">
            <a:tbl>
              <a:tblPr firstRow="1" bandRow="1">
                <a:tableStyleId>{5C22544A-7EE6-4342-B048-85BDC9FD1C3A}</a:tableStyleId>
              </a:tblPr>
              <a:tblGrid>
                <a:gridCol w="5417256">
                  <a:extLst>
                    <a:ext uri="{9D8B030D-6E8A-4147-A177-3AD203B41FA5}">
                      <a16:colId xmlns="" xmlns:a16="http://schemas.microsoft.com/office/drawing/2014/main" val="2361673276"/>
                    </a:ext>
                  </a:extLst>
                </a:gridCol>
                <a:gridCol w="5417256">
                  <a:extLst>
                    <a:ext uri="{9D8B030D-6E8A-4147-A177-3AD203B41FA5}">
                      <a16:colId xmlns="" xmlns:a16="http://schemas.microsoft.com/office/drawing/2014/main" val="3961309482"/>
                    </a:ext>
                  </a:extLst>
                </a:gridCol>
                <a:gridCol w="5417256">
                  <a:extLst>
                    <a:ext uri="{9D8B030D-6E8A-4147-A177-3AD203B41FA5}">
                      <a16:colId xmlns="" xmlns:a16="http://schemas.microsoft.com/office/drawing/2014/main" val="3239226073"/>
                    </a:ext>
                  </a:extLst>
                </a:gridCol>
              </a:tblGrid>
              <a:tr h="1461007">
                <a:tc>
                  <a:txBody>
                    <a:bodyPr/>
                    <a:lstStyle/>
                    <a:p>
                      <a:endParaRPr lang="zh-TW" altLang="en-US" sz="4400" dirty="0"/>
                    </a:p>
                  </a:txBody>
                  <a:tcPr/>
                </a:tc>
                <a:tc>
                  <a:txBody>
                    <a:bodyPr/>
                    <a:lstStyle/>
                    <a:p>
                      <a:pPr algn="ctr"/>
                      <a:r>
                        <a:rPr lang="en-US" altLang="zh-TW" sz="4400" dirty="0"/>
                        <a:t>Member</a:t>
                      </a:r>
                      <a:endParaRPr lang="zh-TW" altLang="en-US" sz="4400" dirty="0"/>
                    </a:p>
                  </a:txBody>
                  <a:tcPr anchor="ctr"/>
                </a:tc>
                <a:tc>
                  <a:txBody>
                    <a:bodyPr/>
                    <a:lstStyle/>
                    <a:p>
                      <a:pPr algn="ctr"/>
                      <a:r>
                        <a:rPr lang="en-US" altLang="zh-TW" sz="4400" dirty="0"/>
                        <a:t>Non-member</a:t>
                      </a:r>
                      <a:endParaRPr lang="zh-TW" altLang="en-US" sz="4400" dirty="0"/>
                    </a:p>
                  </a:txBody>
                  <a:tcPr anchor="ctr"/>
                </a:tc>
                <a:extLst>
                  <a:ext uri="{0D108BD9-81ED-4DB2-BD59-A6C34878D82A}">
                    <a16:rowId xmlns="" xmlns:a16="http://schemas.microsoft.com/office/drawing/2014/main" val="926623708"/>
                  </a:ext>
                </a:extLst>
              </a:tr>
              <a:tr h="1461007">
                <a:tc>
                  <a:txBody>
                    <a:bodyPr/>
                    <a:lstStyle/>
                    <a:p>
                      <a:pPr algn="ctr"/>
                      <a:r>
                        <a:rPr lang="en-US" altLang="zh-TW" sz="4400" dirty="0"/>
                        <a:t>Date</a:t>
                      </a:r>
                      <a:endParaRPr lang="zh-TW" altLang="en-US" sz="4400" dirty="0"/>
                    </a:p>
                  </a:txBody>
                  <a:tcPr anchor="ctr"/>
                </a:tc>
                <a:tc>
                  <a:txBody>
                    <a:bodyPr/>
                    <a:lstStyle/>
                    <a:p>
                      <a:pPr algn="ctr"/>
                      <a:r>
                        <a:rPr lang="en-US" altLang="zh-TW" sz="4400" dirty="0"/>
                        <a:t>09/18</a:t>
                      </a:r>
                      <a:r>
                        <a:rPr lang="zh-TW" altLang="en-US" sz="4400" dirty="0"/>
                        <a:t> </a:t>
                      </a:r>
                      <a:r>
                        <a:rPr lang="en-US" altLang="zh-TW" sz="4400" dirty="0"/>
                        <a:t>, 09/19</a:t>
                      </a:r>
                      <a:endParaRPr lang="zh-TW" altLang="en-US" sz="4400" dirty="0"/>
                    </a:p>
                  </a:txBody>
                  <a:tcPr anchor="ctr"/>
                </a:tc>
                <a:tc>
                  <a:txBody>
                    <a:bodyPr/>
                    <a:lstStyle/>
                    <a:p>
                      <a:pPr algn="ctr"/>
                      <a:r>
                        <a:rPr lang="en-US" altLang="zh-TW" sz="4400" dirty="0"/>
                        <a:t>10/09</a:t>
                      </a:r>
                      <a:r>
                        <a:rPr lang="zh-TW" altLang="en-US" sz="4400" dirty="0"/>
                        <a:t> </a:t>
                      </a:r>
                      <a:r>
                        <a:rPr lang="en-US" altLang="zh-TW" sz="4400" dirty="0"/>
                        <a:t>, 10/10</a:t>
                      </a:r>
                      <a:r>
                        <a:rPr lang="zh-TW" altLang="en-US" sz="4400" dirty="0"/>
                        <a:t> </a:t>
                      </a:r>
                      <a:r>
                        <a:rPr lang="en-US" altLang="zh-TW" sz="4400" dirty="0"/>
                        <a:t>, 10/11 </a:t>
                      </a:r>
                      <a:r>
                        <a:rPr lang="en-US" altLang="zh-TW" sz="4400" dirty="0" smtClean="0"/>
                        <a:t> </a:t>
                      </a:r>
                      <a:r>
                        <a:rPr lang="en-US" altLang="zh-TW" sz="4400" dirty="0"/>
                        <a:t>10/12 , 10/13 , 10/14</a:t>
                      </a:r>
                      <a:endParaRPr lang="zh-TW" altLang="en-US" sz="4400" dirty="0"/>
                    </a:p>
                  </a:txBody>
                  <a:tcPr anchor="ctr"/>
                </a:tc>
                <a:extLst>
                  <a:ext uri="{0D108BD9-81ED-4DB2-BD59-A6C34878D82A}">
                    <a16:rowId xmlns="" xmlns:a16="http://schemas.microsoft.com/office/drawing/2014/main" val="3080417383"/>
                  </a:ext>
                </a:extLst>
              </a:tr>
              <a:tr h="1461007">
                <a:tc>
                  <a:txBody>
                    <a:bodyPr/>
                    <a:lstStyle/>
                    <a:p>
                      <a:pPr algn="ctr"/>
                      <a:r>
                        <a:rPr lang="en-US" altLang="zh-TW" sz="4400" b="0" i="0" kern="1200" dirty="0">
                          <a:solidFill>
                            <a:schemeClr val="dk1"/>
                          </a:solidFill>
                          <a:effectLst/>
                          <a:latin typeface="+mn-lt"/>
                          <a:ea typeface="+mn-ea"/>
                          <a:cs typeface="+mn-cs"/>
                        </a:rPr>
                        <a:t>number of people request</a:t>
                      </a:r>
                      <a:endParaRPr lang="zh-TW" altLang="en-US" sz="4400" dirty="0"/>
                    </a:p>
                  </a:txBody>
                  <a:tcPr anchor="ctr"/>
                </a:tc>
                <a:tc>
                  <a:txBody>
                    <a:bodyPr/>
                    <a:lstStyle/>
                    <a:p>
                      <a:pPr algn="ctr"/>
                      <a:r>
                        <a:rPr lang="en-US" altLang="zh-TW" sz="4400" dirty="0"/>
                        <a:t>2421 people</a:t>
                      </a:r>
                      <a:endParaRPr lang="zh-TW" altLang="en-US" sz="4400" dirty="0"/>
                    </a:p>
                  </a:txBody>
                  <a:tcPr anchor="ctr"/>
                </a:tc>
                <a:tc>
                  <a:txBody>
                    <a:bodyPr/>
                    <a:lstStyle/>
                    <a:p>
                      <a:pPr algn="ctr"/>
                      <a:r>
                        <a:rPr lang="en-US" altLang="zh-TW" sz="4400" dirty="0"/>
                        <a:t>438 people</a:t>
                      </a:r>
                      <a:endParaRPr lang="zh-TW" altLang="en-US" sz="4400" dirty="0"/>
                    </a:p>
                  </a:txBody>
                  <a:tcPr anchor="ctr"/>
                </a:tc>
                <a:extLst>
                  <a:ext uri="{0D108BD9-81ED-4DB2-BD59-A6C34878D82A}">
                    <a16:rowId xmlns="" xmlns:a16="http://schemas.microsoft.com/office/drawing/2014/main" val="2177757406"/>
                  </a:ext>
                </a:extLst>
              </a:tr>
              <a:tr h="1461007">
                <a:tc>
                  <a:txBody>
                    <a:bodyPr/>
                    <a:lstStyle/>
                    <a:p>
                      <a:pPr algn="ctr"/>
                      <a:r>
                        <a:rPr lang="en-US" altLang="zh-TW" sz="4400" dirty="0"/>
                        <a:t>Purchase time</a:t>
                      </a:r>
                      <a:endParaRPr lang="zh-TW" altLang="en-US" sz="4400" dirty="0"/>
                    </a:p>
                  </a:txBody>
                  <a:tcPr anchor="ctr"/>
                </a:tc>
                <a:tc>
                  <a:txBody>
                    <a:bodyPr/>
                    <a:lstStyle/>
                    <a:p>
                      <a:pPr algn="ctr"/>
                      <a:r>
                        <a:rPr lang="en-US" altLang="zh-TW" sz="4400" dirty="0"/>
                        <a:t>12 </a:t>
                      </a:r>
                      <a:r>
                        <a:rPr lang="en-US" altLang="zh-TW" sz="4400" dirty="0" err="1"/>
                        <a:t>hr</a:t>
                      </a:r>
                      <a:endParaRPr lang="zh-TW" altLang="en-US" sz="4400" dirty="0"/>
                    </a:p>
                  </a:txBody>
                  <a:tcPr anchor="ctr"/>
                </a:tc>
                <a:tc>
                  <a:txBody>
                    <a:bodyPr/>
                    <a:lstStyle/>
                    <a:p>
                      <a:pPr algn="ctr"/>
                      <a:r>
                        <a:rPr lang="en-US" altLang="zh-TW" sz="4400" dirty="0"/>
                        <a:t>69</a:t>
                      </a:r>
                      <a:r>
                        <a:rPr lang="zh-TW" altLang="en-US" sz="4400" dirty="0"/>
                        <a:t> </a:t>
                      </a:r>
                      <a:r>
                        <a:rPr lang="en-US" altLang="zh-TW" sz="4400" dirty="0" err="1"/>
                        <a:t>hr</a:t>
                      </a:r>
                      <a:endParaRPr lang="zh-TW" altLang="en-US" sz="4400" dirty="0"/>
                    </a:p>
                  </a:txBody>
                  <a:tcPr anchor="ctr"/>
                </a:tc>
                <a:extLst>
                  <a:ext uri="{0D108BD9-81ED-4DB2-BD59-A6C34878D82A}">
                    <a16:rowId xmlns="" xmlns:a16="http://schemas.microsoft.com/office/drawing/2014/main" val="1384478309"/>
                  </a:ext>
                </a:extLst>
              </a:tr>
              <a:tr h="1461007">
                <a:tc>
                  <a:txBody>
                    <a:bodyPr/>
                    <a:lstStyle/>
                    <a:p>
                      <a:pPr algn="ctr"/>
                      <a:r>
                        <a:rPr lang="en-US" altLang="zh-TW" sz="4400" dirty="0"/>
                        <a:t>Request per hour</a:t>
                      </a:r>
                      <a:endParaRPr lang="zh-TW" altLang="en-US" sz="4400" dirty="0"/>
                    </a:p>
                  </a:txBody>
                  <a:tcPr anchor="ctr"/>
                </a:tc>
                <a:tc>
                  <a:txBody>
                    <a:bodyPr/>
                    <a:lstStyle/>
                    <a:p>
                      <a:pPr algn="ctr"/>
                      <a:r>
                        <a:rPr lang="en-US" altLang="zh-TW" sz="4400" dirty="0"/>
                        <a:t>201.75 requests</a:t>
                      </a:r>
                      <a:endParaRPr lang="zh-TW" altLang="en-US" sz="4400" dirty="0"/>
                    </a:p>
                  </a:txBody>
                  <a:tcPr anchor="ctr"/>
                </a:tc>
                <a:tc>
                  <a:txBody>
                    <a:bodyPr/>
                    <a:lstStyle/>
                    <a:p>
                      <a:pPr algn="ctr"/>
                      <a:r>
                        <a:rPr lang="en-US" altLang="zh-TW" sz="4400" dirty="0"/>
                        <a:t>6.35 requests</a:t>
                      </a:r>
                      <a:endParaRPr lang="zh-TW" altLang="en-US" sz="4400" dirty="0"/>
                    </a:p>
                  </a:txBody>
                  <a:tcPr anchor="ctr"/>
                </a:tc>
                <a:extLst>
                  <a:ext uri="{0D108BD9-81ED-4DB2-BD59-A6C34878D82A}">
                    <a16:rowId xmlns="" xmlns:a16="http://schemas.microsoft.com/office/drawing/2014/main" val="1277936917"/>
                  </a:ext>
                </a:extLst>
              </a:tr>
            </a:tbl>
          </a:graphicData>
        </a:graphic>
      </p:graphicFrame>
    </p:spTree>
    <p:extLst>
      <p:ext uri="{BB962C8B-B14F-4D97-AF65-F5344CB8AC3E}">
        <p14:creationId xmlns:p14="http://schemas.microsoft.com/office/powerpoint/2010/main" val="318023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14775" y="0"/>
            <a:ext cx="21025723" cy="2650436"/>
          </a:xfrm>
        </p:spPr>
        <p:txBody>
          <a:bodyPr/>
          <a:lstStyle/>
          <a:p>
            <a:r>
              <a:rPr kumimoji="1" lang="en-US" altLang="zh-TW" dirty="0">
                <a:latin typeface="+mn-lt"/>
              </a:rPr>
              <a:t>Issue </a:t>
            </a:r>
            <a:r>
              <a:rPr kumimoji="1" lang="zh-TW" altLang="en-US" dirty="0">
                <a:latin typeface="+mn-lt"/>
              </a:rPr>
              <a:t> </a:t>
            </a:r>
            <a:r>
              <a:rPr kumimoji="1" lang="en-US" altLang="zh-TW" dirty="0">
                <a:latin typeface="+mn-lt"/>
              </a:rPr>
              <a:t>- How to define the “System Loading”</a:t>
            </a:r>
            <a:endParaRPr kumimoji="1" lang="zh-TW" altLang="en-US" dirty="0">
              <a:latin typeface="+mn-lt"/>
            </a:endParaRPr>
          </a:p>
        </p:txBody>
      </p:sp>
      <p:sp>
        <p:nvSpPr>
          <p:cNvPr id="3" name="內容版面配置區 2"/>
          <p:cNvSpPr>
            <a:spLocks noGrp="1"/>
          </p:cNvSpPr>
          <p:nvPr>
            <p:ph idx="1"/>
          </p:nvPr>
        </p:nvSpPr>
        <p:spPr>
          <a:xfrm>
            <a:off x="1414775" y="3077559"/>
            <a:ext cx="22070479" cy="10288404"/>
          </a:xfrm>
        </p:spPr>
        <p:txBody>
          <a:bodyPr>
            <a:normAutofit/>
          </a:bodyPr>
          <a:lstStyle/>
          <a:p>
            <a:pPr algn="just">
              <a:lnSpc>
                <a:spcPct val="150000"/>
              </a:lnSpc>
            </a:pPr>
            <a:r>
              <a:rPr kumimoji="1" lang="en-US" altLang="zh-TW" sz="4400" dirty="0">
                <a:latin typeface="+mn-lt"/>
              </a:rPr>
              <a:t>We thought </a:t>
            </a:r>
            <a:r>
              <a:rPr kumimoji="1" lang="en-US" altLang="zh-TW" sz="4400" b="1" dirty="0">
                <a:latin typeface="+mn-lt"/>
              </a:rPr>
              <a:t>system loading</a:t>
            </a:r>
            <a:r>
              <a:rPr kumimoji="1" lang="en-US" altLang="zh-TW" sz="4400" dirty="0">
                <a:latin typeface="+mn-lt"/>
              </a:rPr>
              <a:t> is associated with “</a:t>
            </a:r>
            <a:r>
              <a:rPr kumimoji="1" lang="en-US" altLang="zh-TW" sz="4400" b="1" dirty="0">
                <a:latin typeface="+mn-lt"/>
              </a:rPr>
              <a:t>The amount of requests in a period of time</a:t>
            </a:r>
            <a:r>
              <a:rPr kumimoji="1" lang="en-US" altLang="zh-TW" sz="4400" dirty="0">
                <a:latin typeface="+mn-lt"/>
              </a:rPr>
              <a:t>”.</a:t>
            </a:r>
          </a:p>
          <a:p>
            <a:pPr lvl="1">
              <a:lnSpc>
                <a:spcPct val="150000"/>
              </a:lnSpc>
              <a:buFont typeface="Wingdings" charset="2"/>
              <a:buChar char="Ø"/>
            </a:pPr>
            <a:r>
              <a:rPr kumimoji="1" lang="en-US" altLang="zh-TW" sz="3600" dirty="0">
                <a:latin typeface="+mn-lt"/>
              </a:rPr>
              <a:t>So, we could find how many requests the users made, </a:t>
            </a:r>
          </a:p>
          <a:p>
            <a:pPr lvl="1">
              <a:lnSpc>
                <a:spcPct val="150000"/>
              </a:lnSpc>
              <a:buFont typeface="Wingdings" charset="2"/>
              <a:buChar char="Ø"/>
            </a:pPr>
            <a:r>
              <a:rPr kumimoji="1" lang="en-US" altLang="zh-TW" sz="3600" dirty="0">
                <a:latin typeface="+mn-lt"/>
              </a:rPr>
              <a:t>Assume each data represent one ticket, and after every user order the ticket,  would be added the </a:t>
            </a:r>
            <a:r>
              <a:rPr kumimoji="1" lang="zh-TW" altLang="en-US" sz="3600" dirty="0" smtClean="0">
                <a:latin typeface="+mn-lt"/>
              </a:rPr>
              <a:t>  </a:t>
            </a:r>
            <a:r>
              <a:rPr kumimoji="1" lang="en-US" altLang="zh-TW" sz="3600" dirty="0" smtClean="0">
                <a:latin typeface="+mn-lt"/>
              </a:rPr>
              <a:t>data </a:t>
            </a:r>
            <a:r>
              <a:rPr kumimoji="1" lang="en-US" altLang="zh-TW" sz="3600" dirty="0">
                <a:latin typeface="+mn-lt"/>
              </a:rPr>
              <a:t>in system dataset.</a:t>
            </a:r>
          </a:p>
          <a:p>
            <a:pPr lvl="1">
              <a:lnSpc>
                <a:spcPct val="150000"/>
              </a:lnSpc>
              <a:buFont typeface="Wingdings" charset="2"/>
              <a:buChar char="Ø"/>
            </a:pPr>
            <a:r>
              <a:rPr kumimoji="1" lang="en-US" altLang="zh-TW" sz="3600" dirty="0">
                <a:latin typeface="+mn-lt"/>
              </a:rPr>
              <a:t>We can define </a:t>
            </a:r>
            <a:r>
              <a:rPr kumimoji="1" lang="en-US" altLang="zh-TW" sz="3600" b="1" dirty="0">
                <a:latin typeface="+mn-lt"/>
              </a:rPr>
              <a:t>system loading </a:t>
            </a:r>
            <a:r>
              <a:rPr kumimoji="1" lang="en-US" altLang="zh-TW" sz="3600" dirty="0">
                <a:latin typeface="+mn-lt"/>
              </a:rPr>
              <a:t>with the formula below </a:t>
            </a:r>
            <a:r>
              <a:rPr kumimoji="1" lang="en-US" altLang="zh-TW" sz="3600" b="1" dirty="0">
                <a:latin typeface="+mn-lt"/>
              </a:rPr>
              <a:t>:</a:t>
            </a:r>
          </a:p>
          <a:p>
            <a:pPr lvl="2">
              <a:lnSpc>
                <a:spcPct val="150000"/>
              </a:lnSpc>
              <a:buFont typeface="Wingdings" charset="2"/>
              <a:buChar char="u"/>
            </a:pPr>
            <a:r>
              <a:rPr kumimoji="1" lang="en-US" altLang="zh-TW" sz="2800" b="1" dirty="0" smtClean="0">
                <a:latin typeface="+mn-lt"/>
              </a:rPr>
              <a:t> △ </a:t>
            </a:r>
            <a:r>
              <a:rPr kumimoji="1" lang="en-US" altLang="zh-TW" sz="2800" b="1" dirty="0">
                <a:latin typeface="+mn-lt"/>
              </a:rPr>
              <a:t>amount of tickets addition  / △ </a:t>
            </a:r>
            <a:r>
              <a:rPr kumimoji="1" lang="en-US" altLang="zh-TW" sz="2800" b="1" dirty="0" smtClean="0">
                <a:latin typeface="+mn-lt"/>
              </a:rPr>
              <a:t>hour</a:t>
            </a:r>
          </a:p>
          <a:p>
            <a:pPr lvl="2">
              <a:lnSpc>
                <a:spcPct val="150000"/>
              </a:lnSpc>
              <a:buFont typeface="Wingdings" charset="2"/>
              <a:buChar char="u"/>
            </a:pPr>
            <a:r>
              <a:rPr kumimoji="1" lang="zh-TW" altLang="en-US" sz="2800" b="1" dirty="0" smtClean="0">
                <a:latin typeface="+mn-lt"/>
              </a:rPr>
              <a:t> △ </a:t>
            </a:r>
            <a:r>
              <a:rPr kumimoji="1" lang="en-US" altLang="zh-TW" sz="2800" b="1" dirty="0">
                <a:latin typeface="+mn-lt"/>
              </a:rPr>
              <a:t>amount of people addition</a:t>
            </a:r>
            <a:r>
              <a:rPr lang="nb-NO" altLang="zh-TW" sz="2800" dirty="0">
                <a:latin typeface="+mn-lt"/>
              </a:rPr>
              <a:t> </a:t>
            </a:r>
            <a:r>
              <a:rPr lang="zh-TW" altLang="en-US" sz="2800" dirty="0">
                <a:latin typeface="+mn-lt"/>
              </a:rPr>
              <a:t> </a:t>
            </a:r>
            <a:r>
              <a:rPr lang="nb-NO" altLang="zh-TW" sz="2800" dirty="0">
                <a:latin typeface="+mn-lt"/>
              </a:rPr>
              <a:t>/</a:t>
            </a:r>
            <a:r>
              <a:rPr kumimoji="1" lang="zh-TW" altLang="en-US" sz="2800" b="1" dirty="0">
                <a:latin typeface="+mn-lt"/>
              </a:rPr>
              <a:t> △ </a:t>
            </a:r>
            <a:r>
              <a:rPr kumimoji="1" lang="en-US" altLang="zh-TW" sz="2800" b="1" dirty="0" smtClean="0">
                <a:latin typeface="+mn-lt"/>
              </a:rPr>
              <a:t>hour</a:t>
            </a:r>
            <a:endParaRPr kumimoji="1" lang="en-US" altLang="zh-TW" sz="2800" b="1" dirty="0">
              <a:latin typeface="+mn-lt"/>
            </a:endParaRPr>
          </a:p>
          <a:p>
            <a:pPr lvl="2">
              <a:lnSpc>
                <a:spcPct val="150000"/>
              </a:lnSpc>
              <a:buFont typeface="Wingdings" charset="2"/>
              <a:buChar char="u"/>
            </a:pPr>
            <a:r>
              <a:rPr kumimoji="1" lang="en-US" altLang="zh-TW" sz="2800" b="1" dirty="0" smtClean="0">
                <a:latin typeface="+mn-lt"/>
              </a:rPr>
              <a:t> Because </a:t>
            </a:r>
            <a:r>
              <a:rPr kumimoji="1" lang="en-US" altLang="zh-TW" sz="2800" b="1" dirty="0">
                <a:latin typeface="+mn-lt"/>
              </a:rPr>
              <a:t>it is difficult to observe the variance in minute, </a:t>
            </a:r>
            <a:r>
              <a:rPr kumimoji="1" lang="en-US" altLang="zh-TW" sz="2800" b="1" u="sng" dirty="0">
                <a:latin typeface="+mn-lt"/>
              </a:rPr>
              <a:t>we calculated in hour. </a:t>
            </a:r>
          </a:p>
          <a:p>
            <a:pPr lvl="2">
              <a:lnSpc>
                <a:spcPct val="150000"/>
              </a:lnSpc>
            </a:pPr>
            <a:endParaRPr kumimoji="1" lang="zh-TW" altLang="en-US" sz="2800" b="1" dirty="0">
              <a:latin typeface="+mn-lt"/>
            </a:endParaRPr>
          </a:p>
          <a:p>
            <a:pPr lvl="1">
              <a:lnSpc>
                <a:spcPct val="150000"/>
              </a:lnSpc>
              <a:buFont typeface="Wingdings" charset="2"/>
              <a:buChar char="Ø"/>
            </a:pPr>
            <a:endParaRPr kumimoji="1" lang="zh-TW" altLang="en-US" sz="3600" dirty="0">
              <a:latin typeface="+mn-lt"/>
            </a:endParaRPr>
          </a:p>
          <a:p>
            <a:pPr lvl="1">
              <a:lnSpc>
                <a:spcPct val="150000"/>
              </a:lnSpc>
              <a:buFont typeface="Wingdings" charset="2"/>
              <a:buChar char="Ø"/>
            </a:pPr>
            <a:endParaRPr kumimoji="1" lang="zh-TW" altLang="en-US" sz="3600" dirty="0">
              <a:latin typeface="+mn-lt"/>
            </a:endParaRPr>
          </a:p>
        </p:txBody>
      </p:sp>
    </p:spTree>
    <p:extLst>
      <p:ext uri="{BB962C8B-B14F-4D97-AF65-F5344CB8AC3E}">
        <p14:creationId xmlns:p14="http://schemas.microsoft.com/office/powerpoint/2010/main" val="76696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95773" y="5220806"/>
            <a:ext cx="13586105" cy="3274387"/>
          </a:xfrm>
        </p:spPr>
        <p:txBody>
          <a:bodyPr>
            <a:normAutofit/>
          </a:bodyPr>
          <a:lstStyle/>
          <a:p>
            <a:r>
              <a:rPr kumimoji="1" lang="en-US" altLang="zh-TW" dirty="0">
                <a:latin typeface="+mn-lt"/>
              </a:rPr>
              <a:t>Case 1 </a:t>
            </a:r>
            <a:br>
              <a:rPr kumimoji="1" lang="en-US" altLang="zh-TW" dirty="0">
                <a:latin typeface="+mn-lt"/>
              </a:rPr>
            </a:br>
            <a:r>
              <a:rPr kumimoji="1" lang="zh-TW" altLang="en-US" sz="6598" b="1" dirty="0">
                <a:latin typeface="+mn-lt"/>
              </a:rPr>
              <a:t>△ </a:t>
            </a:r>
            <a:r>
              <a:rPr kumimoji="1" lang="en-US" altLang="zh-TW" sz="6398" b="1" dirty="0">
                <a:latin typeface="+mn-lt"/>
              </a:rPr>
              <a:t>amount of tickets addition</a:t>
            </a:r>
            <a:r>
              <a:rPr lang="nb-NO" altLang="zh-TW" sz="6398" dirty="0">
                <a:latin typeface="+mn-lt"/>
              </a:rPr>
              <a:t> </a:t>
            </a:r>
            <a:r>
              <a:rPr lang="zh-TW" altLang="en-US" sz="6398" dirty="0">
                <a:latin typeface="+mn-lt"/>
              </a:rPr>
              <a:t> </a:t>
            </a:r>
            <a:r>
              <a:rPr lang="nb-NO" altLang="zh-TW" sz="6398" dirty="0">
                <a:latin typeface="+mn-lt"/>
              </a:rPr>
              <a:t>/</a:t>
            </a:r>
            <a:r>
              <a:rPr kumimoji="1" lang="zh-TW" altLang="en-US" sz="6398" b="1" dirty="0">
                <a:latin typeface="+mn-lt"/>
              </a:rPr>
              <a:t> △ </a:t>
            </a:r>
            <a:r>
              <a:rPr lang="nb-NO" altLang="zh-TW" sz="6398" dirty="0" err="1">
                <a:latin typeface="+mn-lt"/>
              </a:rPr>
              <a:t>hr</a:t>
            </a:r>
            <a:r>
              <a:rPr lang="nb-NO" altLang="zh-TW" sz="6398" dirty="0">
                <a:latin typeface="+mn-lt"/>
              </a:rPr>
              <a:t> </a:t>
            </a:r>
            <a:endParaRPr kumimoji="1" lang="zh-TW" altLang="en-US" sz="6598" dirty="0">
              <a:latin typeface="+mn-lt"/>
            </a:endParaRPr>
          </a:p>
        </p:txBody>
      </p:sp>
      <p:sp>
        <p:nvSpPr>
          <p:cNvPr id="4" name="Hexagon 18">
            <a:extLst>
              <a:ext uri="{FF2B5EF4-FFF2-40B4-BE49-F238E27FC236}">
                <a16:creationId xmlns="" xmlns:a16="http://schemas.microsoft.com/office/drawing/2014/main" id="{C9751891-C1B0-BC42-BC8E-D5FDDB6992CD}"/>
              </a:ext>
            </a:extLst>
          </p:cNvPr>
          <p:cNvSpPr/>
          <p:nvPr/>
        </p:nvSpPr>
        <p:spPr>
          <a:xfrm>
            <a:off x="10258828" y="758900"/>
            <a:ext cx="3337618" cy="287725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400" spc="300" baseline="-15000" dirty="0">
                <a:sym typeface="Wingdings 3" panose="05040102010807070707" pitchFamily="18" charset="2"/>
              </a:rPr>
              <a:t>ˮ</a:t>
            </a:r>
            <a:endParaRPr lang="en-US" sz="34400" spc="300" baseline="-15000" dirty="0"/>
          </a:p>
        </p:txBody>
      </p:sp>
    </p:spTree>
    <p:extLst>
      <p:ext uri="{BB962C8B-B14F-4D97-AF65-F5344CB8AC3E}">
        <p14:creationId xmlns:p14="http://schemas.microsoft.com/office/powerpoint/2010/main" val="49739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8000" dirty="0">
                <a:latin typeface="+mn-lt"/>
              </a:rPr>
              <a:t>Data Preprocessing &amp; Feature Engineering</a:t>
            </a:r>
            <a:endParaRPr kumimoji="1" lang="zh-TW" altLang="en-US" sz="8000" dirty="0">
              <a:latin typeface="+mn-lt"/>
            </a:endParaRPr>
          </a:p>
        </p:txBody>
      </p:sp>
      <p:sp>
        <p:nvSpPr>
          <p:cNvPr id="3" name="內容版面配置區 2"/>
          <p:cNvSpPr>
            <a:spLocks noGrp="1"/>
          </p:cNvSpPr>
          <p:nvPr>
            <p:ph idx="1"/>
          </p:nvPr>
        </p:nvSpPr>
        <p:spPr>
          <a:xfrm>
            <a:off x="1675964" y="3129705"/>
            <a:ext cx="21025723" cy="8700410"/>
          </a:xfrm>
        </p:spPr>
        <p:txBody>
          <a:bodyPr/>
          <a:lstStyle/>
          <a:p>
            <a:r>
              <a:rPr kumimoji="1" lang="en-US" altLang="zh-TW" dirty="0">
                <a:latin typeface="+mn-lt"/>
              </a:rPr>
              <a:t>Data Selection:</a:t>
            </a:r>
          </a:p>
          <a:p>
            <a:pPr lvl="1">
              <a:buFont typeface="Wingdings" charset="2"/>
              <a:buChar char="Ø"/>
            </a:pPr>
            <a:r>
              <a:rPr kumimoji="1" lang="en-US" altLang="zh-TW" sz="3199" dirty="0">
                <a:latin typeface="+mn-lt"/>
              </a:rPr>
              <a:t>"IDENTITY", </a:t>
            </a:r>
            <a:r>
              <a:rPr kumimoji="1" lang="en-US" altLang="zh-TW" sz="3199" dirty="0">
                <a:solidFill>
                  <a:srgbClr val="FF0000"/>
                </a:solidFill>
                <a:latin typeface="+mn-lt"/>
              </a:rPr>
              <a:t>"CREATE_DATE” </a:t>
            </a:r>
            <a:r>
              <a:rPr kumimoji="1" lang="en-US" altLang="zh-TW" sz="3199" dirty="0">
                <a:latin typeface="+mn-lt"/>
              </a:rPr>
              <a:t>, "PRICE” , </a:t>
            </a:r>
            <a:r>
              <a:rPr kumimoji="1" lang="en-US" altLang="zh-TW" sz="3199" dirty="0">
                <a:solidFill>
                  <a:srgbClr val="FF0000"/>
                </a:solidFill>
                <a:latin typeface="+mn-lt"/>
              </a:rPr>
              <a:t>"T_STANDARD_TICKET_TYPE_NAME” </a:t>
            </a:r>
            <a:r>
              <a:rPr kumimoji="1" lang="en-US" altLang="zh-TW" sz="3199" dirty="0">
                <a:latin typeface="+mn-lt"/>
              </a:rPr>
              <a:t>, </a:t>
            </a:r>
            <a:r>
              <a:rPr kumimoji="1" lang="en-US" altLang="zh-TW" sz="3199" dirty="0">
                <a:solidFill>
                  <a:srgbClr val="FF0000"/>
                </a:solidFill>
                <a:latin typeface="+mn-lt"/>
              </a:rPr>
              <a:t>"SEAT_REGION_NAME” </a:t>
            </a:r>
            <a:r>
              <a:rPr kumimoji="1" lang="en-US" altLang="zh-TW" sz="3199" dirty="0">
                <a:latin typeface="+mn-lt"/>
              </a:rPr>
              <a:t>, "SEX” </a:t>
            </a:r>
          </a:p>
          <a:p>
            <a:pPr>
              <a:spcBef>
                <a:spcPts val="2400"/>
              </a:spcBef>
            </a:pPr>
            <a:r>
              <a:rPr kumimoji="1" lang="en-US" altLang="zh-TW" dirty="0">
                <a:latin typeface="+mn-lt"/>
              </a:rPr>
              <a:t>Feature conversion:</a:t>
            </a:r>
          </a:p>
          <a:p>
            <a:pPr lvl="1">
              <a:buFont typeface="Wingdings" charset="2"/>
              <a:buChar char="Ø"/>
            </a:pPr>
            <a:r>
              <a:rPr kumimoji="1" lang="en-US" altLang="zh-TW" sz="3599" dirty="0">
                <a:latin typeface="+mn-lt"/>
              </a:rPr>
              <a:t> Convert</a:t>
            </a:r>
            <a:r>
              <a:rPr kumimoji="1" lang="zh-TW" altLang="en-US" sz="3599" dirty="0">
                <a:latin typeface="+mn-lt"/>
              </a:rPr>
              <a:t> </a:t>
            </a:r>
            <a:r>
              <a:rPr kumimoji="1" lang="en-US" altLang="zh-TW" sz="3599" dirty="0">
                <a:latin typeface="+mn-lt"/>
              </a:rPr>
              <a:t>“CREATE_DATE” to comparable object like panda’s </a:t>
            </a:r>
            <a:r>
              <a:rPr kumimoji="1" lang="en-US" altLang="zh-TW" sz="3599" dirty="0" err="1">
                <a:latin typeface="+mn-lt"/>
              </a:rPr>
              <a:t>DatetimeIndex</a:t>
            </a:r>
            <a:endParaRPr kumimoji="1" lang="en-US" altLang="zh-TW" sz="3599" dirty="0">
              <a:latin typeface="+mn-lt"/>
            </a:endParaRPr>
          </a:p>
          <a:p>
            <a:pPr lvl="1">
              <a:buFont typeface="Wingdings" charset="2"/>
              <a:buChar char="Ø"/>
            </a:pPr>
            <a:r>
              <a:rPr kumimoji="1" lang="en-US" altLang="zh-TW" sz="3599" dirty="0">
                <a:latin typeface="+mn-lt"/>
              </a:rPr>
              <a:t> Convert “</a:t>
            </a:r>
            <a:r>
              <a:rPr kumimoji="1" lang="en-US" altLang="zh-TW" sz="3599" dirty="0">
                <a:solidFill>
                  <a:srgbClr val="FF0000"/>
                </a:solidFill>
                <a:latin typeface="+mn-lt"/>
              </a:rPr>
              <a:t>T_STANDARD_TICKET_TYPE_NAME</a:t>
            </a:r>
            <a:r>
              <a:rPr kumimoji="1" lang="en-US" altLang="zh-TW" sz="3599" dirty="0">
                <a:latin typeface="+mn-lt"/>
              </a:rPr>
              <a:t>” to category type</a:t>
            </a:r>
          </a:p>
          <a:p>
            <a:pPr>
              <a:spcBef>
                <a:spcPts val="2400"/>
              </a:spcBef>
            </a:pPr>
            <a:r>
              <a:rPr kumimoji="1" lang="en-US" altLang="zh-TW" dirty="0">
                <a:latin typeface="+mn-lt"/>
              </a:rPr>
              <a:t>Feature </a:t>
            </a:r>
            <a:r>
              <a:rPr kumimoji="1" lang="en-US" altLang="zh-TW" dirty="0" err="1">
                <a:latin typeface="+mn-lt"/>
              </a:rPr>
              <a:t>Splition</a:t>
            </a:r>
            <a:r>
              <a:rPr kumimoji="1" lang="zh-TW" altLang="en-US" dirty="0">
                <a:latin typeface="+mn-lt"/>
              </a:rPr>
              <a:t>：</a:t>
            </a:r>
            <a:endParaRPr kumimoji="1" lang="en-US" altLang="zh-TW" dirty="0">
              <a:latin typeface="+mn-lt"/>
            </a:endParaRPr>
          </a:p>
          <a:p>
            <a:pPr lvl="1"/>
            <a:r>
              <a:rPr kumimoji="1" lang="en-US" altLang="zh-TW" sz="3599" dirty="0">
                <a:latin typeface="+mn-lt"/>
              </a:rPr>
              <a:t>Split “</a:t>
            </a:r>
            <a:r>
              <a:rPr kumimoji="1" lang="en-US" altLang="zh-TW" sz="3599" dirty="0">
                <a:solidFill>
                  <a:srgbClr val="FF0000"/>
                </a:solidFill>
                <a:latin typeface="+mn-lt"/>
              </a:rPr>
              <a:t>SEAT_REGION_NAME</a:t>
            </a:r>
            <a:r>
              <a:rPr kumimoji="1" lang="en-US" altLang="zh-TW" sz="3599" dirty="0">
                <a:latin typeface="+mn-lt"/>
              </a:rPr>
              <a:t>” to </a:t>
            </a:r>
            <a:r>
              <a:rPr kumimoji="1" lang="en-US" altLang="zh-TW" sz="3599" dirty="0" err="1">
                <a:latin typeface="+mn-lt"/>
              </a:rPr>
              <a:t>FloorNo</a:t>
            </a:r>
            <a:r>
              <a:rPr kumimoji="1" lang="en-US" altLang="zh-TW" sz="3599" dirty="0">
                <a:latin typeface="+mn-lt"/>
              </a:rPr>
              <a:t> to represent the seat’s floor (ex floorB1, Floor2, Floor3)</a:t>
            </a:r>
          </a:p>
          <a:p>
            <a:pPr>
              <a:spcBef>
                <a:spcPts val="2400"/>
              </a:spcBef>
            </a:pPr>
            <a:r>
              <a:rPr kumimoji="1" lang="en-US" altLang="zh-TW" dirty="0">
                <a:latin typeface="+mn-lt"/>
              </a:rPr>
              <a:t>Feature Combination</a:t>
            </a:r>
            <a:r>
              <a:rPr kumimoji="1" lang="en-US" altLang="zh-TW" sz="3999" dirty="0">
                <a:latin typeface="+mn-lt"/>
              </a:rPr>
              <a:t>: </a:t>
            </a:r>
            <a:r>
              <a:rPr kumimoji="1" lang="en-US" altLang="zh-TW" sz="3999" b="1" dirty="0">
                <a:latin typeface="+mn-lt"/>
              </a:rPr>
              <a:t>Assume the total tickets is the same as sample size (n=7069)</a:t>
            </a:r>
          </a:p>
          <a:p>
            <a:pPr lvl="1"/>
            <a:r>
              <a:rPr kumimoji="1" lang="en-US" altLang="zh-TW" sz="3199" dirty="0">
                <a:latin typeface="+mn-lt"/>
              </a:rPr>
              <a:t>Compute the existing tickets that each kind of </a:t>
            </a:r>
            <a:r>
              <a:rPr kumimoji="1" lang="en-US" altLang="zh-TW" sz="3199" dirty="0" err="1">
                <a:latin typeface="+mn-lt"/>
              </a:rPr>
              <a:t>FloorNo</a:t>
            </a:r>
            <a:endParaRPr kumimoji="1" lang="en-US" altLang="zh-TW" sz="3199" dirty="0">
              <a:latin typeface="+mn-lt"/>
            </a:endParaRPr>
          </a:p>
          <a:p>
            <a:pPr lvl="1"/>
            <a:r>
              <a:rPr kumimoji="1" lang="en-US" altLang="zh-TW" sz="3199" dirty="0">
                <a:latin typeface="+mn-lt"/>
              </a:rPr>
              <a:t>Compute the existing tickets that each kind of SEAT_REGION_NAME</a:t>
            </a:r>
            <a:br>
              <a:rPr kumimoji="1" lang="en-US" altLang="zh-TW" sz="3199" dirty="0">
                <a:latin typeface="+mn-lt"/>
              </a:rPr>
            </a:br>
            <a:endParaRPr kumimoji="1" lang="zh-TW" altLang="en-US" sz="3199" dirty="0">
              <a:latin typeface="+mn-lt"/>
            </a:endParaRPr>
          </a:p>
        </p:txBody>
      </p:sp>
    </p:spTree>
    <p:extLst>
      <p:ext uri="{BB962C8B-B14F-4D97-AF65-F5344CB8AC3E}">
        <p14:creationId xmlns:p14="http://schemas.microsoft.com/office/powerpoint/2010/main" val="352483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10110" y="485163"/>
            <a:ext cx="12034759" cy="2956516"/>
          </a:xfrm>
          <a:prstGeom prst="rect">
            <a:avLst/>
          </a:prstGeom>
        </p:spPr>
      </p:pic>
      <p:pic>
        <p:nvPicPr>
          <p:cNvPr id="5" name="圖片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417662" y="4157165"/>
            <a:ext cx="11459377" cy="2692263"/>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72873" y="7416654"/>
            <a:ext cx="25393" cy="50787"/>
          </a:xfrm>
          <a:prstGeom prst="rect">
            <a:avLst/>
          </a:prstGeom>
        </p:spPr>
      </p:pic>
      <p:pic>
        <p:nvPicPr>
          <p:cNvPr id="7" name="圖片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9087" y="6628294"/>
            <a:ext cx="10098404" cy="2356750"/>
          </a:xfrm>
          <a:prstGeom prst="rect">
            <a:avLst/>
          </a:prstGeom>
        </p:spPr>
      </p:pic>
      <p:pic>
        <p:nvPicPr>
          <p:cNvPr id="8" name="圖片 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8092006" y="9875201"/>
            <a:ext cx="9730785" cy="2936657"/>
          </a:xfrm>
          <a:prstGeom prst="rect">
            <a:avLst/>
          </a:prstGeom>
        </p:spPr>
      </p:pic>
      <p:pic>
        <p:nvPicPr>
          <p:cNvPr id="9" name="圖片 8"/>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7909857" y="9853066"/>
            <a:ext cx="4661238" cy="3002326"/>
          </a:xfrm>
          <a:prstGeom prst="rect">
            <a:avLst/>
          </a:prstGeom>
        </p:spPr>
      </p:pic>
      <p:pic>
        <p:nvPicPr>
          <p:cNvPr id="10" name="圖片 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424934" y="1155366"/>
            <a:ext cx="1645733" cy="1616105"/>
          </a:xfrm>
          <a:prstGeom prst="rect">
            <a:avLst/>
          </a:prstGeom>
        </p:spPr>
      </p:pic>
      <p:cxnSp>
        <p:nvCxnSpPr>
          <p:cNvPr id="12" name="直線箭頭接點 11"/>
          <p:cNvCxnSpPr>
            <a:stCxn id="10" idx="3"/>
            <a:endCxn id="4" idx="1"/>
          </p:cNvCxnSpPr>
          <p:nvPr/>
        </p:nvCxnSpPr>
        <p:spPr>
          <a:xfrm>
            <a:off x="2070666" y="1963420"/>
            <a:ext cx="2539443" cy="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接點 15"/>
          <p:cNvCxnSpPr>
            <a:stCxn id="4" idx="3"/>
            <a:endCxn id="5" idx="0"/>
          </p:cNvCxnSpPr>
          <p:nvPr/>
        </p:nvCxnSpPr>
        <p:spPr>
          <a:xfrm>
            <a:off x="16644869" y="1963421"/>
            <a:ext cx="1502483" cy="2193745"/>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接點 22"/>
          <p:cNvCxnSpPr>
            <a:stCxn id="5" idx="1"/>
            <a:endCxn id="7" idx="0"/>
          </p:cNvCxnSpPr>
          <p:nvPr/>
        </p:nvCxnSpPr>
        <p:spPr>
          <a:xfrm rot="10800000" flipV="1">
            <a:off x="5578292" y="5503296"/>
            <a:ext cx="6839372" cy="112499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肘形接點 27"/>
          <p:cNvCxnSpPr>
            <a:stCxn id="7" idx="3"/>
            <a:endCxn id="8" idx="0"/>
          </p:cNvCxnSpPr>
          <p:nvPr/>
        </p:nvCxnSpPr>
        <p:spPr>
          <a:xfrm>
            <a:off x="10627490" y="7806670"/>
            <a:ext cx="2329909" cy="206853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2605473" y="1132425"/>
            <a:ext cx="1469825" cy="830997"/>
          </a:xfrm>
          <a:prstGeom prst="rect">
            <a:avLst/>
          </a:prstGeom>
          <a:noFill/>
        </p:spPr>
        <p:txBody>
          <a:bodyPr wrap="square" rtlCol="0">
            <a:spAutoFit/>
          </a:bodyPr>
          <a:lstStyle/>
          <a:p>
            <a:r>
              <a:rPr kumimoji="1" lang="en-US" altLang="zh-TW" sz="4800" dirty="0"/>
              <a:t>Read</a:t>
            </a:r>
            <a:endParaRPr kumimoji="1" lang="zh-TW" altLang="en-US" sz="4800" dirty="0"/>
          </a:p>
        </p:txBody>
      </p:sp>
      <p:sp>
        <p:nvSpPr>
          <p:cNvPr id="34" name="文字方塊 33"/>
          <p:cNvSpPr txBox="1"/>
          <p:nvPr/>
        </p:nvSpPr>
        <p:spPr>
          <a:xfrm>
            <a:off x="18225856" y="3261408"/>
            <a:ext cx="6151794" cy="923330"/>
          </a:xfrm>
          <a:prstGeom prst="rect">
            <a:avLst/>
          </a:prstGeom>
          <a:noFill/>
        </p:spPr>
        <p:txBody>
          <a:bodyPr wrap="square" rtlCol="0">
            <a:spAutoFit/>
          </a:bodyPr>
          <a:lstStyle/>
          <a:p>
            <a:r>
              <a:rPr kumimoji="1" lang="en-US" altLang="zh-TW" sz="5400" dirty="0"/>
              <a:t>Convert </a:t>
            </a:r>
            <a:r>
              <a:rPr kumimoji="1" lang="en-US" altLang="zh-TW" sz="5400" dirty="0" err="1"/>
              <a:t>TimeObject</a:t>
            </a:r>
            <a:endParaRPr kumimoji="1" lang="zh-TW" altLang="en-US" sz="5400" dirty="0"/>
          </a:p>
        </p:txBody>
      </p:sp>
      <p:sp>
        <p:nvSpPr>
          <p:cNvPr id="35" name="文字方塊 34"/>
          <p:cNvSpPr txBox="1"/>
          <p:nvPr/>
        </p:nvSpPr>
        <p:spPr>
          <a:xfrm>
            <a:off x="6990011" y="4625817"/>
            <a:ext cx="4802433" cy="923330"/>
          </a:xfrm>
          <a:prstGeom prst="rect">
            <a:avLst/>
          </a:prstGeom>
          <a:noFill/>
        </p:spPr>
        <p:txBody>
          <a:bodyPr wrap="square" rtlCol="0">
            <a:spAutoFit/>
          </a:bodyPr>
          <a:lstStyle/>
          <a:p>
            <a:r>
              <a:rPr kumimoji="1" lang="en-US" altLang="zh-TW" sz="5400" dirty="0"/>
              <a:t>Split  to </a:t>
            </a:r>
            <a:r>
              <a:rPr kumimoji="1" lang="en-US" altLang="zh-TW" sz="5400" dirty="0" err="1"/>
              <a:t>FloorNo</a:t>
            </a:r>
            <a:endParaRPr kumimoji="1" lang="zh-TW" altLang="en-US" sz="5400" dirty="0"/>
          </a:p>
        </p:txBody>
      </p:sp>
      <p:sp>
        <p:nvSpPr>
          <p:cNvPr id="36" name="矩形 35"/>
          <p:cNvSpPr/>
          <p:nvPr/>
        </p:nvSpPr>
        <p:spPr>
          <a:xfrm>
            <a:off x="13951853" y="4157164"/>
            <a:ext cx="2328935" cy="2757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7198"/>
          </a:p>
        </p:txBody>
      </p:sp>
      <p:sp>
        <p:nvSpPr>
          <p:cNvPr id="37" name="矩形 36"/>
          <p:cNvSpPr/>
          <p:nvPr/>
        </p:nvSpPr>
        <p:spPr>
          <a:xfrm>
            <a:off x="7403469" y="6693962"/>
            <a:ext cx="1934042" cy="24494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7198"/>
          </a:p>
        </p:txBody>
      </p:sp>
      <p:sp>
        <p:nvSpPr>
          <p:cNvPr id="38" name="矩形 37"/>
          <p:cNvSpPr/>
          <p:nvPr/>
        </p:nvSpPr>
        <p:spPr>
          <a:xfrm>
            <a:off x="9867927" y="6628295"/>
            <a:ext cx="854663" cy="2515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7198"/>
          </a:p>
        </p:txBody>
      </p:sp>
      <p:sp>
        <p:nvSpPr>
          <p:cNvPr id="39" name="文字方塊 38"/>
          <p:cNvSpPr txBox="1"/>
          <p:nvPr/>
        </p:nvSpPr>
        <p:spPr>
          <a:xfrm>
            <a:off x="13951853" y="8441379"/>
            <a:ext cx="6449102" cy="1569660"/>
          </a:xfrm>
          <a:prstGeom prst="rect">
            <a:avLst/>
          </a:prstGeom>
          <a:noFill/>
        </p:spPr>
        <p:txBody>
          <a:bodyPr wrap="square" rtlCol="0">
            <a:spAutoFit/>
          </a:bodyPr>
          <a:lstStyle/>
          <a:p>
            <a:r>
              <a:rPr kumimoji="1" lang="en-US" altLang="zh-TW" sz="4800" dirty="0"/>
              <a:t>Compute existing tickets on two situations</a:t>
            </a:r>
            <a:endParaRPr kumimoji="1" lang="zh-TW" altLang="en-US" sz="4800" dirty="0"/>
          </a:p>
        </p:txBody>
      </p:sp>
      <p:sp>
        <p:nvSpPr>
          <p:cNvPr id="41" name="矩形 40"/>
          <p:cNvSpPr/>
          <p:nvPr/>
        </p:nvSpPr>
        <p:spPr>
          <a:xfrm>
            <a:off x="11385340" y="9940868"/>
            <a:ext cx="6372152" cy="28709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7198"/>
          </a:p>
        </p:txBody>
      </p:sp>
      <p:sp>
        <p:nvSpPr>
          <p:cNvPr id="42" name="矩形 41"/>
          <p:cNvSpPr/>
          <p:nvPr/>
        </p:nvSpPr>
        <p:spPr>
          <a:xfrm>
            <a:off x="17942147" y="9945371"/>
            <a:ext cx="4746038" cy="28709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7198"/>
          </a:p>
        </p:txBody>
      </p:sp>
      <p:sp>
        <p:nvSpPr>
          <p:cNvPr id="43" name="文字方塊 42"/>
          <p:cNvSpPr txBox="1"/>
          <p:nvPr/>
        </p:nvSpPr>
        <p:spPr>
          <a:xfrm>
            <a:off x="2245115" y="2083604"/>
            <a:ext cx="2190543" cy="1323439"/>
          </a:xfrm>
          <a:prstGeom prst="rect">
            <a:avLst/>
          </a:prstGeom>
          <a:noFill/>
        </p:spPr>
        <p:txBody>
          <a:bodyPr wrap="square" rtlCol="0">
            <a:spAutoFit/>
          </a:bodyPr>
          <a:lstStyle/>
          <a:p>
            <a:pPr algn="ctr"/>
            <a:r>
              <a:rPr kumimoji="1" lang="en-US" altLang="zh-TW" sz="4000" dirty="0"/>
              <a:t>F</a:t>
            </a:r>
            <a:r>
              <a:rPr kumimoji="1" lang="en-US" altLang="zh-TW" sz="4000" dirty="0" smtClean="0"/>
              <a:t>eature</a:t>
            </a:r>
          </a:p>
          <a:p>
            <a:pPr algn="ctr"/>
            <a:r>
              <a:rPr kumimoji="1" lang="en-US" altLang="zh-TW" sz="4000" dirty="0" smtClean="0"/>
              <a:t>Selection</a:t>
            </a:r>
            <a:endParaRPr kumimoji="1" lang="zh-TW" altLang="en-US" sz="4000" dirty="0"/>
          </a:p>
        </p:txBody>
      </p:sp>
      <p:cxnSp>
        <p:nvCxnSpPr>
          <p:cNvPr id="45" name="直線箭頭接點 44"/>
          <p:cNvCxnSpPr>
            <a:stCxn id="8" idx="1"/>
          </p:cNvCxnSpPr>
          <p:nvPr/>
        </p:nvCxnSpPr>
        <p:spPr>
          <a:xfrm flipH="1" flipV="1">
            <a:off x="5354378" y="11343529"/>
            <a:ext cx="2737629" cy="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p:cNvSpPr txBox="1"/>
          <p:nvPr/>
        </p:nvSpPr>
        <p:spPr>
          <a:xfrm>
            <a:off x="2453202" y="10482626"/>
            <a:ext cx="3125087" cy="1938992"/>
          </a:xfrm>
          <a:prstGeom prst="rect">
            <a:avLst/>
          </a:prstGeom>
          <a:noFill/>
        </p:spPr>
        <p:txBody>
          <a:bodyPr wrap="square" rtlCol="0">
            <a:spAutoFit/>
          </a:bodyPr>
          <a:lstStyle/>
          <a:p>
            <a:pPr algn="ctr"/>
            <a:r>
              <a:rPr kumimoji="1" lang="en-US" altLang="zh-TW" sz="6000" dirty="0"/>
              <a:t>Data </a:t>
            </a:r>
            <a:endParaRPr kumimoji="1" lang="en-US" altLang="zh-TW" sz="6000" dirty="0" smtClean="0"/>
          </a:p>
          <a:p>
            <a:pPr algn="ctr"/>
            <a:r>
              <a:rPr kumimoji="1" lang="en-US" altLang="zh-TW" sz="6000" dirty="0" smtClean="0"/>
              <a:t>Analysis</a:t>
            </a:r>
            <a:endParaRPr kumimoji="1" lang="zh-TW" altLang="en-US" sz="6000" dirty="0"/>
          </a:p>
        </p:txBody>
      </p:sp>
    </p:spTree>
    <p:extLst>
      <p:ext uri="{BB962C8B-B14F-4D97-AF65-F5344CB8AC3E}">
        <p14:creationId xmlns:p14="http://schemas.microsoft.com/office/powerpoint/2010/main" val="245718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8000" dirty="0">
                <a:latin typeface="+mn-lt"/>
              </a:rPr>
              <a:t>Analyze Process </a:t>
            </a:r>
            <a:r>
              <a:rPr kumimoji="1" lang="mr-IN" altLang="zh-TW" sz="8000" dirty="0">
                <a:latin typeface="+mn-lt"/>
              </a:rPr>
              <a:t>–</a:t>
            </a:r>
            <a:r>
              <a:rPr kumimoji="1" lang="en-US" altLang="zh-TW" sz="8000" dirty="0">
                <a:latin typeface="+mn-lt"/>
              </a:rPr>
              <a:t> 3 Phase</a:t>
            </a:r>
            <a:endParaRPr kumimoji="1" lang="zh-TW" altLang="en-US" sz="8000" dirty="0">
              <a:latin typeface="+mn-lt"/>
            </a:endParaRPr>
          </a:p>
        </p:txBody>
      </p:sp>
      <p:sp>
        <p:nvSpPr>
          <p:cNvPr id="3" name="內容版面配置區 2"/>
          <p:cNvSpPr>
            <a:spLocks noGrp="1"/>
          </p:cNvSpPr>
          <p:nvPr>
            <p:ph idx="1"/>
          </p:nvPr>
        </p:nvSpPr>
        <p:spPr>
          <a:xfrm>
            <a:off x="1042881" y="2958652"/>
            <a:ext cx="22998867" cy="8700410"/>
          </a:xfrm>
        </p:spPr>
        <p:txBody>
          <a:bodyPr>
            <a:normAutofit/>
          </a:bodyPr>
          <a:lstStyle/>
          <a:p>
            <a:pPr algn="just">
              <a:lnSpc>
                <a:spcPct val="150000"/>
              </a:lnSpc>
              <a:spcBef>
                <a:spcPts val="1200"/>
              </a:spcBef>
            </a:pPr>
            <a:r>
              <a:rPr kumimoji="1" lang="en-US" altLang="zh-TW" sz="4399" dirty="0">
                <a:latin typeface="+mn-lt"/>
              </a:rPr>
              <a:t>We found the tickets were sell in different period of time, member could buy the ticket previously. So when we analyzed the system loading divide in member and non-member two groups.</a:t>
            </a:r>
          </a:p>
          <a:p>
            <a:pPr algn="just">
              <a:lnSpc>
                <a:spcPct val="150000"/>
              </a:lnSpc>
              <a:spcBef>
                <a:spcPts val="1200"/>
              </a:spcBef>
            </a:pPr>
            <a:r>
              <a:rPr kumimoji="1" lang="en-US" altLang="zh-TW" sz="4399" dirty="0">
                <a:latin typeface="+mn-lt"/>
              </a:rPr>
              <a:t>There are three phases to </a:t>
            </a:r>
            <a:r>
              <a:rPr kumimoji="1" lang="en-US" altLang="zh-TW" sz="4399" dirty="0" smtClean="0">
                <a:latin typeface="+mn-lt"/>
              </a:rPr>
              <a:t>discuss  </a:t>
            </a:r>
            <a:r>
              <a:rPr kumimoji="1" lang="en-US" altLang="zh-TW" sz="4399" b="1" dirty="0">
                <a:latin typeface="+mn-lt"/>
              </a:rPr>
              <a:t>System Loading Performance </a:t>
            </a:r>
            <a:r>
              <a:rPr kumimoji="1" lang="en-US" altLang="zh-TW" sz="4399" dirty="0">
                <a:latin typeface="+mn-lt"/>
              </a:rPr>
              <a:t>:</a:t>
            </a:r>
          </a:p>
          <a:p>
            <a:pPr lvl="1">
              <a:lnSpc>
                <a:spcPct val="150000"/>
              </a:lnSpc>
              <a:buFont typeface="Wingdings" charset="2"/>
              <a:buChar char="Ø"/>
            </a:pPr>
            <a:r>
              <a:rPr kumimoji="1" lang="zh-TW" altLang="en-US" sz="3199" dirty="0">
                <a:latin typeface="+mn-lt"/>
              </a:rPr>
              <a:t> </a:t>
            </a:r>
            <a:r>
              <a:rPr kumimoji="1" lang="en-US" altLang="zh-TW" sz="3199" dirty="0" smtClean="0">
                <a:latin typeface="+mn-lt"/>
              </a:rPr>
              <a:t>M</a:t>
            </a:r>
            <a:r>
              <a:rPr kumimoji="1" lang="en-US" altLang="zh-TW" sz="3399" dirty="0" smtClean="0">
                <a:latin typeface="+mn-lt"/>
              </a:rPr>
              <a:t>ember </a:t>
            </a:r>
            <a:r>
              <a:rPr kumimoji="1" lang="en-US" altLang="zh-TW" sz="3399" dirty="0">
                <a:latin typeface="+mn-lt"/>
              </a:rPr>
              <a:t>/</a:t>
            </a:r>
            <a:r>
              <a:rPr kumimoji="1" lang="zh-TW" altLang="en-US" sz="3399" dirty="0">
                <a:latin typeface="+mn-lt"/>
              </a:rPr>
              <a:t> </a:t>
            </a:r>
            <a:r>
              <a:rPr kumimoji="1" lang="en-US" altLang="zh-TW" sz="3399" dirty="0" smtClean="0">
                <a:latin typeface="+mn-lt"/>
              </a:rPr>
              <a:t>non-member  average tickets addition </a:t>
            </a:r>
          </a:p>
          <a:p>
            <a:pPr lvl="1">
              <a:lnSpc>
                <a:spcPct val="150000"/>
              </a:lnSpc>
              <a:buFont typeface="Wingdings" charset="2"/>
              <a:buChar char="Ø"/>
            </a:pPr>
            <a:r>
              <a:rPr kumimoji="1" lang="en-US" altLang="zh-TW" sz="3399" dirty="0" smtClean="0">
                <a:latin typeface="+mn-lt"/>
              </a:rPr>
              <a:t>Average </a:t>
            </a:r>
            <a:r>
              <a:rPr kumimoji="1" lang="en-US" altLang="zh-TW" sz="3399" dirty="0">
                <a:latin typeface="+mn-lt"/>
              </a:rPr>
              <a:t>tickets addition </a:t>
            </a:r>
            <a:r>
              <a:rPr kumimoji="1" lang="en-US" altLang="zh-TW" sz="3399" dirty="0" smtClean="0">
                <a:latin typeface="+mn-lt"/>
              </a:rPr>
              <a:t> of  The matrix of </a:t>
            </a:r>
            <a:r>
              <a:rPr kumimoji="1" lang="zh-TW" altLang="en-US" sz="3399" dirty="0" smtClean="0">
                <a:latin typeface="+mn-lt"/>
              </a:rPr>
              <a:t>「 </a:t>
            </a:r>
            <a:r>
              <a:rPr kumimoji="1" lang="en-US" altLang="zh-TW" sz="3399" dirty="0" smtClean="0">
                <a:latin typeface="+mn-lt"/>
              </a:rPr>
              <a:t>(member, </a:t>
            </a:r>
            <a:r>
              <a:rPr kumimoji="1" lang="zh-TW" altLang="en-US" sz="3399" dirty="0" smtClean="0">
                <a:latin typeface="+mn-lt"/>
              </a:rPr>
              <a:t> </a:t>
            </a:r>
            <a:r>
              <a:rPr kumimoji="1" lang="en-US" altLang="zh-TW" sz="3399" dirty="0" smtClean="0">
                <a:latin typeface="+mn-lt"/>
              </a:rPr>
              <a:t>non-member)</a:t>
            </a:r>
            <a:r>
              <a:rPr kumimoji="1" lang="zh-TW" altLang="en-US" sz="3399" dirty="0" smtClean="0">
                <a:latin typeface="+mn-lt"/>
              </a:rPr>
              <a:t> 」</a:t>
            </a:r>
            <a:r>
              <a:rPr kumimoji="1" lang="en-US" altLang="zh-TW" sz="3399" dirty="0" smtClean="0">
                <a:latin typeface="+mn-lt"/>
              </a:rPr>
              <a:t> and</a:t>
            </a:r>
            <a:r>
              <a:rPr kumimoji="1" lang="zh-TW" altLang="en-US" sz="3399" dirty="0" smtClean="0">
                <a:latin typeface="+mn-lt"/>
              </a:rPr>
              <a:t>「 </a:t>
            </a:r>
            <a:r>
              <a:rPr kumimoji="1" lang="en-US" altLang="zh-TW" sz="3399" dirty="0" err="1" smtClean="0">
                <a:latin typeface="+mn-lt"/>
              </a:rPr>
              <a:t>FloorNo</a:t>
            </a:r>
            <a:r>
              <a:rPr kumimoji="1" lang="en-US" altLang="zh-TW" sz="3399" dirty="0" smtClean="0">
                <a:latin typeface="+mn-lt"/>
              </a:rPr>
              <a:t>(FloorB1,Floor2,Floor3)</a:t>
            </a:r>
            <a:r>
              <a:rPr kumimoji="1" lang="zh-TW" altLang="en-US" sz="3399" dirty="0">
                <a:latin typeface="+mn-lt"/>
              </a:rPr>
              <a:t> 」</a:t>
            </a:r>
            <a:endParaRPr kumimoji="1" lang="en-US" altLang="zh-TW" sz="3399" dirty="0" smtClean="0">
              <a:latin typeface="+mn-lt"/>
            </a:endParaRPr>
          </a:p>
          <a:p>
            <a:pPr lvl="1">
              <a:lnSpc>
                <a:spcPct val="100000"/>
              </a:lnSpc>
              <a:buFont typeface="Wingdings" charset="2"/>
              <a:buChar char="Ø"/>
            </a:pPr>
            <a:r>
              <a:rPr kumimoji="1" lang="en-US" altLang="zh-TW" sz="3399" dirty="0">
                <a:latin typeface="+mn-lt"/>
              </a:rPr>
              <a:t>Average tickets addition </a:t>
            </a:r>
            <a:r>
              <a:rPr kumimoji="1" lang="en-US" altLang="zh-TW" sz="3399" dirty="0" smtClean="0">
                <a:latin typeface="+mn-lt"/>
              </a:rPr>
              <a:t>of The </a:t>
            </a:r>
            <a:r>
              <a:rPr kumimoji="1" lang="en-US" altLang="zh-TW" sz="3399" dirty="0">
                <a:latin typeface="+mn-lt"/>
              </a:rPr>
              <a:t>matrix </a:t>
            </a:r>
            <a:r>
              <a:rPr kumimoji="1" lang="en-US" altLang="zh-TW" sz="3399" dirty="0" smtClean="0">
                <a:latin typeface="+mn-lt"/>
              </a:rPr>
              <a:t>of </a:t>
            </a:r>
            <a:r>
              <a:rPr kumimoji="1" lang="zh-TW" altLang="en-US" sz="3399" dirty="0">
                <a:latin typeface="+mn-lt"/>
              </a:rPr>
              <a:t>「</a:t>
            </a:r>
            <a:r>
              <a:rPr kumimoji="1" lang="en-US" altLang="zh-TW" sz="3399" dirty="0" smtClean="0">
                <a:latin typeface="+mn-lt"/>
              </a:rPr>
              <a:t>(member, non-member)</a:t>
            </a:r>
            <a:r>
              <a:rPr kumimoji="1" lang="zh-TW" altLang="en-US" sz="3399" dirty="0">
                <a:latin typeface="+mn-lt"/>
              </a:rPr>
              <a:t> 」</a:t>
            </a:r>
            <a:r>
              <a:rPr kumimoji="1" lang="en-US" altLang="zh-TW" sz="3399" dirty="0">
                <a:latin typeface="+mn-lt"/>
              </a:rPr>
              <a:t>  </a:t>
            </a:r>
            <a:r>
              <a:rPr kumimoji="1" lang="en-US" altLang="zh-TW" sz="3399" dirty="0" smtClean="0">
                <a:latin typeface="+mn-lt"/>
              </a:rPr>
              <a:t>and </a:t>
            </a:r>
            <a:r>
              <a:rPr kumimoji="1" lang="zh-TW" altLang="en-US" sz="3399" dirty="0">
                <a:latin typeface="+mn-lt"/>
              </a:rPr>
              <a:t>「 </a:t>
            </a:r>
            <a:r>
              <a:rPr kumimoji="1" lang="en-US" altLang="zh-TW" sz="3399" dirty="0" smtClean="0">
                <a:latin typeface="+mn-lt"/>
              </a:rPr>
              <a:t>SEAT_REIGON_NAME</a:t>
            </a:r>
            <a:r>
              <a:rPr kumimoji="1" lang="zh-TW" altLang="en-US" sz="3399" dirty="0" smtClean="0">
                <a:latin typeface="+mn-lt"/>
              </a:rPr>
              <a:t> </a:t>
            </a:r>
            <a:r>
              <a:rPr kumimoji="1" lang="zh-TW" altLang="en-US" sz="4400" dirty="0" smtClean="0">
                <a:latin typeface="+mn-lt"/>
              </a:rPr>
              <a:t>」</a:t>
            </a:r>
            <a:endParaRPr kumimoji="1" lang="en-US" altLang="zh-TW" sz="4400" dirty="0">
              <a:latin typeface="+mn-lt"/>
            </a:endParaRPr>
          </a:p>
          <a:p>
            <a:pPr lvl="1">
              <a:lnSpc>
                <a:spcPct val="150000"/>
              </a:lnSpc>
              <a:buFont typeface="Wingdings" charset="2"/>
              <a:buChar char="Ø"/>
            </a:pPr>
            <a:endParaRPr kumimoji="1" lang="zh-TW" altLang="en-US" sz="4399" dirty="0">
              <a:latin typeface="+mn-lt"/>
            </a:endParaRPr>
          </a:p>
        </p:txBody>
      </p:sp>
    </p:spTree>
    <p:extLst>
      <p:ext uri="{BB962C8B-B14F-4D97-AF65-F5344CB8AC3E}">
        <p14:creationId xmlns:p14="http://schemas.microsoft.com/office/powerpoint/2010/main" val="361380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5963" y="638811"/>
            <a:ext cx="21025723" cy="1921509"/>
          </a:xfrm>
        </p:spPr>
        <p:txBody>
          <a:bodyPr>
            <a:normAutofit/>
          </a:bodyPr>
          <a:lstStyle/>
          <a:p>
            <a:r>
              <a:rPr kumimoji="1" lang="en-US" altLang="zh-TW" sz="8000" dirty="0">
                <a:latin typeface="+mn-lt"/>
              </a:rPr>
              <a:t>Phase 1 </a:t>
            </a:r>
            <a:r>
              <a:rPr kumimoji="1" lang="mr-IN" altLang="zh-TW" sz="8000" dirty="0">
                <a:latin typeface="+mn-lt"/>
              </a:rPr>
              <a:t>–</a:t>
            </a:r>
            <a:r>
              <a:rPr kumimoji="1" lang="en-US" altLang="zh-TW" sz="8000" dirty="0">
                <a:latin typeface="+mn-lt"/>
              </a:rPr>
              <a:t> Discuss member &amp; non-member</a:t>
            </a:r>
            <a:endParaRPr kumimoji="1" lang="zh-TW" altLang="en-US" sz="8000" dirty="0">
              <a:latin typeface="+mn-lt"/>
            </a:endParaRPr>
          </a:p>
        </p:txBody>
      </p:sp>
      <p:sp>
        <p:nvSpPr>
          <p:cNvPr id="3" name="內容版面配置區 2"/>
          <p:cNvSpPr>
            <a:spLocks noGrp="1"/>
          </p:cNvSpPr>
          <p:nvPr>
            <p:ph idx="1"/>
          </p:nvPr>
        </p:nvSpPr>
        <p:spPr>
          <a:xfrm>
            <a:off x="1675964" y="2803783"/>
            <a:ext cx="21025723" cy="9091284"/>
          </a:xfrm>
        </p:spPr>
        <p:txBody>
          <a:bodyPr>
            <a:normAutofit/>
          </a:bodyPr>
          <a:lstStyle/>
          <a:p>
            <a:pPr marL="571500" indent="-571500">
              <a:buFont typeface="Arial" panose="020B0604020202020204" pitchFamily="34" charset="0"/>
              <a:buChar char="•"/>
            </a:pPr>
            <a:r>
              <a:rPr kumimoji="1" lang="en-US" altLang="zh-TW" sz="4400" dirty="0">
                <a:latin typeface="+mn-lt"/>
              </a:rPr>
              <a:t>All Tickets = 7069 tickets</a:t>
            </a:r>
          </a:p>
          <a:p>
            <a:pPr marL="1485671" lvl="1" indent="-571500">
              <a:buFont typeface="Arial" panose="020B0604020202020204" pitchFamily="34" charset="0"/>
              <a:buChar char="•"/>
            </a:pPr>
            <a:r>
              <a:rPr kumimoji="1" lang="en-US" altLang="zh-TW" sz="3600" dirty="0">
                <a:latin typeface="+mn-lt"/>
              </a:rPr>
              <a:t>Member System Loading: </a:t>
            </a:r>
            <a:r>
              <a:rPr lang="nb-NO" altLang="zh-TW" sz="3600" dirty="0">
                <a:latin typeface="+mn-lt"/>
              </a:rPr>
              <a:t>551.75 ( </a:t>
            </a:r>
            <a:r>
              <a:rPr kumimoji="1" lang="zh-TW" altLang="en-US" sz="2800" b="1" dirty="0">
                <a:latin typeface="+mn-lt"/>
              </a:rPr>
              <a:t>△</a:t>
            </a:r>
            <a:r>
              <a:rPr kumimoji="1" lang="en-US" altLang="zh-TW" sz="2800" b="1" dirty="0">
                <a:latin typeface="+mn-lt"/>
              </a:rPr>
              <a:t> amount of ticket addition</a:t>
            </a:r>
            <a:r>
              <a:rPr lang="nb-NO" altLang="zh-TW" sz="2800" dirty="0">
                <a:latin typeface="+mn-lt"/>
              </a:rPr>
              <a:t> /</a:t>
            </a:r>
            <a:r>
              <a:rPr kumimoji="1" lang="zh-TW" altLang="en-US" sz="2800" b="1" dirty="0">
                <a:latin typeface="+mn-lt"/>
              </a:rPr>
              <a:t> △ </a:t>
            </a:r>
            <a:r>
              <a:rPr lang="nb-NO" altLang="zh-TW" sz="2800" dirty="0" err="1">
                <a:latin typeface="+mn-lt"/>
              </a:rPr>
              <a:t>hr</a:t>
            </a:r>
            <a:r>
              <a:rPr lang="nb-NO" altLang="zh-TW" sz="2800" dirty="0">
                <a:latin typeface="+mn-lt"/>
              </a:rPr>
              <a:t> )</a:t>
            </a:r>
            <a:endParaRPr kumimoji="1" lang="en-US" altLang="zh-TW" sz="2800" dirty="0">
              <a:latin typeface="+mn-lt"/>
            </a:endParaRPr>
          </a:p>
          <a:p>
            <a:pPr marL="2285543" lvl="2" indent="-457200">
              <a:buFont typeface="Wingdings" panose="05000000000000000000" pitchFamily="2" charset="2"/>
              <a:buChar char="Ø"/>
            </a:pPr>
            <a:r>
              <a:rPr kumimoji="1" lang="en-US" altLang="zh-TW" sz="2800" dirty="0">
                <a:latin typeface="+mn-lt"/>
              </a:rPr>
              <a:t>( member | All Tickets ) = 6307 tickets</a:t>
            </a:r>
          </a:p>
          <a:p>
            <a:pPr marL="2285543" lvl="2" indent="-457200">
              <a:buFont typeface="Wingdings" panose="05000000000000000000" pitchFamily="2" charset="2"/>
              <a:buChar char="Ø"/>
            </a:pPr>
            <a:r>
              <a:rPr kumimoji="1" lang="en-US" altLang="zh-TW" sz="2800" dirty="0" err="1">
                <a:latin typeface="+mn-lt"/>
              </a:rPr>
              <a:t>Timedelta</a:t>
            </a:r>
            <a:r>
              <a:rPr kumimoji="1" lang="en-US" altLang="zh-TW" sz="2800" dirty="0">
                <a:latin typeface="+mn-lt"/>
              </a:rPr>
              <a:t> = </a:t>
            </a:r>
            <a:r>
              <a:rPr lang="nb-NO" altLang="zh-TW" sz="2800" dirty="0">
                <a:latin typeface="+mn-lt"/>
              </a:rPr>
              <a:t>11.43 </a:t>
            </a:r>
            <a:r>
              <a:rPr lang="nb-NO" altLang="zh-TW" sz="2800" dirty="0" err="1">
                <a:latin typeface="+mn-lt"/>
              </a:rPr>
              <a:t>hr</a:t>
            </a:r>
            <a:endParaRPr lang="nb-NO" altLang="zh-TW" sz="2800" dirty="0">
              <a:latin typeface="+mn-lt"/>
            </a:endParaRPr>
          </a:p>
          <a:p>
            <a:pPr marL="2285543" lvl="2" indent="-457200">
              <a:buFont typeface="Wingdings" panose="05000000000000000000" pitchFamily="2" charset="2"/>
              <a:buChar char="Ø"/>
            </a:pPr>
            <a:r>
              <a:rPr kumimoji="1" lang="nb-NO" altLang="zh-TW" sz="2800" dirty="0">
                <a:latin typeface="+mn-lt"/>
              </a:rPr>
              <a:t>6307 / 11.43 = 551.75</a:t>
            </a:r>
            <a:endParaRPr kumimoji="1" lang="en-US" altLang="zh-TW" sz="2800" dirty="0">
              <a:latin typeface="+mn-lt"/>
            </a:endParaRPr>
          </a:p>
          <a:p>
            <a:pPr marL="1485671" lvl="1" indent="-571500">
              <a:buFont typeface="Arial" panose="020B0604020202020204" pitchFamily="34" charset="0"/>
              <a:buChar char="•"/>
            </a:pPr>
            <a:r>
              <a:rPr kumimoji="1" lang="en-US" altLang="zh-TW" sz="3600" dirty="0">
                <a:latin typeface="+mn-lt"/>
              </a:rPr>
              <a:t>Member System Loading = </a:t>
            </a:r>
            <a:r>
              <a:rPr lang="hr-HR" altLang="zh-TW" sz="3600" dirty="0">
                <a:latin typeface="+mn-lt"/>
              </a:rPr>
              <a:t>66.66 </a:t>
            </a:r>
            <a:r>
              <a:rPr lang="nb-NO" altLang="zh-TW" sz="3600" dirty="0">
                <a:latin typeface="+mn-lt"/>
              </a:rPr>
              <a:t>( </a:t>
            </a:r>
            <a:r>
              <a:rPr kumimoji="1" lang="zh-TW" altLang="en-US" sz="3600" b="1" dirty="0">
                <a:latin typeface="+mn-lt"/>
              </a:rPr>
              <a:t>△</a:t>
            </a:r>
            <a:r>
              <a:rPr kumimoji="1" lang="en-US" altLang="zh-TW" sz="3600" b="1" dirty="0">
                <a:latin typeface="+mn-lt"/>
              </a:rPr>
              <a:t> amount of ticket addition</a:t>
            </a:r>
            <a:r>
              <a:rPr lang="nb-NO" altLang="zh-TW" sz="3600" dirty="0">
                <a:latin typeface="+mn-lt"/>
              </a:rPr>
              <a:t> /</a:t>
            </a:r>
            <a:r>
              <a:rPr kumimoji="1" lang="zh-TW" altLang="en-US" sz="3600" b="1" dirty="0">
                <a:latin typeface="+mn-lt"/>
              </a:rPr>
              <a:t> △ </a:t>
            </a:r>
            <a:r>
              <a:rPr lang="nb-NO" altLang="zh-TW" sz="3600" dirty="0" err="1">
                <a:latin typeface="+mn-lt"/>
              </a:rPr>
              <a:t>hr</a:t>
            </a:r>
            <a:r>
              <a:rPr lang="nb-NO" altLang="zh-TW" sz="3600" dirty="0">
                <a:latin typeface="+mn-lt"/>
              </a:rPr>
              <a:t> )</a:t>
            </a:r>
            <a:endParaRPr kumimoji="1" lang="en-US" altLang="zh-TW" sz="3600" dirty="0">
              <a:latin typeface="+mn-lt"/>
            </a:endParaRPr>
          </a:p>
          <a:p>
            <a:pPr marL="2285543" lvl="2" indent="-457200">
              <a:buFont typeface="Wingdings" panose="05000000000000000000" pitchFamily="2" charset="2"/>
              <a:buChar char="Ø"/>
            </a:pPr>
            <a:r>
              <a:rPr kumimoji="1" lang="en-US" altLang="zh-TW" sz="2800" dirty="0">
                <a:latin typeface="+mn-lt"/>
              </a:rPr>
              <a:t>( member | All Tickets ) = 762 tickets</a:t>
            </a:r>
          </a:p>
          <a:p>
            <a:pPr marL="2285543" lvl="2" indent="-457200">
              <a:buFont typeface="Wingdings" panose="05000000000000000000" pitchFamily="2" charset="2"/>
              <a:buChar char="Ø"/>
            </a:pPr>
            <a:r>
              <a:rPr kumimoji="1" lang="en-US" altLang="zh-TW" sz="2800" dirty="0" err="1">
                <a:latin typeface="+mn-lt"/>
              </a:rPr>
              <a:t>Timedelta</a:t>
            </a:r>
            <a:r>
              <a:rPr kumimoji="1" lang="en-US" altLang="zh-TW" sz="2800" dirty="0">
                <a:latin typeface="+mn-lt"/>
              </a:rPr>
              <a:t> = </a:t>
            </a:r>
            <a:r>
              <a:rPr lang="nb-NO" altLang="zh-TW" sz="2800" dirty="0">
                <a:latin typeface="+mn-lt"/>
              </a:rPr>
              <a:t>11.</a:t>
            </a:r>
            <a:r>
              <a:rPr lang="en-US" altLang="zh-TW" sz="2800" dirty="0">
                <a:latin typeface="+mn-lt"/>
              </a:rPr>
              <a:t>34</a:t>
            </a:r>
            <a:r>
              <a:rPr lang="nb-NO" altLang="zh-TW" sz="2800" dirty="0">
                <a:latin typeface="+mn-lt"/>
              </a:rPr>
              <a:t> </a:t>
            </a:r>
            <a:r>
              <a:rPr lang="nb-NO" altLang="zh-TW" sz="2800" dirty="0" err="1">
                <a:latin typeface="+mn-lt"/>
              </a:rPr>
              <a:t>hr</a:t>
            </a:r>
            <a:r>
              <a:rPr lang="nb-NO" altLang="zh-TW" sz="2800" dirty="0">
                <a:latin typeface="+mn-lt"/>
              </a:rPr>
              <a:t> </a:t>
            </a:r>
          </a:p>
          <a:p>
            <a:pPr marL="2285543" lvl="2" indent="-457200">
              <a:buFont typeface="Wingdings" panose="05000000000000000000" pitchFamily="2" charset="2"/>
              <a:buChar char="Ø"/>
            </a:pPr>
            <a:r>
              <a:rPr kumimoji="1" lang="nb-NO" altLang="zh-TW" sz="2800" dirty="0">
                <a:latin typeface="+mn-lt"/>
              </a:rPr>
              <a:t>762 / 11.34 = 67.18</a:t>
            </a:r>
          </a:p>
          <a:p>
            <a:pPr lvl="2"/>
            <a:endParaRPr kumimoji="1" lang="en-US" altLang="zh-TW" sz="2800" dirty="0">
              <a:latin typeface="+mn-lt"/>
            </a:endParaRPr>
          </a:p>
          <a:p>
            <a:pPr marL="571500" indent="-571500">
              <a:buFont typeface="Arial" panose="020B0604020202020204" pitchFamily="34" charset="0"/>
              <a:buChar char="•"/>
            </a:pPr>
            <a:r>
              <a:rPr kumimoji="1" lang="en-US" altLang="zh-TW" sz="4400" b="1" dirty="0">
                <a:latin typeface="+mn-lt"/>
              </a:rPr>
              <a:t>Represent System can afford  “551 tickets additions” per hour</a:t>
            </a:r>
          </a:p>
          <a:p>
            <a:pPr marL="571500" indent="-571500">
              <a:buFont typeface="Arial" panose="020B0604020202020204" pitchFamily="34" charset="0"/>
              <a:buChar char="•"/>
            </a:pPr>
            <a:r>
              <a:rPr kumimoji="1" lang="en-US" altLang="zh-TW" sz="4400" b="1" dirty="0">
                <a:latin typeface="+mn-lt"/>
              </a:rPr>
              <a:t>Member System Loading &gt; non-member System Loading</a:t>
            </a:r>
          </a:p>
          <a:p>
            <a:pPr lvl="2"/>
            <a:endParaRPr kumimoji="1" lang="en-US" altLang="zh-TW" sz="2800" dirty="0">
              <a:latin typeface="+mn-lt"/>
            </a:endParaRPr>
          </a:p>
          <a:p>
            <a:pPr lvl="1"/>
            <a:endParaRPr kumimoji="1" lang="zh-TW" altLang="en-US" sz="3600" dirty="0">
              <a:latin typeface="+mn-lt"/>
            </a:endParaRPr>
          </a:p>
        </p:txBody>
      </p:sp>
    </p:spTree>
    <p:extLst>
      <p:ext uri="{BB962C8B-B14F-4D97-AF65-F5344CB8AC3E}">
        <p14:creationId xmlns:p14="http://schemas.microsoft.com/office/powerpoint/2010/main" val="8730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5964" y="63664"/>
            <a:ext cx="21025723" cy="2650436"/>
          </a:xfrm>
        </p:spPr>
        <p:txBody>
          <a:bodyPr>
            <a:normAutofit/>
          </a:bodyPr>
          <a:lstStyle/>
          <a:p>
            <a:r>
              <a:rPr kumimoji="1" lang="en-US" altLang="zh-TW" sz="8000" dirty="0">
                <a:latin typeface="+mn-lt"/>
              </a:rPr>
              <a:t>Phase 2 </a:t>
            </a:r>
            <a:r>
              <a:rPr kumimoji="1" lang="mr-IN" altLang="zh-TW" sz="8000" dirty="0">
                <a:latin typeface="+mn-lt"/>
              </a:rPr>
              <a:t>–</a:t>
            </a:r>
            <a:r>
              <a:rPr kumimoji="1" lang="en-US" altLang="zh-TW" sz="8000" dirty="0">
                <a:latin typeface="+mn-lt"/>
              </a:rPr>
              <a:t> Discuss matrix of </a:t>
            </a:r>
            <a:r>
              <a:rPr kumimoji="1" lang="en-US" altLang="zh-TW" sz="8000" dirty="0" err="1">
                <a:latin typeface="+mn-lt"/>
              </a:rPr>
              <a:t>NMe</a:t>
            </a:r>
            <a:r>
              <a:rPr kumimoji="1" lang="en-US" altLang="zh-TW" sz="8000" dirty="0">
                <a:latin typeface="+mn-lt"/>
              </a:rPr>
              <a:t>&amp; </a:t>
            </a:r>
            <a:r>
              <a:rPr kumimoji="1" lang="en-US" altLang="zh-TW" sz="8000" dirty="0" err="1">
                <a:latin typeface="+mn-lt"/>
              </a:rPr>
              <a:t>FloorNo</a:t>
            </a:r>
            <a:endParaRPr kumimoji="1" lang="zh-TW" altLang="en-US" sz="8000" dirty="0">
              <a:latin typeface="+mn-lt"/>
            </a:endParaRPr>
          </a:p>
        </p:txBody>
      </p:sp>
      <p:pic>
        <p:nvPicPr>
          <p:cNvPr id="5" name="內容版面配置區 4"/>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r="20252" b="51424"/>
          <a:stretch/>
        </p:blipFill>
        <p:spPr>
          <a:xfrm>
            <a:off x="2505525" y="6828747"/>
            <a:ext cx="8656671" cy="5644818"/>
          </a:xfrm>
        </p:spPr>
      </p:pic>
      <p:pic>
        <p:nvPicPr>
          <p:cNvPr id="6" name="內容版面配置區 4"/>
          <p:cNvPicPr>
            <a:picLocks noChangeAspect="1"/>
          </p:cNvPicPr>
          <p:nvPr/>
        </p:nvPicPr>
        <p:blipFill rotWithShape="1">
          <a:blip r:embed="rId4" cstate="email">
            <a:extLst>
              <a:ext uri="{28A0092B-C50C-407E-A947-70E740481C1C}">
                <a14:useLocalDpi xmlns:a14="http://schemas.microsoft.com/office/drawing/2010/main" val="0"/>
              </a:ext>
            </a:extLst>
          </a:blip>
          <a:srcRect t="48117"/>
          <a:stretch/>
        </p:blipFill>
        <p:spPr>
          <a:xfrm>
            <a:off x="12760837" y="6536845"/>
            <a:ext cx="10855012" cy="6029116"/>
          </a:xfrm>
          <a:prstGeom prst="rect">
            <a:avLst/>
          </a:prstGeom>
        </p:spPr>
      </p:pic>
      <p:sp>
        <p:nvSpPr>
          <p:cNvPr id="7" name="內容版面配置區 2"/>
          <p:cNvSpPr txBox="1">
            <a:spLocks/>
          </p:cNvSpPr>
          <p:nvPr/>
        </p:nvSpPr>
        <p:spPr>
          <a:xfrm>
            <a:off x="1675964" y="3382281"/>
            <a:ext cx="21025723" cy="9091284"/>
          </a:xfrm>
          <a:prstGeom prst="rect">
            <a:avLst/>
          </a:prstGeom>
        </p:spPr>
        <p:txBody>
          <a:bodyPr vert="horz" lIns="182832" tIns="91416" rIns="182832" bIns="91416"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828343" lvl="2" indent="0">
              <a:buNone/>
            </a:pPr>
            <a:endParaRPr kumimoji="1" lang="en-US" altLang="zh-TW" sz="3999" dirty="0"/>
          </a:p>
          <a:p>
            <a:pPr lvl="1"/>
            <a:endParaRPr kumimoji="1" lang="zh-TW" altLang="en-US" sz="4799" dirty="0"/>
          </a:p>
        </p:txBody>
      </p:sp>
      <p:sp>
        <p:nvSpPr>
          <p:cNvPr id="8" name="矩形 7"/>
          <p:cNvSpPr/>
          <p:nvPr/>
        </p:nvSpPr>
        <p:spPr>
          <a:xfrm>
            <a:off x="1435952" y="2073143"/>
            <a:ext cx="10795818" cy="4523546"/>
          </a:xfrm>
          <a:prstGeom prst="rect">
            <a:avLst/>
          </a:prstGeom>
        </p:spPr>
        <p:txBody>
          <a:bodyPr wrap="square">
            <a:spAutoFit/>
          </a:bodyPr>
          <a:lstStyle/>
          <a:p>
            <a:pPr marL="571357" indent="-571357">
              <a:buFont typeface="Arial" charset="0"/>
              <a:buChar char="•"/>
            </a:pPr>
            <a:r>
              <a:rPr lang="en-US" altLang="zh-TW" sz="4800" b="1" dirty="0">
                <a:solidFill>
                  <a:srgbClr val="000000"/>
                </a:solidFill>
              </a:rPr>
              <a:t>member</a:t>
            </a:r>
          </a:p>
          <a:p>
            <a:pPr marL="1485529" lvl="1" indent="-571357">
              <a:buFont typeface="Arial" charset="0"/>
              <a:buChar char="•"/>
            </a:pPr>
            <a:r>
              <a:rPr lang="en-US" altLang="zh-TW" sz="3199" dirty="0">
                <a:solidFill>
                  <a:srgbClr val="000000"/>
                </a:solidFill>
              </a:rPr>
              <a:t>FloorB1 System Loading = 1460 / 11.37 = 128.4</a:t>
            </a:r>
            <a:endParaRPr lang="zh-TW" altLang="en-US" sz="3199" dirty="0">
              <a:solidFill>
                <a:srgbClr val="000000"/>
              </a:solidFill>
            </a:endParaRPr>
          </a:p>
          <a:p>
            <a:pPr marL="1485529" lvl="1" indent="-571357">
              <a:buFont typeface="Arial" charset="0"/>
              <a:buChar char="•"/>
            </a:pPr>
            <a:r>
              <a:rPr lang="en-US" altLang="zh-TW" sz="3199" dirty="0">
                <a:solidFill>
                  <a:srgbClr val="000000"/>
                </a:solidFill>
              </a:rPr>
              <a:t>Floor2 System Loading = </a:t>
            </a:r>
            <a:r>
              <a:rPr lang="is-IS" altLang="zh-TW" sz="3199" dirty="0"/>
              <a:t>2311/9.96 = 231.94</a:t>
            </a:r>
            <a:endParaRPr lang="zh-TW" altLang="en-US" sz="3199" dirty="0">
              <a:solidFill>
                <a:srgbClr val="000000"/>
              </a:solidFill>
            </a:endParaRPr>
          </a:p>
          <a:p>
            <a:pPr marL="1485529" lvl="1" indent="-571357">
              <a:buFont typeface="Arial" charset="0"/>
              <a:buChar char="•"/>
            </a:pPr>
            <a:r>
              <a:rPr lang="en-US" altLang="zh-TW" sz="3199" dirty="0">
                <a:solidFill>
                  <a:srgbClr val="000000"/>
                </a:solidFill>
              </a:rPr>
              <a:t>Floor3 System Loading = 2536 / 11.24 = 225.59</a:t>
            </a:r>
          </a:p>
          <a:p>
            <a:pPr marL="571357" indent="-571357">
              <a:buFont typeface="Arial" charset="0"/>
              <a:buChar char="•"/>
            </a:pPr>
            <a:r>
              <a:rPr lang="en-US" altLang="zh-TW" sz="4800" b="1" dirty="0">
                <a:solidFill>
                  <a:srgbClr val="000000"/>
                </a:solidFill>
              </a:rPr>
              <a:t>non-member</a:t>
            </a:r>
          </a:p>
          <a:p>
            <a:pPr marL="1485529" lvl="1" indent="-571357">
              <a:buFont typeface="Arial" charset="0"/>
              <a:buChar char="•"/>
            </a:pPr>
            <a:r>
              <a:rPr lang="en-US" altLang="zh-TW" sz="3199" dirty="0">
                <a:solidFill>
                  <a:srgbClr val="000000"/>
                </a:solidFill>
              </a:rPr>
              <a:t>FloorB1 System Loading  = 209 / 11.29 = 18.51</a:t>
            </a:r>
          </a:p>
          <a:p>
            <a:pPr marL="1485529" lvl="1" indent="-571357">
              <a:buFont typeface="Arial" charset="0"/>
              <a:buChar char="•"/>
            </a:pPr>
            <a:r>
              <a:rPr lang="en-US" altLang="zh-TW" sz="3199" dirty="0">
                <a:solidFill>
                  <a:srgbClr val="000000"/>
                </a:solidFill>
              </a:rPr>
              <a:t>Floor2 System Loading = 270 / 3.94 = 68.56</a:t>
            </a:r>
          </a:p>
          <a:p>
            <a:pPr marL="1485529" lvl="1" indent="-571357">
              <a:buFont typeface="Arial" charset="0"/>
              <a:buChar char="•"/>
            </a:pPr>
            <a:r>
              <a:rPr lang="en-US" altLang="zh-TW" sz="3199" dirty="0">
                <a:solidFill>
                  <a:srgbClr val="000000"/>
                </a:solidFill>
              </a:rPr>
              <a:t>Floor3 System Loading = 283 / 11.08 = 25.55</a:t>
            </a:r>
            <a:endParaRPr lang="zh-TW" altLang="en-US" sz="3199" dirty="0">
              <a:solidFill>
                <a:srgbClr val="000000"/>
              </a:solidFill>
            </a:endParaRPr>
          </a:p>
        </p:txBody>
      </p:sp>
      <p:cxnSp>
        <p:nvCxnSpPr>
          <p:cNvPr id="10" name="直線箭頭接點 9"/>
          <p:cNvCxnSpPr/>
          <p:nvPr/>
        </p:nvCxnSpPr>
        <p:spPr>
          <a:xfrm>
            <a:off x="11394374" y="4686142"/>
            <a:ext cx="1077407" cy="0"/>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3146519" y="3102363"/>
            <a:ext cx="11383491" cy="3046219"/>
          </a:xfrm>
          <a:prstGeom prst="rect">
            <a:avLst/>
          </a:prstGeom>
        </p:spPr>
        <p:txBody>
          <a:bodyPr wrap="square">
            <a:spAutoFit/>
          </a:bodyPr>
          <a:lstStyle/>
          <a:p>
            <a:pPr marL="571357" indent="-571357">
              <a:buFont typeface="Arial" charset="0"/>
              <a:buChar char="•"/>
            </a:pPr>
            <a:r>
              <a:rPr lang="en-US" altLang="zh-TW" sz="3199" dirty="0">
                <a:solidFill>
                  <a:srgbClr val="000000"/>
                </a:solidFill>
              </a:rPr>
              <a:t>System Loading’s Rank  of each floor</a:t>
            </a:r>
          </a:p>
          <a:p>
            <a:pPr marL="1485529" lvl="1" indent="-571357">
              <a:buFont typeface="Arial" charset="0"/>
              <a:buChar char="•"/>
            </a:pPr>
            <a:r>
              <a:rPr lang="en-US" altLang="zh-TW" sz="3199" dirty="0">
                <a:solidFill>
                  <a:srgbClr val="000000"/>
                </a:solidFill>
              </a:rPr>
              <a:t>1</a:t>
            </a:r>
            <a:r>
              <a:rPr lang="en-US" altLang="zh-TW" sz="3199" baseline="30000" dirty="0">
                <a:solidFill>
                  <a:srgbClr val="000000"/>
                </a:solidFill>
              </a:rPr>
              <a:t>st</a:t>
            </a:r>
            <a:r>
              <a:rPr lang="en-US" altLang="zh-TW" sz="3199" dirty="0">
                <a:solidFill>
                  <a:srgbClr val="000000"/>
                </a:solidFill>
              </a:rPr>
              <a:t> : Floor2   ( average price of this floor is </a:t>
            </a:r>
            <a:r>
              <a:rPr lang="en-US" altLang="zh-TW" sz="3199" dirty="0"/>
              <a:t>3598 </a:t>
            </a:r>
            <a:r>
              <a:rPr lang="en-US" altLang="zh-TW" sz="3199" dirty="0">
                <a:solidFill>
                  <a:srgbClr val="000000"/>
                </a:solidFill>
              </a:rPr>
              <a:t>)</a:t>
            </a:r>
          </a:p>
          <a:p>
            <a:pPr marL="1485529" lvl="1" indent="-571357">
              <a:buFont typeface="Arial" charset="0"/>
              <a:buChar char="•"/>
            </a:pPr>
            <a:r>
              <a:rPr lang="en-US" altLang="zh-TW" sz="3199" dirty="0">
                <a:solidFill>
                  <a:srgbClr val="000000"/>
                </a:solidFill>
              </a:rPr>
              <a:t>2</a:t>
            </a:r>
            <a:r>
              <a:rPr lang="en-US" altLang="zh-TW" sz="3199" baseline="30000" dirty="0">
                <a:solidFill>
                  <a:srgbClr val="000000"/>
                </a:solidFill>
              </a:rPr>
              <a:t>nd</a:t>
            </a:r>
            <a:r>
              <a:rPr lang="en-US" altLang="zh-TW" sz="3199" dirty="0">
                <a:solidFill>
                  <a:srgbClr val="000000"/>
                </a:solidFill>
              </a:rPr>
              <a:t>: Floor3   ( average price of this floor is </a:t>
            </a:r>
            <a:r>
              <a:rPr lang="en-US" altLang="zh-TW" sz="3199" dirty="0"/>
              <a:t>1854 </a:t>
            </a:r>
            <a:r>
              <a:rPr lang="en-US" altLang="zh-TW" sz="3199" dirty="0">
                <a:solidFill>
                  <a:srgbClr val="000000"/>
                </a:solidFill>
              </a:rPr>
              <a:t>)</a:t>
            </a:r>
          </a:p>
          <a:p>
            <a:pPr marL="1485529" lvl="1" indent="-571357">
              <a:buFont typeface="Arial" charset="0"/>
              <a:buChar char="•"/>
            </a:pPr>
            <a:r>
              <a:rPr lang="en-US" altLang="zh-TW" sz="3199" dirty="0">
                <a:solidFill>
                  <a:srgbClr val="000000"/>
                </a:solidFill>
              </a:rPr>
              <a:t>3</a:t>
            </a:r>
            <a:r>
              <a:rPr lang="en-US" altLang="zh-TW" sz="3199" baseline="30000" dirty="0">
                <a:solidFill>
                  <a:srgbClr val="000000"/>
                </a:solidFill>
              </a:rPr>
              <a:t>rd</a:t>
            </a:r>
            <a:r>
              <a:rPr lang="en-US" altLang="zh-TW" sz="3199" dirty="0">
                <a:solidFill>
                  <a:srgbClr val="000000"/>
                </a:solidFill>
              </a:rPr>
              <a:t>: FloorB1 ( average price of this floor is </a:t>
            </a:r>
            <a:r>
              <a:rPr lang="en-US" altLang="zh-TW" sz="3199" dirty="0"/>
              <a:t>4000 </a:t>
            </a:r>
            <a:r>
              <a:rPr lang="en-US" altLang="zh-TW" sz="3199" dirty="0">
                <a:solidFill>
                  <a:srgbClr val="000000"/>
                </a:solidFill>
              </a:rPr>
              <a:t>)</a:t>
            </a:r>
            <a:endParaRPr lang="zh-TW" altLang="en-US" sz="3199" dirty="0">
              <a:solidFill>
                <a:srgbClr val="000000"/>
              </a:solidFill>
            </a:endParaRPr>
          </a:p>
          <a:p>
            <a:pPr marL="571357" indent="-571357">
              <a:buFont typeface="Arial" charset="0"/>
              <a:buChar char="•"/>
            </a:pPr>
            <a:r>
              <a:rPr lang="en-US" altLang="zh-TW" sz="3199" dirty="0">
                <a:solidFill>
                  <a:srgbClr val="000000"/>
                </a:solidFill>
              </a:rPr>
              <a:t>Why</a:t>
            </a:r>
            <a:r>
              <a:rPr lang="zh-TW" altLang="en-US" sz="3199" dirty="0">
                <a:solidFill>
                  <a:srgbClr val="000000"/>
                </a:solidFill>
              </a:rPr>
              <a:t> </a:t>
            </a:r>
            <a:r>
              <a:rPr lang="en-US" altLang="zh-TW" sz="3199" dirty="0">
                <a:solidFill>
                  <a:srgbClr val="000000"/>
                </a:solidFill>
              </a:rPr>
              <a:t>Floor2</a:t>
            </a:r>
            <a:r>
              <a:rPr lang="zh-TW" altLang="en-US" sz="3199" dirty="0">
                <a:solidFill>
                  <a:srgbClr val="000000"/>
                </a:solidFill>
              </a:rPr>
              <a:t> </a:t>
            </a:r>
            <a:r>
              <a:rPr lang="en-US" altLang="zh-TW" sz="3199" dirty="0">
                <a:solidFill>
                  <a:srgbClr val="000000"/>
                </a:solidFill>
              </a:rPr>
              <a:t>&gt;</a:t>
            </a:r>
            <a:r>
              <a:rPr lang="zh-TW" altLang="en-US" sz="3199" dirty="0">
                <a:solidFill>
                  <a:srgbClr val="000000"/>
                </a:solidFill>
              </a:rPr>
              <a:t> </a:t>
            </a:r>
            <a:r>
              <a:rPr lang="en-US" altLang="zh-TW" sz="3199" dirty="0">
                <a:solidFill>
                  <a:srgbClr val="000000"/>
                </a:solidFill>
              </a:rPr>
              <a:t>Floor3</a:t>
            </a:r>
            <a:r>
              <a:rPr lang="zh-TW" altLang="en-US" sz="3199" dirty="0">
                <a:solidFill>
                  <a:srgbClr val="000000"/>
                </a:solidFill>
              </a:rPr>
              <a:t> </a:t>
            </a:r>
            <a:r>
              <a:rPr lang="en-US" altLang="zh-TW" sz="3199" dirty="0">
                <a:solidFill>
                  <a:srgbClr val="000000"/>
                </a:solidFill>
              </a:rPr>
              <a:t>:</a:t>
            </a:r>
            <a:r>
              <a:rPr lang="zh-TW" altLang="en-US" sz="3199" dirty="0">
                <a:solidFill>
                  <a:srgbClr val="000000"/>
                </a:solidFill>
              </a:rPr>
              <a:t> </a:t>
            </a:r>
            <a:r>
              <a:rPr lang="en-US" altLang="zh-TW" sz="3199" dirty="0">
                <a:solidFill>
                  <a:srgbClr val="000000"/>
                </a:solidFill>
              </a:rPr>
              <a:t>we</a:t>
            </a:r>
            <a:r>
              <a:rPr lang="zh-TW" altLang="en-US" sz="3199" dirty="0">
                <a:solidFill>
                  <a:srgbClr val="000000"/>
                </a:solidFill>
              </a:rPr>
              <a:t> </a:t>
            </a:r>
            <a:r>
              <a:rPr lang="en-US" altLang="zh-TW" sz="3199" dirty="0">
                <a:solidFill>
                  <a:srgbClr val="000000"/>
                </a:solidFill>
              </a:rPr>
              <a:t>guess</a:t>
            </a:r>
            <a:r>
              <a:rPr lang="zh-TW" altLang="en-US" sz="3199" dirty="0">
                <a:solidFill>
                  <a:srgbClr val="000000"/>
                </a:solidFill>
              </a:rPr>
              <a:t> </a:t>
            </a:r>
            <a:r>
              <a:rPr lang="en-US" altLang="zh-TW" sz="3199" dirty="0">
                <a:solidFill>
                  <a:srgbClr val="000000"/>
                </a:solidFill>
              </a:rPr>
              <a:t>this</a:t>
            </a:r>
            <a:r>
              <a:rPr lang="zh-TW" altLang="en-US" sz="3199" dirty="0">
                <a:solidFill>
                  <a:srgbClr val="000000"/>
                </a:solidFill>
              </a:rPr>
              <a:t> </a:t>
            </a:r>
            <a:r>
              <a:rPr lang="en-US" altLang="zh-TW" sz="3199" dirty="0">
                <a:solidFill>
                  <a:srgbClr val="000000"/>
                </a:solidFill>
              </a:rPr>
              <a:t>is</a:t>
            </a:r>
            <a:r>
              <a:rPr lang="zh-TW" altLang="en-US" sz="3199" dirty="0">
                <a:solidFill>
                  <a:srgbClr val="000000"/>
                </a:solidFill>
              </a:rPr>
              <a:t> </a:t>
            </a:r>
            <a:r>
              <a:rPr lang="en-US" altLang="zh-TW" sz="3199" dirty="0">
                <a:solidFill>
                  <a:srgbClr val="000000"/>
                </a:solidFill>
              </a:rPr>
              <a:t>because</a:t>
            </a:r>
            <a:r>
              <a:rPr lang="zh-TW" altLang="en-US" sz="3199" dirty="0">
                <a:solidFill>
                  <a:srgbClr val="000000"/>
                </a:solidFill>
              </a:rPr>
              <a:t> </a:t>
            </a:r>
            <a:r>
              <a:rPr lang="en-US" altLang="zh-TW" sz="3199" dirty="0">
                <a:solidFill>
                  <a:srgbClr val="000000"/>
                </a:solidFill>
              </a:rPr>
              <a:t>Floor2</a:t>
            </a:r>
            <a:r>
              <a:rPr lang="zh-TW" altLang="en-US" sz="3199" dirty="0">
                <a:solidFill>
                  <a:srgbClr val="000000"/>
                </a:solidFill>
              </a:rPr>
              <a:t> </a:t>
            </a:r>
            <a:r>
              <a:rPr lang="en-US" altLang="zh-TW" sz="3199" dirty="0">
                <a:solidFill>
                  <a:srgbClr val="000000"/>
                </a:solidFill>
              </a:rPr>
              <a:t>amount</a:t>
            </a:r>
            <a:r>
              <a:rPr lang="zh-TW" altLang="en-US" sz="3199" dirty="0">
                <a:solidFill>
                  <a:srgbClr val="000000"/>
                </a:solidFill>
              </a:rPr>
              <a:t> </a:t>
            </a:r>
            <a:r>
              <a:rPr lang="en-US" altLang="zh-TW" sz="3199" dirty="0">
                <a:solidFill>
                  <a:srgbClr val="000000"/>
                </a:solidFill>
              </a:rPr>
              <a:t>of</a:t>
            </a:r>
            <a:r>
              <a:rPr lang="zh-TW" altLang="en-US" sz="3199" dirty="0">
                <a:solidFill>
                  <a:srgbClr val="000000"/>
                </a:solidFill>
              </a:rPr>
              <a:t> </a:t>
            </a:r>
            <a:r>
              <a:rPr lang="en-US" altLang="zh-TW" sz="3199" dirty="0">
                <a:solidFill>
                  <a:srgbClr val="000000"/>
                </a:solidFill>
              </a:rPr>
              <a:t>Tickets</a:t>
            </a:r>
            <a:r>
              <a:rPr lang="zh-TW" altLang="en-US" sz="3199" dirty="0">
                <a:solidFill>
                  <a:srgbClr val="000000"/>
                </a:solidFill>
              </a:rPr>
              <a:t> </a:t>
            </a:r>
            <a:r>
              <a:rPr lang="en-US" altLang="zh-TW" sz="3199" dirty="0">
                <a:solidFill>
                  <a:srgbClr val="000000"/>
                </a:solidFill>
              </a:rPr>
              <a:t>&lt;</a:t>
            </a:r>
            <a:r>
              <a:rPr lang="zh-TW" altLang="en-US" sz="3199" dirty="0">
                <a:solidFill>
                  <a:srgbClr val="000000"/>
                </a:solidFill>
              </a:rPr>
              <a:t> </a:t>
            </a:r>
            <a:r>
              <a:rPr lang="en-US" altLang="zh-TW" sz="3199" dirty="0">
                <a:solidFill>
                  <a:srgbClr val="000000"/>
                </a:solidFill>
              </a:rPr>
              <a:t>Floor3’s</a:t>
            </a:r>
            <a:r>
              <a:rPr lang="zh-TW" altLang="en-US" sz="3199" dirty="0">
                <a:solidFill>
                  <a:srgbClr val="000000"/>
                </a:solidFill>
              </a:rPr>
              <a:t> </a:t>
            </a:r>
            <a:endParaRPr lang="en-US" altLang="zh-TW" sz="3199" dirty="0">
              <a:solidFill>
                <a:srgbClr val="000000"/>
              </a:solidFill>
            </a:endParaRPr>
          </a:p>
        </p:txBody>
      </p:sp>
      <p:sp>
        <p:nvSpPr>
          <p:cNvPr id="15" name="矩形 14"/>
          <p:cNvSpPr/>
          <p:nvPr/>
        </p:nvSpPr>
        <p:spPr>
          <a:xfrm>
            <a:off x="6057882" y="12861828"/>
            <a:ext cx="12834833" cy="1076961"/>
          </a:xfrm>
          <a:prstGeom prst="rect">
            <a:avLst/>
          </a:prstGeom>
        </p:spPr>
        <p:txBody>
          <a:bodyPr wrap="square">
            <a:spAutoFit/>
          </a:bodyPr>
          <a:lstStyle/>
          <a:p>
            <a:r>
              <a:rPr lang="en-US" altLang="zh-TW" sz="3199" dirty="0">
                <a:solidFill>
                  <a:srgbClr val="000000"/>
                </a:solidFill>
                <a:latin typeface="Helvetica Neue" charset="0"/>
              </a:rPr>
              <a:t>Ps. </a:t>
            </a:r>
            <a:r>
              <a:rPr lang="en-US" altLang="zh-TW" sz="3199" dirty="0" err="1">
                <a:solidFill>
                  <a:srgbClr val="000000"/>
                </a:solidFill>
                <a:latin typeface="Helvetica Neue" charset="0"/>
              </a:rPr>
              <a:t>NMe</a:t>
            </a:r>
            <a:r>
              <a:rPr lang="en-US" altLang="zh-TW" sz="3199" dirty="0">
                <a:solidFill>
                  <a:srgbClr val="000000"/>
                </a:solidFill>
                <a:latin typeface="Helvetica Neue" charset="0"/>
              </a:rPr>
              <a:t> : Non-member, Member | </a:t>
            </a:r>
            <a:r>
              <a:rPr lang="en-US" altLang="zh-TW" sz="3199" dirty="0" err="1">
                <a:solidFill>
                  <a:srgbClr val="000000"/>
                </a:solidFill>
                <a:latin typeface="Helvetica Neue" charset="0"/>
              </a:rPr>
              <a:t>FloorNo</a:t>
            </a:r>
            <a:r>
              <a:rPr lang="en-US" altLang="zh-TW" sz="3199" dirty="0">
                <a:solidFill>
                  <a:srgbClr val="000000"/>
                </a:solidFill>
                <a:latin typeface="Helvetica Neue" charset="0"/>
              </a:rPr>
              <a:t> : (FloorB1,Floor2,Floor3)</a:t>
            </a:r>
          </a:p>
          <a:p>
            <a:endParaRPr lang="en-US" altLang="zh-TW" sz="3199" dirty="0">
              <a:solidFill>
                <a:srgbClr val="000000"/>
              </a:solidFill>
              <a:latin typeface="Helvetica Neue" charset="0"/>
            </a:endParaRPr>
          </a:p>
        </p:txBody>
      </p:sp>
    </p:spTree>
    <p:extLst>
      <p:ext uri="{BB962C8B-B14F-4D97-AF65-F5344CB8AC3E}">
        <p14:creationId xmlns:p14="http://schemas.microsoft.com/office/powerpoint/2010/main" val="1143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rotWithShape="1">
          <a:blip r:embed="rId2" cstate="email">
            <a:extLst>
              <a:ext uri="{28A0092B-C50C-407E-A947-70E740481C1C}">
                <a14:useLocalDpi xmlns:a14="http://schemas.microsoft.com/office/drawing/2010/main" val="0"/>
              </a:ext>
            </a:extLst>
          </a:blip>
          <a:srcRect b="45544"/>
          <a:stretch/>
        </p:blipFill>
        <p:spPr>
          <a:xfrm>
            <a:off x="14994491" y="4034340"/>
            <a:ext cx="8058250" cy="3426147"/>
          </a:xfrm>
          <a:prstGeom prst="rect">
            <a:avLst/>
          </a:prstGeom>
        </p:spPr>
      </p:pic>
      <p:sp>
        <p:nvSpPr>
          <p:cNvPr id="2" name="標題 1"/>
          <p:cNvSpPr>
            <a:spLocks noGrp="1"/>
          </p:cNvSpPr>
          <p:nvPr>
            <p:ph type="title"/>
          </p:nvPr>
        </p:nvSpPr>
        <p:spPr>
          <a:xfrm>
            <a:off x="761800" y="500163"/>
            <a:ext cx="23273857" cy="1228495"/>
          </a:xfrm>
        </p:spPr>
        <p:txBody>
          <a:bodyPr>
            <a:normAutofit/>
          </a:bodyPr>
          <a:lstStyle/>
          <a:p>
            <a:r>
              <a:rPr kumimoji="1" lang="en-US" altLang="zh-TW" sz="6600" dirty="0"/>
              <a:t>Phase 3 </a:t>
            </a:r>
            <a:r>
              <a:rPr kumimoji="1" lang="mr-IN" altLang="zh-TW" sz="6600" dirty="0"/>
              <a:t>–</a:t>
            </a:r>
            <a:r>
              <a:rPr kumimoji="1" lang="en-US" altLang="zh-TW" sz="6600" dirty="0"/>
              <a:t> Discuss matrix of </a:t>
            </a:r>
            <a:r>
              <a:rPr kumimoji="1" lang="en-US" altLang="zh-TW" sz="6600" dirty="0" err="1"/>
              <a:t>NMe</a:t>
            </a:r>
            <a:r>
              <a:rPr kumimoji="1" lang="en-US" altLang="zh-TW" sz="6600" dirty="0"/>
              <a:t> &amp; SEAT_REGION_NAME</a:t>
            </a:r>
            <a:endParaRPr kumimoji="1" lang="zh-TW" altLang="en-US" sz="6600" dirty="0"/>
          </a:p>
        </p:txBody>
      </p:sp>
      <p:sp>
        <p:nvSpPr>
          <p:cNvPr id="7" name="內容版面配置區 2"/>
          <p:cNvSpPr txBox="1">
            <a:spLocks/>
          </p:cNvSpPr>
          <p:nvPr/>
        </p:nvSpPr>
        <p:spPr>
          <a:xfrm>
            <a:off x="1675964" y="3382281"/>
            <a:ext cx="21025723" cy="9091284"/>
          </a:xfrm>
          <a:prstGeom prst="rect">
            <a:avLst/>
          </a:prstGeom>
        </p:spPr>
        <p:txBody>
          <a:bodyPr vert="horz" lIns="182832" tIns="91416" rIns="182832" bIns="91416"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828343" lvl="2" indent="0">
              <a:buNone/>
            </a:pPr>
            <a:endParaRPr kumimoji="1" lang="en-US" altLang="zh-TW" sz="3999" dirty="0"/>
          </a:p>
          <a:p>
            <a:pPr lvl="1"/>
            <a:endParaRPr kumimoji="1" lang="zh-TW" altLang="en-US" sz="4799" dirty="0"/>
          </a:p>
        </p:txBody>
      </p:sp>
      <p:sp>
        <p:nvSpPr>
          <p:cNvPr id="13" name="矩形 12"/>
          <p:cNvSpPr/>
          <p:nvPr/>
        </p:nvSpPr>
        <p:spPr>
          <a:xfrm>
            <a:off x="16402197" y="2227015"/>
            <a:ext cx="7975453" cy="584647"/>
          </a:xfrm>
          <a:prstGeom prst="rect">
            <a:avLst/>
          </a:prstGeom>
        </p:spPr>
        <p:txBody>
          <a:bodyPr wrap="square">
            <a:spAutoFit/>
          </a:bodyPr>
          <a:lstStyle/>
          <a:p>
            <a:r>
              <a:rPr lang="en-US" altLang="zh-TW" sz="3199" dirty="0"/>
              <a:t>This</a:t>
            </a:r>
            <a:r>
              <a:rPr lang="zh-TW" altLang="en-US" sz="3199" dirty="0"/>
              <a:t> </a:t>
            </a:r>
            <a:r>
              <a:rPr lang="en-US" altLang="zh-TW" sz="3199" dirty="0"/>
              <a:t>related</a:t>
            </a:r>
            <a:r>
              <a:rPr lang="zh-TW" altLang="en-US" sz="3199" dirty="0"/>
              <a:t> </a:t>
            </a:r>
            <a:r>
              <a:rPr lang="en-US" altLang="zh-TW" sz="3199" dirty="0"/>
              <a:t>data</a:t>
            </a:r>
            <a:r>
              <a:rPr lang="zh-TW" altLang="en-US" sz="3199" dirty="0"/>
              <a:t> </a:t>
            </a:r>
            <a:r>
              <a:rPr lang="en-US" altLang="zh-TW" sz="3199" dirty="0" err="1"/>
              <a:t>ouput</a:t>
            </a:r>
            <a:r>
              <a:rPr lang="zh-TW" altLang="en-US" sz="3199" dirty="0"/>
              <a:t> </a:t>
            </a:r>
            <a:r>
              <a:rPr lang="en-US" altLang="zh-TW" sz="3199" dirty="0"/>
              <a:t>is</a:t>
            </a:r>
            <a:r>
              <a:rPr lang="zh-TW" altLang="en-US" sz="3199" dirty="0"/>
              <a:t> </a:t>
            </a:r>
            <a:r>
              <a:rPr lang="en-US" altLang="zh-TW" sz="3199" dirty="0"/>
              <a:t>saved</a:t>
            </a:r>
            <a:r>
              <a:rPr lang="zh-TW" altLang="en-US" sz="3199" dirty="0"/>
              <a:t> </a:t>
            </a:r>
            <a:r>
              <a:rPr lang="en-US" altLang="zh-TW" sz="3199" dirty="0"/>
              <a:t>in</a:t>
            </a:r>
            <a:r>
              <a:rPr lang="zh-TW" altLang="en-US" sz="3199" dirty="0"/>
              <a:t> </a:t>
            </a:r>
            <a:r>
              <a:rPr lang="en-US" altLang="zh-TW" sz="3199" dirty="0"/>
              <a:t>Result.xlsx</a:t>
            </a:r>
            <a:r>
              <a:rPr lang="en-US" altLang="zh-TW" sz="3199" dirty="0" smtClean="0"/>
              <a:t>.</a:t>
            </a:r>
            <a:endParaRPr lang="en-US" altLang="zh-TW" sz="3199" dirty="0"/>
          </a:p>
        </p:txBody>
      </p:sp>
      <p:sp>
        <p:nvSpPr>
          <p:cNvPr id="15" name="矩形 14"/>
          <p:cNvSpPr/>
          <p:nvPr/>
        </p:nvSpPr>
        <p:spPr>
          <a:xfrm>
            <a:off x="13553719" y="3306037"/>
            <a:ext cx="4887319" cy="769441"/>
          </a:xfrm>
          <a:prstGeom prst="rect">
            <a:avLst/>
          </a:prstGeom>
        </p:spPr>
        <p:txBody>
          <a:bodyPr wrap="square">
            <a:spAutoFit/>
          </a:bodyPr>
          <a:lstStyle/>
          <a:p>
            <a:pPr algn="ctr"/>
            <a:r>
              <a:rPr lang="en-US" altLang="zh-TW" sz="4400" b="1" dirty="0">
                <a:solidFill>
                  <a:srgbClr val="FF0000"/>
                </a:solidFill>
              </a:rPr>
              <a:t>Member</a:t>
            </a:r>
            <a:endParaRPr lang="zh-TW" altLang="en-US" sz="1800" dirty="0">
              <a:solidFill>
                <a:srgbClr val="FF0000"/>
              </a:solidFill>
            </a:endParaRPr>
          </a:p>
        </p:txBody>
      </p:sp>
      <p:sp>
        <p:nvSpPr>
          <p:cNvPr id="17" name="內容版面配置區 2"/>
          <p:cNvSpPr>
            <a:spLocks noGrp="1"/>
          </p:cNvSpPr>
          <p:nvPr>
            <p:ph idx="1"/>
          </p:nvPr>
        </p:nvSpPr>
        <p:spPr>
          <a:xfrm>
            <a:off x="1517371" y="3030372"/>
            <a:ext cx="12663020" cy="10131721"/>
          </a:xfrm>
        </p:spPr>
        <p:txBody>
          <a:bodyPr>
            <a:normAutofit/>
          </a:bodyPr>
          <a:lstStyle/>
          <a:p>
            <a:pPr algn="just"/>
            <a:r>
              <a:rPr kumimoji="1" lang="en-US" altLang="zh-TW" sz="4799" dirty="0">
                <a:latin typeface="+mn-lt"/>
              </a:rPr>
              <a:t>According</a:t>
            </a:r>
            <a:r>
              <a:rPr kumimoji="1" lang="zh-TW" altLang="en-US" sz="4799" dirty="0">
                <a:latin typeface="+mn-lt"/>
              </a:rPr>
              <a:t> </a:t>
            </a:r>
            <a:r>
              <a:rPr kumimoji="1" lang="en-US" altLang="zh-TW" sz="4799" dirty="0">
                <a:latin typeface="+mn-lt"/>
              </a:rPr>
              <a:t>to</a:t>
            </a:r>
            <a:r>
              <a:rPr kumimoji="1" lang="zh-TW" altLang="en-US" sz="4799" dirty="0">
                <a:latin typeface="+mn-lt"/>
              </a:rPr>
              <a:t> </a:t>
            </a:r>
            <a:r>
              <a:rPr kumimoji="1" lang="en-US" altLang="zh-TW" sz="4799" dirty="0">
                <a:latin typeface="+mn-lt"/>
              </a:rPr>
              <a:t>right</a:t>
            </a:r>
            <a:r>
              <a:rPr kumimoji="1" lang="zh-TW" altLang="en-US" sz="4799" dirty="0">
                <a:latin typeface="+mn-lt"/>
              </a:rPr>
              <a:t> </a:t>
            </a:r>
            <a:r>
              <a:rPr kumimoji="1" lang="en-US" altLang="zh-TW" sz="4799" dirty="0">
                <a:latin typeface="+mn-lt"/>
              </a:rPr>
              <a:t>data</a:t>
            </a:r>
            <a:r>
              <a:rPr kumimoji="1" lang="zh-TW" altLang="en-US" sz="4799" dirty="0">
                <a:latin typeface="+mn-lt"/>
              </a:rPr>
              <a:t> </a:t>
            </a:r>
            <a:r>
              <a:rPr kumimoji="1" lang="en-US" altLang="zh-TW" sz="4799" dirty="0">
                <a:latin typeface="+mn-lt"/>
              </a:rPr>
              <a:t>we</a:t>
            </a:r>
            <a:r>
              <a:rPr kumimoji="1" lang="zh-TW" altLang="en-US" sz="4799" dirty="0">
                <a:latin typeface="+mn-lt"/>
              </a:rPr>
              <a:t> </a:t>
            </a:r>
            <a:r>
              <a:rPr kumimoji="1" lang="en-US" altLang="zh-TW" sz="4799" dirty="0">
                <a:latin typeface="+mn-lt"/>
              </a:rPr>
              <a:t>analyze,</a:t>
            </a:r>
            <a:r>
              <a:rPr kumimoji="1" lang="zh-TW" altLang="en-US" sz="4799" dirty="0">
                <a:latin typeface="+mn-lt"/>
              </a:rPr>
              <a:t> </a:t>
            </a:r>
            <a:r>
              <a:rPr kumimoji="1" lang="en-US" altLang="zh-TW" sz="4799" dirty="0">
                <a:latin typeface="+mn-lt"/>
              </a:rPr>
              <a:t>we</a:t>
            </a:r>
            <a:r>
              <a:rPr kumimoji="1" lang="zh-TW" altLang="en-US" sz="4799" dirty="0">
                <a:latin typeface="+mn-lt"/>
              </a:rPr>
              <a:t> </a:t>
            </a:r>
            <a:r>
              <a:rPr kumimoji="1" lang="en-US" altLang="zh-TW" sz="4799" dirty="0">
                <a:latin typeface="+mn-lt"/>
              </a:rPr>
              <a:t>can</a:t>
            </a:r>
            <a:r>
              <a:rPr kumimoji="1" lang="zh-TW" altLang="en-US" sz="4799" dirty="0">
                <a:latin typeface="+mn-lt"/>
              </a:rPr>
              <a:t> </a:t>
            </a:r>
            <a:r>
              <a:rPr kumimoji="1" lang="en-US" altLang="zh-TW" sz="4799" dirty="0">
                <a:latin typeface="+mn-lt"/>
              </a:rPr>
              <a:t>found</a:t>
            </a:r>
            <a:r>
              <a:rPr kumimoji="1" lang="zh-TW" altLang="en-US" sz="4799" dirty="0">
                <a:latin typeface="+mn-lt"/>
              </a:rPr>
              <a:t> </a:t>
            </a:r>
            <a:r>
              <a:rPr kumimoji="1" lang="en-US" altLang="zh-TW" sz="4799" dirty="0">
                <a:latin typeface="+mn-lt"/>
              </a:rPr>
              <a:t>some</a:t>
            </a:r>
            <a:r>
              <a:rPr kumimoji="1" lang="zh-TW" altLang="en-US" sz="4799" dirty="0">
                <a:latin typeface="+mn-lt"/>
              </a:rPr>
              <a:t> </a:t>
            </a:r>
            <a:r>
              <a:rPr kumimoji="1" lang="en-US" altLang="zh-TW" sz="4799" dirty="0">
                <a:latin typeface="+mn-lt"/>
              </a:rPr>
              <a:t>characteristics</a:t>
            </a:r>
            <a:r>
              <a:rPr kumimoji="1" lang="zh-TW" altLang="en-US" sz="4799" dirty="0">
                <a:latin typeface="+mn-lt"/>
              </a:rPr>
              <a:t> </a:t>
            </a:r>
            <a:r>
              <a:rPr kumimoji="1" lang="en-US" altLang="zh-TW" sz="4799" dirty="0">
                <a:latin typeface="+mn-lt"/>
              </a:rPr>
              <a:t>in</a:t>
            </a:r>
            <a:r>
              <a:rPr kumimoji="1" lang="zh-TW" altLang="en-US" sz="4799" dirty="0">
                <a:latin typeface="+mn-lt"/>
              </a:rPr>
              <a:t> </a:t>
            </a:r>
            <a:r>
              <a:rPr kumimoji="1" lang="en-US" altLang="zh-TW" sz="4799" dirty="0">
                <a:latin typeface="+mn-lt"/>
              </a:rPr>
              <a:t>the</a:t>
            </a:r>
            <a:r>
              <a:rPr kumimoji="1" lang="zh-TW" altLang="en-US" sz="4799" dirty="0">
                <a:latin typeface="+mn-lt"/>
              </a:rPr>
              <a:t> </a:t>
            </a:r>
            <a:r>
              <a:rPr kumimoji="1" lang="en-US" altLang="zh-TW" sz="4799" dirty="0">
                <a:latin typeface="+mn-lt"/>
              </a:rPr>
              <a:t>data</a:t>
            </a:r>
            <a:r>
              <a:rPr kumimoji="1" lang="zh-TW" altLang="en-US" sz="4799" dirty="0">
                <a:latin typeface="+mn-lt"/>
              </a:rPr>
              <a:t> </a:t>
            </a:r>
            <a:r>
              <a:rPr kumimoji="1" lang="en-US" altLang="zh-TW" sz="4799" dirty="0">
                <a:latin typeface="+mn-lt"/>
              </a:rPr>
              <a:t>:</a:t>
            </a:r>
            <a:endParaRPr kumimoji="1" lang="zh-TW" altLang="en-US" sz="4799" dirty="0">
              <a:latin typeface="+mn-lt"/>
            </a:endParaRPr>
          </a:p>
          <a:p>
            <a:pPr lvl="1" algn="just">
              <a:spcBef>
                <a:spcPts val="1800"/>
              </a:spcBef>
            </a:pPr>
            <a:r>
              <a:rPr kumimoji="1" lang="en-US" altLang="zh-TW" sz="3999" b="1" u="sng" dirty="0">
                <a:latin typeface="+mn-lt"/>
              </a:rPr>
              <a:t>Member :</a:t>
            </a:r>
            <a:r>
              <a:rPr kumimoji="1" lang="zh-TW" altLang="en-US" sz="3999" b="1" u="sng" dirty="0">
                <a:latin typeface="+mn-lt"/>
              </a:rPr>
              <a:t> </a:t>
            </a:r>
          </a:p>
          <a:p>
            <a:pPr lvl="1" algn="just">
              <a:buFont typeface="Wingdings" charset="2"/>
              <a:buChar char="Ø"/>
            </a:pPr>
            <a:r>
              <a:rPr kumimoji="1" lang="en-US" altLang="zh-TW" sz="3999" dirty="0">
                <a:latin typeface="+mn-lt"/>
              </a:rPr>
              <a:t>The</a:t>
            </a:r>
            <a:r>
              <a:rPr kumimoji="1" lang="zh-TW" altLang="en-US" sz="3999" dirty="0">
                <a:latin typeface="+mn-lt"/>
              </a:rPr>
              <a:t> </a:t>
            </a:r>
            <a:r>
              <a:rPr kumimoji="1" lang="en-US" altLang="zh-TW" sz="3999" dirty="0">
                <a:latin typeface="+mn-lt"/>
              </a:rPr>
              <a:t>Floor3Sectionyellow3G,</a:t>
            </a:r>
            <a:r>
              <a:rPr kumimoji="1" lang="zh-TW" altLang="en-US" sz="3999" dirty="0">
                <a:latin typeface="+mn-lt"/>
              </a:rPr>
              <a:t> </a:t>
            </a:r>
            <a:r>
              <a:rPr kumimoji="1" lang="en-US" altLang="zh-TW" sz="3999" dirty="0">
                <a:latin typeface="+mn-lt"/>
              </a:rPr>
              <a:t>3D,3C,3H</a:t>
            </a:r>
            <a:r>
              <a:rPr kumimoji="1" lang="zh-TW" altLang="en-US" sz="3999" dirty="0">
                <a:latin typeface="+mn-lt"/>
              </a:rPr>
              <a:t> </a:t>
            </a:r>
            <a:r>
              <a:rPr kumimoji="1" lang="en-US" altLang="zh-TW" sz="3999" dirty="0">
                <a:latin typeface="+mn-lt"/>
              </a:rPr>
              <a:t>is</a:t>
            </a:r>
            <a:r>
              <a:rPr kumimoji="1" lang="zh-TW" altLang="en-US" sz="3999" dirty="0">
                <a:latin typeface="+mn-lt"/>
              </a:rPr>
              <a:t> </a:t>
            </a:r>
            <a:r>
              <a:rPr kumimoji="1" lang="en-US" altLang="zh-TW" sz="3999" dirty="0">
                <a:latin typeface="+mn-lt"/>
              </a:rPr>
              <a:t>the</a:t>
            </a:r>
            <a:r>
              <a:rPr kumimoji="1" lang="zh-TW" altLang="en-US" sz="3999" dirty="0">
                <a:latin typeface="+mn-lt"/>
              </a:rPr>
              <a:t> </a:t>
            </a:r>
            <a:r>
              <a:rPr kumimoji="1" lang="en-US" altLang="zh-TW" sz="3999" dirty="0">
                <a:latin typeface="+mn-lt"/>
              </a:rPr>
              <a:t>four</a:t>
            </a:r>
            <a:r>
              <a:rPr kumimoji="1" lang="zh-TW" altLang="en-US" sz="3999" dirty="0">
                <a:latin typeface="+mn-lt"/>
              </a:rPr>
              <a:t> </a:t>
            </a:r>
            <a:r>
              <a:rPr kumimoji="1" lang="en-US" altLang="zh-TW" sz="3999" dirty="0">
                <a:latin typeface="+mn-lt"/>
              </a:rPr>
              <a:t>highest</a:t>
            </a:r>
            <a:r>
              <a:rPr kumimoji="1" lang="zh-TW" altLang="en-US" sz="3999" dirty="0">
                <a:latin typeface="+mn-lt"/>
              </a:rPr>
              <a:t> </a:t>
            </a:r>
            <a:r>
              <a:rPr kumimoji="1" lang="en-US" altLang="zh-TW" sz="3999" dirty="0">
                <a:latin typeface="+mn-lt"/>
              </a:rPr>
              <a:t>area</a:t>
            </a:r>
            <a:r>
              <a:rPr kumimoji="1" lang="zh-TW" altLang="en-US" sz="3999" dirty="0">
                <a:latin typeface="+mn-lt"/>
              </a:rPr>
              <a:t> </a:t>
            </a:r>
            <a:r>
              <a:rPr kumimoji="1" lang="en-US" altLang="zh-TW" sz="3999" dirty="0">
                <a:latin typeface="+mn-lt"/>
              </a:rPr>
              <a:t>that</a:t>
            </a:r>
            <a:r>
              <a:rPr kumimoji="1" lang="zh-TW" altLang="en-US" sz="3999" dirty="0">
                <a:latin typeface="+mn-lt"/>
              </a:rPr>
              <a:t> </a:t>
            </a:r>
            <a:r>
              <a:rPr kumimoji="1" lang="en-US" altLang="zh-TW" sz="3999" dirty="0">
                <a:latin typeface="+mn-lt"/>
              </a:rPr>
              <a:t>system</a:t>
            </a:r>
            <a:r>
              <a:rPr kumimoji="1" lang="zh-TW" altLang="en-US" sz="3999" dirty="0">
                <a:latin typeface="+mn-lt"/>
              </a:rPr>
              <a:t> </a:t>
            </a:r>
            <a:r>
              <a:rPr kumimoji="1" lang="en-US" altLang="zh-TW" sz="3999" dirty="0">
                <a:latin typeface="+mn-lt"/>
              </a:rPr>
              <a:t>loading</a:t>
            </a:r>
            <a:r>
              <a:rPr kumimoji="1" lang="zh-TW" altLang="en-US" sz="3999" dirty="0">
                <a:latin typeface="+mn-lt"/>
              </a:rPr>
              <a:t> </a:t>
            </a:r>
            <a:r>
              <a:rPr kumimoji="1" lang="en-US" altLang="zh-TW" sz="3999" dirty="0">
                <a:latin typeface="+mn-lt"/>
              </a:rPr>
              <a:t>perform</a:t>
            </a:r>
            <a:r>
              <a:rPr kumimoji="1" lang="zh-TW" altLang="en-US" sz="3999" dirty="0">
                <a:latin typeface="+mn-lt"/>
              </a:rPr>
              <a:t> </a:t>
            </a:r>
            <a:r>
              <a:rPr kumimoji="1" lang="en-US" altLang="zh-TW" sz="3999" dirty="0">
                <a:latin typeface="+mn-lt"/>
              </a:rPr>
              <a:t>very</a:t>
            </a:r>
            <a:r>
              <a:rPr kumimoji="1" lang="zh-TW" altLang="en-US" sz="3999" dirty="0">
                <a:latin typeface="+mn-lt"/>
              </a:rPr>
              <a:t> </a:t>
            </a:r>
            <a:r>
              <a:rPr kumimoji="1" lang="en-US" altLang="zh-TW" sz="3999" dirty="0">
                <a:latin typeface="+mn-lt"/>
              </a:rPr>
              <a:t>well,</a:t>
            </a:r>
            <a:r>
              <a:rPr kumimoji="1" lang="zh-TW" altLang="en-US" sz="3999" dirty="0">
                <a:latin typeface="+mn-lt"/>
              </a:rPr>
              <a:t> </a:t>
            </a:r>
            <a:r>
              <a:rPr kumimoji="1" lang="en-US" altLang="zh-TW" sz="3999" dirty="0">
                <a:latin typeface="+mn-lt"/>
              </a:rPr>
              <a:t>we</a:t>
            </a:r>
            <a:r>
              <a:rPr kumimoji="1" lang="zh-TW" altLang="en-US" sz="3999" dirty="0">
                <a:latin typeface="+mn-lt"/>
              </a:rPr>
              <a:t> </a:t>
            </a:r>
            <a:r>
              <a:rPr kumimoji="1" lang="en-US" altLang="zh-TW" sz="3999" dirty="0">
                <a:latin typeface="+mn-lt"/>
              </a:rPr>
              <a:t>can</a:t>
            </a:r>
            <a:r>
              <a:rPr kumimoji="1" lang="zh-TW" altLang="en-US" sz="3999" dirty="0">
                <a:latin typeface="+mn-lt"/>
              </a:rPr>
              <a:t> </a:t>
            </a:r>
            <a:r>
              <a:rPr kumimoji="1" lang="en-US" altLang="zh-TW" sz="3999" dirty="0">
                <a:latin typeface="+mn-lt"/>
              </a:rPr>
              <a:t>guess</a:t>
            </a:r>
            <a:r>
              <a:rPr kumimoji="1" lang="zh-TW" altLang="en-US" sz="3999" dirty="0">
                <a:latin typeface="+mn-lt"/>
              </a:rPr>
              <a:t> </a:t>
            </a:r>
            <a:r>
              <a:rPr kumimoji="1" lang="en-US" altLang="zh-TW" sz="3999" dirty="0" smtClean="0">
                <a:latin typeface="+mn-lt"/>
              </a:rPr>
              <a:t>because</a:t>
            </a:r>
            <a:r>
              <a:rPr kumimoji="1" lang="zh-TW" altLang="en-US" sz="3999" dirty="0" smtClean="0">
                <a:latin typeface="+mn-lt"/>
              </a:rPr>
              <a:t> </a:t>
            </a:r>
            <a:r>
              <a:rPr kumimoji="1" lang="en-US" altLang="zh-TW" sz="3999" dirty="0">
                <a:latin typeface="+mn-lt"/>
              </a:rPr>
              <a:t>this</a:t>
            </a:r>
            <a:r>
              <a:rPr kumimoji="1" lang="zh-TW" altLang="en-US" sz="3999" dirty="0">
                <a:latin typeface="+mn-lt"/>
              </a:rPr>
              <a:t> </a:t>
            </a:r>
            <a:r>
              <a:rPr kumimoji="1" lang="en-US" altLang="zh-TW" sz="3999" dirty="0">
                <a:latin typeface="+mn-lt"/>
              </a:rPr>
              <a:t>area’s</a:t>
            </a:r>
            <a:r>
              <a:rPr kumimoji="1" lang="zh-TW" altLang="en-US" sz="3999" dirty="0">
                <a:latin typeface="+mn-lt"/>
              </a:rPr>
              <a:t> </a:t>
            </a:r>
            <a:r>
              <a:rPr kumimoji="1" lang="en-US" altLang="zh-TW" sz="3999" dirty="0" smtClean="0">
                <a:latin typeface="+mn-lt"/>
              </a:rPr>
              <a:t>price (</a:t>
            </a:r>
            <a:r>
              <a:rPr kumimoji="1" lang="en-US" altLang="zh-TW" sz="3999" dirty="0">
                <a:latin typeface="+mn-lt"/>
              </a:rPr>
              <a:t>800</a:t>
            </a:r>
            <a:r>
              <a:rPr kumimoji="1" lang="en-US" altLang="zh-TW" sz="3999" dirty="0" smtClean="0">
                <a:latin typeface="+mn-lt"/>
              </a:rPr>
              <a:t>, or</a:t>
            </a:r>
            <a:r>
              <a:rPr kumimoji="1" lang="zh-TW" altLang="en-US" sz="3999" dirty="0" smtClean="0">
                <a:latin typeface="+mn-lt"/>
              </a:rPr>
              <a:t> </a:t>
            </a:r>
            <a:r>
              <a:rPr kumimoji="1" lang="en-US" altLang="zh-TW" sz="3999" dirty="0">
                <a:latin typeface="+mn-lt"/>
              </a:rPr>
              <a:t>1800)</a:t>
            </a:r>
            <a:r>
              <a:rPr kumimoji="1" lang="zh-TW" altLang="en-US" sz="3999" dirty="0">
                <a:latin typeface="+mn-lt"/>
              </a:rPr>
              <a:t> </a:t>
            </a:r>
            <a:r>
              <a:rPr kumimoji="1" lang="en-US" altLang="zh-TW" sz="3999" dirty="0">
                <a:latin typeface="+mn-lt"/>
              </a:rPr>
              <a:t>is</a:t>
            </a:r>
            <a:r>
              <a:rPr kumimoji="1" lang="zh-TW" altLang="en-US" sz="3999" dirty="0">
                <a:latin typeface="+mn-lt"/>
              </a:rPr>
              <a:t> </a:t>
            </a:r>
            <a:r>
              <a:rPr kumimoji="1" lang="en-US" altLang="zh-TW" sz="3999" dirty="0">
                <a:latin typeface="+mn-lt"/>
              </a:rPr>
              <a:t>the</a:t>
            </a:r>
            <a:r>
              <a:rPr kumimoji="1" lang="zh-TW" altLang="en-US" sz="3999" dirty="0">
                <a:latin typeface="+mn-lt"/>
              </a:rPr>
              <a:t> </a:t>
            </a:r>
            <a:r>
              <a:rPr kumimoji="1" lang="en-US" altLang="zh-TW" sz="3999" dirty="0">
                <a:latin typeface="+mn-lt"/>
              </a:rPr>
              <a:t>cheapest</a:t>
            </a:r>
            <a:r>
              <a:rPr kumimoji="1" lang="zh-TW" altLang="en-US" sz="3999" dirty="0">
                <a:latin typeface="+mn-lt"/>
              </a:rPr>
              <a:t> </a:t>
            </a:r>
            <a:r>
              <a:rPr kumimoji="1" lang="en-US" altLang="zh-TW" sz="3999" dirty="0">
                <a:latin typeface="+mn-lt"/>
              </a:rPr>
              <a:t>of</a:t>
            </a:r>
            <a:r>
              <a:rPr kumimoji="1" lang="zh-TW" altLang="en-US" sz="3999" dirty="0">
                <a:latin typeface="+mn-lt"/>
              </a:rPr>
              <a:t> </a:t>
            </a:r>
            <a:r>
              <a:rPr kumimoji="1" lang="en-US" altLang="zh-TW" sz="3999" dirty="0">
                <a:latin typeface="+mn-lt"/>
              </a:rPr>
              <a:t>all</a:t>
            </a:r>
            <a:r>
              <a:rPr kumimoji="1" lang="zh-TW" altLang="en-US" sz="3999" dirty="0">
                <a:latin typeface="+mn-lt"/>
              </a:rPr>
              <a:t> </a:t>
            </a:r>
            <a:r>
              <a:rPr kumimoji="1" lang="en-US" altLang="zh-TW" sz="3999" dirty="0">
                <a:latin typeface="+mn-lt"/>
              </a:rPr>
              <a:t>tickets. </a:t>
            </a:r>
            <a:endParaRPr kumimoji="1" lang="zh-TW" altLang="en-US" sz="3999" dirty="0">
              <a:latin typeface="+mn-lt"/>
            </a:endParaRPr>
          </a:p>
          <a:p>
            <a:pPr lvl="1" algn="just">
              <a:buFont typeface="Wingdings" charset="2"/>
              <a:buChar char="Ø"/>
            </a:pPr>
            <a:r>
              <a:rPr kumimoji="1" lang="en-US" altLang="zh-TW" sz="3999" dirty="0">
                <a:latin typeface="+mn-lt"/>
              </a:rPr>
              <a:t>After four highest the area, following area is FloorB1’s all sections =&gt; maybe it mean there always some people who </a:t>
            </a:r>
            <a:r>
              <a:rPr kumimoji="1" lang="en-US" altLang="zh-TW" sz="3999" dirty="0" smtClean="0">
                <a:latin typeface="+mn-lt"/>
              </a:rPr>
              <a:t>want to experience  </a:t>
            </a:r>
            <a:r>
              <a:rPr kumimoji="1" lang="en-US" altLang="zh-TW" sz="3999" dirty="0">
                <a:latin typeface="+mn-lt"/>
              </a:rPr>
              <a:t>the “Rock Zone.”</a:t>
            </a:r>
          </a:p>
          <a:p>
            <a:pPr lvl="1" algn="just">
              <a:spcBef>
                <a:spcPts val="2400"/>
              </a:spcBef>
            </a:pPr>
            <a:r>
              <a:rPr kumimoji="1" lang="en-US" altLang="zh-TW" sz="3999" b="1" u="sng" dirty="0">
                <a:latin typeface="+mn-lt"/>
              </a:rPr>
              <a:t>Member and Non-member:</a:t>
            </a:r>
          </a:p>
          <a:p>
            <a:pPr lvl="1" algn="just">
              <a:buFont typeface="Wingdings" charset="2"/>
              <a:buChar char="Ø"/>
            </a:pPr>
            <a:r>
              <a:rPr kumimoji="1" lang="en-US" altLang="zh-TW" sz="3999" dirty="0">
                <a:latin typeface="+mn-lt"/>
              </a:rPr>
              <a:t>According to the System loading, we find out that people tend to book the “center seat” of the concert, maybe because it has more wide view</a:t>
            </a:r>
          </a:p>
          <a:p>
            <a:pPr lvl="2" algn="just"/>
            <a:endParaRPr kumimoji="1" lang="zh-TW" altLang="en-US" sz="3199" dirty="0">
              <a:latin typeface="+mn-lt"/>
            </a:endParaRPr>
          </a:p>
          <a:p>
            <a:pPr lvl="1" algn="just"/>
            <a:endParaRPr kumimoji="1" lang="en-US" altLang="zh-TW" sz="3999" b="1" dirty="0">
              <a:latin typeface="+mn-lt"/>
            </a:endParaRPr>
          </a:p>
          <a:p>
            <a:pPr lvl="1" algn="just"/>
            <a:endParaRPr kumimoji="1" lang="zh-TW" altLang="en-US" sz="3999" b="1" dirty="0">
              <a:latin typeface="+mn-lt"/>
            </a:endParaRPr>
          </a:p>
          <a:p>
            <a:pPr lvl="2" algn="just">
              <a:buFont typeface="Wingdings" charset="2"/>
              <a:buChar char="Ø"/>
            </a:pPr>
            <a:endParaRPr kumimoji="1" lang="zh-TW" altLang="en-US" sz="3199" b="1" dirty="0">
              <a:latin typeface="+mn-lt"/>
            </a:endParaRPr>
          </a:p>
          <a:p>
            <a:pPr lvl="1" algn="just">
              <a:buFont typeface="Wingdings" charset="2"/>
              <a:buChar char="Ø"/>
            </a:pPr>
            <a:endParaRPr kumimoji="1" lang="zh-TW" altLang="en-US" sz="3999" dirty="0">
              <a:latin typeface="+mn-lt"/>
            </a:endParaRPr>
          </a:p>
          <a:p>
            <a:pPr lvl="2" algn="just">
              <a:buFont typeface="Wingdings" charset="2"/>
              <a:buChar char="Ø"/>
            </a:pPr>
            <a:endParaRPr kumimoji="1" lang="zh-TW" altLang="en-US" sz="3199" dirty="0">
              <a:latin typeface="+mn-lt"/>
            </a:endParaRPr>
          </a:p>
          <a:p>
            <a:pPr lvl="1" algn="just">
              <a:buFont typeface="Wingdings" charset="2"/>
              <a:buChar char="Ø"/>
            </a:pPr>
            <a:endParaRPr kumimoji="1" lang="en-US" altLang="zh-TW" sz="3999" dirty="0">
              <a:latin typeface="+mn-lt"/>
            </a:endParaRPr>
          </a:p>
          <a:p>
            <a:pPr lvl="1" algn="just"/>
            <a:endParaRPr kumimoji="1" lang="zh-TW" altLang="en-US" sz="3999" dirty="0">
              <a:latin typeface="+mn-lt"/>
            </a:endParaRPr>
          </a:p>
        </p:txBody>
      </p:sp>
      <p:pic>
        <p:nvPicPr>
          <p:cNvPr id="20" name="圖片 19"/>
          <p:cNvPicPr>
            <a:picLocks noChangeAspect="1"/>
          </p:cNvPicPr>
          <p:nvPr/>
        </p:nvPicPr>
        <p:blipFill rotWithShape="1">
          <a:blip r:embed="rId3" cstate="email">
            <a:extLst>
              <a:ext uri="{28A0092B-C50C-407E-A947-70E740481C1C}">
                <a14:useLocalDpi xmlns:a14="http://schemas.microsoft.com/office/drawing/2010/main" val="0"/>
              </a:ext>
            </a:extLst>
          </a:blip>
          <a:srcRect b="51150"/>
          <a:stretch/>
        </p:blipFill>
        <p:spPr>
          <a:xfrm>
            <a:off x="15017477" y="8556555"/>
            <a:ext cx="8166912" cy="3420091"/>
          </a:xfrm>
          <a:prstGeom prst="rect">
            <a:avLst/>
          </a:prstGeom>
        </p:spPr>
      </p:pic>
      <p:sp>
        <p:nvSpPr>
          <p:cNvPr id="21" name="矩形 20"/>
          <p:cNvSpPr/>
          <p:nvPr/>
        </p:nvSpPr>
        <p:spPr>
          <a:xfrm>
            <a:off x="14180391" y="7927923"/>
            <a:ext cx="4887319" cy="769441"/>
          </a:xfrm>
          <a:prstGeom prst="rect">
            <a:avLst/>
          </a:prstGeom>
        </p:spPr>
        <p:txBody>
          <a:bodyPr wrap="square">
            <a:spAutoFit/>
          </a:bodyPr>
          <a:lstStyle/>
          <a:p>
            <a:pPr algn="ctr"/>
            <a:r>
              <a:rPr lang="en-US" altLang="zh-TW" sz="4400" b="1" dirty="0">
                <a:solidFill>
                  <a:srgbClr val="FF0000"/>
                </a:solidFill>
              </a:rPr>
              <a:t>Non-member</a:t>
            </a:r>
            <a:endParaRPr lang="zh-TW" altLang="en-US" sz="1600" dirty="0">
              <a:solidFill>
                <a:srgbClr val="FF0000"/>
              </a:solidFill>
            </a:endParaRPr>
          </a:p>
        </p:txBody>
      </p:sp>
      <p:sp>
        <p:nvSpPr>
          <p:cNvPr id="22" name="矩形 21"/>
          <p:cNvSpPr/>
          <p:nvPr/>
        </p:nvSpPr>
        <p:spPr>
          <a:xfrm>
            <a:off x="20728940" y="3984406"/>
            <a:ext cx="2415014" cy="358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7198"/>
          </a:p>
        </p:txBody>
      </p:sp>
      <p:sp>
        <p:nvSpPr>
          <p:cNvPr id="23" name="矩形 22"/>
          <p:cNvSpPr/>
          <p:nvPr/>
        </p:nvSpPr>
        <p:spPr>
          <a:xfrm>
            <a:off x="20801144" y="8449236"/>
            <a:ext cx="2433846" cy="36207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7198"/>
          </a:p>
        </p:txBody>
      </p:sp>
      <p:sp>
        <p:nvSpPr>
          <p:cNvPr id="24" name="矩形 23"/>
          <p:cNvSpPr/>
          <p:nvPr/>
        </p:nvSpPr>
        <p:spPr>
          <a:xfrm>
            <a:off x="19490331" y="3277525"/>
            <a:ext cx="4887319" cy="769441"/>
          </a:xfrm>
          <a:prstGeom prst="rect">
            <a:avLst/>
          </a:prstGeom>
        </p:spPr>
        <p:txBody>
          <a:bodyPr wrap="square">
            <a:spAutoFit/>
          </a:bodyPr>
          <a:lstStyle/>
          <a:p>
            <a:pPr algn="ctr"/>
            <a:r>
              <a:rPr lang="en-US" altLang="zh-TW" sz="4400" b="1" dirty="0">
                <a:solidFill>
                  <a:srgbClr val="FF0000"/>
                </a:solidFill>
              </a:rPr>
              <a:t>After</a:t>
            </a:r>
            <a:r>
              <a:rPr lang="zh-TW" altLang="en-US" sz="4400" b="1" dirty="0">
                <a:solidFill>
                  <a:srgbClr val="FF0000"/>
                </a:solidFill>
              </a:rPr>
              <a:t> </a:t>
            </a:r>
            <a:r>
              <a:rPr lang="en-US" altLang="zh-TW" sz="4400" b="1" dirty="0">
                <a:solidFill>
                  <a:srgbClr val="FF0000"/>
                </a:solidFill>
              </a:rPr>
              <a:t>Sorting</a:t>
            </a:r>
            <a:endParaRPr lang="zh-TW" altLang="en-US" sz="1600" dirty="0">
              <a:solidFill>
                <a:srgbClr val="FF0000"/>
              </a:solidFill>
            </a:endParaRPr>
          </a:p>
        </p:txBody>
      </p:sp>
      <p:sp>
        <p:nvSpPr>
          <p:cNvPr id="25" name="動作按鈕: 下一項 24">
            <a:hlinkClick r:id="" action="ppaction://hlinkshowjump?jump=lastslide" highlightClick="1"/>
          </p:cNvPr>
          <p:cNvSpPr/>
          <p:nvPr/>
        </p:nvSpPr>
        <p:spPr>
          <a:xfrm>
            <a:off x="7228477" y="7016621"/>
            <a:ext cx="381296" cy="406544"/>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7198"/>
          </a:p>
        </p:txBody>
      </p:sp>
    </p:spTree>
    <p:extLst>
      <p:ext uri="{BB962C8B-B14F-4D97-AF65-F5344CB8AC3E}">
        <p14:creationId xmlns:p14="http://schemas.microsoft.com/office/powerpoint/2010/main" val="2532944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自訂 7">
      <a:dk1>
        <a:srgbClr val="000000"/>
      </a:dk1>
      <a:lt1>
        <a:srgbClr val="FFFFFF"/>
      </a:lt1>
      <a:dk2>
        <a:srgbClr val="000000"/>
      </a:dk2>
      <a:lt2>
        <a:srgbClr val="FFFFFF"/>
      </a:lt2>
      <a:accent1>
        <a:srgbClr val="46ACE1"/>
      </a:accent1>
      <a:accent2>
        <a:srgbClr val="C4E8F4"/>
      </a:accent2>
      <a:accent3>
        <a:srgbClr val="EDF7F2"/>
      </a:accent3>
      <a:accent4>
        <a:srgbClr val="25CFD3"/>
      </a:accent4>
      <a:accent5>
        <a:srgbClr val="A4DEE1"/>
      </a:accent5>
      <a:accent6>
        <a:srgbClr val="17364F"/>
      </a:accent6>
      <a:hlink>
        <a:srgbClr val="4B5050"/>
      </a:hlink>
      <a:folHlink>
        <a:srgbClr val="19BB9B"/>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41127</TotalTime>
  <Words>957</Words>
  <Application>Microsoft Macintosh PowerPoint</Application>
  <PresentationFormat>自訂</PresentationFormat>
  <Paragraphs>135</Paragraphs>
  <Slides>14</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vt:i4>
      </vt:variant>
    </vt:vector>
  </HeadingPairs>
  <TitlesOfParts>
    <vt:vector size="23" baseType="lpstr">
      <vt:lpstr>Calibri</vt:lpstr>
      <vt:lpstr>Helvetica Neue</vt:lpstr>
      <vt:lpstr>Lato Black</vt:lpstr>
      <vt:lpstr>Lato Regular</vt:lpstr>
      <vt:lpstr>Wingdings</vt:lpstr>
      <vt:lpstr>Wingdings 3</vt:lpstr>
      <vt:lpstr>新細明體</vt:lpstr>
      <vt:lpstr>Arial</vt:lpstr>
      <vt:lpstr>Office Theme</vt:lpstr>
      <vt:lpstr>PowerPoint 簡報</vt:lpstr>
      <vt:lpstr>Issue  - How to define the “System Loading”</vt:lpstr>
      <vt:lpstr>Case 1  △ amount of tickets addition  / △ hr </vt:lpstr>
      <vt:lpstr>Data Preprocessing &amp; Feature Engineering</vt:lpstr>
      <vt:lpstr>PowerPoint 簡報</vt:lpstr>
      <vt:lpstr>Analyze Process – 3 Phase</vt:lpstr>
      <vt:lpstr>Phase 1 – Discuss member &amp; non-member</vt:lpstr>
      <vt:lpstr>Phase 2 – Discuss matrix of NMe&amp; FloorNo</vt:lpstr>
      <vt:lpstr>Phase 3 – Discuss matrix of NMe &amp; SEAT_REGION_NAME</vt:lpstr>
      <vt:lpstr>Result-1</vt:lpstr>
      <vt:lpstr>Case 2  △ amount of people addition  / △ hr </vt:lpstr>
      <vt:lpstr>Data Preprocessing &amp; Feature Engineering</vt:lpstr>
      <vt:lpstr>Analyze Process</vt:lpstr>
      <vt:lpstr>Result-2</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Mandy</dc:creator>
  <cp:keywords/>
  <dc:description/>
  <cp:lastModifiedBy>Microsoft Office 使用者</cp:lastModifiedBy>
  <cp:revision>10099</cp:revision>
  <dcterms:created xsi:type="dcterms:W3CDTF">2014-11-12T21:47:38Z</dcterms:created>
  <dcterms:modified xsi:type="dcterms:W3CDTF">2018-09-04T17:15:03Z</dcterms:modified>
  <cp:category/>
</cp:coreProperties>
</file>