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318" r:id="rId2"/>
    <p:sldId id="319" r:id="rId3"/>
    <p:sldId id="615" r:id="rId4"/>
    <p:sldId id="383" r:id="rId5"/>
    <p:sldId id="621" r:id="rId6"/>
    <p:sldId id="624" r:id="rId7"/>
    <p:sldId id="658" r:id="rId8"/>
    <p:sldId id="653" r:id="rId9"/>
    <p:sldId id="654" r:id="rId10"/>
    <p:sldId id="655" r:id="rId11"/>
    <p:sldId id="659" r:id="rId12"/>
    <p:sldId id="657" r:id="rId13"/>
    <p:sldId id="747" r:id="rId14"/>
    <p:sldId id="678" r:id="rId15"/>
    <p:sldId id="674" r:id="rId16"/>
    <p:sldId id="675" r:id="rId17"/>
    <p:sldId id="679" r:id="rId18"/>
    <p:sldId id="751" r:id="rId19"/>
    <p:sldId id="685" r:id="rId20"/>
    <p:sldId id="699" r:id="rId21"/>
    <p:sldId id="753" r:id="rId22"/>
    <p:sldId id="686" r:id="rId23"/>
    <p:sldId id="701" r:id="rId24"/>
    <p:sldId id="702" r:id="rId25"/>
    <p:sldId id="703" r:id="rId26"/>
    <p:sldId id="706" r:id="rId27"/>
    <p:sldId id="761" r:id="rId28"/>
    <p:sldId id="687" r:id="rId29"/>
    <p:sldId id="708" r:id="rId30"/>
    <p:sldId id="709" r:id="rId31"/>
    <p:sldId id="711" r:id="rId32"/>
    <p:sldId id="758" r:id="rId33"/>
    <p:sldId id="757" r:id="rId34"/>
    <p:sldId id="759" r:id="rId35"/>
    <p:sldId id="762" r:id="rId36"/>
    <p:sldId id="688" r:id="rId37"/>
    <p:sldId id="715" r:id="rId38"/>
    <p:sldId id="692" r:id="rId39"/>
    <p:sldId id="717" r:id="rId40"/>
    <p:sldId id="718" r:id="rId41"/>
    <p:sldId id="770" r:id="rId42"/>
    <p:sldId id="693" r:id="rId43"/>
    <p:sldId id="765" r:id="rId44"/>
    <p:sldId id="766" r:id="rId45"/>
    <p:sldId id="771" r:id="rId46"/>
    <p:sldId id="727" r:id="rId47"/>
    <p:sldId id="694" r:id="rId48"/>
    <p:sldId id="728" r:id="rId49"/>
    <p:sldId id="730" r:id="rId50"/>
    <p:sldId id="695" r:id="rId51"/>
    <p:sldId id="772" r:id="rId52"/>
    <p:sldId id="773" r:id="rId53"/>
    <p:sldId id="696" r:id="rId54"/>
    <p:sldId id="774" r:id="rId55"/>
    <p:sldId id="775" r:id="rId56"/>
    <p:sldId id="697" r:id="rId57"/>
    <p:sldId id="776" r:id="rId58"/>
    <p:sldId id="777" r:id="rId59"/>
    <p:sldId id="592" r:id="rId60"/>
    <p:sldId id="593" r:id="rId61"/>
    <p:sldId id="594" r:id="rId62"/>
  </p:sldIdLst>
  <p:sldSz cx="9144000" cy="6858000" type="screen4x3"/>
  <p:notesSz cx="7105650" cy="10236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F4257CD3-6C4C-4C57-B03B-E2D148DAAFB4}">
          <p14:sldIdLst>
            <p14:sldId id="318"/>
            <p14:sldId id="319"/>
          </p14:sldIdLst>
        </p14:section>
        <p14:section name="研究動機與目的" id="{BD999896-4D80-46FA-B9E6-606A7DA20063}">
          <p14:sldIdLst>
            <p14:sldId id="615"/>
            <p14:sldId id="383"/>
            <p14:sldId id="621"/>
            <p14:sldId id="624"/>
          </p14:sldIdLst>
        </p14:section>
        <p14:section name="相關研究: 嬰兒猝死症" id="{1D449D84-774D-4963-823D-8F353F7B3EE7}">
          <p14:sldIdLst>
            <p14:sldId id="658"/>
            <p14:sldId id="653"/>
            <p14:sldId id="654"/>
            <p14:sldId id="655"/>
          </p14:sldIdLst>
        </p14:section>
        <p14:section name="相關研究: 嬰兒監測系統" id="{62752708-9A8E-46E4-975C-4D01947FD38D}">
          <p14:sldIdLst>
            <p14:sldId id="659"/>
            <p14:sldId id="657"/>
            <p14:sldId id="747"/>
          </p14:sldIdLst>
        </p14:section>
        <p14:section name="相關研究: 殘差神經網路" id="{23F480F2-9B46-455A-98B5-7498D2D775BF}">
          <p14:sldIdLst>
            <p14:sldId id="678"/>
            <p14:sldId id="674"/>
            <p14:sldId id="675"/>
          </p14:sldIdLst>
        </p14:section>
        <p14:section name="相關研究: 人臉偵測演算法" id="{C4DE7504-585B-4FBA-B3FE-38F822A78F21}">
          <p14:sldIdLst>
            <p14:sldId id="679"/>
            <p14:sldId id="751"/>
          </p14:sldIdLst>
        </p14:section>
        <p14:section name="研究方法: 嬰兒危險監測系統" id="{B34BEEAF-493D-41D7-A147-72517212CEDA}">
          <p14:sldIdLst>
            <p14:sldId id="685"/>
            <p14:sldId id="699"/>
            <p14:sldId id="753"/>
          </p14:sldIdLst>
        </p14:section>
        <p14:section name="研究方法: 臉部遮擋辨識" id="{D17E5CC5-125F-48B7-B7A9-3D8CE35729F6}">
          <p14:sldIdLst>
            <p14:sldId id="686"/>
            <p14:sldId id="701"/>
            <p14:sldId id="702"/>
            <p14:sldId id="703"/>
            <p14:sldId id="706"/>
            <p14:sldId id="761"/>
          </p14:sldIdLst>
        </p14:section>
        <p14:section name="研究方法: 姿勢辨識" id="{9ADC596F-ADD6-4949-98D9-A1C1C7A91C92}">
          <p14:sldIdLst>
            <p14:sldId id="687"/>
            <p14:sldId id="708"/>
            <p14:sldId id="709"/>
            <p14:sldId id="711"/>
            <p14:sldId id="758"/>
            <p14:sldId id="757"/>
            <p14:sldId id="759"/>
            <p14:sldId id="762"/>
          </p14:sldIdLst>
        </p14:section>
        <p14:section name="研究方法: 危險情境判斷方法" id="{EB043EDA-7472-4746-8924-8D6EB7759D88}">
          <p14:sldIdLst>
            <p14:sldId id="688"/>
            <p14:sldId id="715"/>
          </p14:sldIdLst>
        </p14:section>
        <p14:section name="實驗設計與結果: 臉部偵測準確度" id="{B6B56BD7-87C7-42F0-90EB-82BCC55E1187}">
          <p14:sldIdLst>
            <p14:sldId id="692"/>
            <p14:sldId id="717"/>
            <p14:sldId id="718"/>
            <p14:sldId id="770"/>
          </p14:sldIdLst>
        </p14:section>
        <p14:section name="實驗設計與結果: 臉部偵測執行時間" id="{FB08E164-7D9C-4E81-8B44-C3CFCB3BD324}">
          <p14:sldIdLst>
            <p14:sldId id="693"/>
            <p14:sldId id="765"/>
            <p14:sldId id="766"/>
            <p14:sldId id="771"/>
            <p14:sldId id="727"/>
          </p14:sldIdLst>
        </p14:section>
        <p14:section name="實驗設計與結果: 臉部遮擋辨識" id="{0D7C94AC-C59A-4347-84C8-98C9D2500048}">
          <p14:sldIdLst>
            <p14:sldId id="694"/>
            <p14:sldId id="728"/>
            <p14:sldId id="730"/>
          </p14:sldIdLst>
        </p14:section>
        <p14:section name="實驗設計與結果: 姿勢辨識" id="{0D867ECB-BE64-4EC3-A0BF-A9F4796A4382}">
          <p14:sldIdLst>
            <p14:sldId id="695"/>
            <p14:sldId id="772"/>
            <p14:sldId id="773"/>
          </p14:sldIdLst>
        </p14:section>
        <p14:section name="實驗設計與結果: 影片危險偵測" id="{B9D9AF03-93CE-4271-B058-B8080D15258A}">
          <p14:sldIdLst>
            <p14:sldId id="696"/>
            <p14:sldId id="774"/>
            <p14:sldId id="775"/>
          </p14:sldIdLst>
        </p14:section>
        <p14:section name="結論與未來展望: 結論" id="{3ADC6676-7DD0-4FE3-A19D-9B89481B3D91}">
          <p14:sldIdLst>
            <p14:sldId id="697"/>
            <p14:sldId id="776"/>
            <p14:sldId id="777"/>
          </p14:sldIdLst>
        </p14:section>
        <p14:section name="影片展示" id="{8656C760-69B3-42AA-A85B-E48E75E5C9B4}">
          <p14:sldIdLst>
            <p14:sldId id="592"/>
          </p14:sldIdLst>
        </p14:section>
        <p14:section name="QA" id="{97445B5C-F26D-41D9-9B40-CB201DECE184}">
          <p14:sldIdLst>
            <p14:sldId id="593"/>
          </p14:sldIdLst>
        </p14:section>
        <p14:section name="結尾" id="{7D96DC6D-ABB2-46D3-B7DF-4FB83DE68E9A}">
          <p14:sldIdLst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CCCC"/>
    <a:srgbClr val="C00000"/>
    <a:srgbClr val="FFC000"/>
    <a:srgbClr val="FFFF00"/>
    <a:srgbClr val="8AB98A"/>
    <a:srgbClr val="5B985B"/>
    <a:srgbClr val="E7E8EA"/>
    <a:srgbClr val="41462C"/>
    <a:srgbClr val="63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3777" autoAdjust="0"/>
  </p:normalViewPr>
  <p:slideViewPr>
    <p:cSldViewPr>
      <p:cViewPr varScale="1">
        <p:scale>
          <a:sx n="57" d="100"/>
          <a:sy n="57" d="100"/>
        </p:scale>
        <p:origin x="1596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2748"/>
    </p:cViewPr>
  </p:sorterViewPr>
  <p:notesViewPr>
    <p:cSldViewPr>
      <p:cViewPr varScale="1">
        <p:scale>
          <a:sx n="77" d="100"/>
          <a:sy n="77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F10E6-A857-4F47-8934-A086E1043E48}" type="datetimeFigureOut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C12569-C07E-46C1-81AB-4D2B00486F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52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CDAC97-DEE3-4A14-B3DC-5323EC060FE4}" type="datetimeFigureOut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05" tIns="47402" rIns="94805" bIns="4740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38" y="4863025"/>
            <a:ext cx="5685184" cy="4606289"/>
          </a:xfrm>
          <a:prstGeom prst="rect">
            <a:avLst/>
          </a:prstGeom>
        </p:spPr>
        <p:txBody>
          <a:bodyPr vert="horz" lIns="94805" tIns="47402" rIns="94805" bIns="47402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6BD168-1396-4F32-9B42-E9B8BD051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37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各位口試委員、教授、同學大家好，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我是研究生王佳君，我的指導老師是蘇木春教授。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非常感謝各位口試委員出席我的口試審查，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我今天要報告的碩士論文題目為 基於深度學習之嬰兒危險監測系統，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A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Deep-learning-based Danger Monitoring System For Infants.</a:t>
            </a:r>
          </a:p>
        </p:txBody>
      </p:sp>
    </p:spTree>
    <p:extLst>
      <p:ext uri="{BB962C8B-B14F-4D97-AF65-F5344CB8AC3E}">
        <p14:creationId xmlns:p14="http://schemas.microsoft.com/office/powerpoint/2010/main" val="372847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另外，也有研究人員使用 </a:t>
            </a:r>
            <a:r>
              <a:rPr lang="en-US" altLang="zh-TW" dirty="0">
                <a:solidFill>
                  <a:srgbClr val="000000"/>
                </a:solidFill>
              </a:rPr>
              <a:t>Triple-Risk Model </a:t>
            </a:r>
            <a:r>
              <a:rPr lang="zh-TW" altLang="en-US" dirty="0">
                <a:solidFill>
                  <a:srgbClr val="000000"/>
                </a:solidFill>
              </a:rPr>
              <a:t>來解釋嬰兒猝死症，也就是嬰兒死於此症需同時包含以下三個因素：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嬰兒有病變風險：可能為基因突變或腦部缺陷等。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快速成長期：嬰兒出生後六個月為學習應對環境，身體控制和調節自身的能力會發生改變。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環境中壓力源：包含嬰兒俯臥及遮蓋臉部等前述提及的外在因素。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而上述三個因素中，前兩項要避免是相對困難的，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因此，若我們能消除第三點的環境中壓力源，將有利於嬰兒的生存。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5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接下來介紹嬰兒監測系統的相關研究。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由於嬰兒尚無能力表達且無法避免危險，因此為了協助照顧者，現有許多為自動化監測嬰兒的研究，主要分為感測器式及影像式偵測兩種方式。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6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首先，介紹感測器式偵測嬰兒的相關研究，主要皆包含可量測呼吸、心率及體溫的功能。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以下介紹四篇相關論文：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TW" dirty="0" err="1">
                <a:solidFill>
                  <a:srgbClr val="000000"/>
                </a:solidFill>
              </a:rPr>
              <a:t>Linti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2006</a:t>
            </a:r>
            <a:r>
              <a:rPr lang="zh-TW" altLang="en-US" dirty="0">
                <a:solidFill>
                  <a:srgbClr val="000000"/>
                </a:solidFill>
              </a:rPr>
              <a:t>年所開發的感測背心：亦可量測濕度。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Ziganshin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2010</a:t>
            </a:r>
            <a:r>
              <a:rPr lang="zh-TW" altLang="en-US" dirty="0">
                <a:solidFill>
                  <a:srgbClr val="000000"/>
                </a:solidFill>
              </a:rPr>
              <a:t>年，基於超寬頻技術開發之監測系統：可檢測嬰兒睡眠、清醒及呼吸頻率異常的警示狀態。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Lin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2014</a:t>
            </a:r>
            <a:r>
              <a:rPr lang="zh-TW" altLang="en-US" dirty="0">
                <a:solidFill>
                  <a:srgbClr val="000000"/>
                </a:solidFill>
              </a:rPr>
              <a:t>年所開發的感測胸帶：另可量測嬰兒周圍一氧化碳濃度及面朝方向。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Ferreira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2016</a:t>
            </a:r>
            <a:r>
              <a:rPr lang="zh-TW" altLang="en-US" dirty="0">
                <a:solidFill>
                  <a:srgbClr val="000000"/>
                </a:solidFill>
              </a:rPr>
              <a:t>年所開發的感測胸帶：則可量測嬰兒的身體位置。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接著，介紹五篇與影像式偵測嬰兒的相關研究：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Fang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2015</a:t>
            </a:r>
            <a:r>
              <a:rPr lang="zh-TW" altLang="en-US" dirty="0">
                <a:solidFill>
                  <a:srgbClr val="000000"/>
                </a:solidFill>
              </a:rPr>
              <a:t>年，開發的呼吸頻率偵測系統：首先偵測嬰兒運動，若未偵測到運動情形，則透過空間特徵及模糊積分技術計算呼吸頻率。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Liu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2017</a:t>
            </a:r>
            <a:r>
              <a:rPr lang="zh-TW" altLang="en-US" dirty="0">
                <a:solidFill>
                  <a:srgbClr val="000000"/>
                </a:solidFill>
              </a:rPr>
              <a:t>年，開發的呼吸頻率偵測系統：首先透過夜視攝影機收集嬰兒影片；接著進行呼吸偵測演算法，放大影片中嬰兒細微胸部運動，並判斷像素差值是否低於設定閥值；最後系統在偵測到緊急狀況時，向父母手機發出警報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Gallo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2019</a:t>
            </a:r>
            <a:r>
              <a:rPr lang="zh-TW" altLang="en-US" dirty="0">
                <a:solidFill>
                  <a:srgbClr val="000000"/>
                </a:solidFill>
              </a:rPr>
              <a:t>年，利用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 Classifier </a:t>
            </a:r>
            <a:r>
              <a:rPr lang="zh-TW" altLang="en-US" dirty="0">
                <a:solidFill>
                  <a:srgbClr val="000000"/>
                </a:solidFill>
              </a:rPr>
              <a:t>偵測嬰兒面部特徵：若有偵測到嬰兒臉部且為睜眼，則判斷為沒有風險的清醒狀態；而若未偵測到臉部，則認為可能位於不良姿勢，需發出警示。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Wang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2019</a:t>
            </a:r>
            <a:r>
              <a:rPr lang="zh-TW" altLang="en-US" dirty="0">
                <a:solidFill>
                  <a:srgbClr val="000000"/>
                </a:solidFill>
              </a:rPr>
              <a:t>年，提出用來偵測嬰兒臉部遮擋的貝氏深度神經網路架構，包含判斷眼睛、鼻子或嘴巴是否可見及眼睛睜開與否，若不可見其原因是否為被外物遮擋，以及找到五個臉部座標之位置。另外，此論文提及使用的是自製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Bharati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2021</a:t>
            </a:r>
            <a:r>
              <a:rPr lang="zh-TW" altLang="en-US" dirty="0">
                <a:solidFill>
                  <a:srgbClr val="000000"/>
                </a:solidFill>
              </a:rPr>
              <a:t>年，基於卷積神經網路偵測嬰兒仰臥、趴臥及轉換的三種睡眠姿勢：此網路輸入</a:t>
            </a:r>
            <a:r>
              <a:rPr lang="en-US" altLang="zh-TW" dirty="0">
                <a:solidFill>
                  <a:srgbClr val="000000"/>
                </a:solidFill>
              </a:rPr>
              <a:t>2D </a:t>
            </a:r>
            <a:r>
              <a:rPr lang="zh-TW" altLang="en-US" dirty="0">
                <a:solidFill>
                  <a:srgbClr val="000000"/>
                </a:solidFill>
              </a:rPr>
              <a:t>嬰兒灰階影像，並輸出三種睡眠姿勢機率值。而此論文亦提及其所使用的影像資料為和真實嬰兒相同比例之娃娃。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9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第三部分介紹殘差神經網路。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既有研究中，已知卷積神經網路其深度至關重要。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然而，當訓練更深層的神經網路時，卻會出現退化問題，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如圖可看到兩個不同層數的網路其訓練及測試誤差值，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當網路深度增加，準確率達飽和後，反而迅速下降，而這樣的結果並非因過度擬合所致。 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</a:t>
            </a:r>
            <a:r>
              <a:rPr lang="en-US" altLang="zh-TW" dirty="0">
                <a:solidFill>
                  <a:srgbClr val="000000"/>
                </a:solidFill>
              </a:rPr>
              <a:t>He </a:t>
            </a:r>
            <a:r>
              <a:rPr lang="zh-TW" altLang="en-US" dirty="0">
                <a:solidFill>
                  <a:srgbClr val="000000"/>
                </a:solidFill>
              </a:rPr>
              <a:t>等人提出使用深度殘差學習的網路架構：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 </a:t>
            </a:r>
            <a:r>
              <a:rPr lang="zh-TW" altLang="en-US" dirty="0">
                <a:solidFill>
                  <a:srgbClr val="000000"/>
                </a:solidFill>
              </a:rPr>
              <a:t>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  <a:r>
              <a:rPr lang="zh-TW" altLang="en-US" dirty="0">
                <a:solidFill>
                  <a:srgbClr val="000000"/>
                </a:solidFill>
              </a:rPr>
              <a:t>，而且不增加額外參數，亦即不增加計算複雜度。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而此論文中，也通過訓練 </a:t>
            </a:r>
            <a:r>
              <a:rPr lang="en-US" altLang="zh-TW" dirty="0">
                <a:solidFill>
                  <a:srgbClr val="000000"/>
                </a:solidFill>
              </a:rPr>
              <a:t>ImageNet</a:t>
            </a:r>
            <a:r>
              <a:rPr lang="zh-TW" altLang="en-US" dirty="0">
                <a:solidFill>
                  <a:srgbClr val="000000"/>
                </a:solidFill>
              </a:rPr>
              <a:t> 展示了退化問題獲得解決：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下方圖</a:t>
            </a:r>
            <a:r>
              <a:rPr lang="en-US" altLang="zh-TW" dirty="0">
                <a:solidFill>
                  <a:srgbClr val="000000"/>
                </a:solidFill>
              </a:rPr>
              <a:t>a</a:t>
            </a:r>
            <a:r>
              <a:rPr lang="zh-TW" altLang="en-US" dirty="0">
                <a:solidFill>
                  <a:srgbClr val="000000"/>
                </a:solidFill>
              </a:rPr>
              <a:t>中，可觀察到普通網路的</a:t>
            </a:r>
            <a:r>
              <a:rPr lang="en-US" altLang="zh-TW" dirty="0">
                <a:solidFill>
                  <a:srgbClr val="000000"/>
                </a:solidFill>
              </a:rPr>
              <a:t>34 </a:t>
            </a:r>
            <a:r>
              <a:rPr lang="zh-TW" altLang="en-US" dirty="0">
                <a:solidFill>
                  <a:srgbClr val="000000"/>
                </a:solidFill>
              </a:rPr>
              <a:t>層有更高的驗證誤差，而下方圖</a:t>
            </a:r>
            <a:r>
              <a:rPr lang="en-US" altLang="zh-TW" dirty="0">
                <a:solidFill>
                  <a:srgbClr val="000000"/>
                </a:solidFill>
              </a:rPr>
              <a:t>b</a:t>
            </a:r>
            <a:r>
              <a:rPr lang="zh-TW" altLang="en-US" dirty="0">
                <a:solidFill>
                  <a:srgbClr val="000000"/>
                </a:solidFill>
              </a:rPr>
              <a:t>可看出殘差網路的</a:t>
            </a:r>
            <a:r>
              <a:rPr lang="en-US" altLang="zh-TW" dirty="0">
                <a:solidFill>
                  <a:srgbClr val="000000"/>
                </a:solidFill>
              </a:rPr>
              <a:t>34 </a:t>
            </a:r>
            <a:r>
              <a:rPr lang="zh-TW" altLang="en-US" dirty="0">
                <a:solidFill>
                  <a:srgbClr val="000000"/>
                </a:solidFill>
              </a:rPr>
              <a:t>層則有較低的訓練誤差。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0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最後介紹人臉偵測方法，將應用於本研究中嬰兒臉部偵測部分。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7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Cuimei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等人提出使用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 classifier</a:t>
            </a:r>
            <a:r>
              <a:rPr lang="zh-TW" altLang="en-US" dirty="0">
                <a:solidFill>
                  <a:srgbClr val="000000"/>
                </a:solidFill>
              </a:rPr>
              <a:t>， 並結合三個弱分類器：包含基於膚色直方圖匹配，以拒絕大量僅使用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的錯誤非人臉；以及基於眼睛及嘴部偵測的分類器，進一步去除與人類膚色相近，卻沒有眼睛和嘴部的非人臉。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Ye </a:t>
            </a:r>
            <a:r>
              <a:rPr lang="zh-TW" altLang="en-US" dirty="0">
                <a:solidFill>
                  <a:srgbClr val="000000"/>
                </a:solidFill>
              </a:rPr>
              <a:t>等人提出的</a:t>
            </a:r>
            <a:r>
              <a:rPr lang="en-US" altLang="zh-TW" dirty="0">
                <a:solidFill>
                  <a:srgbClr val="000000"/>
                </a:solidFill>
              </a:rPr>
              <a:t>Face SSD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(single shot </a:t>
            </a:r>
            <a:r>
              <a:rPr lang="en-US" altLang="zh-TW" dirty="0" err="1">
                <a:solidFill>
                  <a:srgbClr val="000000"/>
                </a:solidFill>
              </a:rPr>
              <a:t>multibox</a:t>
            </a:r>
            <a:r>
              <a:rPr lang="en-US" altLang="zh-TW" dirty="0">
                <a:solidFill>
                  <a:srgbClr val="000000"/>
                </a:solidFill>
              </a:rPr>
              <a:t> detector)</a:t>
            </a:r>
            <a:r>
              <a:rPr lang="zh-TW" altLang="en-US" dirty="0">
                <a:solidFill>
                  <a:srgbClr val="000000"/>
                </a:solidFill>
              </a:rPr>
              <a:t>：其改進</a:t>
            </a:r>
            <a:r>
              <a:rPr lang="en-US" altLang="zh-TW" dirty="0" err="1">
                <a:solidFill>
                  <a:srgbClr val="000000"/>
                </a:solidFill>
              </a:rPr>
              <a:t>ShuffleNet</a:t>
            </a:r>
            <a:r>
              <a:rPr lang="en-US" altLang="zh-TW" dirty="0">
                <a:solidFill>
                  <a:srgbClr val="000000"/>
                </a:solidFill>
              </a:rPr>
              <a:t> V2 </a:t>
            </a:r>
            <a:r>
              <a:rPr lang="zh-TW" altLang="en-US" dirty="0">
                <a:solidFill>
                  <a:srgbClr val="000000"/>
                </a:solidFill>
              </a:rPr>
              <a:t>架構，使用 </a:t>
            </a:r>
            <a:r>
              <a:rPr lang="en-US" altLang="zh-TW" dirty="0">
                <a:solidFill>
                  <a:srgbClr val="000000"/>
                </a:solidFill>
              </a:rPr>
              <a:t>Group Convolution </a:t>
            </a:r>
            <a:r>
              <a:rPr lang="zh-TW" altLang="en-US" dirty="0">
                <a:solidFill>
                  <a:srgbClr val="000000"/>
                </a:solidFill>
              </a:rPr>
              <a:t>取代 </a:t>
            </a:r>
            <a:r>
              <a:rPr lang="en-US" altLang="zh-TW" dirty="0" err="1">
                <a:solidFill>
                  <a:srgbClr val="000000"/>
                </a:solidFill>
              </a:rPr>
              <a:t>Depthwise</a:t>
            </a:r>
            <a:r>
              <a:rPr lang="en-US" altLang="zh-TW" dirty="0">
                <a:solidFill>
                  <a:srgbClr val="000000"/>
                </a:solidFill>
              </a:rPr>
              <a:t> Convolution</a:t>
            </a:r>
            <a:r>
              <a:rPr lang="zh-TW" altLang="en-US" dirty="0">
                <a:solidFill>
                  <a:srgbClr val="000000"/>
                </a:solidFill>
              </a:rPr>
              <a:t>，作為骨幹網路；並提出由多個卷積層堆疊的 </a:t>
            </a:r>
            <a:r>
              <a:rPr lang="en-US" altLang="zh-TW" dirty="0">
                <a:solidFill>
                  <a:srgbClr val="000000"/>
                </a:solidFill>
              </a:rPr>
              <a:t>modified prediction module</a:t>
            </a:r>
            <a:r>
              <a:rPr lang="zh-TW" altLang="en-US" dirty="0">
                <a:solidFill>
                  <a:srgbClr val="000000"/>
                </a:solidFill>
              </a:rPr>
              <a:t>，以確保不同特徵圖的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密度相同，解決小臉召回率低的問題；最後引入人臉檢測框架，以更好的匹配人臉。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Zhang</a:t>
            </a:r>
            <a:r>
              <a:rPr lang="zh-TW" altLang="en-US" dirty="0">
                <a:solidFill>
                  <a:srgbClr val="000000"/>
                </a:solidFill>
              </a:rPr>
              <a:t>等人提出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，以粗到細的方式同時處理人臉偵測及對齊任務，包含三階段架構：第一階段為</a:t>
            </a:r>
            <a:r>
              <a:rPr lang="en-US" altLang="zh-TW" dirty="0">
                <a:solidFill>
                  <a:srgbClr val="000000"/>
                </a:solidFill>
              </a:rPr>
              <a:t>Proposal Network</a:t>
            </a:r>
            <a:r>
              <a:rPr lang="zh-TW" altLang="en-US" dirty="0">
                <a:solidFill>
                  <a:srgbClr val="000000"/>
                </a:solidFill>
              </a:rPr>
              <a:t>，用來獲得人臉區域的候選窗口及邊界框回歸向量，並合併高度重疊的候選者；而第二階段，所有候選者皆饋送至</a:t>
            </a:r>
            <a:r>
              <a:rPr lang="en-US" altLang="zh-TW" dirty="0">
                <a:solidFill>
                  <a:srgbClr val="000000"/>
                </a:solidFill>
              </a:rPr>
              <a:t>Refine Network</a:t>
            </a:r>
            <a:r>
              <a:rPr lang="zh-TW" altLang="en-US" dirty="0">
                <a:solidFill>
                  <a:srgbClr val="000000"/>
                </a:solidFill>
              </a:rPr>
              <a:t>，以進一步拒絕大量錯誤候選者；最後利用</a:t>
            </a:r>
            <a:r>
              <a:rPr lang="en-US" altLang="zh-TW" dirty="0">
                <a:solidFill>
                  <a:srgbClr val="000000"/>
                </a:solidFill>
              </a:rPr>
              <a:t>Output Network</a:t>
            </a:r>
            <a:r>
              <a:rPr lang="zh-TW" altLang="en-US" dirty="0">
                <a:solidFill>
                  <a:srgbClr val="000000"/>
                </a:solidFill>
              </a:rPr>
              <a:t>輸出五個臉部的座標位置，目標是為了識別受更多監督的人臉區域。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Deng</a:t>
            </a:r>
            <a:r>
              <a:rPr lang="zh-TW" altLang="en-US" dirty="0">
                <a:solidFill>
                  <a:srgbClr val="000000"/>
                </a:solidFill>
              </a:rPr>
              <a:t>等人提出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，整合人臉框預測、</a:t>
            </a:r>
            <a:r>
              <a:rPr lang="en-US" altLang="zh-TW" dirty="0">
                <a:solidFill>
                  <a:srgbClr val="000000"/>
                </a:solidFill>
              </a:rPr>
              <a:t>2D</a:t>
            </a:r>
            <a:r>
              <a:rPr lang="zh-TW" altLang="en-US" dirty="0">
                <a:solidFill>
                  <a:srgbClr val="000000"/>
                </a:solidFill>
              </a:rPr>
              <a:t>人臉標示定位及 </a:t>
            </a:r>
            <a:r>
              <a:rPr lang="en-US" altLang="zh-TW" dirty="0">
                <a:solidFill>
                  <a:srgbClr val="000000"/>
                </a:solidFill>
              </a:rPr>
              <a:t>3D</a:t>
            </a:r>
            <a:r>
              <a:rPr lang="zh-TW" altLang="en-US" dirty="0">
                <a:solidFill>
                  <a:srgbClr val="000000"/>
                </a:solidFill>
              </a:rPr>
              <a:t>頂點回歸：其使用特徵金字塔網路輸入影像，及輸出五個不同比例的特徵圖；並以</a:t>
            </a:r>
            <a:r>
              <a:rPr lang="en-US" altLang="zh-TW" dirty="0">
                <a:solidFill>
                  <a:srgbClr val="000000"/>
                </a:solidFill>
              </a:rPr>
              <a:t>context head</a:t>
            </a:r>
            <a:r>
              <a:rPr lang="zh-TW" altLang="en-US" dirty="0">
                <a:solidFill>
                  <a:srgbClr val="000000"/>
                </a:solidFill>
              </a:rPr>
              <a:t>獲得特徵圖以計算多任務損失。亦即第一個模組會從一般的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預測範圍框，而後第二個模組利用前面迴歸出的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以預測更精準的範圍框。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9’45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1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接著，第三章將闡述本文所開發之嬰兒危險監測系統，及其研究方法。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首先介紹本系統之流程及使用場域。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9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首先是我今天的報告大綱，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zh-TW" altLang="en-US" dirty="0">
                <a:solidFill>
                  <a:srgbClr val="000000"/>
                </a:solidFill>
              </a:rPr>
              <a:t>包含研究動機與目的、相關研究、研究方法、實驗設計與結果以及結論與未來展望。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4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本論文開發的嬰兒危險監測系統，是針對嬰兒影像畫面進行辨識，判斷其是否處於危險狀態。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系統之完整流程如圖所示：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首先，讀取待觀測嬰兒影片之影像，針對該嬰兒影像進行危險偵測，包含臉部遮擋辨識及姿勢辨識兩部分，分別為圖中上方及下方左的紅框部分。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當這兩部份分別判斷嬰兒狀態後，若為警示，則進入危險情境的判斷，即為圖中下方右的紅框部分。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而若為安全狀態，則直接判斷影片是否結束，若未結束就回到讀取影片之影像，並重複上述步驟。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關於三個紅框部分，後續將進行更完整的介紹。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23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而關於本系統的使用場域：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首先，目前僅針對單一嬰兒之情境進行辨識。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而在本研究中訓練模型使用的影像包含俯視、平視等不同視角，故攝影機不限定需架設於嬰兒床上方或房間某處，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因此，當嬰兒在較大空間活動時，可同時透過不同視角進行危險監測。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另外，建議嬰兒佔據畫面比例一半以上；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且穿著之服飾及背景環境顏色與膚色差異較大，則能有較佳的辨識結果。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6680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接著介紹臉部遮擋辨識。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04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起初，本研究基於影像處理技術：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 </a:t>
            </a:r>
            <a:r>
              <a:rPr lang="en-US" altLang="zh-TW" dirty="0" err="1"/>
              <a:t>Cb</a:t>
            </a:r>
            <a:r>
              <a:rPr lang="en-US" altLang="zh-TW" dirty="0"/>
              <a:t>, Cr </a:t>
            </a:r>
            <a:r>
              <a:rPr lang="zh-TW" altLang="en-US" dirty="0"/>
              <a:t>色彩空間及 </a:t>
            </a:r>
            <a:r>
              <a:rPr lang="en-US" altLang="zh-TW" dirty="0"/>
              <a:t>ellipse clustering</a:t>
            </a:r>
            <a:r>
              <a:rPr lang="zh-TW" altLang="en-US" dirty="0"/>
              <a:t>等偵測膚色，判斷嬰兒臉部是否出現非膚色的區塊，來進行臉部遮擋辨識，效果如下圖。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但因為臉部遮擋狀況多樣，此種方式的推廣性較差。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449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因此，本研究改為使用深度學習技術，訓練模型辨識嬰兒的三種臉部情境。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而承前言所述，目前醫界對於嬰兒猝死症的相關因素研究指出，注意嬰兒臉部是否遭遮蔽，將有助於降低此症的發生；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同時也有研究發現嬰兒使用奶嘴，對於預防嬰兒猝死症有幫助。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故嬰兒使用奶嘴，將不列入本文對臉部遮擋之定義中。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另外，由於目前未有公開之嬰兒資料集，故本論文蒐集網路上真實嬰兒的彩色照片或影片，再經前處理及分類標示，而自製出資料集。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本部分流程如下圖：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首先讀取嬰兒影像，透過</a:t>
            </a:r>
            <a:r>
              <a:rPr lang="en-US" altLang="zh-TW" dirty="0"/>
              <a:t>SSD</a:t>
            </a:r>
            <a:r>
              <a:rPr lang="zh-TW" altLang="en-US" dirty="0"/>
              <a:t>及</a:t>
            </a:r>
            <a:r>
              <a:rPr lang="en-US" altLang="zh-TW" dirty="0" err="1"/>
              <a:t>RetinaFace</a:t>
            </a:r>
            <a:r>
              <a:rPr lang="zh-TW" altLang="en-US" dirty="0"/>
              <a:t>演算法偵測嬰兒臉部，若未找到面部，則輸出</a:t>
            </a:r>
            <a:r>
              <a:rPr lang="en-US" altLang="zh-TW" dirty="0"/>
              <a:t>“</a:t>
            </a:r>
            <a:r>
              <a:rPr lang="zh-TW" altLang="en-US" dirty="0"/>
              <a:t>無臉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若找到，則利用本研究訓練的臉部遮擋模型，判斷嬰兒面部是否遭非奶嘴之異物遮蔽，輸出</a:t>
            </a:r>
            <a:r>
              <a:rPr lang="en-US" altLang="zh-TW" dirty="0"/>
              <a:t>”</a:t>
            </a:r>
            <a:r>
              <a:rPr lang="zh-TW" altLang="en-US" dirty="0"/>
              <a:t>安全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奶嘴</a:t>
            </a:r>
            <a:r>
              <a:rPr lang="en-US" altLang="zh-TW" dirty="0"/>
              <a:t>”</a:t>
            </a:r>
            <a:r>
              <a:rPr lang="zh-TW" altLang="en-US" dirty="0"/>
              <a:t>或</a:t>
            </a:r>
            <a:r>
              <a:rPr lang="en-US" altLang="zh-TW" dirty="0"/>
              <a:t>”</a:t>
            </a:r>
            <a:r>
              <a:rPr lang="zh-TW" altLang="en-US" dirty="0"/>
              <a:t>警示</a:t>
            </a:r>
            <a:r>
              <a:rPr lang="en-US" altLang="zh-TW" dirty="0"/>
              <a:t>”</a:t>
            </a:r>
            <a:r>
              <a:rPr lang="zh-TW" altLang="en-US" dirty="0"/>
              <a:t>，如圖中紅框處，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進而判斷嬰兒是安全或警示狀態。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93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首先介紹人臉偵測的部分，為右上角流程圖中的紅框處。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由於臉部遮擋辨識僅需關注面部畫面，故本文會先透過人臉偵測演算法進行前處理，以獲得只涵蓋嬰兒臉部範圍之影像。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本研究設計使用正確率較佳的</a:t>
            </a:r>
            <a:r>
              <a:rPr lang="en-US" altLang="zh-TW" dirty="0" err="1"/>
              <a:t>RetinaFace</a:t>
            </a:r>
            <a:r>
              <a:rPr lang="zh-TW" altLang="en-US" dirty="0"/>
              <a:t>及執行時間較佳的</a:t>
            </a:r>
            <a:r>
              <a:rPr lang="en-US" altLang="zh-TW" dirty="0"/>
              <a:t>SSD</a:t>
            </a:r>
            <a:r>
              <a:rPr lang="zh-TW" altLang="en-US" dirty="0"/>
              <a:t>演算法進行嬰兒臉部偵測。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這部分將會於第四章的實驗進行驗證說明。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3899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接著透過此頁表格，介紹本部分所使用的自製嬰兒臉部資料集，共分為三類，也就是右上角流程圖中紅框處的三種輸出結果。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無遮蔽：其定義為嬰兒五官皆無遮蔽的安全狀態，如表中圖例所示。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遮蔽物為奶嘴：代表嬰兒正在使用奶嘴，亦為安全狀態。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遮蔽物非奶嘴：嬰兒臉部因溢奶遭嘔吐物遮蔽，或被毛巾等其他外物遮蓋，而可能造成窒息危險，為警示狀態。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三類影像張數各占比約三分之一，總共 </a:t>
            </a:r>
            <a:r>
              <a:rPr lang="en-US" altLang="zh-TW" dirty="0"/>
              <a:t>3475 </a:t>
            </a:r>
            <a:r>
              <a:rPr lang="zh-TW" altLang="en-US" dirty="0"/>
              <a:t>張照片。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38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而模型訓練的部分：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ResNet50</a:t>
            </a:r>
            <a:r>
              <a:rPr lang="zh-TW" altLang="en-US" dirty="0"/>
              <a:t>訓練</a:t>
            </a:r>
            <a:r>
              <a:rPr lang="en-US" altLang="zh-TW" dirty="0"/>
              <a:t>20</a:t>
            </a:r>
            <a:r>
              <a:rPr lang="zh-TW" altLang="en-US" dirty="0"/>
              <a:t>回合，以辨識安全、使用奶嘴及警示。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本文將資料集分為訓練、測試及驗證集，各部分占比為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20% </a:t>
            </a:r>
            <a:r>
              <a:rPr lang="zh-TW" altLang="en-US" dirty="0"/>
              <a:t>及 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8248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再來介紹姿勢辨識。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6577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一開始本文嘗試使用骨架辨識來進行嬰兒動作之分析，使用了</a:t>
            </a:r>
            <a:r>
              <a:rPr lang="en-US" altLang="zh-TW" dirty="0" err="1"/>
              <a:t>OpenPose</a:t>
            </a:r>
            <a:r>
              <a:rPr lang="zh-TW" altLang="en-US" dirty="0"/>
              <a:t>及</a:t>
            </a:r>
            <a:r>
              <a:rPr lang="en-US" altLang="zh-TW" dirty="0" err="1"/>
              <a:t>MediaPipe</a:t>
            </a:r>
            <a:r>
              <a:rPr lang="en-US" altLang="zh-TW" dirty="0"/>
              <a:t> Pose</a:t>
            </a:r>
            <a:r>
              <a:rPr lang="zh-TW" altLang="en-US" dirty="0"/>
              <a:t>等演算法進行嬰兒之骨架偵測。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實驗效果如圖，可看到嬰兒平躺時，效果尚可；但在趴躺時，兩者方法皆無法正確偵測出骨架。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也就是說，嬰兒僅在特定情境下，才能有較佳的偵測效果。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64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第一部分介紹研究動機與目的，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探討嬰兒逝世的相關現況及既有研究，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並說明本論文應用於嬰兒危險監測之目標及優勢。</a:t>
            </a:r>
          </a:p>
        </p:txBody>
      </p:sp>
    </p:spTree>
    <p:extLst>
      <p:ext uri="{BB962C8B-B14F-4D97-AF65-F5344CB8AC3E}">
        <p14:creationId xmlns:p14="http://schemas.microsoft.com/office/powerpoint/2010/main" val="3336038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另外，實驗後也發現，骨架圖在不同動作和視角時，多有相似，如圖中</a:t>
            </a:r>
            <a:r>
              <a:rPr lang="en-US" altLang="zh-TW" dirty="0"/>
              <a:t>ab</a:t>
            </a:r>
            <a:r>
              <a:rPr lang="zh-TW" altLang="en-US" dirty="0"/>
              <a:t>兩張分別為俯視躺姿及平視坐姿。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但本研究目標是能從非限定視角辨識嬰兒動作，故無法僅使用骨架圖，就進行嬰兒動作辨識。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8183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因此，本研究改為使用深度學習技術，訓練模型辨識嬰兒四種基礎姿勢。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根據前言所述，當嬰兒側躺或趴睡時，因頸部肌肉較弱等原因，無力自行將臉移開，造成呼吸困難而窒息死亡；或者當嬰兒自行站立，而有可能爬落嬰兒床等，亦可能使嬰兒處於危險情境中。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由於目前未有公開之嬰兒資料集，故本論文使用自製資料集，蒐集自網路上真實嬰兒的彩色照片或影片。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首先讀取嬰兒影像，透過本研究訓練的姿勢模型辨識動作，並輸出四種結果，如圖中紅框處，包含“正躺”、“趴躺”、“坐姿”及“站立” ，進而判斷嬰兒是安全或警示狀態。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97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接著透過此頁表格，介紹本部分所使用的自製嬰兒姿勢資料集，總共分為四類，也就是右上角流程圖中紅框處的四種輸出結果。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各類別僅針對軀幹部位進行定義，頭部及四肢位置則不限，可參考表中圖例所示。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正躺：定義為嬰兒腹部面朝上，背部貼於水平面。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趴躺：嬰兒腹部</a:t>
            </a:r>
            <a:r>
              <a:rPr lang="zh-TW" altLang="en-US"/>
              <a:t>面朝下，</a:t>
            </a:r>
            <a:r>
              <a:rPr lang="zh-TW" altLang="en-US" dirty="0"/>
              <a:t>背部貼於水平面。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坐姿：嬰兒臀部貼於水平面，且背部未貼於同一平面。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站立：嬰兒腳掌貼於水平面，且腹部和背部皆未平行於此水平面。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四類影像張數各占比約四分之一，總共 </a:t>
            </a:r>
            <a:r>
              <a:rPr lang="en-US" altLang="zh-TW" dirty="0"/>
              <a:t>15416</a:t>
            </a:r>
            <a:r>
              <a:rPr lang="zh-TW" altLang="en-US" dirty="0"/>
              <a:t>張照片。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5588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此種分類方式，其實是改進了原先將資料集分為五類，也就是將趴躺再細分為趴睡及爬行。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這樣的結果，因為這二類時常發生互相誤判，致使辨識錯誤率高。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1249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推測原因為其動作相似，嬰兒皆</a:t>
            </a:r>
            <a:r>
              <a:rPr lang="zh-TW" altLang="en-US" dirty="0">
                <a:solidFill>
                  <a:srgbClr val="000000"/>
                </a:solidFill>
              </a:rPr>
              <a:t>腹面朝下，僅四肢及軀體不同，如圖</a:t>
            </a:r>
            <a:r>
              <a:rPr lang="en-US" altLang="zh-TW" dirty="0" err="1">
                <a:solidFill>
                  <a:srgbClr val="000000"/>
                </a:solidFill>
              </a:rPr>
              <a:t>abc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而若接續細分姿勢，又將使分類過細。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因此最終分為正躺、趴躺、坐姿及站立四類。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0960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而模型訓練的部分：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ResNet50</a:t>
            </a:r>
            <a:r>
              <a:rPr lang="zh-TW" altLang="en-US" dirty="0"/>
              <a:t>訓練</a:t>
            </a:r>
            <a:r>
              <a:rPr lang="en-US" altLang="zh-TW" dirty="0"/>
              <a:t>20</a:t>
            </a:r>
            <a:r>
              <a:rPr lang="zh-TW" altLang="en-US" dirty="0"/>
              <a:t>回合，以辨識正躺、趴躺、坐姿及站立。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本文將資料集分為訓練、測試及驗證集，各部分占比為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25% </a:t>
            </a:r>
            <a:r>
              <a:rPr lang="zh-TW" altLang="en-US" dirty="0"/>
              <a:t>及 </a:t>
            </a:r>
            <a:r>
              <a:rPr lang="en-US" altLang="zh-TW" dirty="0"/>
              <a:t>5%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5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最後介紹系統中的危險情境判斷方法。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1262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由於在實際情境中，當嬰兒做出具危險性之行為時，需持續一段時間才會導致危險發生，並不須判斷一幀畫面為警示狀態，就立即通知照護者。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因此，本部分之流程如下圖：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當系統判斷嬰兒狀態為警示後，累積警示值，當此值超過使用者自訂之設定閥值時，才會提醒照護者。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此步驟不但更符合實際使用情境，同時亦可減少因模型辨識錯誤而誤判及誤發警報的情形。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 </a:t>
            </a:r>
            <a:r>
              <a:rPr lang="en-US" altLang="zh-TW" dirty="0"/>
              <a:t>17’00</a:t>
            </a:r>
            <a:r>
              <a:rPr lang="zh-TW" altLang="en-US" dirty="0"/>
              <a:t> *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1354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接著，第四章介紹各實驗之目的與設計、評估方式以及結果與分析。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首先是臉部偵測準確度實驗。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414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在進行臉部遮擋辨識時，僅須關注嬰兒面部，故會進行人臉偵測之步驟。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本系統考量偵測之準確性及執行效能，做了以下設計：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先使用 </a:t>
            </a:r>
            <a:r>
              <a:rPr lang="en-US" altLang="zh-TW" dirty="0"/>
              <a:t>SSD </a:t>
            </a:r>
            <a:r>
              <a:rPr lang="zh-TW" altLang="en-US" dirty="0"/>
              <a:t>演算法：其偵測速度快，雖然召回率較低，但準確度很高，因此能利用此算法的時間優勢；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 </a:t>
            </a:r>
            <a:r>
              <a:rPr lang="en-US" altLang="zh-TW" dirty="0"/>
              <a:t>SSD </a:t>
            </a:r>
            <a:r>
              <a:rPr lang="zh-TW" altLang="en-US" dirty="0"/>
              <a:t>演算法找不到嬰兒面部時，則接續使用 </a:t>
            </a:r>
            <a:r>
              <a:rPr lang="en-US" altLang="zh-TW" dirty="0" err="1"/>
              <a:t>RetinaFace</a:t>
            </a:r>
            <a:r>
              <a:rPr lang="en-US" altLang="zh-TW" dirty="0"/>
              <a:t> </a:t>
            </a:r>
            <a:r>
              <a:rPr lang="zh-TW" altLang="en-US" dirty="0"/>
              <a:t>演算法，利用其正確率及準確率皆高之優勢。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以上步驟將透過接下來的兩個實驗進行驗證，首先針對臉部偵測準確度實驗進行說明。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395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首先介紹研究動機。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嬰兒猝死症為衛生福利部統計處所發布的嬰兒十大死因之一，近十年內，每年皆有超過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位嬰兒死於此症。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然而，目前醫界對其致死原因仍不清楚，推測包含嬰兒因溢奶或嘔吐產生呼吸道緊縮反射及憋氣，或因翻身、趴睡致使呼吸困難，而窒息死亡等。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因此，若嬰兒存在於上述危險情境時，照護者未及時發現，就可能發生憾事。 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6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本實驗使用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 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四項方法進行人臉偵測。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將結果進行標註後，計算各方法的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20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通過此頁表格，可看到各方法的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及</a:t>
            </a:r>
            <a:r>
              <a:rPr lang="en-US" altLang="zh-TW" dirty="0"/>
              <a:t>recall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這些數據的算法為，偵測總共</a:t>
            </a:r>
            <a:r>
              <a:rPr lang="en-US" altLang="zh-TW" dirty="0"/>
              <a:t>15416</a:t>
            </a:r>
            <a:r>
              <a:rPr lang="zh-TW" altLang="en-US" dirty="0"/>
              <a:t>張嬰兒照片後，進行分類標註，得出最右行的詳細結果，計算而成。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 err="1"/>
              <a:t>RetinaFace</a:t>
            </a:r>
            <a:r>
              <a:rPr lang="zh-TW" altLang="en-US" dirty="0"/>
              <a:t>相較於其他三種方法在準確度實驗中表現最優秀，其三項數值皆達到</a:t>
            </a:r>
            <a:r>
              <a:rPr lang="en-US" altLang="zh-TW" dirty="0"/>
              <a:t>99%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另外，值得注意的部分是，雖然</a:t>
            </a:r>
            <a:r>
              <a:rPr lang="en-US" altLang="zh-TW" dirty="0"/>
              <a:t>SSD</a:t>
            </a:r>
            <a:r>
              <a:rPr lang="zh-TW" altLang="en-US" dirty="0"/>
              <a:t>的</a:t>
            </a:r>
            <a:r>
              <a:rPr lang="en-US" altLang="zh-TW" dirty="0"/>
              <a:t>accuracy</a:t>
            </a:r>
            <a:r>
              <a:rPr lang="zh-TW" altLang="en-US" dirty="0"/>
              <a:t>和</a:t>
            </a:r>
            <a:r>
              <a:rPr lang="en-US" altLang="zh-TW" dirty="0"/>
              <a:t>recall</a:t>
            </a:r>
            <a:r>
              <a:rPr lang="zh-TW" altLang="en-US" dirty="0"/>
              <a:t>很低，但</a:t>
            </a:r>
            <a:r>
              <a:rPr lang="en-US" altLang="zh-TW" dirty="0"/>
              <a:t>precision</a:t>
            </a:r>
            <a:r>
              <a:rPr lang="zh-TW" altLang="en-US" dirty="0"/>
              <a:t>達</a:t>
            </a:r>
            <a:r>
              <a:rPr lang="en-US" altLang="zh-TW" dirty="0"/>
              <a:t>99.9%</a:t>
            </a:r>
            <a:r>
              <a:rPr lang="zh-TW" altLang="en-US" dirty="0"/>
              <a:t>，也就是說，雖然它將多數影像誤判為無臉，但判斷為有臉的結果幾乎正確。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因此，本研究展開了下一項的實驗，希望可以利用</a:t>
            </a:r>
            <a:r>
              <a:rPr lang="en-US" altLang="zh-TW" dirty="0"/>
              <a:t>SSD</a:t>
            </a:r>
            <a:r>
              <a:rPr lang="zh-TW" altLang="en-US" dirty="0"/>
              <a:t>這樣的性質。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014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也就是臉部偵測執行時間實驗。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0488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如上個實驗所述，在進行嬰兒臉部遮擋辨識時，會先進行偵測人臉之步驟。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且系統希望在偵測準確性及執行效能中能取得平衡。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因此，此部分針對偵測的執行效能進行實驗。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0597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本實驗同樣使用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 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四項方法偵測</a:t>
            </a:r>
            <a:r>
              <a:rPr lang="en-US" altLang="zh-TW" dirty="0">
                <a:solidFill>
                  <a:srgbClr val="000000"/>
                </a:solidFill>
              </a:rPr>
              <a:t>15416</a:t>
            </a:r>
            <a:r>
              <a:rPr lang="zh-TW" altLang="en-US" dirty="0">
                <a:solidFill>
                  <a:srgbClr val="000000"/>
                </a:solidFill>
              </a:rPr>
              <a:t>張影像後。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計算每張影像平均偵測所需時間以進行評估。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05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通過此頁表格，可以看到四項方法在偵測</a:t>
            </a:r>
            <a:r>
              <a:rPr lang="en-US" altLang="zh-TW" dirty="0"/>
              <a:t>15416</a:t>
            </a:r>
            <a:r>
              <a:rPr lang="zh-TW" altLang="en-US" dirty="0"/>
              <a:t>張影像的總花費時間，以及偵測每張影像的平均時間。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/>
              <a:t>SSD</a:t>
            </a:r>
            <a:r>
              <a:rPr lang="zh-TW" altLang="en-US" dirty="0"/>
              <a:t>相較於其他三種方法在執行時間實驗中表現最優秀，平均一張僅</a:t>
            </a:r>
            <a:r>
              <a:rPr lang="en-US" altLang="zh-TW" dirty="0"/>
              <a:t>0.04</a:t>
            </a:r>
            <a:r>
              <a:rPr lang="zh-TW" altLang="en-US" dirty="0"/>
              <a:t>秒，擁有最短的偵測時間。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而上個實驗中，準確度最高的</a:t>
            </a:r>
            <a:r>
              <a:rPr lang="en-US" altLang="zh-TW" dirty="0" err="1"/>
              <a:t>RetinaFace</a:t>
            </a:r>
            <a:r>
              <a:rPr lang="zh-TW" altLang="en-US" dirty="0"/>
              <a:t>，可以看到第一行的地方，平均偵測一張影像需</a:t>
            </a:r>
            <a:r>
              <a:rPr lang="en-US" altLang="zh-TW" dirty="0"/>
              <a:t>1.33</a:t>
            </a:r>
            <a:r>
              <a:rPr lang="zh-TW" altLang="en-US" dirty="0"/>
              <a:t>秒，是</a:t>
            </a:r>
            <a:r>
              <a:rPr lang="en-US" altLang="zh-TW" dirty="0"/>
              <a:t>SSD</a:t>
            </a:r>
            <a:r>
              <a:rPr lang="zh-TW" altLang="en-US" dirty="0"/>
              <a:t>的</a:t>
            </a:r>
            <a:r>
              <a:rPr lang="en-US" altLang="zh-TW" dirty="0"/>
              <a:t>33.25</a:t>
            </a:r>
            <a:r>
              <a:rPr lang="zh-TW" altLang="en-US" dirty="0"/>
              <a:t>倍。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6105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總結這兩項實驗結果：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驗證本系統首先使用較具速度優勢的</a:t>
            </a:r>
            <a:r>
              <a:rPr lang="en-US" altLang="zh-TW" dirty="0"/>
              <a:t>SSD</a:t>
            </a:r>
            <a:r>
              <a:rPr lang="zh-TW" altLang="en-US" dirty="0"/>
              <a:t>演算法偵測嬰兒臉部，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未如期找到目標時，則改使用準確度高的</a:t>
            </a:r>
            <a:r>
              <a:rPr lang="en-US" altLang="zh-TW" dirty="0" err="1"/>
              <a:t>RetinaFace</a:t>
            </a:r>
            <a:r>
              <a:rPr lang="zh-TW" altLang="en-US" dirty="0"/>
              <a:t>演算法偵測，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達成兼具準確性及執行效率之系統目標。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2176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第三項實驗則為臉部遮擋辨識實驗。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6788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本實驗目的為訓練嬰兒臉部遮擋模型，以辨識臉部是否遭非奶嘴之異物遮蔽。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資料集使用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節的嬰兒臉部資料集。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網路則使用</a:t>
            </a:r>
            <a:r>
              <a:rPr lang="en-US" altLang="zh-TW" dirty="0">
                <a:solidFill>
                  <a:srgbClr val="0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回合，影像分三類，且大小為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03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模型訓練準確率達 </a:t>
            </a:r>
            <a:r>
              <a:rPr lang="en-US" altLang="zh-TW" dirty="0">
                <a:solidFill>
                  <a:srgbClr val="000000"/>
                </a:solidFill>
              </a:rPr>
              <a:t>98.06%</a:t>
            </a:r>
            <a:r>
              <a:rPr lang="zh-TW" altLang="en-US" dirty="0">
                <a:solidFill>
                  <a:srgbClr val="000000"/>
                </a:solidFill>
              </a:rPr>
              <a:t>，而測試準確率為 </a:t>
            </a:r>
            <a:r>
              <a:rPr lang="en-US" altLang="zh-TW" dirty="0">
                <a:solidFill>
                  <a:srgbClr val="000000"/>
                </a:solidFill>
              </a:rPr>
              <a:t>99.43%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並使用</a:t>
            </a:r>
            <a:r>
              <a:rPr lang="en-US" altLang="zh-TW" dirty="0">
                <a:solidFill>
                  <a:srgbClr val="000000"/>
                </a:solidFill>
              </a:rPr>
              <a:t>342</a:t>
            </a:r>
            <a:r>
              <a:rPr lang="zh-TW" altLang="en-US" dirty="0">
                <a:solidFill>
                  <a:srgbClr val="000000"/>
                </a:solidFill>
              </a:rPr>
              <a:t>張影像進行模型驗證，混淆矩陣如下，結果為所有影像皆辨識正確。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5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故國內外有許多為自動化監測嬰兒狀態之研究，主要有兩種機制：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使用感測器量測嬰兒特定生理訊號，如：心率、呼吸、 體溫及身體位置等，透過收集到的數值判定嬰兒狀態。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但這樣的偵測功能具有單一性，若想偵測其他訊號，就需要增設更多不同種類的感測器；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此外，這樣的裝置常開發為穿戴式裝置，但也因此可能影響嬰兒活動，並產生更多潛在的危險，如：裝置纏繞或誤食等。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透過電腦視覺偵測嬰兒影像，判定嬰兒是否處於危險狀態。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然而，現有研究中，多僅針對嬰兒的呼吸頻率、面部特徵或單一睡姿進行偵測。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452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第四項為姿勢辨識實驗。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0036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本實驗目的為訓練嬰兒姿勢模型，以辨識嬰兒的四種姿勢。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資料集使用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網路同樣使用</a:t>
            </a:r>
            <a:r>
              <a:rPr lang="en-US" altLang="zh-TW" dirty="0">
                <a:solidFill>
                  <a:srgbClr val="0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回合，影像則分四類，大小仍為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790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模型訓練準確率達 </a:t>
            </a:r>
            <a:r>
              <a:rPr lang="en-US" altLang="zh-TW" dirty="0"/>
              <a:t>99.45%</a:t>
            </a:r>
            <a:r>
              <a:rPr lang="zh-TW" altLang="en-US" dirty="0"/>
              <a:t>，而測試準確率為 </a:t>
            </a:r>
            <a:r>
              <a:rPr lang="en-US" altLang="zh-TW" dirty="0"/>
              <a:t>99.71%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</a:t>
            </a:r>
            <a:r>
              <a:rPr lang="zh-TW" altLang="en-US" dirty="0">
                <a:solidFill>
                  <a:srgbClr val="000000"/>
                </a:solidFill>
              </a:rPr>
              <a:t>使用</a:t>
            </a:r>
            <a:r>
              <a:rPr lang="en-US" altLang="zh-TW" dirty="0">
                <a:solidFill>
                  <a:srgbClr val="000000"/>
                </a:solidFill>
              </a:rPr>
              <a:t>744</a:t>
            </a:r>
            <a:r>
              <a:rPr lang="zh-TW" altLang="en-US" dirty="0">
                <a:solidFill>
                  <a:srgbClr val="000000"/>
                </a:solidFill>
              </a:rPr>
              <a:t>張影像進行模型驗證，混淆矩陣如下。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包含五張誤判影像，其中</a:t>
            </a:r>
            <a:r>
              <a:rPr lang="zh-TW" altLang="en-US" dirty="0"/>
              <a:t>三張將坐姿辨識為趴躺，如圖所示。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推測原因為嬰兒雖呈現坐姿，但上半身貼近其腿部，而導致誤判</a:t>
            </a:r>
            <a:r>
              <a:rPr lang="zh-TW" altLang="en-US" dirty="0">
                <a:solidFill>
                  <a:srgbClr val="C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04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最後介紹影片危險偵測實驗。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50122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本實驗目的為驗證此系統能基於嬰兒影片進行危險監測。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資料為網路真實嬰兒影片，包含不同之拍攝視角、嬰兒樣貌及狀態等。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透過將影片切成共</a:t>
            </a:r>
            <a:r>
              <a:rPr lang="en-US" altLang="zh-TW" dirty="0">
                <a:solidFill>
                  <a:srgbClr val="000000"/>
                </a:solidFill>
              </a:rPr>
              <a:t>3374</a:t>
            </a:r>
            <a:r>
              <a:rPr lang="zh-TW" altLang="en-US" dirty="0">
                <a:solidFill>
                  <a:srgbClr val="000000"/>
                </a:solidFill>
              </a:rPr>
              <a:t>幀影像，輸出每幀影像模型辨識之結果，計算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，以進行評估。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03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姿勢辨識部分，其混淆矩陣如下方左表。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包含了 </a:t>
            </a:r>
            <a:r>
              <a:rPr lang="en-US" altLang="zh-TW" dirty="0"/>
              <a:t>278 </a:t>
            </a:r>
            <a:r>
              <a:rPr lang="zh-TW" altLang="en-US" dirty="0"/>
              <a:t>張誤判為趴躺姿勢的影像，如上方左圖所示。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推測原因為嬰兒身體遭棉被遮擋，而只拍攝到露出的嬰兒臉部， 故造成姿勢辨識錯誤。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而臉部遮擋辨識部分，其混淆矩陣如下方右表。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有多張影像類別應為嬰兒正在使用奶嘴或安全狀態，但誤判為遭異物遮蔽之警示狀態，如上方右圖所示。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推測原因為嬰兒揮動手臂而遮擋影像中奶嘴或臉部，而誤判類別。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 </a:t>
            </a:r>
            <a:r>
              <a:rPr lang="en-US" altLang="zh-TW" dirty="0"/>
              <a:t>22’15</a:t>
            </a:r>
            <a:r>
              <a:rPr lang="zh-TW" altLang="en-US" dirty="0"/>
              <a:t> *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76819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最後，我對本論文進行總結，並闡述本研究未來可發展與應用之處。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87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首先是結論。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本文基於深度學習技術，透過嬰兒影像畫面進行兩大功能之偵測：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辨識嬰兒正躺、趴躺、坐姿及站立四項姿勢。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辨識嬰兒臉部因嘔吐物或毛巾等外物遮蔽。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而本研究的價值在於：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感測器式偵測，會干擾嬰兒、影響其活動；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但本研究利用非接觸式的視覺技術，因此不會打擾嬰兒。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而既有影像式偵測中，僅針對呼吸、面部或單一動作，較無對嬰兒姿勢辨識的研究；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而本文開發了同時偵測嬰兒姿勢及臉部等多情境的監測系統，有助於協助照護者，並降低嬰兒死亡之風險。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基於以上比較，說明了本研究的獨特性及可用性，將優於既有的研究。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5497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而未來展望的部分：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目前僅針對單一嬰兒進行辨識，未來若提供多嬰兒情境的偵測，使用場景將可更廣泛。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在偵測姿勢時，若加入時間資訊，預期得以判斷更多嬰兒行為，如：翻身等動作。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臉部偵測部分，除了辨識嬰兒臉部遭異物遮蔽外，若加入偵測面部表情等其他資訊，可更詳盡監測嬰兒狀態。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系統可提供設定觀測年齡區間，即可針對不同特定年齡嬰幼兒警示其具危險性的動作，更符合實際情境。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23’35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33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最後為大家進行影片展示。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因此，根據上述的研究動機，接著介紹本文的研究目的。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本論文基於深度學習技術，透過嬰兒影像達成兩大目標：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辨識嬰兒的基礎姿勢，包含：正躺、趴躺、坐姿及站立。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辨識嬰兒臉部遮擋，也就是判斷嬰兒的面部是否因嘔吐物或毛巾等外物遮蔽。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透過下表，可以清楚看到本篇研究的價值在於：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避免了感測器式偵測，會干擾嬰兒行為的缺點；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且有別於既有的影像式偵測，較無對嬰兒姿勢辨識的研究，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本文開發了同時偵測嬰兒姿勢及臉部等多情境之監測系統。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2’40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69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現在進行</a:t>
            </a:r>
            <a:r>
              <a:rPr lang="en-US" altLang="zh-TW" dirty="0"/>
              <a:t>QA</a:t>
            </a:r>
            <a:r>
              <a:rPr lang="zh-TW" altLang="en-US" dirty="0"/>
              <a:t>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761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</a:t>
            </a:r>
            <a:endParaRPr lang="en-US" altLang="zh-TW"/>
          </a:p>
          <a:p>
            <a:r>
              <a:rPr lang="zh-TW" altLang="en-US"/>
              <a:t>再次</a:t>
            </a:r>
            <a:r>
              <a:rPr lang="zh-TW" altLang="en-US" dirty="0"/>
              <a:t>感謝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各位口試委員出席我的口試審查，</a:t>
            </a:r>
            <a:endParaRPr lang="en-US" altLang="zh-TW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並感謝</a:t>
            </a:r>
            <a:r>
              <a:rPr lang="zh-TW" altLang="en-US" dirty="0"/>
              <a:t>各位口試委員、教授及同學們的聆聽與建議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第二部分說明有關本論文的背景知識及文獻回顧等相關研究。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首先介紹嬰兒猝死症。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此症狀特徵為一位看似健康的嬰兒在睡眠期間突然死亡。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目前醫界對此症的致死原因尚不明確且非單一，但可統整出多項誘發此症的風險因素，包含兩類：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外在因素：包含嬰兒因俯臥、側睡、遮蓋臉部或睡在沙發等容易陷入的家具上等。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內在因素：包含早產、家族遺傳、性別及種族等。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8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關於此症之死亡機制理論中，心肺控制假說最多人支持，它探討嬰兒呼吸或自主神經機制的缺陷，包含五個步驟：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發生危及生命的事件，例如嬰兒面部朝下或遭遮蔽，造成呼吸暫停。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嬰兒因為無力自行轉頭，而無法恢復呼吸。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持續性窒息導致失去意識或反射。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心率過緩或缺氧喘氣，這個現象在嬰兒因為此症逝世前明顯發生。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嬰兒的自主復甦能力受損，最終因為無效的喘氣而死亡。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因此，我們可知嬰兒猝死症並非一種突發疾病，而是在嬰兒死亡之前，就會出現心率不正常或呼吸暫停之惡性循環現象，而有跡可循。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  <p:sp>
        <p:nvSpPr>
          <p:cNvPr id="273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221163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50563D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7342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2060575"/>
            <a:ext cx="8229600" cy="1905000"/>
          </a:xfrm>
          <a:prstGeom prst="roundRect">
            <a:avLst>
              <a:gd name="adj" fmla="val 8167"/>
            </a:avLst>
          </a:prstGeom>
        </p:spPr>
        <p:txBody>
          <a:bodyPr anchor="ctr"/>
          <a:lstStyle>
            <a:lvl1pPr algn="ctr">
              <a:defRPr sz="4000">
                <a:solidFill>
                  <a:srgbClr val="3C4229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84439" y="6021388"/>
            <a:ext cx="2130425" cy="47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013BA8-90A2-4164-9995-0C9568871E30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24525" y="6021388"/>
            <a:ext cx="2897188" cy="4746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9388" y="6369050"/>
            <a:ext cx="1471612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D476232-BCCA-4055-89E7-39D932A15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88E4-54BC-4409-906A-10E53CA75D22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1B69-3BBA-4B9D-9B7F-ADB82CA453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88913"/>
            <a:ext cx="1998663" cy="5740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9" y="188913"/>
            <a:ext cx="5846762" cy="5740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F33C-6C67-4758-BB1F-76B687559B6E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81CF-EBD4-41B4-8460-C89822851A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49800" y="2205040"/>
            <a:ext cx="3770313" cy="17859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49800" y="4143375"/>
            <a:ext cx="3770313" cy="1785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E342-B2D2-4C5C-827D-39FC3138366A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D601-6EAD-4DE0-99B2-E0730B5569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8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A60FD-8DD7-410D-8D28-80F0829B7A4D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E800-1667-4B11-9279-23AD08ED9B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A487C-3013-4C32-BD6E-3792BFFAF6AE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9501" y="6011863"/>
            <a:ext cx="587375" cy="48895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B06E463-E5A7-4289-8F6A-2F123AB9A9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6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95A95-3F6B-46E0-9BAE-B87E716D5EF4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4ECB-FCD2-463D-BEBB-6472DE131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5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D528E-DE8A-4613-8D86-4FF48503E95B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9221-97A0-4E08-B153-0E9C1DA64D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4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27F18-4875-4ECE-93FF-0006C22D150B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B5C1-0103-4749-B486-46B28D775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4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0D85-3190-476C-B447-6B156185520A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C8134-AF3B-4097-A040-D1DD59CDF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C22A-C7D4-4F9E-A35B-5ADCCE9E0809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E3628-3582-46BB-BE37-B90DDE1FD2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5946F-0D5E-4010-A139-16A8C3460945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0FC04-99F9-4958-AE16-E0D2A4A9DD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6AB2-53E2-4F08-9DE2-2A757615A23D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711-436C-4741-B37B-EF94428B68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924800" cy="1143000"/>
          </a:xfrm>
          <a:prstGeom prst="roundRect">
            <a:avLst>
              <a:gd name="adj" fmla="val 1125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220504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FB9402C-909C-450E-BD5A-DDBC55252658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272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2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2600" b="1">
                <a:solidFill>
                  <a:schemeClr val="bg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B974A13-1727-4760-AE5F-F3878E1E4A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127" y="5262563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研 究 生：王佳君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hangingPunct="0"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指導教授：蘇木春 教授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0BE77E-B2E2-426B-B447-543EB7A34D0D}"/>
              </a:ext>
            </a:extLst>
          </p:cNvPr>
          <p:cNvSpPr/>
          <p:nvPr/>
        </p:nvSpPr>
        <p:spPr>
          <a:xfrm>
            <a:off x="44624" y="2828835"/>
            <a:ext cx="9054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695700" algn="l"/>
              </a:tabLst>
              <a:defRPr/>
            </a:pP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基於深度學習之嬰兒危險監測系統</a:t>
            </a:r>
            <a:endParaRPr lang="en-US" altLang="zh-TW" sz="2400" b="1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A</a:t>
            </a: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Deep-learning-based Danger Monitoring System</a:t>
            </a: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For Infants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5">
        <p:cut/>
      </p:transition>
    </mc:Choice>
    <mc:Fallback xmlns="">
      <p:transition spd="slow" advTm="10845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(3/3)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Triple-Risk Model</a:t>
            </a:r>
            <a:r>
              <a:rPr lang="zh-TW" altLang="en-US" dirty="0">
                <a:solidFill>
                  <a:srgbClr val="000000"/>
                </a:solidFill>
              </a:rPr>
              <a:t>：同時含三因素才會致死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嬰兒有病變風險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快速成長期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環境壓力源：嬰兒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結論：</a:t>
            </a:r>
            <a:r>
              <a:rPr lang="zh-TW" altLang="en-US" dirty="0">
                <a:solidFill>
                  <a:srgbClr val="C00000"/>
                </a:solidFill>
              </a:rPr>
              <a:t>消除環境壓力源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感測器偵測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影像式偵測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690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感測器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4429"/>
              </p:ext>
            </p:extLst>
          </p:nvPr>
        </p:nvGraphicFramePr>
        <p:xfrm>
          <a:off x="479478" y="2248400"/>
          <a:ext cx="8345435" cy="37444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218339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427103772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2949126576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1826234626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呼吸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心率</a:t>
                      </a:r>
                      <a:endParaRPr lang="zh-TW" alt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體溫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其他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9311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2006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Linti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感測背心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濕度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Ziganshin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監測系統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睡眠、清醒和異常狀態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一氧化碳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面朝方向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Ferreira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身體位置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影像式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3404"/>
              </p:ext>
            </p:extLst>
          </p:nvPr>
        </p:nvGraphicFramePr>
        <p:xfrm>
          <a:off x="627425" y="1757522"/>
          <a:ext cx="8197488" cy="44370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60274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4176974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07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[8]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先偵測運動，再偵測呼吸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Liu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影片收集、呼吸偵測演算法、警示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49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Gallo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面部特徵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 Classifier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偵測臉部及睜眼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[11]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臉部遮擋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貝氏深度神經網路架構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五官是否遮蔽、原因及座標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Bharati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[12]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睡眠姿勢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基於卷積神經網路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評估仰臥、趴臥及仰臥轉換到趴臥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439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殘差神經網路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1901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(1/2)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網路退化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深度增加，準確率達飽和後，反而</a:t>
            </a:r>
            <a:r>
              <a:rPr lang="zh-TW" altLang="en-US" dirty="0">
                <a:solidFill>
                  <a:srgbClr val="C00000"/>
                </a:solidFill>
              </a:rPr>
              <a:t>迅速下降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非過度擬合所致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9FF113-F5DB-439E-A0BA-2F342988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5" y="3540655"/>
            <a:ext cx="7535294" cy="25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74F1B5-7E2F-4108-97DB-B61FCF0C7EC1}"/>
              </a:ext>
            </a:extLst>
          </p:cNvPr>
          <p:cNvSpPr txBox="1"/>
          <p:nvPr/>
        </p:nvSpPr>
        <p:spPr>
          <a:xfrm>
            <a:off x="3129906" y="6039556"/>
            <a:ext cx="3454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網路深度與訓練誤差關係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(2/2)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He</a:t>
            </a:r>
            <a:r>
              <a:rPr lang="zh-TW" altLang="en-US" dirty="0">
                <a:solidFill>
                  <a:srgbClr val="000000"/>
                </a:solidFill>
              </a:rPr>
              <a:t> 等人 </a:t>
            </a:r>
            <a:r>
              <a:rPr lang="en-US" altLang="zh-TW" dirty="0">
                <a:solidFill>
                  <a:srgbClr val="000000"/>
                </a:solidFill>
              </a:rPr>
              <a:t>[16]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殘差學習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</a:t>
            </a:r>
            <a:r>
              <a:rPr lang="zh-TW" altLang="en-US" dirty="0">
                <a:solidFill>
                  <a:srgbClr val="000000"/>
                </a:solidFill>
              </a:rPr>
              <a:t> 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退化問題</a:t>
            </a:r>
            <a:r>
              <a:rPr lang="zh-TW" altLang="en-US" b="1" dirty="0">
                <a:solidFill>
                  <a:srgbClr val="000000"/>
                </a:solidFill>
              </a:rPr>
              <a:t>解決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34FC70-EED9-47A0-8330-C883D5D93696}"/>
              </a:ext>
            </a:extLst>
          </p:cNvPr>
          <p:cNvSpPr txBox="1"/>
          <p:nvPr/>
        </p:nvSpPr>
        <p:spPr>
          <a:xfrm>
            <a:off x="2903919" y="6354801"/>
            <a:ext cx="37882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訓練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ImageNet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之誤差曲線圖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733CC38-D892-4951-8E0E-C43EDE3BD705}"/>
              </a:ext>
            </a:extLst>
          </p:cNvPr>
          <p:cNvGrpSpPr/>
          <p:nvPr/>
        </p:nvGrpSpPr>
        <p:grpSpPr>
          <a:xfrm>
            <a:off x="1629676" y="3793809"/>
            <a:ext cx="3168352" cy="2529332"/>
            <a:chOff x="7008441" y="2060968"/>
            <a:chExt cx="3168352" cy="252933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3BF62C-00CE-4600-AB9F-5A00B2FBD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97"/>
            <a:stretch/>
          </p:blipFill>
          <p:spPr>
            <a:xfrm>
              <a:off x="7008441" y="2060968"/>
              <a:ext cx="3168352" cy="21600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F49C4B9-858A-4E31-ACEF-80C23D3C09FF}"/>
                </a:ext>
              </a:extLst>
            </p:cNvPr>
            <p:cNvSpPr txBox="1"/>
            <p:nvPr/>
          </p:nvSpPr>
          <p:spPr>
            <a:xfrm>
              <a:off x="7881525" y="4220968"/>
              <a:ext cx="14221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(a) </a:t>
              </a: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普通網路</a:t>
              </a:r>
              <a:endParaRPr lang="zh-TW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C7A4CA8-E1AD-405C-989B-63910E19905F}"/>
              </a:ext>
            </a:extLst>
          </p:cNvPr>
          <p:cNvGrpSpPr/>
          <p:nvPr/>
        </p:nvGrpSpPr>
        <p:grpSpPr>
          <a:xfrm>
            <a:off x="4818974" y="3854005"/>
            <a:ext cx="3168352" cy="2529332"/>
            <a:chOff x="11052720" y="3140968"/>
            <a:chExt cx="3168352" cy="252933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F6203A3-18E2-405D-A86A-DEBDDA820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7"/>
            <a:stretch/>
          </p:blipFill>
          <p:spPr>
            <a:xfrm>
              <a:off x="11052720" y="3140968"/>
              <a:ext cx="3168352" cy="21600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70D9920-DC89-4166-9A9B-46A550BFD8B7}"/>
                </a:ext>
              </a:extLst>
            </p:cNvPr>
            <p:cNvSpPr txBox="1"/>
            <p:nvPr/>
          </p:nvSpPr>
          <p:spPr>
            <a:xfrm>
              <a:off x="11919392" y="5300968"/>
              <a:ext cx="14350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(b) </a:t>
              </a: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殘差網路</a:t>
              </a:r>
              <a:endParaRPr lang="zh-TW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0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人臉偵測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4382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人臉偵測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7626"/>
              </p:ext>
            </p:extLst>
          </p:nvPr>
        </p:nvGraphicFramePr>
        <p:xfrm>
          <a:off x="254959" y="1772816"/>
          <a:ext cx="8565513" cy="45467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411931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Cuimei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[17]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膚色直方圖匹配：去除僅用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的錯誤者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眼睛偵測：去除無眼睛者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嘴部偵測：去除無嘴部者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Face SSD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改進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ShuffleNet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V2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架構：作為骨幹網路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 Prediction Module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：解決小臉召回率低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人臉檢測框架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198297748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Zhang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[19]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：獲得並合併人臉候選者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：拒絕錯誤候選者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：輸出五個臉部座標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[20]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Pyramid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：輸入影像、輸出特徵圖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Cascade Multi-task Loss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 Head Module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：獲得特徵圖、計算損失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嬰兒危險監測系統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系統流程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使用場域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904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61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系統流程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4D5163-7A6E-4C9D-B5F4-31D8AC68A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959"/>
            <a:ext cx="9144000" cy="52691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9F52AF-6FDD-4D30-8624-E28E52CA961D}"/>
              </a:ext>
            </a:extLst>
          </p:cNvPr>
          <p:cNvSpPr txBox="1"/>
          <p:nvPr/>
        </p:nvSpPr>
        <p:spPr>
          <a:xfrm>
            <a:off x="4048828" y="6500813"/>
            <a:ext cx="1627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系統流程圖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8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使用場域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針對</a:t>
            </a:r>
            <a:r>
              <a:rPr lang="zh-TW" altLang="en-US" dirty="0">
                <a:solidFill>
                  <a:srgbClr val="C00000"/>
                </a:solidFill>
              </a:rPr>
              <a:t>單一嬰兒</a:t>
            </a:r>
            <a:r>
              <a:rPr lang="zh-TW" altLang="en-US" dirty="0">
                <a:solidFill>
                  <a:srgbClr val="000000"/>
                </a:solidFill>
              </a:rPr>
              <a:t>之情境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攝影機可架設於</a:t>
            </a:r>
            <a:r>
              <a:rPr lang="zh-TW" altLang="en-US" dirty="0">
                <a:solidFill>
                  <a:srgbClr val="C00000"/>
                </a:solidFill>
              </a:rPr>
              <a:t>不同視角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嬰兒佔據畫面比例</a:t>
            </a:r>
            <a:r>
              <a:rPr lang="zh-TW" altLang="en-US" dirty="0">
                <a:solidFill>
                  <a:srgbClr val="C00000"/>
                </a:solidFill>
              </a:rPr>
              <a:t>一半</a:t>
            </a:r>
            <a:r>
              <a:rPr lang="zh-TW" altLang="en-US" dirty="0">
                <a:solidFill>
                  <a:srgbClr val="000000"/>
                </a:solidFill>
              </a:rPr>
              <a:t>以上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穿著服飾及背景環境顏色</a:t>
            </a:r>
            <a:r>
              <a:rPr lang="zh-TW" altLang="en-US" dirty="0">
                <a:solidFill>
                  <a:srgbClr val="C00000"/>
                </a:solidFill>
              </a:rPr>
              <a:t>與膚色相異大</a:t>
            </a:r>
          </a:p>
        </p:txBody>
      </p:sp>
    </p:spTree>
    <p:extLst>
      <p:ext uri="{BB962C8B-B14F-4D97-AF65-F5344CB8AC3E}">
        <p14:creationId xmlns:p14="http://schemas.microsoft.com/office/powerpoint/2010/main" val="1411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80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(1/4)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</a:t>
            </a:r>
            <a:r>
              <a:rPr lang="zh-TW" altLang="en-US" b="1" dirty="0">
                <a:solidFill>
                  <a:srgbClr val="000000"/>
                </a:solidFill>
              </a:rPr>
              <a:t>影像處理</a:t>
            </a:r>
            <a:r>
              <a:rPr lang="zh-TW" altLang="en-US" dirty="0">
                <a:solidFill>
                  <a:srgbClr val="000000"/>
                </a:solidFill>
              </a:rPr>
              <a:t>技術：</a:t>
            </a:r>
            <a:r>
              <a:rPr lang="zh-TW" altLang="en-US" dirty="0">
                <a:solidFill>
                  <a:srgbClr val="C00000"/>
                </a:solidFill>
              </a:rPr>
              <a:t>推廣性差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 err="1">
                <a:solidFill>
                  <a:srgbClr val="000000"/>
                </a:solidFill>
              </a:rPr>
              <a:t>Cb</a:t>
            </a:r>
            <a:r>
              <a:rPr lang="en-US" altLang="zh-TW" dirty="0">
                <a:solidFill>
                  <a:srgbClr val="000000"/>
                </a:solidFill>
              </a:rPr>
              <a:t>, Cr</a:t>
            </a:r>
            <a:r>
              <a:rPr lang="zh-TW" altLang="en-US" dirty="0">
                <a:solidFill>
                  <a:srgbClr val="000000"/>
                </a:solidFill>
              </a:rPr>
              <a:t> 色彩空間、 </a:t>
            </a:r>
            <a:r>
              <a:rPr lang="en-US" altLang="zh-TW" dirty="0">
                <a:solidFill>
                  <a:srgbClr val="000000"/>
                </a:solidFill>
              </a:rPr>
              <a:t>ellipse clustering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偵測嬰兒臉部</a:t>
            </a:r>
            <a:r>
              <a:rPr lang="zh-TW" altLang="en-US" dirty="0">
                <a:solidFill>
                  <a:srgbClr val="C00000"/>
                </a:solidFill>
              </a:rPr>
              <a:t>非膚色區塊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DBBEE1-7E03-4310-B172-945CA3EA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7" y="3786131"/>
            <a:ext cx="6129907" cy="21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D29E3-4BE9-4736-A6C9-CC8D0CA4F9C6}"/>
              </a:ext>
            </a:extLst>
          </p:cNvPr>
          <p:cNvSpPr txBox="1"/>
          <p:nvPr/>
        </p:nvSpPr>
        <p:spPr>
          <a:xfrm>
            <a:off x="3817001" y="600674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臉部膚色偵測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(2/4)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</a:t>
            </a:r>
            <a:r>
              <a:rPr lang="zh-TW" altLang="en-US" b="1" dirty="0">
                <a:solidFill>
                  <a:srgbClr val="000000"/>
                </a:solidFill>
              </a:rPr>
              <a:t>深度學習</a:t>
            </a:r>
            <a:r>
              <a:rPr lang="zh-TW" altLang="en-US" dirty="0">
                <a:solidFill>
                  <a:srgbClr val="000000"/>
                </a:solidFill>
              </a:rPr>
              <a:t>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</a:t>
            </a:r>
            <a:r>
              <a:rPr lang="zh-TW" altLang="en-US" dirty="0">
                <a:solidFill>
                  <a:srgbClr val="C00000"/>
                </a:solidFill>
              </a:rPr>
              <a:t>三種</a:t>
            </a:r>
            <a:r>
              <a:rPr lang="zh-TW" altLang="en-US" dirty="0">
                <a:solidFill>
                  <a:srgbClr val="000000"/>
                </a:solidFill>
              </a:rPr>
              <a:t>嬰兒臉部情境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嬰兒使用奶嘴不列入臉部遮擋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：蒐集網路真實嬰兒臉部影像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94775F-B96D-4633-AC90-647593A4A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450"/>
            <a:ext cx="9144000" cy="17924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675233-34D9-4033-89FF-353BF01FC607}"/>
              </a:ext>
            </a:extLst>
          </p:cNvPr>
          <p:cNvSpPr txBox="1"/>
          <p:nvPr/>
        </p:nvSpPr>
        <p:spPr>
          <a:xfrm>
            <a:off x="3470755" y="5893180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EA0B1-CE90-4F39-99ED-C48E7654E686}"/>
              </a:ext>
            </a:extLst>
          </p:cNvPr>
          <p:cNvSpPr/>
          <p:nvPr/>
        </p:nvSpPr>
        <p:spPr>
          <a:xfrm>
            <a:off x="5652120" y="4011144"/>
            <a:ext cx="1224136" cy="1218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3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(3/4)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僅關注面部範圍：</a:t>
            </a:r>
            <a:r>
              <a:rPr lang="zh-TW" altLang="en-US" b="1" dirty="0">
                <a:solidFill>
                  <a:srgbClr val="000000"/>
                </a:solidFill>
              </a:rPr>
              <a:t>人臉偵測演算法</a:t>
            </a:r>
            <a:r>
              <a:rPr lang="zh-TW" altLang="en-US" dirty="0">
                <a:solidFill>
                  <a:srgbClr val="000000"/>
                </a:solidFill>
              </a:rPr>
              <a:t>前處理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正確率佳：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執行時間佳：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7FE76BE-5365-4D03-940A-44E367E1D131}"/>
              </a:ext>
            </a:extLst>
          </p:cNvPr>
          <p:cNvGrpSpPr/>
          <p:nvPr/>
        </p:nvGrpSpPr>
        <p:grpSpPr>
          <a:xfrm>
            <a:off x="1516947" y="3775367"/>
            <a:ext cx="6691132" cy="2145933"/>
            <a:chOff x="1516947" y="3857625"/>
            <a:chExt cx="6691132" cy="214593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BBA88A-EAD9-4EEF-97CD-C5EA27B0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947" y="3862604"/>
              <a:ext cx="1800000" cy="180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38B3738-08DC-4B8C-BEA7-57E44A5B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808" y="3862604"/>
              <a:ext cx="1800000" cy="180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ADBDD55-E8A3-46B1-B4D7-220E329E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079" y="3857625"/>
              <a:ext cx="1800000" cy="1800000"/>
            </a:xfrm>
            <a:prstGeom prst="rect">
              <a:avLst/>
            </a:prstGeom>
          </p:spPr>
        </p:pic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EEBE025C-AFCA-4FAA-98E9-586E588079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9448" y="5613858"/>
              <a:ext cx="15841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原始影像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內容版面配置區 2">
              <a:extLst>
                <a:ext uri="{FF2B5EF4-FFF2-40B4-BE49-F238E27FC236}">
                  <a16:creationId xmlns:a16="http://schemas.microsoft.com/office/drawing/2014/main" id="{21235BF5-752E-4BE5-A668-31B0A90489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8076" y="5613858"/>
              <a:ext cx="1719688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RetinaFace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內容版面配置區 2">
              <a:extLst>
                <a:ext uri="{FF2B5EF4-FFF2-40B4-BE49-F238E27FC236}">
                  <a16:creationId xmlns:a16="http://schemas.microsoft.com/office/drawing/2014/main" id="{74266931-1BBB-4656-B2D5-D17102276B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65495" y="5613858"/>
              <a:ext cx="106516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SSD</a:t>
              </a: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93ABF49-A602-4452-BB9B-0666C9F4D0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FC9DC4-E750-408F-AAE6-FA9FE9613FA8}"/>
              </a:ext>
            </a:extLst>
          </p:cNvPr>
          <p:cNvSpPr txBox="1"/>
          <p:nvPr/>
        </p:nvSpPr>
        <p:spPr>
          <a:xfrm>
            <a:off x="3586171" y="5921300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嬰兒臉部遮擋結果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CC13AF-AB4F-43B5-9935-FDB6A13BB9F2}"/>
              </a:ext>
            </a:extLst>
          </p:cNvPr>
          <p:cNvSpPr/>
          <p:nvPr/>
        </p:nvSpPr>
        <p:spPr>
          <a:xfrm>
            <a:off x="5836357" y="13872"/>
            <a:ext cx="1670754" cy="80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(4/4)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56585"/>
              </p:ext>
            </p:extLst>
          </p:nvPr>
        </p:nvGraphicFramePr>
        <p:xfrm>
          <a:off x="202090" y="1469880"/>
          <a:ext cx="8705916" cy="488887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18707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3142582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6810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78383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嬰兒臉部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（三類）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355219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無遮蔽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五官皆未被遮蔽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1197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34.45%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為</a:t>
                      </a: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奶嘴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正在使用奶嘴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1146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32.98%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675954510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非奶嘴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警示：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遭嘔吐物或毛巾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等遮蓋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1132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32.58%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40565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F550D373-EDFF-45BA-B499-DA1E713BE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1" t="3265" r="1175" b="3357"/>
          <a:stretch/>
        </p:blipFill>
        <p:spPr>
          <a:xfrm>
            <a:off x="5130635" y="1923294"/>
            <a:ext cx="1260000" cy="12414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A3C616-F59F-4366-AF1B-E04283D21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3185" r="56008" b="4134"/>
          <a:stretch/>
        </p:blipFill>
        <p:spPr>
          <a:xfrm>
            <a:off x="5130635" y="3291021"/>
            <a:ext cx="1260000" cy="1241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D158D6-33AF-464A-A925-550EE348F4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 t="3730" r="1510" b="3589"/>
          <a:stretch/>
        </p:blipFill>
        <p:spPr>
          <a:xfrm>
            <a:off x="5836006" y="4658613"/>
            <a:ext cx="1260000" cy="1250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BF7CC9-4EE9-4550-878F-8334884348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3262" r="56110" b="3359"/>
          <a:stretch/>
        </p:blipFill>
        <p:spPr>
          <a:xfrm>
            <a:off x="4483282" y="4658613"/>
            <a:ext cx="1260000" cy="12506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758298-C061-4BFE-82B9-74C5D08C5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B535807-924A-44F8-ABF5-3AFB37945578}"/>
              </a:ext>
            </a:extLst>
          </p:cNvPr>
          <p:cNvSpPr/>
          <p:nvPr/>
        </p:nvSpPr>
        <p:spPr>
          <a:xfrm>
            <a:off x="7473246" y="0"/>
            <a:ext cx="627146" cy="5486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</a:t>
            </a:r>
            <a:r>
              <a:rPr lang="zh-TW" altLang="en-US" b="0" dirty="0">
                <a:solidFill>
                  <a:srgbClr val="000000"/>
                </a:solidFill>
              </a:rPr>
              <a:t>補充</a:t>
            </a:r>
            <a:r>
              <a:rPr lang="en-US" altLang="zh-TW" b="0" dirty="0">
                <a:solidFill>
                  <a:srgbClr val="000000"/>
                </a:solidFill>
              </a:rPr>
              <a:t>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28961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2436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辨識：安全、使用奶嘴及警示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2599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(1/6)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骨架偵測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平躺：效果尚可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趴躺：</a:t>
            </a:r>
            <a:r>
              <a:rPr lang="zh-TW" altLang="en-US" dirty="0">
                <a:solidFill>
                  <a:srgbClr val="C00000"/>
                </a:solidFill>
              </a:rPr>
              <a:t>效果不佳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A9B593-AF75-43D9-BC10-197274393095}"/>
              </a:ext>
            </a:extLst>
          </p:cNvPr>
          <p:cNvGrpSpPr/>
          <p:nvPr/>
        </p:nvGrpSpPr>
        <p:grpSpPr>
          <a:xfrm>
            <a:off x="3951013" y="1419265"/>
            <a:ext cx="4938470" cy="2729700"/>
            <a:chOff x="3593539" y="1628800"/>
            <a:chExt cx="4938470" cy="272970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E7A81B9-8249-422E-8BDA-545F72C3837D}"/>
                </a:ext>
              </a:extLst>
            </p:cNvPr>
            <p:cNvGrpSpPr/>
            <p:nvPr/>
          </p:nvGrpSpPr>
          <p:grpSpPr>
            <a:xfrm>
              <a:off x="3593539" y="1628801"/>
              <a:ext cx="1584176" cy="2729699"/>
              <a:chOff x="3257972" y="1628801"/>
              <a:chExt cx="1584176" cy="272969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F6C63444-BC68-431C-A03E-FD841D9C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5749" y="1628801"/>
                <a:ext cx="1315773" cy="2339997"/>
              </a:xfrm>
              <a:prstGeom prst="rect">
                <a:avLst/>
              </a:prstGeom>
            </p:spPr>
          </p:pic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B4EF52F6-CC5A-4F1C-BE42-921768CF71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57972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BE119C3-4873-48A5-A517-25E13C5F14B9}"/>
                </a:ext>
              </a:extLst>
            </p:cNvPr>
            <p:cNvGrpSpPr/>
            <p:nvPr/>
          </p:nvGrpSpPr>
          <p:grpSpPr>
            <a:xfrm>
              <a:off x="5254745" y="1632079"/>
              <a:ext cx="1584176" cy="2726421"/>
              <a:chOff x="5254745" y="1632079"/>
              <a:chExt cx="1584176" cy="272642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1517A42-AFAC-4A8E-9FD3-F2B438995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945" y="1632079"/>
                <a:ext cx="1315776" cy="2338554"/>
              </a:xfrm>
              <a:prstGeom prst="rect">
                <a:avLst/>
              </a:prstGeom>
            </p:spPr>
          </p:pic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FEB42BC0-41D8-4C82-8EC9-8FB98E95E7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4745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ECB983F-1813-4138-A62E-AB5C2A6B4532}"/>
                </a:ext>
              </a:extLst>
            </p:cNvPr>
            <p:cNvGrpSpPr/>
            <p:nvPr/>
          </p:nvGrpSpPr>
          <p:grpSpPr>
            <a:xfrm>
              <a:off x="6842060" y="1628800"/>
              <a:ext cx="1689949" cy="2729700"/>
              <a:chOff x="7170594" y="1628800"/>
              <a:chExt cx="1689949" cy="2729700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475A789C-BA75-4526-AF98-3B204699F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7853" y="1628800"/>
                <a:ext cx="1315431" cy="2340000"/>
              </a:xfrm>
              <a:prstGeom prst="rect">
                <a:avLst/>
              </a:prstGeom>
            </p:spPr>
          </p:pic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088D9079-B9E8-454E-8390-E1CA99D786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70594" y="3968800"/>
                <a:ext cx="1689949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EEF177D-B4FF-4133-B45D-AD2F9123640C}"/>
              </a:ext>
            </a:extLst>
          </p:cNvPr>
          <p:cNvGrpSpPr/>
          <p:nvPr/>
        </p:nvGrpSpPr>
        <p:grpSpPr>
          <a:xfrm>
            <a:off x="3951013" y="4768461"/>
            <a:ext cx="4951319" cy="1594549"/>
            <a:chOff x="4311218" y="4728638"/>
            <a:chExt cx="4951319" cy="159454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52AE430-E062-4456-BF20-3E7C8E63B421}"/>
                </a:ext>
              </a:extLst>
            </p:cNvPr>
            <p:cNvGrpSpPr/>
            <p:nvPr/>
          </p:nvGrpSpPr>
          <p:grpSpPr>
            <a:xfrm>
              <a:off x="4311218" y="4728638"/>
              <a:ext cx="1584176" cy="1594549"/>
              <a:chOff x="4311218" y="4728638"/>
              <a:chExt cx="1584176" cy="1594549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9167160E-C88C-41E6-8213-A6C480B5C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5" r="13718"/>
              <a:stretch/>
            </p:blipFill>
            <p:spPr>
              <a:xfrm>
                <a:off x="4355975" y="4728638"/>
                <a:ext cx="1494663" cy="1260000"/>
              </a:xfrm>
              <a:prstGeom prst="rect">
                <a:avLst/>
              </a:prstGeom>
            </p:spPr>
          </p:pic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AEE600CF-1586-4B59-A137-BF2B9EBEBD2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1218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8156B44-1C35-4933-B36B-516444D299B5}"/>
                </a:ext>
              </a:extLst>
            </p:cNvPr>
            <p:cNvGrpSpPr/>
            <p:nvPr/>
          </p:nvGrpSpPr>
          <p:grpSpPr>
            <a:xfrm>
              <a:off x="5895394" y="4728638"/>
              <a:ext cx="1627906" cy="1594415"/>
              <a:chOff x="6894946" y="4728772"/>
              <a:chExt cx="1627906" cy="1594415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0828D29-9057-4972-B300-EEE3B6B803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74" r="16359"/>
              <a:stretch/>
            </p:blipFill>
            <p:spPr>
              <a:xfrm>
                <a:off x="7027776" y="4728772"/>
                <a:ext cx="1495076" cy="1260000"/>
              </a:xfrm>
              <a:prstGeom prst="rect">
                <a:avLst/>
              </a:prstGeom>
            </p:spPr>
          </p:pic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E19D7695-B644-4AB2-9700-4B3A956ECC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94946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6E6DB22-5C9F-4EB2-A4A8-8575D96931B0}"/>
                </a:ext>
              </a:extLst>
            </p:cNvPr>
            <p:cNvGrpSpPr/>
            <p:nvPr/>
          </p:nvGrpSpPr>
          <p:grpSpPr>
            <a:xfrm>
              <a:off x="7612400" y="4728638"/>
              <a:ext cx="1650137" cy="1594549"/>
              <a:chOff x="9676822" y="4728638"/>
              <a:chExt cx="1650137" cy="1594549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BEFDAA02-5F4C-4808-B87B-5D7B9EC6B5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31" r="15702"/>
              <a:stretch/>
            </p:blipFill>
            <p:spPr>
              <a:xfrm>
                <a:off x="9756576" y="4728638"/>
                <a:ext cx="1494662" cy="1260000"/>
              </a:xfrm>
              <a:prstGeom prst="rect">
                <a:avLst/>
              </a:prstGeom>
            </p:spPr>
          </p:pic>
          <p:sp>
            <p:nvSpPr>
              <p:cNvPr id="22" name="內容版面配置區 2">
                <a:extLst>
                  <a:ext uri="{FF2B5EF4-FFF2-40B4-BE49-F238E27FC236}">
                    <a16:creationId xmlns:a16="http://schemas.microsoft.com/office/drawing/2014/main" id="{572512A6-D409-42A1-A30E-130763ED86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676822" y="5933487"/>
                <a:ext cx="1650137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C8F21B-8469-4E10-9159-AE66E439ECB7}"/>
              </a:ext>
            </a:extLst>
          </p:cNvPr>
          <p:cNvSpPr txBox="1"/>
          <p:nvPr/>
        </p:nvSpPr>
        <p:spPr>
          <a:xfrm>
            <a:off x="5032145" y="4131507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嬰兒平躺之骨架偵測結果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8B7129-7F8A-45B2-B6FE-2E44660D3316}"/>
              </a:ext>
            </a:extLst>
          </p:cNvPr>
          <p:cNvSpPr txBox="1"/>
          <p:nvPr/>
        </p:nvSpPr>
        <p:spPr>
          <a:xfrm>
            <a:off x="5220072" y="636866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嬰兒趴躺之骨架偵測結果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4830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(2/6)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骨架圖相似：</a:t>
            </a:r>
            <a:r>
              <a:rPr lang="zh-TW" altLang="en-US" dirty="0">
                <a:solidFill>
                  <a:srgbClr val="000000"/>
                </a:solidFill>
              </a:rPr>
              <a:t>不適合</a:t>
            </a:r>
            <a:r>
              <a:rPr lang="zh-TW" altLang="en-US" dirty="0">
                <a:solidFill>
                  <a:srgbClr val="C00000"/>
                </a:solidFill>
              </a:rPr>
              <a:t>非限定視角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9C3DB4-DADE-44F2-BD36-215E8626A5D7}"/>
              </a:ext>
            </a:extLst>
          </p:cNvPr>
          <p:cNvGrpSpPr/>
          <p:nvPr/>
        </p:nvGrpSpPr>
        <p:grpSpPr>
          <a:xfrm>
            <a:off x="2627988" y="2837864"/>
            <a:ext cx="4469049" cy="3095654"/>
            <a:chOff x="2669638" y="3905250"/>
            <a:chExt cx="4469049" cy="3095654"/>
          </a:xfrm>
        </p:grpSpPr>
        <p:sp>
          <p:nvSpPr>
            <p:cNvPr id="17" name="內容版面配置區 2">
              <a:extLst>
                <a:ext uri="{FF2B5EF4-FFF2-40B4-BE49-F238E27FC236}">
                  <a16:creationId xmlns:a16="http://schemas.microsoft.com/office/drawing/2014/main" id="{B4EF52F6-CC5A-4F1C-BE42-921768CF71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69638" y="6600273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俯視嬰兒躺姿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FEB42BC0-41D8-4C82-8EC9-8FB98E95E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04730" y="6611204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平視嬰兒坐姿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D0AAF75-7312-4FBB-9055-F707A7B6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686" y="3926479"/>
              <a:ext cx="1666046" cy="270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3CC53C5-1EBF-40B0-B46D-22C452ACA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481" y="3905250"/>
              <a:ext cx="1590269" cy="2700000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CCB41B-E4C1-430F-91E4-79F5574E9A81}"/>
              </a:ext>
            </a:extLst>
          </p:cNvPr>
          <p:cNvSpPr txBox="1"/>
          <p:nvPr/>
        </p:nvSpPr>
        <p:spPr>
          <a:xfrm>
            <a:off x="3125499" y="5922587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不同視角之嬰兒骨架偵測結果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(3/6)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</a:t>
            </a:r>
            <a:r>
              <a:rPr lang="zh-TW" altLang="en-US" b="1" dirty="0">
                <a:solidFill>
                  <a:srgbClr val="000000"/>
                </a:solidFill>
              </a:rPr>
              <a:t>深度學習</a:t>
            </a:r>
            <a:r>
              <a:rPr lang="zh-TW" altLang="en-US" dirty="0">
                <a:solidFill>
                  <a:srgbClr val="000000"/>
                </a:solidFill>
              </a:rPr>
              <a:t>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</a:t>
            </a:r>
            <a:r>
              <a:rPr lang="zh-TW" altLang="en-US" dirty="0">
                <a:solidFill>
                  <a:srgbClr val="C00000"/>
                </a:solidFill>
              </a:rPr>
              <a:t>四種</a:t>
            </a:r>
            <a:r>
              <a:rPr lang="zh-TW" altLang="en-US" dirty="0">
                <a:solidFill>
                  <a:srgbClr val="000000"/>
                </a:solidFill>
              </a:rPr>
              <a:t>嬰兒基礎姿勢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：蒐集網路真實嬰兒臉部影像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EBEB9-2736-4FCB-AF5C-A1513B6E6419}"/>
              </a:ext>
            </a:extLst>
          </p:cNvPr>
          <p:cNvSpPr txBox="1"/>
          <p:nvPr/>
        </p:nvSpPr>
        <p:spPr>
          <a:xfrm>
            <a:off x="3527483" y="6102729"/>
            <a:ext cx="20890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5A2AB0-7F6A-4924-832D-B405BF418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084"/>
            <a:ext cx="9144000" cy="24626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A08C68-7CAB-44C7-8D69-EE94186EF93B}"/>
              </a:ext>
            </a:extLst>
          </p:cNvPr>
          <p:cNvSpPr/>
          <p:nvPr/>
        </p:nvSpPr>
        <p:spPr>
          <a:xfrm>
            <a:off x="4282440" y="3596640"/>
            <a:ext cx="1783080" cy="2506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(4/6)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11209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C240292-B081-466E-8018-023647A085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0" y="0"/>
            <a:ext cx="4411140" cy="118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6DC547-2B79-4903-9B42-24C1657610A6}"/>
              </a:ext>
            </a:extLst>
          </p:cNvPr>
          <p:cNvSpPr/>
          <p:nvPr/>
        </p:nvSpPr>
        <p:spPr>
          <a:xfrm>
            <a:off x="6788536" y="18545"/>
            <a:ext cx="879808" cy="1169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(5/6)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67007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strike="noStrike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strike="noStrike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38B047-D05F-472F-9412-D44DF3C1CFE0}"/>
              </a:ext>
            </a:extLst>
          </p:cNvPr>
          <p:cNvSpPr txBox="1"/>
          <p:nvPr/>
        </p:nvSpPr>
        <p:spPr>
          <a:xfrm>
            <a:off x="2614542" y="277540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趴睡</a:t>
            </a:r>
            <a:endParaRPr lang="en-US" altLang="zh-TW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endParaRPr lang="en-US" altLang="zh-TW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爬行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0F9F82-AB52-4CB7-9E24-B040162DF8EE}"/>
              </a:ext>
            </a:extLst>
          </p:cNvPr>
          <p:cNvSpPr txBox="1"/>
          <p:nvPr/>
        </p:nvSpPr>
        <p:spPr>
          <a:xfrm>
            <a:off x="814517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五類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乘號 4">
            <a:extLst>
              <a:ext uri="{FF2B5EF4-FFF2-40B4-BE49-F238E27FC236}">
                <a16:creationId xmlns:a16="http://schemas.microsoft.com/office/drawing/2014/main" id="{17485162-1939-4EBE-85A3-07211DE95A51}"/>
              </a:ext>
            </a:extLst>
          </p:cNvPr>
          <p:cNvSpPr/>
          <p:nvPr/>
        </p:nvSpPr>
        <p:spPr>
          <a:xfrm>
            <a:off x="2541663" y="2595924"/>
            <a:ext cx="792088" cy="1337131"/>
          </a:xfrm>
          <a:prstGeom prst="mathMultiply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E8197D9-4BFD-4A65-9509-0BB31722A9DE}"/>
              </a:ext>
            </a:extLst>
          </p:cNvPr>
          <p:cNvSpPr/>
          <p:nvPr/>
        </p:nvSpPr>
        <p:spPr>
          <a:xfrm>
            <a:off x="857054" y="4268239"/>
            <a:ext cx="792088" cy="596101"/>
          </a:xfrm>
          <a:prstGeom prst="mathMultiply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AE71B7C-304E-4163-AF1D-ADDE5689C4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0" y="0"/>
            <a:ext cx="4411140" cy="118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EA8908C-15A6-432C-92AD-9D8AD6949CF8}"/>
              </a:ext>
            </a:extLst>
          </p:cNvPr>
          <p:cNvSpPr/>
          <p:nvPr/>
        </p:nvSpPr>
        <p:spPr>
          <a:xfrm>
            <a:off x="6788536" y="18545"/>
            <a:ext cx="879808" cy="1169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1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(6/6)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動作相似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皆腹面朝下，僅四肢及軀體不同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避免</a:t>
            </a:r>
            <a:r>
              <a:rPr lang="zh-TW" altLang="en-US" dirty="0">
                <a:solidFill>
                  <a:srgbClr val="C00000"/>
                </a:solidFill>
              </a:rPr>
              <a:t>分類過細</a:t>
            </a:r>
            <a:endParaRPr lang="en-US" altLang="zh-TW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44CC799-AA54-443B-AA5F-A25EB4E342FD}"/>
              </a:ext>
            </a:extLst>
          </p:cNvPr>
          <p:cNvGrpSpPr/>
          <p:nvPr/>
        </p:nvGrpSpPr>
        <p:grpSpPr>
          <a:xfrm>
            <a:off x="1115616" y="3658791"/>
            <a:ext cx="7810971" cy="2199084"/>
            <a:chOff x="1171322" y="3933056"/>
            <a:chExt cx="7810971" cy="219908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4CE92D-A811-440D-89BF-FC7259F4A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60" y="3933056"/>
              <a:ext cx="2400000" cy="1800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4A45277-E032-431C-A46A-6AC5712D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33056"/>
              <a:ext cx="2400000" cy="180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9F48B01-8AE2-4988-8DBE-044DB163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375" y="3933056"/>
              <a:ext cx="2400000" cy="1800000"/>
            </a:xfrm>
            <a:prstGeom prst="rect">
              <a:avLst/>
            </a:prstGeom>
          </p:spPr>
        </p:pic>
        <p:sp>
          <p:nvSpPr>
            <p:cNvPr id="12" name="內容版面配置區 2">
              <a:extLst>
                <a:ext uri="{FF2B5EF4-FFF2-40B4-BE49-F238E27FC236}">
                  <a16:creationId xmlns:a16="http://schemas.microsoft.com/office/drawing/2014/main" id="{C0A47E38-D324-43F2-BA9D-53C213F40B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1322" y="5733056"/>
              <a:ext cx="25612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四肢及軀體皆貼地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內容版面配置區 2">
              <a:extLst>
                <a:ext uri="{FF2B5EF4-FFF2-40B4-BE49-F238E27FC236}">
                  <a16:creationId xmlns:a16="http://schemas.microsoft.com/office/drawing/2014/main" id="{12050B77-1EAC-4F79-8DDF-2218BA47DE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4001" y="5742440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僅手掌與小腿貼地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內容版面配置區 2">
              <a:extLst>
                <a:ext uri="{FF2B5EF4-FFF2-40B4-BE49-F238E27FC236}">
                  <a16:creationId xmlns:a16="http://schemas.microsoft.com/office/drawing/2014/main" id="{6F6039EC-DE05-4B9A-B62C-42B199618E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6456" y="5733056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僅手掌與腳掌貼地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3A7FA3-0250-4E9D-9C07-EF8C1D0ABB52}"/>
              </a:ext>
            </a:extLst>
          </p:cNvPr>
          <p:cNvSpPr txBox="1"/>
          <p:nvPr/>
        </p:nvSpPr>
        <p:spPr>
          <a:xfrm>
            <a:off x="3796214" y="5869674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嬰兒腹面朝下之姿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</a:t>
            </a:r>
            <a:r>
              <a:rPr lang="zh-TW" altLang="en-US" b="0" dirty="0">
                <a:solidFill>
                  <a:srgbClr val="000000"/>
                </a:solidFill>
              </a:rPr>
              <a:t>補充</a:t>
            </a:r>
            <a:r>
              <a:rPr lang="en-US" altLang="zh-TW" b="0" dirty="0">
                <a:solidFill>
                  <a:srgbClr val="000000"/>
                </a:solidFill>
              </a:rPr>
              <a:t>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515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10815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3857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744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085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危險情境判斷方法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使用變數累積模型判斷為警示之幀數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超過</a:t>
            </a:r>
            <a:r>
              <a:rPr lang="zh-TW" altLang="en-US" dirty="0">
                <a:solidFill>
                  <a:srgbClr val="000000"/>
                </a:solidFill>
              </a:rPr>
              <a:t>使用者自訂</a:t>
            </a:r>
            <a:r>
              <a:rPr lang="zh-TW" altLang="en-US" dirty="0">
                <a:solidFill>
                  <a:srgbClr val="C00000"/>
                </a:solidFill>
              </a:rPr>
              <a:t>閥值</a:t>
            </a:r>
            <a:r>
              <a:rPr lang="zh-TW" altLang="en-US" dirty="0">
                <a:solidFill>
                  <a:srgbClr val="000000"/>
                </a:solidFill>
              </a:rPr>
              <a:t>才警示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9D4670-9650-4F64-97DF-6CBB81E5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7" y="4154649"/>
            <a:ext cx="8268854" cy="1438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5F66C1-8978-46C1-965F-912C8F5602CD}"/>
              </a:ext>
            </a:extLst>
          </p:cNvPr>
          <p:cNvSpPr txBox="1"/>
          <p:nvPr/>
        </p:nvSpPr>
        <p:spPr>
          <a:xfrm>
            <a:off x="3587164" y="5808708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危險情境判斷流程圖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7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臉部偵測準確度實驗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7027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(1/3)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臉部遮擋辨識：</a:t>
            </a:r>
            <a:r>
              <a:rPr lang="zh-TW" altLang="en-US" b="1" dirty="0">
                <a:solidFill>
                  <a:srgbClr val="000000"/>
                </a:solidFill>
              </a:rPr>
              <a:t>偵測人臉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考量</a:t>
            </a:r>
            <a:r>
              <a:rPr lang="zh-TW" altLang="en-US" dirty="0">
                <a:solidFill>
                  <a:srgbClr val="C00000"/>
                </a:solidFill>
              </a:rPr>
              <a:t>準確性</a:t>
            </a:r>
            <a:r>
              <a:rPr lang="zh-TW" altLang="en-US" dirty="0">
                <a:solidFill>
                  <a:srgbClr val="000000"/>
                </a:solidFill>
              </a:rPr>
              <a:t>及執行效能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：偵測速度快，召回率低，但準確度高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正確率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準確率皆高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嬰兒死因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0D92DC6-BD30-44FB-B78B-317351926C06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嬰兒猝死症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衛生福利部統計嬰兒十大死因之一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推測原因：</a:t>
            </a:r>
            <a:r>
              <a:rPr lang="zh-TW" altLang="en-US" dirty="0">
                <a:solidFill>
                  <a:srgbClr val="C00000"/>
                </a:solidFill>
              </a:rPr>
              <a:t>溢奶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嘔吐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翻身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趴睡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照護者未及時發現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(2/3)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方法：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Haar</a:t>
            </a:r>
            <a:r>
              <a:rPr lang="en-US" altLang="zh-TW" dirty="0">
                <a:solidFill>
                  <a:srgbClr val="C00000"/>
                </a:solidFill>
              </a:rPr>
              <a:t> Cascade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r>
              <a:rPr lang="en-US" altLang="zh-TW" dirty="0">
                <a:solidFill>
                  <a:srgbClr val="C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C00000"/>
                </a:solidFill>
              </a:rPr>
              <a:t>recall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4D1FDCF-CD3B-44C9-9610-A37202659486}"/>
              </a:ext>
            </a:extLst>
          </p:cNvPr>
          <p:cNvSpPr/>
          <p:nvPr/>
        </p:nvSpPr>
        <p:spPr>
          <a:xfrm>
            <a:off x="3563888" y="4121921"/>
            <a:ext cx="1152128" cy="1039138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729BDB-2E83-4FBE-85E8-8A651168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94" y="2073945"/>
            <a:ext cx="2700000" cy="9931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D5D1E9E-6717-4B6C-A859-172145530682}"/>
              </a:ext>
            </a:extLst>
          </p:cNvPr>
          <p:cNvSpPr/>
          <p:nvPr/>
        </p:nvSpPr>
        <p:spPr>
          <a:xfrm>
            <a:off x="983497" y="2051654"/>
            <a:ext cx="8035415" cy="1039138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(3/3)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71F498-7163-46B4-9649-CADBF0D6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94" y="3112324"/>
            <a:ext cx="2700000" cy="101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9693B2-3FD7-4FB4-B8E4-4120E17F2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494" y="4152242"/>
            <a:ext cx="2700000" cy="1012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40265F-9160-4BFC-A23C-6F3731730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94" y="5194607"/>
            <a:ext cx="2700000" cy="992815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0040E1C-1401-4360-B097-D26DEF6E0C0D}"/>
              </a:ext>
            </a:extLst>
          </p:cNvPr>
          <p:cNvSpPr/>
          <p:nvPr/>
        </p:nvSpPr>
        <p:spPr>
          <a:xfrm>
            <a:off x="290890" y="2324684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55352"/>
              </p:ext>
            </p:extLst>
          </p:nvPr>
        </p:nvGraphicFramePr>
        <p:xfrm>
          <a:off x="983497" y="1628800"/>
          <a:ext cx="8035416" cy="457643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32430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2989366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詳細結果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99.71%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2493352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47.16%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33.37%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23.19%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8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臉部偵測執行時間實驗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555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(1/4)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臉部遮擋辨識：</a:t>
            </a:r>
            <a:r>
              <a:rPr lang="zh-TW" altLang="en-US" b="1" dirty="0">
                <a:solidFill>
                  <a:srgbClr val="000000"/>
                </a:solidFill>
              </a:rPr>
              <a:t>偵測人臉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考量準確性及</a:t>
            </a:r>
            <a:r>
              <a:rPr lang="zh-TW" altLang="en-US" dirty="0">
                <a:solidFill>
                  <a:srgbClr val="C00000"/>
                </a:solidFill>
              </a:rPr>
              <a:t>執行效能</a:t>
            </a:r>
            <a:endParaRPr lang="en-US" altLang="zh-TW" dirty="0">
              <a:solidFill>
                <a:srgbClr val="C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偵測速度快</a:t>
            </a:r>
            <a:r>
              <a:rPr lang="zh-TW" altLang="en-US" dirty="0">
                <a:solidFill>
                  <a:srgbClr val="000000"/>
                </a:solidFill>
              </a:rPr>
              <a:t>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：正確率及準確率皆高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(2/4)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方法：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Haar</a:t>
            </a:r>
            <a:r>
              <a:rPr lang="en-US" altLang="zh-TW" dirty="0">
                <a:solidFill>
                  <a:srgbClr val="C00000"/>
                </a:solidFill>
              </a:rPr>
              <a:t> Cascade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評估：偵測</a:t>
            </a:r>
            <a:r>
              <a:rPr lang="en-US" altLang="zh-TW" dirty="0">
                <a:solidFill>
                  <a:srgbClr val="000000"/>
                </a:solidFill>
              </a:rPr>
              <a:t>15416</a:t>
            </a:r>
            <a:r>
              <a:rPr lang="zh-TW" altLang="en-US" dirty="0">
                <a:solidFill>
                  <a:srgbClr val="000000"/>
                </a:solidFill>
              </a:rPr>
              <a:t>張影像之</a:t>
            </a:r>
            <a:r>
              <a:rPr lang="zh-TW" altLang="en-US" dirty="0">
                <a:solidFill>
                  <a:srgbClr val="C00000"/>
                </a:solidFill>
              </a:rPr>
              <a:t>每張平均時間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3D9EDF6-9765-478F-B605-2B919807E93B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的</a:t>
            </a:r>
            <a:r>
              <a:rPr lang="en-US" altLang="zh-TW" b="1" dirty="0">
                <a:solidFill>
                  <a:srgbClr val="000000"/>
                </a:solidFill>
              </a:rPr>
              <a:t>33.25</a:t>
            </a:r>
            <a:r>
              <a:rPr lang="zh-TW" altLang="en-US" dirty="0">
                <a:solidFill>
                  <a:srgbClr val="000000"/>
                </a:solidFill>
              </a:rPr>
              <a:t>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34899E-A7C1-4606-8DEB-3DF1C0272ADA}"/>
              </a:ext>
            </a:extLst>
          </p:cNvPr>
          <p:cNvSpPr/>
          <p:nvPr/>
        </p:nvSpPr>
        <p:spPr>
          <a:xfrm>
            <a:off x="1654694" y="4543279"/>
            <a:ext cx="6591950" cy="65882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0494725-91F5-4B52-96DD-5F3D794A59B9}"/>
              </a:ext>
            </a:extLst>
          </p:cNvPr>
          <p:cNvSpPr/>
          <p:nvPr/>
        </p:nvSpPr>
        <p:spPr>
          <a:xfrm>
            <a:off x="915740" y="4626838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(3/4)</a:t>
            </a:r>
            <a:r>
              <a:rPr lang="zh-TW" altLang="en-US" sz="3200" b="0" dirty="0">
                <a:solidFill>
                  <a:srgbClr val="000000"/>
                </a:solidFill>
              </a:rPr>
              <a:t> －結果與分析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61392"/>
              </p:ext>
            </p:extLst>
          </p:nvPr>
        </p:nvGraphicFramePr>
        <p:xfrm>
          <a:off x="1654694" y="2743079"/>
          <a:ext cx="6591950" cy="31362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868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258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總花費時間 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(15416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張影像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每張影像平均時間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5h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42m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2.10s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1.33s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2h 8m 22.05s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9m 17.26s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184711948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18m 01.78s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6006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6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E2E2154-BA81-48FD-BCF7-8E609B931C1E}"/>
              </a:ext>
            </a:extLst>
          </p:cNvPr>
          <p:cNvSpPr/>
          <p:nvPr/>
        </p:nvSpPr>
        <p:spPr>
          <a:xfrm>
            <a:off x="6404351" y="4094537"/>
            <a:ext cx="1696042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41C288-01D0-40C6-94C1-BD3B912C6224}"/>
              </a:ext>
            </a:extLst>
          </p:cNvPr>
          <p:cNvSpPr/>
          <p:nvPr/>
        </p:nvSpPr>
        <p:spPr>
          <a:xfrm>
            <a:off x="1558820" y="4094537"/>
            <a:ext cx="1319521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01C3D-1B53-45E3-B567-16EF352054BF}"/>
              </a:ext>
            </a:extLst>
          </p:cNvPr>
          <p:cNvSpPr/>
          <p:nvPr/>
        </p:nvSpPr>
        <p:spPr>
          <a:xfrm>
            <a:off x="1550569" y="2708920"/>
            <a:ext cx="4853781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(4/4)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CC4611-F184-4F99-8A48-96CFD1B5A8FB}"/>
              </a:ext>
            </a:extLst>
          </p:cNvPr>
          <p:cNvSpPr/>
          <p:nvPr/>
        </p:nvSpPr>
        <p:spPr>
          <a:xfrm>
            <a:off x="467544" y="4193816"/>
            <a:ext cx="98326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Step 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FEFC33F-08FE-4943-8896-1C4ECBFF9C54}"/>
              </a:ext>
            </a:extLst>
          </p:cNvPr>
          <p:cNvSpPr/>
          <p:nvPr/>
        </p:nvSpPr>
        <p:spPr>
          <a:xfrm>
            <a:off x="467544" y="2808199"/>
            <a:ext cx="98326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Step 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41C288-01D0-40C6-94C1-BD3B912C6224}"/>
              </a:ext>
            </a:extLst>
          </p:cNvPr>
          <p:cNvSpPr/>
          <p:nvPr/>
        </p:nvSpPr>
        <p:spPr>
          <a:xfrm>
            <a:off x="4139952" y="4099397"/>
            <a:ext cx="1152127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3E9F9E-8E27-4358-A954-08C83B46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62181"/>
              </p:ext>
            </p:extLst>
          </p:nvPr>
        </p:nvGraphicFramePr>
        <p:xfrm>
          <a:off x="1547664" y="2276872"/>
          <a:ext cx="6552728" cy="320287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1702578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偵測時間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1.33s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156268742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47.16%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05165734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33.37%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23.19%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78643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1562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</a:t>
            </a:r>
            <a:r>
              <a:rPr lang="zh-TW" altLang="en-US" b="1" dirty="0">
                <a:solidFill>
                  <a:srgbClr val="000000"/>
                </a:solidFill>
              </a:rPr>
              <a:t>嬰兒臉部遮擋</a:t>
            </a:r>
            <a:r>
              <a:rPr lang="zh-TW" altLang="en-US" dirty="0">
                <a:solidFill>
                  <a:srgbClr val="C00000"/>
                </a:solidFill>
              </a:rPr>
              <a:t>模型訓練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節嬰兒臉部資料集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網路：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訓練回合數：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分類：三類（無遮擋、使用奶嘴及異物遮擋）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影像大小：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40864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98.06%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- 7.09%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測試：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99.43%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- 1.49%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驗證：</a:t>
            </a:r>
            <a:r>
              <a:rPr lang="en-US" altLang="zh-TW" dirty="0">
                <a:solidFill>
                  <a:srgbClr val="000000"/>
                </a:solidFill>
              </a:rPr>
              <a:t>342 </a:t>
            </a:r>
            <a:r>
              <a:rPr lang="zh-TW" altLang="en-US" dirty="0">
                <a:solidFill>
                  <a:srgbClr val="000000"/>
                </a:solidFill>
              </a:rPr>
              <a:t>張影像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全部正確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6FFC07-F333-48DF-9DC0-8008EA50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55" y="4242985"/>
            <a:ext cx="4914690" cy="14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20B6E8-B9A3-4594-86BA-E2CCB73BD8A0}"/>
              </a:ext>
            </a:extLst>
          </p:cNvPr>
          <p:cNvSpPr txBox="1"/>
          <p:nvPr/>
        </p:nvSpPr>
        <p:spPr>
          <a:xfrm>
            <a:off x="3009090" y="5693533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臉部遮擋辨識模型之混淆矩陣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既有研究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456" y="6126480"/>
            <a:ext cx="587375" cy="488950"/>
          </a:xfrm>
        </p:spPr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F719FB4-7458-430A-8E5C-426A7D3AA4E2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感測器</a:t>
            </a:r>
            <a:r>
              <a:rPr lang="zh-TW" altLang="en-US" dirty="0">
                <a:solidFill>
                  <a:srgbClr val="000000"/>
                </a:solidFill>
              </a:rPr>
              <a:t>：量測特定生理訊號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功能單一</a:t>
            </a:r>
            <a:r>
              <a:rPr lang="zh-TW" altLang="en-US" dirty="0">
                <a:solidFill>
                  <a:srgbClr val="000000"/>
                </a:solidFill>
              </a:rPr>
              <a:t>：需多種感測器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影響嬰兒</a:t>
            </a:r>
            <a:r>
              <a:rPr lang="zh-TW" altLang="en-US" dirty="0">
                <a:solidFill>
                  <a:srgbClr val="000000"/>
                </a:solidFill>
              </a:rPr>
              <a:t>：裝置纏繞或誤食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電腦視覺</a:t>
            </a:r>
            <a:r>
              <a:rPr lang="zh-TW" altLang="en-US" dirty="0">
                <a:solidFill>
                  <a:srgbClr val="000000"/>
                </a:solidFill>
              </a:rPr>
              <a:t>：偵測影像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嬰兒研究較少：僅</a:t>
            </a:r>
            <a:r>
              <a:rPr lang="zh-TW" altLang="en-US" dirty="0">
                <a:solidFill>
                  <a:srgbClr val="C00000"/>
                </a:solidFill>
              </a:rPr>
              <a:t>呼吸頻率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面部特徵</a:t>
            </a:r>
            <a:r>
              <a:rPr lang="zh-TW" altLang="en-US" dirty="0">
                <a:solidFill>
                  <a:srgbClr val="000000"/>
                </a:solidFill>
              </a:rPr>
              <a:t>或</a:t>
            </a:r>
            <a:r>
              <a:rPr lang="zh-TW" altLang="en-US" dirty="0">
                <a:solidFill>
                  <a:srgbClr val="C00000"/>
                </a:solidFill>
              </a:rPr>
              <a:t>單一睡姿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6974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</a:t>
            </a:r>
            <a:r>
              <a:rPr lang="zh-TW" altLang="en-US" b="1" dirty="0">
                <a:solidFill>
                  <a:srgbClr val="000000"/>
                </a:solidFill>
              </a:rPr>
              <a:t>嬰兒姿勢</a:t>
            </a:r>
            <a:r>
              <a:rPr lang="zh-TW" altLang="en-US" dirty="0">
                <a:solidFill>
                  <a:srgbClr val="C00000"/>
                </a:solidFill>
              </a:rPr>
              <a:t>模型訓練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 3.3.1 </a:t>
            </a:r>
            <a:r>
              <a:rPr lang="zh-TW" altLang="en-US" dirty="0">
                <a:solidFill>
                  <a:srgbClr val="000000"/>
                </a:solidFill>
              </a:rPr>
              <a:t>節嬰兒姿勢資料集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網路：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訓練回合數：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分類：四類（正躺、趴躺、坐姿及站立）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影像大小：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25031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99.45%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- 1.66%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測試：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99.71%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- 2.34%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驗證：</a:t>
            </a:r>
            <a:r>
              <a:rPr lang="en-US" altLang="zh-TW" dirty="0">
                <a:solidFill>
                  <a:srgbClr val="000000"/>
                </a:solidFill>
              </a:rPr>
              <a:t>744 </a:t>
            </a:r>
            <a:r>
              <a:rPr lang="zh-TW" altLang="en-US" dirty="0">
                <a:solidFill>
                  <a:srgbClr val="000000"/>
                </a:solidFill>
              </a:rPr>
              <a:t>張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C00000"/>
                </a:solidFill>
              </a:rPr>
              <a:t>5</a:t>
            </a:r>
            <a:r>
              <a:rPr lang="zh-TW" altLang="en-US" dirty="0">
                <a:solidFill>
                  <a:srgbClr val="C00000"/>
                </a:solidFill>
              </a:rPr>
              <a:t>張誤判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878B65-E8DF-4A5F-AA5C-37AD7802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365104"/>
            <a:ext cx="4969074" cy="14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70AA01-EF08-44CD-84F7-FDC5CAC603B6}"/>
              </a:ext>
            </a:extLst>
          </p:cNvPr>
          <p:cNvSpPr txBox="1"/>
          <p:nvPr/>
        </p:nvSpPr>
        <p:spPr>
          <a:xfrm>
            <a:off x="1877947" y="5805104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姿勢辨識模型之混淆矩陣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1EFF9-2591-4A9A-B350-E080F9704FC9}"/>
              </a:ext>
            </a:extLst>
          </p:cNvPr>
          <p:cNvSpPr/>
          <p:nvPr/>
        </p:nvSpPr>
        <p:spPr>
          <a:xfrm>
            <a:off x="1920078" y="5088959"/>
            <a:ext cx="1021905" cy="238415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8D6D78-E30A-4099-BBC3-5C03E30DD814}"/>
              </a:ext>
            </a:extLst>
          </p:cNvPr>
          <p:cNvSpPr/>
          <p:nvPr/>
        </p:nvSpPr>
        <p:spPr>
          <a:xfrm>
            <a:off x="2940565" y="5317436"/>
            <a:ext cx="945636" cy="228600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32A3-89EA-4D45-BFCA-2583D04E6E0B}"/>
              </a:ext>
            </a:extLst>
          </p:cNvPr>
          <p:cNvSpPr/>
          <p:nvPr/>
        </p:nvSpPr>
        <p:spPr>
          <a:xfrm>
            <a:off x="3886201" y="5551331"/>
            <a:ext cx="934277" cy="233243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76BAAF4-85F2-4A51-8379-940D53866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75" y="3984574"/>
            <a:ext cx="2547945" cy="180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422EA0-1ED3-4736-A9C3-5F181D3B5903}"/>
              </a:ext>
            </a:extLst>
          </p:cNvPr>
          <p:cNvSpPr txBox="1"/>
          <p:nvPr/>
        </p:nvSpPr>
        <p:spPr>
          <a:xfrm>
            <a:off x="6053727" y="5805104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坐姿誤判為趴躺之影像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4835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目的：驗證可</a:t>
            </a:r>
            <a:r>
              <a:rPr lang="zh-TW" altLang="en-US" dirty="0">
                <a:solidFill>
                  <a:srgbClr val="C00000"/>
                </a:solidFill>
              </a:rPr>
              <a:t>基於嬰兒影片進行危險監測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資料：網路真實嬰兒影片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含不同拍攝視角、嬰兒樣貌及狀態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影片切成共 </a:t>
            </a:r>
            <a:r>
              <a:rPr lang="en-US" altLang="zh-TW" b="1" dirty="0">
                <a:solidFill>
                  <a:srgbClr val="000000"/>
                </a:solidFill>
              </a:rPr>
              <a:t>3374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幀影像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計算 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 </a:t>
            </a:r>
            <a:r>
              <a:rPr lang="zh-TW" altLang="en-US" dirty="0">
                <a:solidFill>
                  <a:srgbClr val="000000"/>
                </a:solidFill>
              </a:rPr>
              <a:t>及 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148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姿勢辨識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278</a:t>
            </a:r>
            <a:r>
              <a:rPr lang="zh-TW" altLang="en-US" dirty="0">
                <a:solidFill>
                  <a:srgbClr val="000000"/>
                </a:solidFill>
              </a:rPr>
              <a:t> 張誤判為</a:t>
            </a:r>
            <a:r>
              <a:rPr lang="zh-TW" altLang="en-US" dirty="0">
                <a:solidFill>
                  <a:srgbClr val="C00000"/>
                </a:solidFill>
              </a:rPr>
              <a:t>趴躺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推測：嬰兒身體遭棉被遮擋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臉部遮擋辨識</a:t>
            </a:r>
            <a:r>
              <a:rPr lang="zh-TW" altLang="en-US" dirty="0">
                <a:solidFill>
                  <a:srgbClr val="000000"/>
                </a:solidFill>
              </a:rPr>
              <a:t>：多張誤判為</a:t>
            </a:r>
            <a:r>
              <a:rPr lang="zh-TW" altLang="en-US" dirty="0">
                <a:solidFill>
                  <a:srgbClr val="C00000"/>
                </a:solidFill>
              </a:rPr>
              <a:t>警示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推測：嬰兒手部揮動遮擋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61EE3E-8D6D-4C4E-A902-DCFB6C50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2" y="4740182"/>
            <a:ext cx="3760062" cy="12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4FB246-4D6C-4A7E-ACF0-041AEB8C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07" y="4740182"/>
            <a:ext cx="4290681" cy="12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745773A-8F36-4709-90D4-2D558C0FF6E6}"/>
              </a:ext>
            </a:extLst>
          </p:cNvPr>
          <p:cNvSpPr txBox="1"/>
          <p:nvPr/>
        </p:nvSpPr>
        <p:spPr>
          <a:xfrm>
            <a:off x="1112131" y="599661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影片姿勢辨識之混淆矩陣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E36AA2-4CA4-49C2-890A-73B67CD2F1B8}"/>
              </a:ext>
            </a:extLst>
          </p:cNvPr>
          <p:cNvSpPr txBox="1"/>
          <p:nvPr/>
        </p:nvSpPr>
        <p:spPr>
          <a:xfrm>
            <a:off x="5110833" y="5996610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影片臉部遮擋辨識之混淆矩陣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B8C988-3609-46FE-8D1A-EAFDF1859C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0" y="2204864"/>
            <a:ext cx="1440000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225DD4-530A-449D-8E87-69ABF85F1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88" y="2204864"/>
            <a:ext cx="1080000" cy="108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27D9AD-60EE-4890-93BF-A2006B4A0C57}"/>
              </a:ext>
            </a:extLst>
          </p:cNvPr>
          <p:cNvSpPr txBox="1"/>
          <p:nvPr/>
        </p:nvSpPr>
        <p:spPr>
          <a:xfrm>
            <a:off x="6946276" y="3299419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誤判影像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2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CCDCA9-792D-4891-990A-804093DC6B89}"/>
              </a:ext>
            </a:extLst>
          </p:cNvPr>
          <p:cNvSpPr/>
          <p:nvPr/>
        </p:nvSpPr>
        <p:spPr>
          <a:xfrm>
            <a:off x="2594823" y="4613169"/>
            <a:ext cx="1977178" cy="1345230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結論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b="1" dirty="0">
                <a:solidFill>
                  <a:srgbClr val="000000"/>
                </a:solidFill>
              </a:rPr>
              <a:t>嬰兒影像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8BF334-0958-4AE8-8611-3D55FD03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2828"/>
              </p:ext>
            </p:extLst>
          </p:nvPr>
        </p:nvGraphicFramePr>
        <p:xfrm>
          <a:off x="1056075" y="4175421"/>
          <a:ext cx="7612875" cy="17841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575">
                  <a:extLst>
                    <a:ext uri="{9D8B030D-6E8A-4147-A177-3AD203B41FA5}">
                      <a16:colId xmlns:a16="http://schemas.microsoft.com/office/drawing/2014/main" val="268559612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嬰兒危險監測系統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感測器式偵測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既有影像式偵測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避免干擾嬰兒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（非接觸式）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zh-TW" sz="18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功能多樣性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姿勢及臉部多情境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功能單一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僅呼吸、面部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或單一動作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23CED95-619D-479B-9DD9-43A9E69D249D}"/>
              </a:ext>
            </a:extLst>
          </p:cNvPr>
          <p:cNvSpPr/>
          <p:nvPr/>
        </p:nvSpPr>
        <p:spPr>
          <a:xfrm>
            <a:off x="3271800" y="5985174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未來展望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使用場域：</a:t>
            </a:r>
            <a:r>
              <a:rPr lang="zh-TW" altLang="en-US" dirty="0">
                <a:solidFill>
                  <a:srgbClr val="C00000"/>
                </a:solidFill>
              </a:rPr>
              <a:t>多嬰兒</a:t>
            </a:r>
            <a:r>
              <a:rPr lang="zh-TW" altLang="en-US" dirty="0">
                <a:solidFill>
                  <a:srgbClr val="000000"/>
                </a:solidFill>
              </a:rPr>
              <a:t>情境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姿勢偵測：加入</a:t>
            </a:r>
            <a:r>
              <a:rPr lang="zh-TW" altLang="en-US" dirty="0">
                <a:solidFill>
                  <a:srgbClr val="C00000"/>
                </a:solidFill>
              </a:rPr>
              <a:t>時間</a:t>
            </a:r>
            <a:r>
              <a:rPr lang="zh-TW" altLang="en-US" dirty="0">
                <a:solidFill>
                  <a:srgbClr val="000000"/>
                </a:solidFill>
              </a:rPr>
              <a:t>資訊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臉部偵測：監測</a:t>
            </a:r>
            <a:r>
              <a:rPr lang="zh-TW" altLang="en-US" dirty="0">
                <a:solidFill>
                  <a:srgbClr val="C00000"/>
                </a:solidFill>
              </a:rPr>
              <a:t>面部表情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系統：設定</a:t>
            </a:r>
            <a:r>
              <a:rPr lang="zh-TW" altLang="en-US" dirty="0">
                <a:solidFill>
                  <a:srgbClr val="C00000"/>
                </a:solidFill>
              </a:rPr>
              <a:t>觀測年齡區間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00"/>
                </a:solidFill>
                <a:latin typeface="+mn-lt"/>
                <a:ea typeface="+mn-ea"/>
              </a:rPr>
              <a:t>影片展示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FC78E2-3C1C-418B-BEB2-317AC81E3036}"/>
              </a:ext>
            </a:extLst>
          </p:cNvPr>
          <p:cNvSpPr/>
          <p:nvPr/>
        </p:nvSpPr>
        <p:spPr>
          <a:xfrm>
            <a:off x="2625374" y="4681611"/>
            <a:ext cx="1977178" cy="1345230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研究目的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b="1" dirty="0">
                <a:solidFill>
                  <a:srgbClr val="000000"/>
                </a:solidFill>
              </a:rPr>
              <a:t>嬰兒影像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36D71F-824A-4CC6-B775-AA18DD41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94343"/>
              </p:ext>
            </p:extLst>
          </p:nvPr>
        </p:nvGraphicFramePr>
        <p:xfrm>
          <a:off x="1086626" y="4243863"/>
          <a:ext cx="7612875" cy="17841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575">
                  <a:extLst>
                    <a:ext uri="{9D8B030D-6E8A-4147-A177-3AD203B41FA5}">
                      <a16:colId xmlns:a16="http://schemas.microsoft.com/office/drawing/2014/main" val="268559612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嬰兒危險監測系統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感測器式偵測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既有影像式偵測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避免干擾嬰兒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（非接觸式）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zh-TW" sz="18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姿勢及臉部多情境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功能單一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僅呼吸、面部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或單一動作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5400" b="1" dirty="0">
                <a:solidFill>
                  <a:srgbClr val="000000"/>
                </a:solidFill>
                <a:latin typeface="+mn-lt"/>
                <a:ea typeface="+mn-ea"/>
              </a:rPr>
              <a:t>Q&amp;A</a:t>
            </a:r>
            <a:endParaRPr lang="zh-TW" altLang="en-US" sz="5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00"/>
                </a:solidFill>
                <a:latin typeface="+mn-lt"/>
                <a:ea typeface="+mn-ea"/>
              </a:rPr>
              <a:t>謝謝口試委員的聆聽與建議 </a:t>
            </a:r>
            <a: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  <a:t>!</a:t>
            </a:r>
            <a:b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lang="en-US" altLang="zh-TW" sz="3200" b="1" dirty="0">
                <a:solidFill>
                  <a:srgbClr val="000000"/>
                </a:solidFill>
                <a:latin typeface="+mn-lt"/>
                <a:ea typeface="+mn-ea"/>
              </a:rPr>
              <a:t>Thank you for your time and attention.</a:t>
            </a:r>
            <a:endParaRPr lang="zh-TW" altLang="en-US" sz="32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嬰兒猝死症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67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嬰兒在睡眠時</a:t>
            </a:r>
            <a:r>
              <a:rPr lang="zh-TW" altLang="en-US" dirty="0">
                <a:solidFill>
                  <a:srgbClr val="C00000"/>
                </a:solidFill>
              </a:rPr>
              <a:t>突然</a:t>
            </a:r>
            <a:r>
              <a:rPr lang="zh-TW" altLang="en-US" dirty="0">
                <a:solidFill>
                  <a:srgbClr val="000000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無法預期</a:t>
            </a:r>
            <a:r>
              <a:rPr lang="zh-TW" altLang="en-US" dirty="0">
                <a:solidFill>
                  <a:srgbClr val="000000"/>
                </a:solidFill>
              </a:rPr>
              <a:t>死亡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致死原因</a:t>
            </a:r>
            <a:r>
              <a:rPr lang="zh-TW" altLang="en-US" dirty="0">
                <a:solidFill>
                  <a:srgbClr val="C00000"/>
                </a:solidFill>
              </a:rPr>
              <a:t>不明確</a:t>
            </a:r>
            <a:r>
              <a:rPr lang="zh-TW" altLang="en-US" dirty="0">
                <a:solidFill>
                  <a:srgbClr val="000000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非單一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風險因素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外在因素：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側睡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內在因素：早產、家族遺傳、性別及種族等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4"/>
            <a:ext cx="7693025" cy="43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心肺控制假說：此症</a:t>
            </a:r>
            <a:r>
              <a:rPr lang="zh-TW" altLang="en-US" dirty="0">
                <a:solidFill>
                  <a:srgbClr val="C00000"/>
                </a:solidFill>
              </a:rPr>
              <a:t>有跡可循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危及生命的事件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無法自行轉頭以恢復呼吸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持續性窒息導致失去意識或反射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心率過緩或缺氧喘氣：</a:t>
            </a:r>
            <a:r>
              <a:rPr lang="zh-TW" altLang="en-US" dirty="0">
                <a:solidFill>
                  <a:srgbClr val="C00000"/>
                </a:solidFill>
              </a:rPr>
              <a:t>逝世前明顯發生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自主復甦能力受損進而死亡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口試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51705</TotalTime>
  <Words>7571</Words>
  <Application>Microsoft Office PowerPoint</Application>
  <PresentationFormat>如螢幕大小 (4:3)</PresentationFormat>
  <Paragraphs>1045</Paragraphs>
  <Slides>61</Slides>
  <Notes>61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8" baseType="lpstr">
      <vt:lpstr>新細明體</vt:lpstr>
      <vt:lpstr>標楷體</vt:lpstr>
      <vt:lpstr>Arial</vt:lpstr>
      <vt:lpstr>Calibri</vt:lpstr>
      <vt:lpstr>Times New Roman</vt:lpstr>
      <vt:lpstr>Wingdings</vt:lpstr>
      <vt:lpstr>佈景主題1</vt:lpstr>
      <vt:lpstr>PowerPoint 簡報</vt:lpstr>
      <vt:lpstr>大綱</vt:lpstr>
      <vt:lpstr>大綱</vt:lpstr>
      <vt:lpstr>研究動機 (1/2) － 嬰兒死因</vt:lpstr>
      <vt:lpstr>研究動機 (2/2) － 既有研究</vt:lpstr>
      <vt:lpstr>研究目的 (1/1)</vt:lpstr>
      <vt:lpstr>大綱</vt:lpstr>
      <vt:lpstr>嬰兒猝死症 (1/3)</vt:lpstr>
      <vt:lpstr>嬰兒猝死症 (2/3)</vt:lpstr>
      <vt:lpstr>嬰兒猝死症 (3/3)</vt:lpstr>
      <vt:lpstr>大綱</vt:lpstr>
      <vt:lpstr>嬰兒監測系統 (1/2) － 感測器</vt:lpstr>
      <vt:lpstr>嬰兒監測系統 (2/2) － 影像式</vt:lpstr>
      <vt:lpstr>大綱</vt:lpstr>
      <vt:lpstr>殘差神經網路 (1/2) </vt:lpstr>
      <vt:lpstr>殘差神經網路 (2/2) </vt:lpstr>
      <vt:lpstr>大綱</vt:lpstr>
      <vt:lpstr>人臉偵測 (1/1)</vt:lpstr>
      <vt:lpstr>大綱</vt:lpstr>
      <vt:lpstr>嬰兒危險監測系統 (1/2) － 系統流程</vt:lpstr>
      <vt:lpstr>嬰兒危險監測系統 (2/2) － 使用場域</vt:lpstr>
      <vt:lpstr>大綱</vt:lpstr>
      <vt:lpstr>臉部遮擋辨識 (1/4)</vt:lpstr>
      <vt:lpstr>臉部遮擋辨識 (2/4)</vt:lpstr>
      <vt:lpstr>臉部遮擋辨識 (3/4)</vt:lpstr>
      <vt:lpstr>臉部遮擋辨識 (4/4)</vt:lpstr>
      <vt:lpstr>臉部遮擋辨識 (補充)</vt:lpstr>
      <vt:lpstr>大綱</vt:lpstr>
      <vt:lpstr>姿勢辨識 (1/6)</vt:lpstr>
      <vt:lpstr>姿勢辨識 (2/6)</vt:lpstr>
      <vt:lpstr>姿勢辨識 (3/6)</vt:lpstr>
      <vt:lpstr>姿勢辨識 (4/6)</vt:lpstr>
      <vt:lpstr>姿勢辨識 (5/6)</vt:lpstr>
      <vt:lpstr>姿勢辨識 (6/6)</vt:lpstr>
      <vt:lpstr>姿勢辨識 (補充)</vt:lpstr>
      <vt:lpstr>大綱</vt:lpstr>
      <vt:lpstr>危險情境判斷方法 (1/1)</vt:lpstr>
      <vt:lpstr>大綱</vt:lpstr>
      <vt:lpstr>臉部偵測準確度實驗 (1/3) － 目的</vt:lpstr>
      <vt:lpstr>臉部偵測準確度實驗 (2/3) － 設計</vt:lpstr>
      <vt:lpstr>臉部偵測準確度實驗 (3/3) － 結果與分析</vt:lpstr>
      <vt:lpstr>大綱</vt:lpstr>
      <vt:lpstr>臉部偵測執行時間實驗 (1/4) － 目的</vt:lpstr>
      <vt:lpstr>臉部偵測執行時間實驗 (2/4) － 設計</vt:lpstr>
      <vt:lpstr>臉部偵測執行時間實驗 (3/4) －結果與分析</vt:lpstr>
      <vt:lpstr>臉部偵測執行時間實驗 (4/4) － 結果與分析</vt:lpstr>
      <vt:lpstr>大綱</vt:lpstr>
      <vt:lpstr>臉部遮擋辨識實驗 (1/2) － 目的與設計</vt:lpstr>
      <vt:lpstr>臉部遮擋辨識實驗 (2/2) － 結果與分析</vt:lpstr>
      <vt:lpstr>大綱</vt:lpstr>
      <vt:lpstr>姿勢辨識實驗 (1/2) － 目的與設計</vt:lpstr>
      <vt:lpstr>姿勢辨識實驗 (2/2) － 結果與分析</vt:lpstr>
      <vt:lpstr>大綱</vt:lpstr>
      <vt:lpstr>影片危險偵測實驗 (1/2) － 目的與設計</vt:lpstr>
      <vt:lpstr>影片危險偵測實驗 (2/2) － 結果與分析</vt:lpstr>
      <vt:lpstr>大綱</vt:lpstr>
      <vt:lpstr>結論 (1/1)</vt:lpstr>
      <vt:lpstr>未來展望 (1/1)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王佳君</dc:creator>
  <cp:lastModifiedBy>chiachun.wang</cp:lastModifiedBy>
  <cp:revision>2337</cp:revision>
  <cp:lastPrinted>2017-07-14T01:37:36Z</cp:lastPrinted>
  <dcterms:created xsi:type="dcterms:W3CDTF">2010-06-29T06:52:23Z</dcterms:created>
  <dcterms:modified xsi:type="dcterms:W3CDTF">2022-07-09T16:36:24Z</dcterms:modified>
</cp:coreProperties>
</file>