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318" r:id="rId2"/>
    <p:sldId id="319" r:id="rId3"/>
    <p:sldId id="615" r:id="rId4"/>
    <p:sldId id="383" r:id="rId5"/>
    <p:sldId id="620" r:id="rId6"/>
    <p:sldId id="623" r:id="rId7"/>
    <p:sldId id="621" r:id="rId8"/>
    <p:sldId id="649" r:id="rId9"/>
    <p:sldId id="624" r:id="rId10"/>
    <p:sldId id="658" r:id="rId11"/>
    <p:sldId id="653" r:id="rId12"/>
    <p:sldId id="654" r:id="rId13"/>
    <p:sldId id="655" r:id="rId14"/>
    <p:sldId id="659" r:id="rId15"/>
    <p:sldId id="657" r:id="rId16"/>
    <p:sldId id="664" r:id="rId17"/>
    <p:sldId id="666" r:id="rId18"/>
    <p:sldId id="747" r:id="rId19"/>
    <p:sldId id="678" r:id="rId20"/>
    <p:sldId id="674" r:id="rId21"/>
    <p:sldId id="675" r:id="rId22"/>
    <p:sldId id="677" r:id="rId23"/>
    <p:sldId id="679" r:id="rId24"/>
    <p:sldId id="751" r:id="rId25"/>
    <p:sldId id="685" r:id="rId26"/>
    <p:sldId id="699" r:id="rId27"/>
    <p:sldId id="753" r:id="rId28"/>
    <p:sldId id="686" r:id="rId29"/>
    <p:sldId id="701" r:id="rId30"/>
    <p:sldId id="702" r:id="rId31"/>
    <p:sldId id="703" r:id="rId32"/>
    <p:sldId id="706" r:id="rId33"/>
    <p:sldId id="761" r:id="rId34"/>
    <p:sldId id="687" r:id="rId35"/>
    <p:sldId id="708" r:id="rId36"/>
    <p:sldId id="709" r:id="rId37"/>
    <p:sldId id="711" r:id="rId38"/>
    <p:sldId id="758" r:id="rId39"/>
    <p:sldId id="757" r:id="rId40"/>
    <p:sldId id="759" r:id="rId41"/>
    <p:sldId id="762" r:id="rId42"/>
    <p:sldId id="688" r:id="rId43"/>
    <p:sldId id="715" r:id="rId44"/>
    <p:sldId id="692" r:id="rId45"/>
    <p:sldId id="717" r:id="rId46"/>
    <p:sldId id="718" r:id="rId47"/>
    <p:sldId id="720" r:id="rId48"/>
    <p:sldId id="763" r:id="rId49"/>
    <p:sldId id="721" r:id="rId50"/>
    <p:sldId id="722" r:id="rId51"/>
    <p:sldId id="693" r:id="rId52"/>
    <p:sldId id="723" r:id="rId53"/>
    <p:sldId id="725" r:id="rId54"/>
    <p:sldId id="726" r:id="rId55"/>
    <p:sldId id="727" r:id="rId56"/>
    <p:sldId id="694" r:id="rId57"/>
    <p:sldId id="728" r:id="rId58"/>
    <p:sldId id="730" r:id="rId59"/>
    <p:sldId id="695" r:id="rId60"/>
    <p:sldId id="731" r:id="rId61"/>
    <p:sldId id="732" r:id="rId62"/>
    <p:sldId id="733" r:id="rId63"/>
    <p:sldId id="696" r:id="rId64"/>
    <p:sldId id="734" r:id="rId65"/>
    <p:sldId id="736" r:id="rId66"/>
    <p:sldId id="735" r:id="rId67"/>
    <p:sldId id="737" r:id="rId68"/>
    <p:sldId id="697" r:id="rId69"/>
    <p:sldId id="651" r:id="rId70"/>
    <p:sldId id="738" r:id="rId71"/>
    <p:sldId id="698" r:id="rId72"/>
    <p:sldId id="652" r:id="rId73"/>
    <p:sldId id="739" r:id="rId74"/>
    <p:sldId id="592" r:id="rId75"/>
    <p:sldId id="593" r:id="rId76"/>
    <p:sldId id="594" r:id="rId77"/>
  </p:sldIdLst>
  <p:sldSz cx="9144000" cy="6858000" type="screen4x3"/>
  <p:notesSz cx="7105650" cy="102362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場" id="{F4257CD3-6C4C-4C57-B03B-E2D148DAAFB4}">
          <p14:sldIdLst>
            <p14:sldId id="318"/>
            <p14:sldId id="319"/>
          </p14:sldIdLst>
        </p14:section>
        <p14:section name="研究動機與目的" id="{BD999896-4D80-46FA-B9E6-606A7DA20063}">
          <p14:sldIdLst>
            <p14:sldId id="615"/>
            <p14:sldId id="383"/>
            <p14:sldId id="620"/>
            <p14:sldId id="623"/>
            <p14:sldId id="621"/>
            <p14:sldId id="649"/>
            <p14:sldId id="624"/>
          </p14:sldIdLst>
        </p14:section>
        <p14:section name="相關研究: 嬰兒猝死症" id="{1D449D84-774D-4963-823D-8F353F7B3EE7}">
          <p14:sldIdLst>
            <p14:sldId id="658"/>
            <p14:sldId id="653"/>
            <p14:sldId id="654"/>
            <p14:sldId id="655"/>
          </p14:sldIdLst>
        </p14:section>
        <p14:section name="相關研究: 嬰兒監測系統" id="{62752708-9A8E-46E4-975C-4D01947FD38D}">
          <p14:sldIdLst>
            <p14:sldId id="659"/>
            <p14:sldId id="657"/>
            <p14:sldId id="664"/>
            <p14:sldId id="666"/>
            <p14:sldId id="747"/>
          </p14:sldIdLst>
        </p14:section>
        <p14:section name="相關研究: 殘差神經網路" id="{23F480F2-9B46-455A-98B5-7498D2D775BF}">
          <p14:sldIdLst>
            <p14:sldId id="678"/>
            <p14:sldId id="674"/>
            <p14:sldId id="675"/>
            <p14:sldId id="677"/>
          </p14:sldIdLst>
        </p14:section>
        <p14:section name="相關研究: 人臉偵測演算法" id="{C4DE7504-585B-4FBA-B3FE-38F822A78F21}">
          <p14:sldIdLst>
            <p14:sldId id="679"/>
            <p14:sldId id="751"/>
          </p14:sldIdLst>
        </p14:section>
        <p14:section name="研究方法: 嬰兒危險監測系統" id="{B34BEEAF-493D-41D7-A147-72517212CEDA}">
          <p14:sldIdLst>
            <p14:sldId id="685"/>
            <p14:sldId id="699"/>
            <p14:sldId id="753"/>
          </p14:sldIdLst>
        </p14:section>
        <p14:section name="研究方法: 臉部遮擋辨識" id="{D17E5CC5-125F-48B7-B7A9-3D8CE35729F6}">
          <p14:sldIdLst>
            <p14:sldId id="686"/>
            <p14:sldId id="701"/>
            <p14:sldId id="702"/>
            <p14:sldId id="703"/>
            <p14:sldId id="706"/>
            <p14:sldId id="761"/>
          </p14:sldIdLst>
        </p14:section>
        <p14:section name="研究方法: 姿勢辨識" id="{9ADC596F-ADD6-4949-98D9-A1C1C7A91C92}">
          <p14:sldIdLst>
            <p14:sldId id="687"/>
            <p14:sldId id="708"/>
            <p14:sldId id="709"/>
            <p14:sldId id="711"/>
            <p14:sldId id="758"/>
            <p14:sldId id="757"/>
            <p14:sldId id="759"/>
            <p14:sldId id="762"/>
          </p14:sldIdLst>
        </p14:section>
        <p14:section name="研究方法: 危險情境判斷方法" id="{EB043EDA-7472-4746-8924-8D6EB7759D88}">
          <p14:sldIdLst>
            <p14:sldId id="688"/>
            <p14:sldId id="715"/>
          </p14:sldIdLst>
        </p14:section>
        <p14:section name="實驗設計與結果: 臉部偵測準確度" id="{B6B56BD7-87C7-42F0-90EB-82BCC55E1187}">
          <p14:sldIdLst>
            <p14:sldId id="692"/>
            <p14:sldId id="717"/>
            <p14:sldId id="718"/>
            <p14:sldId id="720"/>
            <p14:sldId id="763"/>
            <p14:sldId id="721"/>
            <p14:sldId id="722"/>
          </p14:sldIdLst>
        </p14:section>
        <p14:section name="實驗設計與結果: 臉部偵測執行時間" id="{FB08E164-7D9C-4E81-8B44-C3CFCB3BD324}">
          <p14:sldIdLst>
            <p14:sldId id="693"/>
            <p14:sldId id="723"/>
            <p14:sldId id="725"/>
            <p14:sldId id="726"/>
            <p14:sldId id="727"/>
          </p14:sldIdLst>
        </p14:section>
        <p14:section name="實驗設計與結果: 臉部遮擋辨識" id="{0D7C94AC-C59A-4347-84C8-98C9D2500048}">
          <p14:sldIdLst>
            <p14:sldId id="694"/>
            <p14:sldId id="728"/>
            <p14:sldId id="730"/>
          </p14:sldIdLst>
        </p14:section>
        <p14:section name="實驗設計與結果: 姿勢辨識" id="{0D867ECB-BE64-4EC3-A0BF-A9F4796A4382}">
          <p14:sldIdLst>
            <p14:sldId id="695"/>
            <p14:sldId id="731"/>
            <p14:sldId id="732"/>
            <p14:sldId id="733"/>
          </p14:sldIdLst>
        </p14:section>
        <p14:section name="實驗設計與結果: 影片危險偵測" id="{B9D9AF03-93CE-4271-B058-B8080D15258A}">
          <p14:sldIdLst>
            <p14:sldId id="696"/>
            <p14:sldId id="734"/>
            <p14:sldId id="736"/>
            <p14:sldId id="735"/>
            <p14:sldId id="737"/>
          </p14:sldIdLst>
        </p14:section>
        <p14:section name="結論與未來展望: 結論" id="{3ADC6676-7DD0-4FE3-A19D-9B89481B3D91}">
          <p14:sldIdLst>
            <p14:sldId id="697"/>
            <p14:sldId id="651"/>
            <p14:sldId id="738"/>
          </p14:sldIdLst>
        </p14:section>
        <p14:section name="結論與未來展望: 未來展望" id="{B95974A3-D00B-4ABD-958F-6BAFF8DB4E0C}">
          <p14:sldIdLst>
            <p14:sldId id="698"/>
            <p14:sldId id="652"/>
            <p14:sldId id="739"/>
          </p14:sldIdLst>
        </p14:section>
        <p14:section name="影片展示" id="{8656C760-69B3-42AA-A85B-E48E75E5C9B4}">
          <p14:sldIdLst>
            <p14:sldId id="592"/>
          </p14:sldIdLst>
        </p14:section>
        <p14:section name="QA" id="{97445B5C-F26D-41D9-9B40-CB201DECE184}">
          <p14:sldIdLst>
            <p14:sldId id="593"/>
          </p14:sldIdLst>
        </p14:section>
        <p14:section name="結尾" id="{7D96DC6D-ABB2-46D3-B7DF-4FB83DE68E9A}">
          <p14:sldIdLst>
            <p14:sldId id="5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C000"/>
    <a:srgbClr val="FFFF00"/>
    <a:srgbClr val="8AB98A"/>
    <a:srgbClr val="5B985B"/>
    <a:srgbClr val="E7E8EA"/>
    <a:srgbClr val="41462C"/>
    <a:srgbClr val="636842"/>
    <a:srgbClr val="FF0000"/>
    <a:srgbClr val="A6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3724" autoAdjust="0"/>
  </p:normalViewPr>
  <p:slideViewPr>
    <p:cSldViewPr>
      <p:cViewPr varScale="1">
        <p:scale>
          <a:sx n="96" d="100"/>
          <a:sy n="96" d="100"/>
        </p:scale>
        <p:origin x="20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748"/>
    </p:cViewPr>
  </p:sorterViewPr>
  <p:notesViewPr>
    <p:cSldViewPr>
      <p:cViewPr varScale="1">
        <p:scale>
          <a:sx n="77" d="100"/>
          <a:sy n="77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4102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F10E6-A857-4F47-8934-A086E1043E48}" type="datetimeFigureOut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4102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2C12569-C07E-46C1-81AB-4D2B00486F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0521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4102" y="0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CDAC97-DEE3-4A14-B3DC-5323EC060FE4}" type="datetimeFigureOut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05" tIns="47402" rIns="94805" bIns="47402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238" y="4863025"/>
            <a:ext cx="5685184" cy="4606289"/>
          </a:xfrm>
          <a:prstGeom prst="rect">
            <a:avLst/>
          </a:prstGeom>
        </p:spPr>
        <p:txBody>
          <a:bodyPr vert="horz" lIns="94805" tIns="47402" rIns="94805" bIns="47402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4102" y="9722746"/>
            <a:ext cx="3079889" cy="511811"/>
          </a:xfrm>
          <a:prstGeom prst="rect">
            <a:avLst/>
          </a:prstGeom>
        </p:spPr>
        <p:txBody>
          <a:bodyPr vert="horz" lIns="94805" tIns="47402" rIns="94805" bIns="4740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66BD168-1396-4F32-9B42-E9B8BD051D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437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5363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各位口試委員、教授、同學大家好，</a:t>
            </a:r>
            <a:endParaRPr lang="en-US" altLang="zh-TW" dirty="0"/>
          </a:p>
          <a:p>
            <a:r>
              <a:rPr lang="zh-TW" altLang="en-US" dirty="0"/>
              <a:t>我是研究生王佳君，我的指導老師是蘇木春教授。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非常感謝各位口試委員出席我的口試審查，</a:t>
            </a:r>
            <a:endParaRPr lang="en-US" altLang="zh-TW" dirty="0"/>
          </a:p>
          <a:p>
            <a:r>
              <a:rPr lang="zh-TW" altLang="en-US" dirty="0"/>
              <a:t>我今天要報告的碩士論文題目為 基於深度學習之嬰兒危險監測系統，</a:t>
            </a:r>
            <a:endParaRPr lang="en-US" altLang="zh-TW" dirty="0"/>
          </a:p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Deep-learning-based Danger Monitoring System For Infants.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8479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第二部分說明有關本論文的背景知識及文獻回顧等相關研究。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首先介紹嬰兒猝死症。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1315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嬰兒猝死症，</a:t>
            </a:r>
            <a:r>
              <a:rPr lang="en-US" altLang="zh-TW" dirty="0">
                <a:solidFill>
                  <a:srgbClr val="000000"/>
                </a:solidFill>
              </a:rPr>
              <a:t>The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Sudden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Infant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Death Syndrome</a:t>
            </a:r>
            <a:r>
              <a:rPr lang="zh-TW" altLang="en-US" dirty="0">
                <a:solidFill>
                  <a:srgbClr val="000000"/>
                </a:solidFill>
              </a:rPr>
              <a:t>，簡稱</a:t>
            </a:r>
            <a:r>
              <a:rPr lang="en-US" altLang="zh-TW" dirty="0">
                <a:solidFill>
                  <a:srgbClr val="000000"/>
                </a:solidFill>
              </a:rPr>
              <a:t>SIDS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它的特徵為</a:t>
            </a:r>
            <a:r>
              <a:rPr lang="zh-TW" altLang="en-US" dirty="0"/>
              <a:t>一位看似健康的嬰兒在睡眠期間突然死亡，其真正致死之原因不明確而且並非單一。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目前醫界對此症的直接致死原因尚未有統一的定義，但可以統整出多項誘發此症的風險因素，包含了兩類：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第一個是外在因素，包含嬰兒因俯臥、側睡、遮蓋臉部或睡在沙發等容易陷入的家具上，致使嬰兒呼吸困難而死亡。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第二個則是內在因素，包含早產、家族性遺傳的嬰兒猝死症、性別及種族等。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7684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在關於此症之死亡機制理論中，心肺控制假說最多人支持，其探討嬰兒呼吸或自主神經機制的缺陷，包含了五個步驟：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第一個步驟是發生危及生命的事件，例如嬰兒面部朝下或遭遮蔽，造成呼吸暫停。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第二個為嬰兒因為無法自行轉頭，而無法從呼吸暫停中恢復。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第三個則是嬰兒持續性窒息導致失去意識或反射，也就是低氧昏迷。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第四步驟為嬰兒發生心率過緩或缺氧喘氣，這個現象在嬰兒因為嬰兒猝死症逝世前將明顯發生。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最後一步則是嬰兒的自主復甦能力受損，最終因為無效的喘氣而死亡。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因此，我們可知嬰兒猝死症並非一種突發疾病，而是在嬰兒死亡之前，就會出現心率不正常或呼吸暫停之惡性循環現象，而有跡可循。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658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另外，也有研究人員使用 </a:t>
            </a:r>
            <a:r>
              <a:rPr lang="en-US" altLang="zh-TW" dirty="0"/>
              <a:t>Triple-Risk Model </a:t>
            </a:r>
            <a:r>
              <a:rPr lang="zh-TW" altLang="en-US" dirty="0"/>
              <a:t>來解釋嬰兒猝死症，也就是嬰兒死於此症需同時包含以下三個因素：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第一個是有風險的嬰兒：也就是嬰兒可能有基因突變或腦部缺陷等，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第二個是嬰兒發育的重要時期：當嬰兒出生後的前六個月，會經歷快速成長的階段，身體控制和調節自身的能力會發生改變，來學習應對環境，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最後則是環境中的壓力源：也就是前述中提到的外在因素，包含嬰兒睡姿等。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上述三個因素中，前兩項要避免是相對困難的，因此，若我們能消除第三點的環境中壓力源，將有利於嬰兒的生存。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另外，醫界也發現俯臥睡姿將使嬰兒猝死症風險增加三倍以上，因此在</a:t>
            </a:r>
            <a:r>
              <a:rPr lang="en-US" altLang="zh-TW" dirty="0"/>
              <a:t>1990 </a:t>
            </a:r>
            <a:r>
              <a:rPr lang="zh-TW" altLang="en-US" dirty="0"/>
              <a:t>年代初期，國際間就提倡嬰兒仰臥睡姿，此症的發病率也因此降低了 </a:t>
            </a:r>
            <a:r>
              <a:rPr lang="en-US" altLang="zh-TW" dirty="0"/>
              <a:t>50% </a:t>
            </a:r>
            <a:r>
              <a:rPr lang="zh-TW" altLang="en-US" dirty="0"/>
              <a:t>以上，但仍為嬰兒主要死亡原因之一。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40251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由於嬰兒尚無能力表達且無法避免</a:t>
            </a:r>
            <a:r>
              <a:rPr lang="zh-TW" altLang="en-US"/>
              <a:t>危險，</a:t>
            </a:r>
            <a:endParaRPr lang="en-US" altLang="zh-TW"/>
          </a:p>
          <a:p>
            <a:r>
              <a:rPr lang="zh-TW" altLang="en-US"/>
              <a:t>因此為了協助照顧者關注嬰兒狀態，現有許多為自動化監測嬰兒的研究，</a:t>
            </a:r>
            <a:endParaRPr lang="en-US" altLang="zh-TW"/>
          </a:p>
          <a:p>
            <a:r>
              <a:rPr lang="zh-TW" altLang="en-US"/>
              <a:t>主要</a:t>
            </a:r>
            <a:r>
              <a:rPr lang="zh-TW" altLang="en-US" dirty="0"/>
              <a:t>分為感測器式偵測生理訊號及以影像式偵測兩種方式。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0169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首先介紹感測器式偵測嬰兒的研究，此種方式多會結合物聯網技術開發出可穿戴式裝置。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 err="1"/>
              <a:t>Linti</a:t>
            </a:r>
            <a:r>
              <a:rPr lang="zh-TW" altLang="en-US" dirty="0"/>
              <a:t>等人所開發的嬰用感測背心：將多個感官元件融入紡織品後，可用來量測呼吸、心率、體溫及濕度。</a:t>
            </a:r>
            <a:endParaRPr lang="en-US" altLang="zh-TW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err="1">
                <a:solidFill>
                  <a:srgbClr val="000000"/>
                </a:solidFill>
              </a:rPr>
              <a:t>Ziganshin</a:t>
            </a:r>
            <a:r>
              <a:rPr lang="zh-TW" altLang="en-US" dirty="0"/>
              <a:t>等人，</a:t>
            </a:r>
            <a:r>
              <a:rPr lang="zh-TW" altLang="en-US" dirty="0">
                <a:solidFill>
                  <a:srgbClr val="000000"/>
                </a:solidFill>
              </a:rPr>
              <a:t>基於超寬頻技術</a:t>
            </a:r>
            <a:r>
              <a:rPr lang="zh-TW" altLang="en-US" dirty="0"/>
              <a:t>開發之監測系統：可監測呼吸及心率</a:t>
            </a:r>
            <a:r>
              <a:rPr lang="zh-TW" altLang="en-US" dirty="0">
                <a:solidFill>
                  <a:srgbClr val="000000"/>
                </a:solidFill>
              </a:rPr>
              <a:t>，並以此檢測嬰兒睡眠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zh-TW" altLang="en-US" dirty="0">
                <a:solidFill>
                  <a:srgbClr val="000000"/>
                </a:solidFill>
              </a:rPr>
              <a:t>無運動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zh-TW" altLang="en-US" dirty="0">
                <a:solidFill>
                  <a:srgbClr val="000000"/>
                </a:solidFill>
              </a:rPr>
              <a:t>、清醒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zh-TW" altLang="en-US" dirty="0">
                <a:solidFill>
                  <a:srgbClr val="000000"/>
                </a:solidFill>
              </a:rPr>
              <a:t>長期大幅度運動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zh-TW" altLang="en-US" dirty="0">
                <a:solidFill>
                  <a:srgbClr val="000000"/>
                </a:solidFill>
              </a:rPr>
              <a:t>及警示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zh-TW" altLang="en-US" dirty="0">
                <a:solidFill>
                  <a:srgbClr val="000000"/>
                </a:solidFill>
              </a:rPr>
              <a:t>偵測到呼吸頻率異常低或暫停</a:t>
            </a:r>
            <a:r>
              <a:rPr lang="en-US" altLang="zh-TW" dirty="0">
                <a:solidFill>
                  <a:srgbClr val="000000"/>
                </a:solidFill>
              </a:rPr>
              <a:t>)</a:t>
            </a:r>
            <a:r>
              <a:rPr lang="zh-TW" altLang="en-US" dirty="0">
                <a:solidFill>
                  <a:srgbClr val="000000"/>
                </a:solidFill>
              </a:rPr>
              <a:t>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Lin</a:t>
            </a:r>
            <a:r>
              <a:rPr lang="zh-TW" altLang="en-US" dirty="0"/>
              <a:t>等人所開發的嬰用感測</a:t>
            </a:r>
            <a:r>
              <a:rPr lang="zh-TW" altLang="en-US" dirty="0">
                <a:solidFill>
                  <a:srgbClr val="000000"/>
                </a:solidFill>
              </a:rPr>
              <a:t>胸帶：</a:t>
            </a:r>
            <a:r>
              <a:rPr lang="zh-TW" altLang="en-US" dirty="0"/>
              <a:t>使用</a:t>
            </a:r>
            <a:r>
              <a:rPr lang="zh-TW" altLang="en-US" dirty="0">
                <a:solidFill>
                  <a:srgbClr val="000000"/>
                </a:solidFill>
              </a:rPr>
              <a:t>三軸加速度計、體溫感測器及一氧化碳感測器，</a:t>
            </a:r>
            <a:r>
              <a:rPr lang="zh-TW" altLang="en-US" dirty="0"/>
              <a:t>可</a:t>
            </a:r>
            <a:r>
              <a:rPr lang="zh-TW" altLang="en-US" dirty="0">
                <a:solidFill>
                  <a:srgbClr val="000000"/>
                </a:solidFill>
              </a:rPr>
              <a:t>量測呼吸、體溫、周圍一氧化碳濃度及面朝上下左右方向。</a:t>
            </a:r>
            <a:endParaRPr lang="en-US" altLang="zh-TW" dirty="0">
              <a:solidFill>
                <a:schemeClr val="tx1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Ferreira</a:t>
            </a:r>
            <a:r>
              <a:rPr lang="zh-TW" altLang="en-US" dirty="0"/>
              <a:t>等人所開發的嬰用感測</a:t>
            </a:r>
            <a:r>
              <a:rPr lang="zh-TW" altLang="en-US" dirty="0">
                <a:solidFill>
                  <a:srgbClr val="000000"/>
                </a:solidFill>
              </a:rPr>
              <a:t>胸帶：</a:t>
            </a:r>
            <a:r>
              <a:rPr lang="zh-TW" altLang="en-US" dirty="0"/>
              <a:t>包</a:t>
            </a:r>
            <a:r>
              <a:rPr lang="zh-TW" altLang="en-US" dirty="0">
                <a:solidFill>
                  <a:srgbClr val="000000"/>
                </a:solidFill>
              </a:rPr>
              <a:t>含心律感測器、</a:t>
            </a:r>
            <a:r>
              <a:rPr lang="en-US" altLang="zh-TW" dirty="0">
                <a:solidFill>
                  <a:srgbClr val="000000"/>
                </a:solidFill>
              </a:rPr>
              <a:t>3D</a:t>
            </a:r>
            <a:r>
              <a:rPr lang="zh-TW" altLang="en-US" dirty="0">
                <a:solidFill>
                  <a:srgbClr val="000000"/>
                </a:solidFill>
              </a:rPr>
              <a:t>加速度計及熱電堆感測器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000000"/>
                </a:solidFill>
              </a:rPr>
              <a:t>可用來量測呼吸、心率、體溫及身體位置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3757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此種方式，因為功能單一性，為了擁有更多功能就須增加不同的感測器，而當這些裝置穿戴在嬰兒身上時，將影響活動或造成不適，更可能導致潛在的危險。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2407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接著介紹影像式偵測嬰兒之系統，</a:t>
            </a:r>
            <a:endParaRPr lang="en-US" altLang="zh-TW" dirty="0"/>
          </a:p>
          <a:p>
            <a:r>
              <a:rPr lang="zh-TW" altLang="en-US" dirty="0"/>
              <a:t>基於電腦視覺技術的監測系統雖日漸廣泛，但大多針對小孩、成人或老人照護進行開發，</a:t>
            </a:r>
            <a:endParaRPr lang="en-US" altLang="zh-TW" dirty="0"/>
          </a:p>
          <a:p>
            <a:r>
              <a:rPr lang="zh-TW" altLang="en-US" dirty="0"/>
              <a:t>而少數應用於嬰兒的偵測系統中， 又多僅關注於呼吸頻率、面部特徵及趴睡姿勢等。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以下介紹幾篇相關研究。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982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Fang</a:t>
            </a:r>
            <a:r>
              <a:rPr lang="zh-TW" altLang="en-US" dirty="0"/>
              <a:t>等人開發基於視覺技術進行非接觸式的呼吸頻率偵測系統：首先偵測嬰兒運動，包含頭部、四肢及身體運動，但不包含因呼吸引起的輕微運動；若系統未偵測到運動情形，則透過空間特徵擷取候選呼吸點，再利用模糊積分技術選擇呼吸點，即可計算呼吸頻率，進而判斷嬰兒呼吸是否異常。</a:t>
            </a:r>
            <a:endParaRPr lang="en-US" altLang="zh-TW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Liu</a:t>
            </a:r>
            <a:r>
              <a:rPr lang="zh-TW" altLang="en-US" dirty="0"/>
              <a:t>等人開發的呼吸頻率偵測系統：首先是影片收集，透過夜視攝影機連接到 </a:t>
            </a:r>
            <a:r>
              <a:rPr lang="en-US" altLang="zh-TW" dirty="0" err="1"/>
              <a:t>Artik</a:t>
            </a:r>
            <a:r>
              <a:rPr lang="en-US" altLang="zh-TW" dirty="0"/>
              <a:t> </a:t>
            </a:r>
            <a:r>
              <a:rPr lang="zh-TW" altLang="en-US" dirty="0"/>
              <a:t>板以收集嬰兒影片；接著進行呼吸偵測演算法，放大影片中嬰兒細微胸部運動，當經正規化的像素差值低於設定閥值，則判斷為呼吸頻率異常；最後則是警示，系統透過 </a:t>
            </a:r>
            <a:r>
              <a:rPr lang="en-US" altLang="zh-TW" dirty="0"/>
              <a:t>Twilio </a:t>
            </a:r>
            <a:r>
              <a:rPr lang="zh-TW" altLang="en-US" dirty="0"/>
              <a:t>在演算法偵測到緊急狀況時，向父母手機發出警報。</a:t>
            </a:r>
            <a:endParaRPr lang="en-US" altLang="zh-TW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Gallo</a:t>
            </a:r>
            <a:r>
              <a:rPr lang="zh-TW" altLang="en-US" dirty="0"/>
              <a:t>等人利用 </a:t>
            </a:r>
            <a:r>
              <a:rPr lang="en-US" altLang="zh-TW" dirty="0" err="1"/>
              <a:t>Haar</a:t>
            </a:r>
            <a:r>
              <a:rPr lang="en-US" altLang="zh-TW" dirty="0"/>
              <a:t> Cascade Classifier </a:t>
            </a:r>
            <a:r>
              <a:rPr lang="zh-TW" altLang="en-US" dirty="0"/>
              <a:t>偵測嬰兒面部特徵：若未偵測到嬰兒臉部，則認為其可能位於不良姿勢，需發出警示；而若偵測到嬰兒臉部且為睜眼狀態，則代表其處於清醒狀態，並非處於風險中。</a:t>
            </a:r>
            <a:endParaRPr lang="en-US" altLang="zh-TW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Wang</a:t>
            </a:r>
            <a:r>
              <a:rPr lang="zh-TW" altLang="en-US" dirty="0"/>
              <a:t>等人提出用來偵測嬰兒臉部遮擋的貝氏深度神經網路架構：包含四項子任務，首先是眼睛、鼻子或嘴巴是否可見；其二為不可見的原因是否是因為被外物遮擋，例如枕頭等；第三則為眼睛睜開與否；以及最後的五個臉部座標之位置。此論文使用自製資料集。</a:t>
            </a:r>
            <a:endParaRPr lang="en-US" altLang="zh-TW" dirty="0">
              <a:solidFill>
                <a:schemeClr val="tx1"/>
              </a:solidFill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>
                <a:solidFill>
                  <a:srgbClr val="000000"/>
                </a:solidFill>
              </a:rPr>
              <a:t>Bharati</a:t>
            </a:r>
            <a:r>
              <a:rPr lang="zh-TW" altLang="en-US" dirty="0">
                <a:solidFill>
                  <a:srgbClr val="000000"/>
                </a:solidFill>
              </a:rPr>
              <a:t>等人</a:t>
            </a:r>
            <a:r>
              <a:rPr lang="zh-TW" altLang="en-US" dirty="0"/>
              <a:t>基於卷積神經網路偵測嬰兒睡眠姿勢：此網路輸入</a:t>
            </a:r>
            <a:r>
              <a:rPr lang="en-US" altLang="zh-TW" dirty="0"/>
              <a:t>2D </a:t>
            </a:r>
            <a:r>
              <a:rPr lang="zh-TW" altLang="en-US" dirty="0"/>
              <a:t>嬰兒灰階影像，輸出三種睡眠姿勢機率值，以評估嬰兒為仰臥、從仰臥轉換到趴臥及趴臥。此論文使用的影像資料為和真實嬰兒相同比例之娃娃。</a:t>
            </a:r>
            <a:endParaRPr lang="en-US" altLang="zh-TW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0194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第三部分介紹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253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首先是我今天的報告大綱，</a:t>
            </a:r>
            <a:br>
              <a:rPr lang="en-US" altLang="zh-TW" dirty="0"/>
            </a:br>
            <a:r>
              <a:rPr lang="zh-TW" altLang="en-US" dirty="0"/>
              <a:t>包含研究動機與目的、相關研究、研究方法、實驗設計與結果以及結論與未來展望。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584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既有研究中，已知卷積神經網路其深度至關重要。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然而，當訓練更深層的神經網路時，卻會出現退化問題，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如圖可看到兩個不同層數的網路其訓練及測試誤差值，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當隨著網路深度增加，準確率達飽和後，反而迅速下降，而這樣的結果並非因過度擬合所致。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4556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因此，</a:t>
            </a:r>
            <a:r>
              <a:rPr lang="en-US" altLang="zh-TW" dirty="0"/>
              <a:t>He </a:t>
            </a:r>
            <a:r>
              <a:rPr lang="zh-TW" altLang="en-US" dirty="0"/>
              <a:t>等人提出使用深度殘差學習的網路架構，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利用 </a:t>
            </a:r>
            <a:r>
              <a:rPr lang="en-US" altLang="zh-TW" dirty="0"/>
              <a:t>shortcut connection </a:t>
            </a:r>
            <a:r>
              <a:rPr lang="zh-TW" altLang="en-US" dirty="0"/>
              <a:t>執行 </a:t>
            </a:r>
            <a:r>
              <a:rPr lang="en-US" altLang="zh-TW" dirty="0"/>
              <a:t>identity mapping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而且不需要增加額外的參數，亦即不增加計算複雜度。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5506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在這篇論文中，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提及通過訓練 </a:t>
            </a:r>
            <a:r>
              <a:rPr lang="en-US" altLang="zh-TW" dirty="0"/>
              <a:t>ImageNet </a:t>
            </a:r>
            <a:r>
              <a:rPr lang="zh-TW" altLang="en-US" dirty="0"/>
              <a:t>評估不同層數之普通網路與殘差網路，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由下方左圖中可觀察到普通網路的</a:t>
            </a:r>
            <a:r>
              <a:rPr lang="en-US" altLang="zh-TW" dirty="0"/>
              <a:t>34 </a:t>
            </a:r>
            <a:r>
              <a:rPr lang="zh-TW" altLang="en-US" dirty="0"/>
              <a:t>層卻比 </a:t>
            </a:r>
            <a:r>
              <a:rPr lang="en-US" altLang="zh-TW" dirty="0"/>
              <a:t>18 </a:t>
            </a:r>
            <a:r>
              <a:rPr lang="zh-TW" altLang="en-US" dirty="0"/>
              <a:t>層有更高的驗證誤差，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而由下方右圖中則可看出殘差網路的</a:t>
            </a:r>
            <a:r>
              <a:rPr lang="en-US" altLang="zh-TW" dirty="0"/>
              <a:t>34 </a:t>
            </a:r>
            <a:r>
              <a:rPr lang="zh-TW" altLang="en-US" dirty="0"/>
              <a:t>層相對於</a:t>
            </a:r>
            <a:r>
              <a:rPr lang="en-US" altLang="zh-TW" dirty="0"/>
              <a:t>18 </a:t>
            </a:r>
            <a:r>
              <a:rPr lang="zh-TW" altLang="en-US" dirty="0"/>
              <a:t>層有較低的訓練誤差，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此結果說明退化問題獲得了解決。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3510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最後介紹四項人臉偵測方法，將應用於本研究中嬰兒臉部偵測部分。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5574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zh-TW" dirty="0" err="1"/>
              <a:t>Cuimei</a:t>
            </a:r>
            <a:r>
              <a:rPr lang="en-US" altLang="zh-TW" dirty="0"/>
              <a:t> </a:t>
            </a:r>
            <a:r>
              <a:rPr lang="zh-TW" altLang="en-US" dirty="0"/>
              <a:t>等人提出使用 </a:t>
            </a:r>
            <a:r>
              <a:rPr lang="en-US" altLang="zh-TW" dirty="0" err="1"/>
              <a:t>Haar</a:t>
            </a:r>
            <a:r>
              <a:rPr lang="en-US" altLang="zh-TW" dirty="0"/>
              <a:t> cascade classifier</a:t>
            </a:r>
            <a:r>
              <a:rPr lang="zh-TW" altLang="en-US" dirty="0"/>
              <a:t>， 並結合三個弱分類器：第一個為為基於膚色直方圖匹配的決策節點，以拒絕大量僅使用 </a:t>
            </a:r>
            <a:r>
              <a:rPr lang="en-US" altLang="zh-TW" dirty="0" err="1"/>
              <a:t>Haar</a:t>
            </a:r>
            <a:r>
              <a:rPr lang="en-US" altLang="zh-TW" dirty="0"/>
              <a:t> cascade classifier </a:t>
            </a:r>
            <a:r>
              <a:rPr lang="zh-TW" altLang="en-US" dirty="0"/>
              <a:t>而偵測錯誤的非人臉；第二及第三 個則為基於眼睛偵測及嘴部偵測的分類，進一步去除顏色與人類膚色相 近卻沒有眼睛和嘴部的非人臉，以降低錯誤率。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Ye </a:t>
            </a:r>
            <a:r>
              <a:rPr lang="zh-TW" altLang="en-US" dirty="0"/>
              <a:t>等人基於</a:t>
            </a:r>
            <a:r>
              <a:rPr lang="en-US" altLang="zh-TW" dirty="0"/>
              <a:t>SSD</a:t>
            </a:r>
            <a:r>
              <a:rPr lang="zh-TW" altLang="en-US" dirty="0"/>
              <a:t> （</a:t>
            </a:r>
            <a:r>
              <a:rPr lang="en-US" altLang="zh-TW" dirty="0"/>
              <a:t>single shot </a:t>
            </a:r>
            <a:r>
              <a:rPr lang="en-US" altLang="zh-TW" dirty="0" err="1"/>
              <a:t>multibox</a:t>
            </a:r>
            <a:r>
              <a:rPr lang="en-US" altLang="zh-TW" dirty="0"/>
              <a:t> detector</a:t>
            </a:r>
            <a:r>
              <a:rPr lang="zh-TW" altLang="en-US" dirty="0"/>
              <a:t>）提出的人臉偵測器，為了加快檢測速度及提高準確度，其作出了三項改進：其一為改進</a:t>
            </a:r>
            <a:r>
              <a:rPr lang="en-US" altLang="zh-TW" dirty="0" err="1"/>
              <a:t>ShuffleNet</a:t>
            </a:r>
            <a:r>
              <a:rPr lang="en-US" altLang="zh-TW" dirty="0"/>
              <a:t> V2 </a:t>
            </a:r>
            <a:r>
              <a:rPr lang="zh-TW" altLang="en-US" dirty="0"/>
              <a:t>架構，使用 </a:t>
            </a:r>
            <a:r>
              <a:rPr lang="en-US" altLang="zh-TW" dirty="0"/>
              <a:t>Group Convolution </a:t>
            </a:r>
            <a:r>
              <a:rPr lang="zh-TW" altLang="en-US" dirty="0"/>
              <a:t>取代 </a:t>
            </a:r>
            <a:r>
              <a:rPr lang="en-US" altLang="zh-TW" dirty="0" err="1"/>
              <a:t>Depthwise</a:t>
            </a:r>
            <a:r>
              <a:rPr lang="en-US" altLang="zh-TW" dirty="0"/>
              <a:t> Convolution </a:t>
            </a:r>
            <a:r>
              <a:rPr lang="zh-TW" altLang="en-US" dirty="0"/>
              <a:t>以提高準確率，作為骨幹網路；其二提出由多個卷積層堆疊的 </a:t>
            </a:r>
            <a:r>
              <a:rPr lang="en-US" altLang="zh-TW" dirty="0"/>
              <a:t>modified prediction module</a:t>
            </a:r>
            <a:r>
              <a:rPr lang="zh-TW" altLang="en-US" dirty="0"/>
              <a:t>，並使用 </a:t>
            </a:r>
            <a:r>
              <a:rPr lang="en-US" altLang="zh-TW" dirty="0"/>
              <a:t>anchor</a:t>
            </a:r>
            <a:r>
              <a:rPr lang="zh-TW" altLang="en-US" dirty="0"/>
              <a:t> </a:t>
            </a:r>
            <a:r>
              <a:rPr lang="en-US" altLang="zh-TW" dirty="0"/>
              <a:t>densification </a:t>
            </a:r>
            <a:r>
              <a:rPr lang="zh-TW" altLang="en-US" dirty="0"/>
              <a:t>策略以確保不同特徵圖的 </a:t>
            </a:r>
            <a:r>
              <a:rPr lang="en-US" altLang="zh-TW" dirty="0"/>
              <a:t>anchor </a:t>
            </a:r>
            <a:r>
              <a:rPr lang="zh-TW" altLang="en-US" dirty="0"/>
              <a:t>密度相同，解決小臉召回率低；最後引入一個規模公平的人臉檢測框架，以更好的匹配人臉。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 </a:t>
            </a:r>
            <a:r>
              <a:rPr lang="en-US" altLang="zh-TW" dirty="0">
                <a:solidFill>
                  <a:srgbClr val="000000"/>
                </a:solidFill>
              </a:rPr>
              <a:t>Zhang</a:t>
            </a:r>
            <a:r>
              <a:rPr lang="zh-TW" altLang="en-US" dirty="0"/>
              <a:t>等人提出的一種</a:t>
            </a:r>
            <a:r>
              <a:rPr lang="zh-TW" altLang="en-US" dirty="0">
                <a:solidFill>
                  <a:srgbClr val="000000"/>
                </a:solidFill>
              </a:rPr>
              <a:t>可同時處理</a:t>
            </a:r>
            <a:r>
              <a:rPr lang="zh-TW" altLang="en-US" dirty="0">
                <a:solidFill>
                  <a:srgbClr val="C00000"/>
                </a:solidFill>
              </a:rPr>
              <a:t>人臉偵測及對齊</a:t>
            </a:r>
            <a:r>
              <a:rPr lang="zh-TW" altLang="en-US" dirty="0">
                <a:solidFill>
                  <a:srgbClr val="000000"/>
                </a:solidFill>
              </a:rPr>
              <a:t>任務的三階段級聯深度卷積神經網路，以</a:t>
            </a:r>
            <a:r>
              <a:rPr lang="zh-TW" altLang="en-US" dirty="0">
                <a:solidFill>
                  <a:srgbClr val="C00000"/>
                </a:solidFill>
              </a:rPr>
              <a:t>粗到細</a:t>
            </a:r>
            <a:r>
              <a:rPr lang="zh-TW" altLang="en-US" dirty="0">
                <a:solidFill>
                  <a:srgbClr val="000000"/>
                </a:solidFill>
              </a:rPr>
              <a:t>的方式預測人臉及座標位置。</a:t>
            </a:r>
            <a:r>
              <a:rPr lang="zh-TW" altLang="en-US" dirty="0"/>
              <a:t>此演算法包含了三階段架構：第一階段為全卷積網路構成的</a:t>
            </a:r>
            <a:r>
              <a:rPr lang="en-US" altLang="zh-TW" dirty="0"/>
              <a:t>proposal network</a:t>
            </a:r>
            <a:r>
              <a:rPr lang="zh-TW" altLang="en-US" dirty="0"/>
              <a:t>（簡稱</a:t>
            </a:r>
            <a:r>
              <a:rPr lang="en-US" altLang="zh-TW" dirty="0"/>
              <a:t>P-Net</a:t>
            </a:r>
            <a:r>
              <a:rPr lang="zh-TW" altLang="en-US" dirty="0"/>
              <a:t>），用來獲得人臉區域的候選窗口及其邊界框回歸向量，並以非極大值抑制合併高度重疊的候選者；而第二階段，所有候選者皆饋送至另一個稱為</a:t>
            </a:r>
            <a:r>
              <a:rPr lang="en-US" altLang="zh-TW" dirty="0"/>
              <a:t>refine network</a:t>
            </a:r>
            <a:r>
              <a:rPr lang="zh-TW" altLang="en-US" dirty="0"/>
              <a:t>（簡稱</a:t>
            </a:r>
            <a:r>
              <a:rPr lang="en-US" altLang="zh-TW" dirty="0"/>
              <a:t>R-Net</a:t>
            </a:r>
            <a:r>
              <a:rPr lang="zh-TW" altLang="en-US" dirty="0"/>
              <a:t>）的卷積神經網路，以進一步拒絕大量錯誤候選者；最後一個階段中，則利用</a:t>
            </a:r>
            <a:r>
              <a:rPr lang="en-US" altLang="zh-TW" dirty="0"/>
              <a:t>output network</a:t>
            </a:r>
            <a:r>
              <a:rPr lang="zh-TW" altLang="en-US" dirty="0"/>
              <a:t>（簡稱</a:t>
            </a:r>
            <a:r>
              <a:rPr lang="en-US" altLang="zh-TW" dirty="0"/>
              <a:t>O-Net</a:t>
            </a:r>
            <a:r>
              <a:rPr lang="zh-TW" altLang="en-US" dirty="0"/>
              <a:t>）輸出五個臉部的座標位置，目標是為了識別受更多監督的人臉區域。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Deng</a:t>
            </a:r>
            <a:r>
              <a:rPr lang="zh-TW" altLang="en-US" dirty="0"/>
              <a:t>等人提出的基於影像平面之點回歸整合了人臉框預測、</a:t>
            </a:r>
            <a:r>
              <a:rPr lang="en-US" altLang="zh-TW" dirty="0"/>
              <a:t>2D</a:t>
            </a:r>
            <a:r>
              <a:rPr lang="zh-TW" altLang="en-US" dirty="0"/>
              <a:t>人臉標示定位及 </a:t>
            </a:r>
            <a:r>
              <a:rPr lang="en-US" altLang="zh-TW" dirty="0"/>
              <a:t>3D</a:t>
            </a:r>
            <a:r>
              <a:rPr lang="zh-TW" altLang="en-US" dirty="0"/>
              <a:t>頂點回歸的</a:t>
            </a:r>
            <a:r>
              <a:rPr lang="zh-TW" altLang="en-US" dirty="0">
                <a:solidFill>
                  <a:srgbClr val="C00000"/>
                </a:solidFill>
              </a:rPr>
              <a:t>人臉定位</a:t>
            </a:r>
            <a:r>
              <a:rPr lang="zh-TW" altLang="en-US" dirty="0">
                <a:solidFill>
                  <a:srgbClr val="000000"/>
                </a:solidFill>
              </a:rPr>
              <a:t>方法。</a:t>
            </a:r>
            <a:r>
              <a:rPr lang="zh-TW" altLang="en-US" dirty="0"/>
              <a:t>這個模型主要由三個部分組成：第一個是</a:t>
            </a:r>
            <a:r>
              <a:rPr lang="en-US" altLang="zh-TW" dirty="0"/>
              <a:t>feature pyramid network</a:t>
            </a:r>
            <a:r>
              <a:rPr lang="zh-TW" altLang="en-US" dirty="0"/>
              <a:t>：用來輸入影像，並輸出五個不同比例的特徵圖；第二個是</a:t>
            </a:r>
            <a:r>
              <a:rPr lang="en-US" altLang="zh-TW" dirty="0"/>
              <a:t>cascade multi-task loss</a:t>
            </a:r>
            <a:r>
              <a:rPr lang="zh-TW" altLang="en-US" dirty="0"/>
              <a:t>；以及第三個</a:t>
            </a:r>
            <a:r>
              <a:rPr lang="en-US" altLang="zh-TW" dirty="0"/>
              <a:t>context head </a:t>
            </a:r>
            <a:r>
              <a:rPr lang="zh-TW" altLang="en-US" dirty="0"/>
              <a:t>：它會獲得特徵圖以計算多任務的損失。也就是說第一個模組會從一般的 </a:t>
            </a:r>
            <a:r>
              <a:rPr lang="en-US" altLang="zh-TW" dirty="0"/>
              <a:t>anchor </a:t>
            </a:r>
            <a:r>
              <a:rPr lang="zh-TW" altLang="en-US" dirty="0"/>
              <a:t>預測範圍框，而後第二個模組利用第一個模組迴歸出的 </a:t>
            </a:r>
            <a:r>
              <a:rPr lang="en-US" altLang="zh-TW" dirty="0"/>
              <a:t>anchor </a:t>
            </a:r>
            <a:r>
              <a:rPr lang="zh-TW" altLang="en-US" dirty="0"/>
              <a:t>以預測更精準的範圍框。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5914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接著，第三部分將闡述本文所開發之嬰兒危險監測系統，及其兩項核心辨識功能。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首先介紹系統流程。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2497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本論文開發的</a:t>
            </a:r>
            <a:r>
              <a:rPr lang="zh-TW" altLang="en-US" dirty="0">
                <a:solidFill>
                  <a:srgbClr val="C00000"/>
                </a:solidFill>
              </a:rPr>
              <a:t>嬰兒危險監測系統，是</a:t>
            </a:r>
            <a:r>
              <a:rPr lang="zh-TW" altLang="en-US" dirty="0"/>
              <a:t>針對嬰兒影像畫面進行辨識，</a:t>
            </a:r>
            <a:r>
              <a:rPr lang="zh-TW" altLang="en-US" dirty="0">
                <a:solidFill>
                  <a:srgbClr val="000000"/>
                </a:solidFill>
              </a:rPr>
              <a:t>判斷其是否處於危險狀態</a:t>
            </a:r>
            <a:r>
              <a:rPr lang="zh-TW" altLang="en-US" dirty="0"/>
              <a:t>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系統之完整流程如圖所示：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首先，讀取一段待觀測的嬰兒影片，將影片切成數幀影像，並判斷影像存在與否，若不存在將發出異常警告，反之則開始對該影像畫面進行危險偵測判斷。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針對每幀嬰兒影像，系統對其臉部遮擋及姿勢進行辨識，若透過模型分析為警示狀態，則再經後續步驟判斷是否提醒照護者；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而若分析為安全狀態，則可接續下一幀之影像進行偵測。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關於臉部遮擋及姿勢辨識的部分，後續將進行更完整的介紹。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3123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本論文開發的</a:t>
            </a:r>
            <a:r>
              <a:rPr lang="zh-TW" altLang="en-US" dirty="0">
                <a:solidFill>
                  <a:srgbClr val="C00000"/>
                </a:solidFill>
              </a:rPr>
              <a:t>嬰兒危險監測系統，是</a:t>
            </a:r>
            <a:r>
              <a:rPr lang="zh-TW" altLang="en-US" dirty="0"/>
              <a:t>針對嬰兒影像畫面進行辨識，</a:t>
            </a:r>
            <a:r>
              <a:rPr lang="zh-TW" altLang="en-US" dirty="0">
                <a:solidFill>
                  <a:srgbClr val="000000"/>
                </a:solidFill>
              </a:rPr>
              <a:t>判斷其是否處於危險狀態</a:t>
            </a:r>
            <a:r>
              <a:rPr lang="zh-TW" altLang="en-US" dirty="0"/>
              <a:t>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系統之完整流程如圖所示：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首先，讀取一段待觀測的嬰兒影片，將影片切成數幀影像，並判斷影像存在與否，若不存在將發出異常警告，反之則開始對該影像畫面進行危險偵測判斷。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針對每幀嬰兒影像，系統對其臉部遮擋及姿勢進行辨識，若透過模型分析為警示狀態，則再經後續步驟判斷是否提醒照護者；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而若分析為安全狀態，則可接續下一幀之影像進行偵測。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關於臉部遮擋及姿勢辨識的部分，後續將進行更完整的介紹。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6680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那麼首先介紹臉部遮擋辨識。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6804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起初，本研究基於電腦視覺及影像處理技術，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利用 </a:t>
            </a:r>
            <a:r>
              <a:rPr lang="en-US" altLang="zh-TW" dirty="0" err="1"/>
              <a:t>Cb</a:t>
            </a:r>
            <a:r>
              <a:rPr lang="en-US" altLang="zh-TW" dirty="0"/>
              <a:t>, Cr </a:t>
            </a:r>
            <a:r>
              <a:rPr lang="zh-TW" altLang="en-US" dirty="0"/>
              <a:t>色彩空間及 </a:t>
            </a:r>
            <a:r>
              <a:rPr lang="en-US" altLang="zh-TW" dirty="0"/>
              <a:t>ellipse clustering</a:t>
            </a:r>
            <a:r>
              <a:rPr lang="zh-TW" altLang="en-US" dirty="0"/>
              <a:t>等偵測膚色，判斷嬰兒臉部是否出現非膚色的區塊，來進行臉部遮擋辨識，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效果如圖。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7449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第一部分介紹研究動機與目的，</a:t>
            </a:r>
            <a:endParaRPr lang="en-US" altLang="zh-TW" dirty="0"/>
          </a:p>
          <a:p>
            <a:r>
              <a:rPr lang="zh-TW" altLang="en-US" dirty="0"/>
              <a:t>探討嬰兒逝世的相關現況及既有研究，</a:t>
            </a:r>
            <a:endParaRPr lang="en-US" altLang="zh-TW" dirty="0"/>
          </a:p>
          <a:p>
            <a:r>
              <a:rPr lang="zh-TW" altLang="en-US" dirty="0"/>
              <a:t>並說明本論文應用於嬰兒危險監測之情境及目標。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首先介紹研究動機的部分。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6038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而後，考量能有較佳的推廣性。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因此，本研究改為使用深度學習技術進行臉部遮擋辨識，針對嬰兒面部影像收集資料，以訓練可辨識三種嬰兒臉部狀態之模型。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本部分流程如圖：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首先讀取嬰兒影像，並透過演算法偵測嬰兒臉部範圍，接著利用本研究訓練的模型進行遮擋辨識，判斷嬰兒面部是否遭非奶嘴之異物遮蔽，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若是的話，嬰兒為警示狀態，若否的話，則接續讀取下一個嬰兒影像。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8933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由於此部分僅需關注臉部畫面，故本文會先透過人臉偵測演算法進行前處理，以獲得只涵蓋嬰兒面部範圍之影像。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經多方實驗現有人臉偵測演算法後，同時考量臉部偵測的正確率及執行時間，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最終本研究選用正確率高的</a:t>
            </a:r>
            <a:r>
              <a:rPr lang="en-US" altLang="zh-TW" dirty="0" err="1"/>
              <a:t>RetinaFace</a:t>
            </a:r>
            <a:r>
              <a:rPr lang="zh-TW" altLang="en-US" dirty="0"/>
              <a:t>及 執行效率較佳的</a:t>
            </a:r>
            <a:r>
              <a:rPr lang="en-US" altLang="zh-TW" dirty="0"/>
              <a:t>SSD</a:t>
            </a:r>
            <a:r>
              <a:rPr lang="zh-TW" altLang="en-US" dirty="0"/>
              <a:t>演算法進行嬰兒臉部偵測。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3899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本資料集包含嬰兒的正臉及側臉影像，總共 </a:t>
            </a:r>
            <a:r>
              <a:rPr lang="en-US" altLang="zh-TW" dirty="0"/>
              <a:t>3475 </a:t>
            </a:r>
            <a:r>
              <a:rPr lang="zh-TW" altLang="en-US" dirty="0"/>
              <a:t>張照片。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並將所有影像分為訓練、測試及驗證集，各部分占比為 </a:t>
            </a:r>
            <a:r>
              <a:rPr lang="en-US" altLang="zh-TW" dirty="0"/>
              <a:t>70%</a:t>
            </a:r>
            <a:r>
              <a:rPr lang="zh-TW" altLang="en-US" dirty="0"/>
              <a:t>、</a:t>
            </a:r>
            <a:r>
              <a:rPr lang="en-US" altLang="zh-TW" dirty="0"/>
              <a:t>20% </a:t>
            </a:r>
            <a:r>
              <a:rPr lang="zh-TW" altLang="en-US" dirty="0"/>
              <a:t>及 </a:t>
            </a:r>
            <a:r>
              <a:rPr lang="en-US" altLang="zh-TW" dirty="0"/>
              <a:t>10%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再以 </a:t>
            </a:r>
            <a:r>
              <a:rPr lang="en-US" altLang="zh-TW" dirty="0"/>
              <a:t>ResNet50</a:t>
            </a:r>
            <a:r>
              <a:rPr lang="zh-TW" altLang="en-US" dirty="0"/>
              <a:t>進行模型訓練，最終達成辨識三種嬰兒臉部狀態：安全、使用奶嘴及警示。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385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而嬰兒臉部資料集的部分，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本文將嬰兒臉部狀態分為三類，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第一類是嬰兒五官皆未被遮擋的安全狀態，如圖ａ，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第二類是嬰兒正在使用奶嘴，故也是安全狀態，如圖ｂ，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第三類則是嬰兒臉部因溢奶遭嘔吐物遮蔽，或被毛巾等其他外物遮蓋，而可能造成窒息危險，為警示狀態，如圖ｃ。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82483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接著介紹姿勢辨識。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6577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因此，一開始我們希望透過動作辨識來分析嬰兒的行為。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而在現有成人動作辨識的研究中，多會以骨架偵測開始著手。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故本研究首先使用</a:t>
            </a:r>
            <a:r>
              <a:rPr lang="en-US" altLang="zh-TW" dirty="0" err="1"/>
              <a:t>OpenPose</a:t>
            </a:r>
            <a:r>
              <a:rPr lang="zh-TW" altLang="en-US" dirty="0"/>
              <a:t>及</a:t>
            </a:r>
            <a:r>
              <a:rPr lang="en-US" altLang="zh-TW" dirty="0" err="1"/>
              <a:t>MediaPipe</a:t>
            </a:r>
            <a:r>
              <a:rPr lang="en-US" altLang="zh-TW" dirty="0"/>
              <a:t> Pose</a:t>
            </a:r>
            <a:r>
              <a:rPr lang="zh-TW" altLang="en-US" dirty="0"/>
              <a:t>等演算法進行嬰兒骨架偵測，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實驗後發現需在特定情境下，才能有較佳的偵測效果，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如下圖的嬰兒平躺姿勢時，可看到偵測效果尚可。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640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又因本研究目標是能從非限定視角辨識嬰兒動作，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然而嬰兒骨架圖在俯視角與平視角中多有相似之處，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如圖中的ａ和ｂ分別是俯視嬰兒躺姿及平視嬰兒坐姿，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但其骨架圖相似，將無法達到良好的應用結果。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8183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因此，本文最終使用深度學習技術進行嬰兒動作辨識，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使用自行收集的嬰兒影像資料集，訓練可辨識四種嬰兒基礎姿勢之模型。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本部分流程如圖：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同樣先讀取嬰兒影像，透過本文訓練的模型進行姿勢辨識，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若判斷姿勢為趴躺或爬行，則嬰兒為警示狀態，否則就可接續下一張影像的判斷。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971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本資料集包含嬰兒的正臉及側臉影像，總共 </a:t>
            </a:r>
            <a:r>
              <a:rPr lang="en-US" altLang="zh-TW" dirty="0"/>
              <a:t>3475 </a:t>
            </a:r>
            <a:r>
              <a:rPr lang="zh-TW" altLang="en-US" dirty="0"/>
              <a:t>張照片。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並將所有影像分為訓練、測試及驗證集，各部分占比為 </a:t>
            </a:r>
            <a:r>
              <a:rPr lang="en-US" altLang="zh-TW" dirty="0"/>
              <a:t>70%</a:t>
            </a:r>
            <a:r>
              <a:rPr lang="zh-TW" altLang="en-US" dirty="0"/>
              <a:t>、</a:t>
            </a:r>
            <a:r>
              <a:rPr lang="en-US" altLang="zh-TW" dirty="0"/>
              <a:t>20% </a:t>
            </a:r>
            <a:r>
              <a:rPr lang="zh-TW" altLang="en-US" dirty="0"/>
              <a:t>及 </a:t>
            </a:r>
            <a:r>
              <a:rPr lang="en-US" altLang="zh-TW" dirty="0"/>
              <a:t>10%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再以 </a:t>
            </a:r>
            <a:r>
              <a:rPr lang="en-US" altLang="zh-TW" dirty="0"/>
              <a:t>ResNet50</a:t>
            </a:r>
            <a:r>
              <a:rPr lang="zh-TW" altLang="en-US" dirty="0"/>
              <a:t>進行模型訓練，最終達成辨識三種嬰兒臉部狀態：安全、使用奶嘴及警示。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5588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本資料集包含嬰兒的正臉及側臉影像，總共 </a:t>
            </a:r>
            <a:r>
              <a:rPr lang="en-US" altLang="zh-TW" dirty="0"/>
              <a:t>3475 </a:t>
            </a:r>
            <a:r>
              <a:rPr lang="zh-TW" altLang="en-US" dirty="0"/>
              <a:t>張照片。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並將所有影像分為訓練、測試及驗證集，各部分占比為 </a:t>
            </a:r>
            <a:r>
              <a:rPr lang="en-US" altLang="zh-TW" dirty="0"/>
              <a:t>70%</a:t>
            </a:r>
            <a:r>
              <a:rPr lang="zh-TW" altLang="en-US" dirty="0"/>
              <a:t>、</a:t>
            </a:r>
            <a:r>
              <a:rPr lang="en-US" altLang="zh-TW" dirty="0"/>
              <a:t>20% </a:t>
            </a:r>
            <a:r>
              <a:rPr lang="zh-TW" altLang="en-US" dirty="0"/>
              <a:t>及 </a:t>
            </a:r>
            <a:r>
              <a:rPr lang="en-US" altLang="zh-TW" dirty="0"/>
              <a:t>10%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再以 </a:t>
            </a:r>
            <a:r>
              <a:rPr lang="en-US" altLang="zh-TW" dirty="0"/>
              <a:t>ResNet50</a:t>
            </a:r>
            <a:r>
              <a:rPr lang="zh-TW" altLang="en-US" dirty="0"/>
              <a:t>進行模型訓練，最終達成辨識三種嬰兒臉部狀態：安全、使用奶嘴及警示。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124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根據衛生福利部統計處所發布的嬰兒主要死因統計中，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嬰兒猝死症一直都是其中一項原因。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由右邊的表格，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我們可以看到</a:t>
            </a:r>
            <a:r>
              <a:rPr lang="en-US" altLang="zh-TW" dirty="0"/>
              <a:t>101</a:t>
            </a:r>
            <a:r>
              <a:rPr lang="zh-TW" altLang="en-US" dirty="0"/>
              <a:t>年至</a:t>
            </a:r>
            <a:r>
              <a:rPr lang="en-US" altLang="zh-TW" dirty="0"/>
              <a:t>105</a:t>
            </a:r>
            <a:r>
              <a:rPr lang="zh-TW" altLang="en-US" dirty="0"/>
              <a:t>年間每年超過</a:t>
            </a:r>
            <a:r>
              <a:rPr lang="en-US" altLang="zh-TW" dirty="0"/>
              <a:t>30</a:t>
            </a:r>
            <a:r>
              <a:rPr lang="zh-TW" altLang="en-US" dirty="0"/>
              <a:t>位嬰兒死於嬰兒猝死症，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</a:t>
            </a:r>
            <a:r>
              <a:rPr lang="en-US" altLang="zh-TW" dirty="0"/>
              <a:t>106</a:t>
            </a:r>
            <a:r>
              <a:rPr lang="zh-TW" altLang="en-US" dirty="0"/>
              <a:t>年至</a:t>
            </a:r>
            <a:r>
              <a:rPr lang="en-US" altLang="zh-TW" dirty="0"/>
              <a:t>109</a:t>
            </a:r>
            <a:r>
              <a:rPr lang="zh-TW" altLang="en-US" dirty="0"/>
              <a:t>年每年仍有超過 </a:t>
            </a:r>
            <a:r>
              <a:rPr lang="en-US" altLang="zh-TW" dirty="0"/>
              <a:t>20 </a:t>
            </a:r>
            <a:r>
              <a:rPr lang="zh-TW" altLang="en-US" dirty="0"/>
              <a:t>位嬰兒因此症逝世。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88161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原先，本研究將嬰兒姿勢分為五類：正躺、趴睡、爬行、坐姿及站立，而趴睡及爬行二類時常發生互相誤判，致使辨識錯誤率高。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推測原因為此二類嬰兒皆呈現腹面朝下之姿，如下圖ａｂｃ，其不同處在於四肢及軀體是否貼地。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但若接續細分姿勢，將使分類過細。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09602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而嬰兒臉部資料集的部分，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本文將嬰兒臉部狀態分為三類，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第一類是嬰兒五官皆未被遮擋的安全狀態，如圖ａ，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第二類是嬰兒正在使用奶嘴，故也是安全狀態，如圖ｂ，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第三類則是嬰兒臉部因溢奶遭嘔吐物遮蔽，或被毛巾等其他外物遮蓋，而可能造成窒息危險，為警示狀態，如圖ｃ。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6548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最後介紹系統中的危險情境判斷方法。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12624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由於在實際情境中，當嬰兒做出具危險性之行為時，需持續一段時間才會導致危險發生，並不須判斷一幀畫面為警示狀態，就立即通知照護者。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因此，本系統使用一變數累積模型判斷嬰兒狀態為警示之幀數，當此變數超過設定閥值時，系統才會發出警示提醒照護者。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此步驟不但更符合實際使用情境，同時亦可減少因模型辨識錯誤而誤判及誤發警報的情形。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1354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接著，第四部分介紹各實驗之目的與設計、評估方式以及結果與分析。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首先是臉部偵測準確度實驗。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8414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在收集嬰兒臉部資料集時，需針對嬰兒影像擷取出臉部範圍，進而後續的臉部遮擋辨識階段。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為了使本系統擁有較佳的臉部偵測準確性且兼具執行效能，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本文分別透過臉部偵測演算法準確度與執行時間進行實驗，進而驗證以下設計：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先使用 </a:t>
            </a:r>
            <a:r>
              <a:rPr lang="en-US" altLang="zh-TW" dirty="0"/>
              <a:t>SSD </a:t>
            </a:r>
            <a:r>
              <a:rPr lang="zh-TW" altLang="en-US" dirty="0"/>
              <a:t>演算法偵測嬰兒臉部，此方法召回率雖低，但其準確度很高，故能利用此算法的時間優勢；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而若 </a:t>
            </a:r>
            <a:r>
              <a:rPr lang="en-US" altLang="zh-TW" dirty="0"/>
              <a:t>SSD </a:t>
            </a:r>
            <a:r>
              <a:rPr lang="zh-TW" altLang="en-US" dirty="0"/>
              <a:t>演算法找不到嬰兒面部時，則接續使用 </a:t>
            </a:r>
            <a:r>
              <a:rPr lang="en-US" altLang="zh-TW" dirty="0" err="1"/>
              <a:t>RetinaFace</a:t>
            </a:r>
            <a:r>
              <a:rPr lang="en-US" altLang="zh-TW" dirty="0"/>
              <a:t> </a:t>
            </a:r>
            <a:r>
              <a:rPr lang="zh-TW" altLang="en-US" dirty="0"/>
              <a:t>演算法，利用其正確率及準確率皆高之優點進行嬰兒臉部偵測。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3959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本實驗使用 </a:t>
            </a:r>
            <a:r>
              <a:rPr lang="en-US" altLang="zh-TW" dirty="0"/>
              <a:t>3.3.1 </a:t>
            </a:r>
            <a:r>
              <a:rPr lang="zh-TW" altLang="en-US" dirty="0"/>
              <a:t>節的嬰兒姿勢資料集，分析 </a:t>
            </a:r>
            <a:r>
              <a:rPr lang="en-US" altLang="zh-TW" dirty="0"/>
              <a:t>OpenCV</a:t>
            </a:r>
            <a:r>
              <a:rPr lang="zh-TW" altLang="en-US" dirty="0"/>
              <a:t>、</a:t>
            </a:r>
            <a:r>
              <a:rPr lang="en-US" altLang="zh-TW" dirty="0"/>
              <a:t>SSD</a:t>
            </a:r>
            <a:r>
              <a:rPr lang="zh-TW" altLang="en-US" dirty="0"/>
              <a:t>、 </a:t>
            </a:r>
            <a:r>
              <a:rPr lang="en-US" altLang="zh-TW" dirty="0"/>
              <a:t>MTCNN</a:t>
            </a:r>
            <a:r>
              <a:rPr lang="zh-TW" altLang="en-US" dirty="0"/>
              <a:t>及 </a:t>
            </a:r>
            <a:r>
              <a:rPr lang="en-US" altLang="zh-TW" dirty="0" err="1"/>
              <a:t>RetinaFace</a:t>
            </a:r>
            <a:r>
              <a:rPr lang="zh-TW" altLang="en-US" dirty="0"/>
              <a:t>等人臉偵測演算法，</a:t>
            </a:r>
            <a:r>
              <a:rPr lang="zh-TW" altLang="en-US" dirty="0">
                <a:solidFill>
                  <a:srgbClr val="000000"/>
                </a:solidFill>
              </a:rPr>
              <a:t>計算其臉部擷取之</a:t>
            </a:r>
            <a:r>
              <a:rPr lang="zh-TW" altLang="en-US" dirty="0">
                <a:solidFill>
                  <a:srgbClr val="C00000"/>
                </a:solidFill>
              </a:rPr>
              <a:t>準確度。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40202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通過實驗結果，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可看到</a:t>
            </a:r>
            <a:r>
              <a:rPr lang="en-US" altLang="zh-TW" dirty="0" err="1"/>
              <a:t>RetinaFace</a:t>
            </a:r>
            <a:r>
              <a:rPr lang="zh-TW" altLang="en-US" dirty="0"/>
              <a:t>相較於</a:t>
            </a:r>
            <a:r>
              <a:rPr lang="en-US" altLang="zh-TW" dirty="0"/>
              <a:t>MTCNN</a:t>
            </a:r>
            <a:r>
              <a:rPr lang="zh-TW" altLang="en-US" dirty="0"/>
              <a:t>擁有很高的</a:t>
            </a:r>
            <a:r>
              <a:rPr lang="en-US" altLang="zh-TW" dirty="0"/>
              <a:t>accuracy, precision</a:t>
            </a:r>
            <a:r>
              <a:rPr lang="zh-TW" altLang="en-US" dirty="0"/>
              <a:t>及</a:t>
            </a:r>
            <a:r>
              <a:rPr lang="en-US" altLang="zh-TW" dirty="0"/>
              <a:t>recall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75575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通過實驗結果，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可看到</a:t>
            </a:r>
            <a:r>
              <a:rPr lang="en-US" altLang="zh-TW" dirty="0" err="1"/>
              <a:t>RetinaFace</a:t>
            </a:r>
            <a:r>
              <a:rPr lang="zh-TW" altLang="en-US" dirty="0"/>
              <a:t>相較於</a:t>
            </a:r>
            <a:r>
              <a:rPr lang="en-US" altLang="zh-TW" dirty="0"/>
              <a:t>MTCNN</a:t>
            </a:r>
            <a:r>
              <a:rPr lang="zh-TW" altLang="en-US" dirty="0"/>
              <a:t>擁有很高的</a:t>
            </a:r>
            <a:r>
              <a:rPr lang="en-US" altLang="zh-TW" dirty="0"/>
              <a:t>accuracy, precision</a:t>
            </a:r>
            <a:r>
              <a:rPr lang="zh-TW" altLang="en-US" dirty="0"/>
              <a:t>及</a:t>
            </a:r>
            <a:r>
              <a:rPr lang="en-US" altLang="zh-TW" dirty="0"/>
              <a:t>recall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6259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而通過下面兩表，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可看到</a:t>
            </a:r>
            <a:r>
              <a:rPr lang="en-US" altLang="zh-TW" dirty="0"/>
              <a:t>OpenCV</a:t>
            </a:r>
            <a:r>
              <a:rPr lang="zh-TW" altLang="en-US" dirty="0"/>
              <a:t>與 </a:t>
            </a:r>
            <a:r>
              <a:rPr lang="en-US" altLang="zh-TW" dirty="0"/>
              <a:t>SSD</a:t>
            </a:r>
            <a:r>
              <a:rPr lang="zh-TW" altLang="en-US" dirty="0"/>
              <a:t>將多數影像皆誤判為無臉（</a:t>
            </a:r>
            <a:r>
              <a:rPr lang="en-US" altLang="zh-TW" dirty="0"/>
              <a:t>False</a:t>
            </a:r>
            <a:r>
              <a:rPr lang="zh-TW" altLang="en-US" dirty="0"/>
              <a:t>），亦即影像中有嬰兒臉部畫面但演算法未偵測之，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故此部分僅關注判斷為有臉（</a:t>
            </a:r>
            <a:r>
              <a:rPr lang="en-US" altLang="zh-TW" dirty="0"/>
              <a:t>True</a:t>
            </a:r>
            <a:r>
              <a:rPr lang="zh-TW" altLang="en-US" dirty="0"/>
              <a:t>）之數據統計。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也可看到經計算後，</a:t>
            </a:r>
            <a:r>
              <a:rPr lang="en-US" altLang="zh-TW" dirty="0"/>
              <a:t>SSD</a:t>
            </a:r>
            <a:r>
              <a:rPr lang="zh-TW" altLang="en-US" dirty="0"/>
              <a:t> </a:t>
            </a:r>
            <a:r>
              <a:rPr lang="en-US" altLang="zh-TW" dirty="0"/>
              <a:t>precision</a:t>
            </a:r>
            <a:r>
              <a:rPr lang="zh-TW" altLang="en-US" dirty="0"/>
              <a:t>很高的結果。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640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而三軍總醫院對於嬰兒猝死症的說明為：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一個原本無異狀的嬰兒，突然且無法預期的死亡，常發生在嬰兒睡眠時，並在事後的屍體解剖檢查中找不到其真正致死原因。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凡未滿一歲的嬰幼兒皆可能發生。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而目前醫界對於真正的成因仍不清楚，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綜合當前相關因素的研究中，包含了嬰兒因溢奶或嘔吐產生呼吸道緊縮反射及憋氣，或因翻身、趴睡致使呼吸困難，而窒息死亡等原因。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01069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因此，透過本實驗結果可得出選用</a:t>
            </a:r>
            <a:r>
              <a:rPr lang="en-US" altLang="zh-TW" dirty="0" err="1"/>
              <a:t>RetinaFace</a:t>
            </a:r>
            <a:r>
              <a:rPr lang="zh-TW" altLang="en-US" dirty="0"/>
              <a:t>演算法進行嬰兒臉部偵測，可擁有較佳的偵測準確度。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155662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第二項介紹臉部偵測執行時間實驗。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04883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本研究進行嬰兒臉部偵測除了考量準確度外，亦希望提升整體系統之執行效率。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因此，本實驗使用 </a:t>
            </a:r>
            <a:r>
              <a:rPr lang="en-US" altLang="zh-TW" dirty="0"/>
              <a:t>3.3.1 </a:t>
            </a:r>
            <a:r>
              <a:rPr lang="zh-TW" altLang="en-US" dirty="0"/>
              <a:t>節的嬰兒姿勢資料集，分析</a:t>
            </a:r>
            <a:r>
              <a:rPr lang="en-US" altLang="zh-TW" dirty="0"/>
              <a:t>OpenCV</a:t>
            </a:r>
            <a:r>
              <a:rPr lang="zh-TW" altLang="en-US" dirty="0"/>
              <a:t>、</a:t>
            </a:r>
            <a:r>
              <a:rPr lang="en-US" altLang="zh-TW" dirty="0"/>
              <a:t>SSD</a:t>
            </a:r>
            <a:r>
              <a:rPr lang="zh-TW" altLang="en-US" dirty="0"/>
              <a:t>、</a:t>
            </a:r>
            <a:r>
              <a:rPr lang="en-US" altLang="zh-TW" dirty="0"/>
              <a:t>MTCNN</a:t>
            </a:r>
            <a:r>
              <a:rPr lang="zh-TW" altLang="en-US" dirty="0"/>
              <a:t>及</a:t>
            </a:r>
            <a:r>
              <a:rPr lang="en-US" altLang="zh-TW" dirty="0" err="1"/>
              <a:t>RetinaFace</a:t>
            </a:r>
            <a:r>
              <a:rPr lang="zh-TW" altLang="en-US" dirty="0"/>
              <a:t>等人臉偵測演算法之執行時間，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以驗證適合本系統的演算法。</a:t>
            </a:r>
            <a:r>
              <a:rPr lang="zh-TW" altLang="en-US" dirty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6223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透過計算四項演算法偵測完整資料集共</a:t>
            </a:r>
            <a:r>
              <a:rPr lang="en-US" altLang="zh-TW" dirty="0"/>
              <a:t>15416</a:t>
            </a:r>
            <a:r>
              <a:rPr lang="zh-TW" altLang="en-US" dirty="0"/>
              <a:t>張影像所花費之時間，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計算各演算法平均偵測一張影像之執行時間，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以進行此部分的評估。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057600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通過實驗結果，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計算出四項演算法平均每張影像偵測用時，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其中</a:t>
            </a:r>
            <a:r>
              <a:rPr lang="en-US" altLang="zh-TW" dirty="0"/>
              <a:t>SSD</a:t>
            </a:r>
            <a:r>
              <a:rPr lang="zh-TW" altLang="en-US" dirty="0"/>
              <a:t>平均每張僅需</a:t>
            </a:r>
            <a:r>
              <a:rPr lang="en-US" altLang="zh-TW" dirty="0"/>
              <a:t>0.04</a:t>
            </a:r>
            <a:r>
              <a:rPr lang="zh-TW" altLang="en-US" dirty="0"/>
              <a:t>秒，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而前一個實驗得出最佳準確度的</a:t>
            </a:r>
            <a:r>
              <a:rPr lang="en-US" altLang="zh-TW" dirty="0" err="1"/>
              <a:t>RetinaFace</a:t>
            </a:r>
            <a:r>
              <a:rPr lang="zh-TW" altLang="en-US" dirty="0"/>
              <a:t>則平均需要</a:t>
            </a:r>
            <a:r>
              <a:rPr lang="en-US" altLang="zh-TW" dirty="0"/>
              <a:t>1.33</a:t>
            </a:r>
            <a:r>
              <a:rPr lang="zh-TW" altLang="en-US" dirty="0"/>
              <a:t>秒。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因此，透過本實驗結果可得出使用 </a:t>
            </a:r>
            <a:r>
              <a:rPr lang="en-US" altLang="zh-TW" dirty="0"/>
              <a:t>SSD </a:t>
            </a:r>
            <a:r>
              <a:rPr lang="zh-TW" altLang="en-US" dirty="0"/>
              <a:t>演算法進行嬰兒臉部偵測， 將可擁有較佳的偵測速度。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94700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而總結這兩項實驗結果，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驗證本系統先使用 </a:t>
            </a:r>
            <a:r>
              <a:rPr lang="en-US" altLang="zh-TW" dirty="0"/>
              <a:t>SSD </a:t>
            </a:r>
            <a:r>
              <a:rPr lang="zh-TW" altLang="en-US" dirty="0"/>
              <a:t>演算法偵測嬰兒臉部，未如期找到目標時，則改以 </a:t>
            </a:r>
            <a:r>
              <a:rPr lang="en-US" altLang="zh-TW" dirty="0" err="1"/>
              <a:t>RetinaFace</a:t>
            </a:r>
            <a:r>
              <a:rPr lang="en-US" altLang="zh-TW" dirty="0"/>
              <a:t> </a:t>
            </a:r>
            <a:r>
              <a:rPr lang="zh-TW" altLang="en-US" dirty="0"/>
              <a:t>演算法偵測，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達成兼具準確性及執行效率之系統目標。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21764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第三項實驗為臉部遮擋辨識實驗。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6788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本研究中，利用深度學習技術辨識嬰兒臉部是否遭非奶嘴之異物遮蔽，進而判斷嬰兒是否處於危險情境中。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因此，本實驗使用</a:t>
            </a:r>
            <a:r>
              <a:rPr lang="en-US" altLang="zh-TW" dirty="0"/>
              <a:t>3.2.2 </a:t>
            </a:r>
            <a:r>
              <a:rPr lang="zh-TW" altLang="en-US" dirty="0"/>
              <a:t>節的嬰兒臉部資料集</a:t>
            </a:r>
            <a:r>
              <a:rPr lang="zh-TW" altLang="en-US" dirty="0">
                <a:solidFill>
                  <a:srgbClr val="000000"/>
                </a:solidFill>
              </a:rPr>
              <a:t>以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000000"/>
                </a:solidFill>
              </a:rPr>
              <a:t>訓練模型</a:t>
            </a:r>
            <a:r>
              <a:rPr lang="zh-TW" altLang="en-US" dirty="0"/>
              <a:t>，並透過驗證集進行模型驗證。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程式實作中，網路訓練回合數為 </a:t>
            </a:r>
            <a:r>
              <a:rPr lang="en-US" altLang="zh-TW" dirty="0"/>
              <a:t>20</a:t>
            </a:r>
            <a:r>
              <a:rPr lang="zh-TW" altLang="en-US" dirty="0"/>
              <a:t>，設定影像資料大小為 </a:t>
            </a:r>
            <a:r>
              <a:rPr lang="en-US" altLang="zh-TW" dirty="0"/>
              <a:t>224x224</a:t>
            </a:r>
            <a:r>
              <a:rPr lang="zh-TW" altLang="en-US" dirty="0"/>
              <a:t>， 包含三個類別（臉部無遮擋之安全狀態、使用奶嘴及面部遭異物遮蔽之警示狀態）。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39903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模型最終訓練準確率達 </a:t>
            </a:r>
            <a:r>
              <a:rPr lang="en-US" altLang="zh-TW" dirty="0"/>
              <a:t>98.06%</a:t>
            </a:r>
            <a:r>
              <a:rPr lang="zh-TW" altLang="en-US" dirty="0"/>
              <a:t>，而測試準確率達 </a:t>
            </a:r>
            <a:r>
              <a:rPr lang="en-US" altLang="zh-TW" dirty="0"/>
              <a:t>99.43%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並</a:t>
            </a: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000000"/>
                </a:solidFill>
              </a:rPr>
              <a:t>342 </a:t>
            </a:r>
            <a:r>
              <a:rPr lang="zh-TW" altLang="en-US" dirty="0">
                <a:solidFill>
                  <a:srgbClr val="000000"/>
                </a:solidFill>
              </a:rPr>
              <a:t>張之驗證集影像進行模型驗證，可看到混淆矩陣如下表，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結果為所有影像</a:t>
            </a:r>
            <a:r>
              <a:rPr lang="zh-TW" altLang="en-US" dirty="0">
                <a:solidFill>
                  <a:srgbClr val="C00000"/>
                </a:solidFill>
              </a:rPr>
              <a:t>皆辨識正確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58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第四項實驗為姿勢辨識實驗。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003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而實際的嬰兒照護狀況為，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當嬰兒發生溢奶、物品遮蓋口鼻以及自行翻身或站立時，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照護者可能因為正在泡奶或如廁，而無法及時的排除狀況，就可能導致憾事發生。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40402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本研究中，利用深度學習技術辨識嬰兒基礎姿勢，進而判斷嬰兒是否處於危險情境中。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因此，本實驗</a:t>
            </a: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000000"/>
                </a:solidFill>
              </a:rPr>
              <a:t>3.3.1 </a:t>
            </a:r>
            <a:r>
              <a:rPr lang="zh-TW" altLang="en-US" dirty="0">
                <a:solidFill>
                  <a:srgbClr val="000000"/>
                </a:solidFill>
              </a:rPr>
              <a:t>節之嬰兒姿勢資料集以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000000"/>
                </a:solidFill>
              </a:rPr>
              <a:t>訓練模型</a:t>
            </a:r>
            <a:r>
              <a:rPr lang="zh-TW" altLang="en-US" dirty="0"/>
              <a:t>，並透過驗證集進行模型驗證。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程式實作中，包含四個類別（正躺、趴躺、坐姿及站立），而其餘設定皆同臉部遮擋辨識實驗。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76717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模型最終訓練準確率達 </a:t>
            </a:r>
            <a:r>
              <a:rPr lang="en-US" altLang="zh-TW" dirty="0"/>
              <a:t>99.45%</a:t>
            </a:r>
            <a:r>
              <a:rPr lang="zh-TW" altLang="en-US" dirty="0"/>
              <a:t>，而測試準確率達 </a:t>
            </a:r>
            <a:r>
              <a:rPr lang="en-US" altLang="zh-TW" dirty="0"/>
              <a:t>99.71%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再使用 </a:t>
            </a:r>
            <a:r>
              <a:rPr lang="en-US" altLang="zh-TW" dirty="0"/>
              <a:t>744 </a:t>
            </a:r>
            <a:r>
              <a:rPr lang="zh-TW" altLang="en-US" dirty="0"/>
              <a:t>張之驗證集進行模型驗證，其混淆矩陣如表，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包含了五張類別辨識錯誤的影像，如表中標出的黃色處。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78951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驗證集辨識錯誤的影像中，有</a:t>
            </a:r>
            <a:r>
              <a:rPr lang="zh-TW" altLang="en-US" dirty="0"/>
              <a:t>三張將坐姿誤判為趴躺姿勢，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推測原因為嬰兒雖呈現坐姿，如圖所示，但上半身貼近其腿部，而導致誤判。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23845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最後介紹影片危險偵測實驗。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50122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本研究基於嬰兒影像進行臉部遮擋及姿勢辨識，透過讀取嬰兒影片達成危險監測之目標。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因此，本實驗為驗證此系統能基於嬰兒影像進行危險監測，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利用網路真實嬰兒影片，包含不同之拍攝視角、嬰兒樣貌及狀態等，實驗臉部遮擋辨識模型與姿勢辨識模型之準確性。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27562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本實驗將影片切成共</a:t>
            </a:r>
            <a:r>
              <a:rPr lang="en-US" altLang="zh-TW" dirty="0">
                <a:solidFill>
                  <a:srgbClr val="C00000"/>
                </a:solidFill>
              </a:rPr>
              <a:t>3374</a:t>
            </a:r>
            <a:r>
              <a:rPr lang="zh-TW" altLang="en-US" dirty="0">
                <a:solidFill>
                  <a:srgbClr val="000000"/>
                </a:solidFill>
              </a:rPr>
              <a:t>幀影像，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000000"/>
                </a:solidFill>
              </a:rPr>
              <a:t>並</a:t>
            </a:r>
            <a:r>
              <a:rPr lang="zh-TW" altLang="en-US" dirty="0"/>
              <a:t>透過輸出每幀影像之臉部遮擋及姿勢辨識結果，計算其</a:t>
            </a:r>
            <a:r>
              <a:rPr lang="en-US" altLang="zh-TW" dirty="0"/>
              <a:t>accuracy</a:t>
            </a:r>
            <a:r>
              <a:rPr lang="zh-TW" altLang="en-US" dirty="0"/>
              <a:t>、</a:t>
            </a:r>
            <a:r>
              <a:rPr lang="en-US" altLang="zh-TW" dirty="0"/>
              <a:t>precision</a:t>
            </a:r>
            <a:r>
              <a:rPr lang="zh-TW" altLang="en-US" dirty="0"/>
              <a:t>及</a:t>
            </a:r>
            <a:r>
              <a:rPr lang="en-US" altLang="zh-TW" dirty="0"/>
              <a:t>recall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以驗證此二模型得以應用在監測嬰兒危險情境。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18318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實驗結果中，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首先，姿勢辨識的部分，其混淆矩陣如表，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包含了 </a:t>
            </a:r>
            <a:r>
              <a:rPr lang="en-US" altLang="zh-TW" dirty="0"/>
              <a:t>278 </a:t>
            </a:r>
            <a:r>
              <a:rPr lang="zh-TW" altLang="en-US" dirty="0"/>
              <a:t>張誤判為趴躺姿勢的影像，如圖所示，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推測原因為嬰兒身體遭棉被遮擋，而只拍攝到露出的嬰兒臉部， 故造成姿勢辨識錯誤。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13302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其次，臉部遮擋辨識的部分，其混淆矩陣如表，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有多張影像類別應為嬰兒正在使用奶嘴或安全狀態，但誤判為遭異物遮蔽之警示狀態，如圖所示，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推測原因為影像中之奶嘴或嬰兒臉部遭手部等遮擋，而誤判類別。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06116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最後第五部分，對本論文進行總結，並闡述本研究未來可發展與應用之處。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首先是結論。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8726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本研究優於過往感測器式偵測之功能單一性及不便性，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也不同於既有之影像式偵測僅關注嬰兒呼吸或單一動作之研究。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本文基於深度學習技術，透過嬰兒影像畫面進行兩大功能之偵測：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包含臉部遮擋及姿勢辨識，其訓練及測試準確率皆達 </a:t>
            </a:r>
            <a:r>
              <a:rPr lang="en-US" altLang="zh-TW" dirty="0"/>
              <a:t>98% </a:t>
            </a:r>
            <a:r>
              <a:rPr lang="zh-TW" altLang="en-US" dirty="0"/>
              <a:t>以上。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以提供關注於嬰兒臉部及動作之多種危險情境監測系統，有助於協助照護者，並降低嬰兒死亡之風險。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283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國內外有許多為自動化監測嬰兒狀態之研究，主要包含兩種偵測方式：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第一種是使用感測器量測嬰兒特定生理訊號，如：心率、呼吸頻率、 體溫、身體位置及嬰兒周圍的氣體濃度等，透過收集到的數值判定被監測嬰兒的狀態；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但這樣的偵測種類具有單一性，也就是如果想要偵測其他生理訊號，就需要增設更多不同種類的感測器，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這樣不僅可能影響嬰兒活動，也可能產生更多潛在的危險性，如：裝置纏繞嬰兒或孩童誤食裝置等。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第二種則為透過電腦視覺偵測嬰兒影像，判定嬰兒是否處於危險狀態，然而，現有研究中，多僅針對嬰兒的呼吸頻率、面部特徵或單一狀態進行偵測；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但我們認為一張嬰兒影像包含了許多資訊可以應用，如：同時偵測嬰兒面部及姿勢等，則可以進行更廣泛的嬰兒危險情境監測。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57452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另外，由於目前未有公開之嬰兒資料集，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故本論文使用的所有嬰兒影像，皆收集自網路上實際嬰兒照片或影片擷取，再經前處理及分類標示而成。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47921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最後是未來展望。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6708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首先是危險辨識功能的部分：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000000"/>
                </a:solidFill>
              </a:rPr>
              <a:t>在偵測姿勢時加入</a:t>
            </a:r>
            <a:r>
              <a:rPr lang="zh-TW" altLang="en-US" dirty="0">
                <a:solidFill>
                  <a:srgbClr val="C00000"/>
                </a:solidFill>
              </a:rPr>
              <a:t>時間資訊</a:t>
            </a:r>
            <a:r>
              <a:rPr lang="zh-TW" altLang="en-US" dirty="0">
                <a:solidFill>
                  <a:srgbClr val="000000"/>
                </a:solidFill>
              </a:rPr>
              <a:t>，預期得以判斷更多嬰兒行為，如：翻身及爬行等動作。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而除了</a:t>
            </a:r>
            <a:r>
              <a:rPr lang="zh-TW" altLang="en-US" dirty="0">
                <a:solidFill>
                  <a:srgbClr val="000000"/>
                </a:solidFill>
              </a:rPr>
              <a:t>辨識嬰兒臉部遭異物遮蔽外，若加入偵測</a:t>
            </a:r>
            <a:r>
              <a:rPr lang="zh-TW" altLang="en-US" dirty="0">
                <a:solidFill>
                  <a:srgbClr val="C00000"/>
                </a:solidFill>
              </a:rPr>
              <a:t>面部表情</a:t>
            </a:r>
            <a:r>
              <a:rPr lang="zh-TW" altLang="en-US" dirty="0">
                <a:solidFill>
                  <a:srgbClr val="000000"/>
                </a:solidFill>
              </a:rPr>
              <a:t>等其他資訊，可更詳盡監測嬰兒狀態。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第三點則是</a:t>
            </a:r>
            <a:r>
              <a:rPr lang="zh-TW" altLang="en-US" dirty="0">
                <a:solidFill>
                  <a:srgbClr val="000000"/>
                </a:solidFill>
              </a:rPr>
              <a:t>提供</a:t>
            </a:r>
            <a:r>
              <a:rPr lang="zh-TW" altLang="en-US" dirty="0">
                <a:solidFill>
                  <a:srgbClr val="C00000"/>
                </a:solidFill>
              </a:rPr>
              <a:t>多嬰兒情境</a:t>
            </a:r>
            <a:r>
              <a:rPr lang="zh-TW" altLang="en-US" dirty="0">
                <a:solidFill>
                  <a:srgbClr val="000000"/>
                </a:solidFill>
              </a:rPr>
              <a:t>偵測，則使用場景將可更廣泛。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56387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而系統實作方面：</a:t>
            </a: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未來可</a:t>
            </a:r>
            <a:r>
              <a:rPr lang="zh-TW" altLang="en-US" dirty="0">
                <a:solidFill>
                  <a:srgbClr val="000000"/>
                </a:solidFill>
              </a:rPr>
              <a:t>提供設定</a:t>
            </a:r>
            <a:r>
              <a:rPr lang="zh-TW" altLang="en-US" dirty="0">
                <a:solidFill>
                  <a:srgbClr val="C00000"/>
                </a:solidFill>
              </a:rPr>
              <a:t>觀測年齡區間</a:t>
            </a:r>
            <a:r>
              <a:rPr lang="zh-TW" altLang="en-US" dirty="0">
                <a:solidFill>
                  <a:srgbClr val="000000"/>
                </a:solidFill>
              </a:rPr>
              <a:t>，即可針對不同特定年齡嬰幼兒警示其具危險性的動作。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另外，也可</a:t>
            </a:r>
            <a:r>
              <a:rPr lang="zh-TW" altLang="en-US" dirty="0">
                <a:solidFill>
                  <a:srgbClr val="000000"/>
                </a:solidFill>
              </a:rPr>
              <a:t>結合</a:t>
            </a:r>
            <a:r>
              <a:rPr lang="zh-TW" altLang="en-US" dirty="0">
                <a:solidFill>
                  <a:srgbClr val="C00000"/>
                </a:solidFill>
              </a:rPr>
              <a:t>社群通訊軟體</a:t>
            </a:r>
            <a:r>
              <a:rPr lang="zh-TW" altLang="en-US" dirty="0">
                <a:solidFill>
                  <a:srgbClr val="000000"/>
                </a:solidFill>
              </a:rPr>
              <a:t>等，如：</a:t>
            </a:r>
            <a:r>
              <a:rPr lang="en-US" altLang="zh-TW" dirty="0">
                <a:solidFill>
                  <a:srgbClr val="000000"/>
                </a:solidFill>
              </a:rPr>
              <a:t>Line </a:t>
            </a:r>
            <a:r>
              <a:rPr lang="zh-TW" altLang="en-US" dirty="0">
                <a:solidFill>
                  <a:srgbClr val="000000"/>
                </a:solidFill>
              </a:rPr>
              <a:t>或 </a:t>
            </a:r>
            <a:r>
              <a:rPr lang="en-US" altLang="zh-TW" dirty="0">
                <a:solidFill>
                  <a:srgbClr val="000000"/>
                </a:solidFill>
              </a:rPr>
              <a:t>Telegram </a:t>
            </a:r>
            <a:r>
              <a:rPr lang="zh-TW" altLang="en-US" dirty="0">
                <a:solidFill>
                  <a:srgbClr val="000000"/>
                </a:solidFill>
              </a:rPr>
              <a:t>等，進行即時之推播訊息以通知照顧者。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6751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接著為大家進行影片展示。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0579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現在進行</a:t>
            </a:r>
            <a:r>
              <a:rPr lang="en-US" altLang="zh-TW" dirty="0"/>
              <a:t>QA</a:t>
            </a:r>
            <a:r>
              <a:rPr lang="zh-TW" altLang="en-US" dirty="0"/>
              <a:t>時間。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761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</a:t>
            </a:r>
            <a:endParaRPr lang="en-US" altLang="zh-TW"/>
          </a:p>
          <a:p>
            <a:r>
              <a:rPr lang="zh-TW" altLang="en-US"/>
              <a:t>再次</a:t>
            </a:r>
            <a:r>
              <a:rPr lang="zh-TW" altLang="en-US" dirty="0"/>
              <a:t>感謝</a:t>
            </a:r>
            <a:r>
              <a:rPr lang="zh-TW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各位口試委員出席我的口試審查，</a:t>
            </a:r>
            <a:endParaRPr lang="en-US" altLang="zh-TW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並感謝</a:t>
            </a:r>
            <a:r>
              <a:rPr lang="zh-TW" altLang="en-US" dirty="0"/>
              <a:t>各位口試委員、教授及同學們的聆聽與建議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BD168-1396-4F32-9B42-E9B8BD051D4E}" type="slidenum">
              <a:rPr lang="zh-TW" altLang="en-US" smtClean="0"/>
              <a:pPr>
                <a:defRPr/>
              </a:pPr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32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根據上述的研究動機，接著介紹我的研究目的。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3349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本論文基於深度學習技術，透過嬰兒影像達成兩大目標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第一個是辨識嬰兒的基礎姿勢，包含：正躺、趴躺、坐姿及站立。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第二個則是辨識嬰兒臉部遮擋，也就是判斷嬰兒的面部是否被嘔吐物或毛巾等外物遮蔽。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如果發生會讓嬰兒處於危險的情形發生，就需要警示照護者。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本篇研究的價值在於，能同時監測多種危險情境，其中姿勢辨識的部分更是目前研究中較少見的，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另外，也避免發生干擾嬰兒行為的缺點，且在未來系統有良好的功能擴充性。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366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0826" y="6335715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 sz="3000" b="1">
                <a:solidFill>
                  <a:schemeClr val="bg1"/>
                </a:solidFill>
              </a:rPr>
              <a:t>CI LAB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195514" y="6453188"/>
            <a:ext cx="694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>
                <a:solidFill>
                  <a:schemeClr val="bg1"/>
                </a:solidFill>
              </a:rPr>
              <a:t>Computational Intelligence and Human-Computer Interaction Lab.</a:t>
            </a:r>
          </a:p>
        </p:txBody>
      </p:sp>
      <p:sp>
        <p:nvSpPr>
          <p:cNvPr id="273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4221163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rgbClr val="50563D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27342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2060575"/>
            <a:ext cx="8229600" cy="1905000"/>
          </a:xfrm>
          <a:prstGeom prst="roundRect">
            <a:avLst>
              <a:gd name="adj" fmla="val 8167"/>
            </a:avLst>
          </a:prstGeom>
        </p:spPr>
        <p:txBody>
          <a:bodyPr anchor="ctr"/>
          <a:lstStyle>
            <a:lvl1pPr algn="ctr">
              <a:defRPr sz="4000">
                <a:solidFill>
                  <a:srgbClr val="3C4229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quarter" idx="10"/>
          </p:nvPr>
        </p:nvSpPr>
        <p:spPr>
          <a:xfrm>
            <a:off x="2484439" y="6021388"/>
            <a:ext cx="2130425" cy="4746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C013BA8-90A2-4164-9995-0C9568871E30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5724525" y="6021388"/>
            <a:ext cx="2897188" cy="4746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79388" y="6369050"/>
            <a:ext cx="1471612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D476232-BCCA-4055-89E7-39D932A157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88E4-54BC-4409-906A-10E53CA75D22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D1B69-3BBA-4B9D-9B7F-ADB82CA453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26250" y="188913"/>
            <a:ext cx="1998663" cy="5740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27089" y="188913"/>
            <a:ext cx="5846762" cy="5740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4F33C-6C67-4758-BB1F-76B687559B6E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081CF-EBD4-41B4-8460-C89822851A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27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49800" y="2205040"/>
            <a:ext cx="3770313" cy="17859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49800" y="4143375"/>
            <a:ext cx="3770313" cy="17859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E342-B2D2-4C5C-827D-39FC3138366A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ED601-6EAD-4DE0-99B2-E0730B5569D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08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0113" y="188913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49800" y="2205040"/>
            <a:ext cx="3770313" cy="37242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A60FD-8DD7-410D-8D28-80F0829B7A4D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CE800-1667-4B11-9279-23AD08ED9B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1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A487C-3013-4C32-BD6E-3792BFFAF6AE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99501" y="6011863"/>
            <a:ext cx="587375" cy="488950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B06E463-E5A7-4289-8F6A-2F123AB9A9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66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95A95-3F6B-46E0-9BAE-B87E716D5EF4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B4ECB-FCD2-463D-BEBB-6472DE131E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65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27089" y="220504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49800" y="220504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D528E-DE8A-4613-8D86-4FF48503E95B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9221-97A0-4E08-B153-0E9C1DA64DB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49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27F18-4875-4ECE-93FF-0006C22D150B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B5C1-0103-4749-B486-46B28D775D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74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D0D85-3190-476C-B447-6B156185520A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C8134-AF3B-4097-A040-D1DD59CDFF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70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FC22A-C7D4-4F9E-A35B-5ADCCE9E0809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E3628-3582-46BB-BE37-B90DDE1FD25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7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5946F-0D5E-4010-A139-16A8C3460945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0FC04-99F9-4958-AE16-E0D2A4A9DD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2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36AB2-53E2-4F08-9DE2-2A757615A23D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A8711-436C-4741-B37B-EF94428B682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90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7924800" cy="1143000"/>
          </a:xfrm>
          <a:prstGeom prst="roundRect">
            <a:avLst>
              <a:gd name="adj" fmla="val 1125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9" y="220504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72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6248402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1FB9402C-909C-450E-BD5A-DDBC55252658}" type="datetime1">
              <a:rPr lang="zh-TW" altLang="en-US"/>
              <a:pPr>
                <a:defRPr/>
              </a:pPr>
              <a:t>2022/7/4</a:t>
            </a:fld>
            <a:endParaRPr lang="zh-TW" altLang="en-US"/>
          </a:p>
        </p:txBody>
      </p:sp>
      <p:sp>
        <p:nvSpPr>
          <p:cNvPr id="272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2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72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2600" b="1">
                <a:solidFill>
                  <a:schemeClr val="bg1"/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B974A13-1727-4760-AE5F-F3878E1E4A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50826" y="6335715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 sz="3000" b="1">
                <a:solidFill>
                  <a:schemeClr val="bg1"/>
                </a:solidFill>
              </a:rPr>
              <a:t>CI LAB</a:t>
            </a:r>
          </a:p>
        </p:txBody>
      </p:sp>
      <p:sp>
        <p:nvSpPr>
          <p:cNvPr id="1032" name="Text Box 15"/>
          <p:cNvSpPr txBox="1">
            <a:spLocks noChangeArrowheads="1"/>
          </p:cNvSpPr>
          <p:nvPr/>
        </p:nvSpPr>
        <p:spPr bwMode="auto">
          <a:xfrm>
            <a:off x="2195514" y="6453188"/>
            <a:ext cx="694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TW">
                <a:solidFill>
                  <a:schemeClr val="bg1"/>
                </a:solidFill>
              </a:rPr>
              <a:t>Computational Intelligence and Human-Computer Interaction Lab.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282C29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0000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00127" y="5262563"/>
            <a:ext cx="3857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3695700" algn="l"/>
              </a:tabLs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研 究 生：王佳君</a:t>
            </a:r>
            <a:endParaRPr lang="zh-TW" altLang="en-US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0" hangingPunct="0">
              <a:tabLst>
                <a:tab pos="3695700" algn="l"/>
              </a:tabLs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指導教授：蘇木春 教授</a:t>
            </a:r>
            <a:endParaRPr lang="zh-TW" altLang="en-US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0BE77E-B2E2-426B-B447-543EB7A34D0D}"/>
              </a:ext>
            </a:extLst>
          </p:cNvPr>
          <p:cNvSpPr/>
          <p:nvPr/>
        </p:nvSpPr>
        <p:spPr>
          <a:xfrm>
            <a:off x="44624" y="2828835"/>
            <a:ext cx="9054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3695700" algn="l"/>
              </a:tabLst>
              <a:defRPr/>
            </a:pPr>
            <a:r>
              <a:rPr lang="zh-TW" altLang="en-US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基於深度學習之嬰兒危險監測系統</a:t>
            </a:r>
            <a:endParaRPr lang="en-US" altLang="zh-TW" sz="2400" b="1" dirty="0">
              <a:solidFill>
                <a:srgbClr val="000000"/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>
              <a:tabLst>
                <a:tab pos="3695700" algn="l"/>
              </a:tabLst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A</a:t>
            </a:r>
            <a:r>
              <a:rPr lang="zh-TW" altLang="en-US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Deep-learning-based Danger Monitoring System</a:t>
            </a:r>
          </a:p>
          <a:p>
            <a:pPr algn="ctr">
              <a:tabLst>
                <a:tab pos="3695700" algn="l"/>
              </a:tabLst>
              <a:defRPr/>
            </a:pPr>
            <a:r>
              <a:rPr lang="en-US" altLang="zh-TW" sz="2400" b="1" dirty="0">
                <a:solidFill>
                  <a:srgbClr val="000000"/>
                </a:solidFill>
                <a:latin typeface="+mj-ea"/>
                <a:ea typeface="+mj-ea"/>
                <a:cs typeface="Times New Roman" pitchFamily="18" charset="0"/>
              </a:rPr>
              <a:t>For Infants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5">
        <p:cut/>
      </p:transition>
    </mc:Choice>
    <mc:Fallback xmlns="">
      <p:transition spd="slow" advTm="10845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嬰兒猝死症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46771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一位看似健康的嬰兒在睡眠期間</a:t>
            </a:r>
            <a:r>
              <a:rPr lang="zh-TW" altLang="en-US" dirty="0">
                <a:solidFill>
                  <a:srgbClr val="C00000"/>
                </a:solidFill>
              </a:rPr>
              <a:t>突然死亡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真正致死原因</a:t>
            </a:r>
            <a:r>
              <a:rPr lang="zh-TW" altLang="en-US" dirty="0">
                <a:solidFill>
                  <a:srgbClr val="C00000"/>
                </a:solidFill>
              </a:rPr>
              <a:t>不明確且非單一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風險因素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外在因素：</a:t>
            </a:r>
            <a:r>
              <a:rPr lang="zh-TW" altLang="en-US" dirty="0">
                <a:solidFill>
                  <a:srgbClr val="C00000"/>
                </a:solidFill>
              </a:rPr>
              <a:t>俯臥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側睡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遮蓋臉部</a:t>
            </a:r>
            <a:r>
              <a:rPr lang="zh-TW" altLang="en-US" dirty="0">
                <a:solidFill>
                  <a:srgbClr val="000000"/>
                </a:solidFill>
              </a:rPr>
              <a:t>等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內在因素：早產、家族遺傳、性別及種族等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心肺控制假說：此症</a:t>
            </a:r>
            <a:r>
              <a:rPr lang="zh-TW" altLang="en-US" dirty="0">
                <a:solidFill>
                  <a:srgbClr val="C00000"/>
                </a:solidFill>
              </a:rPr>
              <a:t>有跡可循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危及生命的事件：造成窒息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嬰兒無法自行轉頭：無法恢復呼吸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低氧昏迷：持續性窒息導致失去意識或反射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心率過緩或缺氧喘氣：</a:t>
            </a:r>
            <a:r>
              <a:rPr lang="zh-TW" altLang="en-US" dirty="0">
                <a:solidFill>
                  <a:srgbClr val="41462C"/>
                </a:solidFill>
              </a:rPr>
              <a:t>嬰兒</a:t>
            </a:r>
            <a:r>
              <a:rPr lang="zh-TW" altLang="en-US" dirty="0">
                <a:solidFill>
                  <a:srgbClr val="C00000"/>
                </a:solidFill>
              </a:rPr>
              <a:t>逝世前明顯發生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自主復甦能力受損：因無效喘氣而死亡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6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嬰兒猝死症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(3/3)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41462C"/>
                </a:solidFill>
              </a:rPr>
              <a:t>Triple-Risk Model</a:t>
            </a:r>
            <a:r>
              <a:rPr lang="zh-TW" altLang="en-US" dirty="0">
                <a:solidFill>
                  <a:srgbClr val="000000"/>
                </a:solidFill>
              </a:rPr>
              <a:t>：同時含三因素才會致死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有風險嬰兒：可能為基因突變或腦部缺陷等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發育重要時期：嬰兒出生後前六個月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環境壓力源：嬰兒</a:t>
            </a:r>
            <a:r>
              <a:rPr lang="zh-TW" altLang="en-US" dirty="0">
                <a:solidFill>
                  <a:srgbClr val="C00000"/>
                </a:solidFill>
              </a:rPr>
              <a:t>俯臥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zh-TW" altLang="en-US" dirty="0">
                <a:solidFill>
                  <a:srgbClr val="C00000"/>
                </a:solidFill>
              </a:rPr>
              <a:t>遮蓋臉部</a:t>
            </a:r>
            <a:r>
              <a:rPr lang="zh-TW" altLang="en-US" dirty="0">
                <a:solidFill>
                  <a:srgbClr val="000000"/>
                </a:solidFill>
              </a:rPr>
              <a:t>及接觸香菸等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結論：</a:t>
            </a:r>
            <a:r>
              <a:rPr lang="zh-TW" altLang="en-US" dirty="0">
                <a:solidFill>
                  <a:srgbClr val="C00000"/>
                </a:solidFill>
              </a:rPr>
              <a:t>消除環境壓力源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嬰兒監測系統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6690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嬰兒監測系統 </a:t>
            </a:r>
            <a:r>
              <a:rPr lang="en-US" altLang="zh-TW" b="0" dirty="0">
                <a:solidFill>
                  <a:srgbClr val="000000"/>
                </a:solidFill>
              </a:rPr>
              <a:t>(1/4)</a:t>
            </a:r>
            <a:r>
              <a:rPr lang="zh-TW" altLang="en-US" b="0" dirty="0">
                <a:solidFill>
                  <a:srgbClr val="000000"/>
                </a:solidFill>
              </a:rPr>
              <a:t> － 感測器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24423"/>
              </p:ext>
            </p:extLst>
          </p:nvPr>
        </p:nvGraphicFramePr>
        <p:xfrm>
          <a:off x="479478" y="2248400"/>
          <a:ext cx="8345435" cy="3744416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218339">
                  <a:extLst>
                    <a:ext uri="{9D8B030D-6E8A-4147-A177-3AD203B41FA5}">
                      <a16:colId xmlns:a16="http://schemas.microsoft.com/office/drawing/2014/main" val="2060239069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1427103772"/>
                    </a:ext>
                  </a:extLst>
                </a:gridCol>
                <a:gridCol w="658500">
                  <a:extLst>
                    <a:ext uri="{9D8B030D-6E8A-4147-A177-3AD203B41FA5}">
                      <a16:colId xmlns:a16="http://schemas.microsoft.com/office/drawing/2014/main" val="2949126576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1826234626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年份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產品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偵測項目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呼吸</a:t>
                      </a:r>
                      <a:endParaRPr lang="zh-TW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心率</a:t>
                      </a:r>
                      <a:endParaRPr lang="zh-TW" altLang="zh-TW" sz="18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體溫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其他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9311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2006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Linti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感測背心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濕度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Ziganshin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[7]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監測系統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睡眠、清醒和異常狀態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6126495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Lin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感測胸帶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一氧化碳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及</a:t>
                      </a:r>
                      <a:r>
                        <a:rPr lang="zh-TW" altLang="en-US" sz="1800" b="0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面朝方向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90586741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Ferreira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感測胸帶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V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身體位置</a:t>
                      </a:r>
                      <a:endParaRPr lang="en-US" altLang="zh-TW" sz="1800" b="0" kern="1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48630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7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嬰兒監測系統 </a:t>
            </a:r>
            <a:r>
              <a:rPr lang="en-US" altLang="zh-TW" b="0" dirty="0">
                <a:solidFill>
                  <a:srgbClr val="000000"/>
                </a:solidFill>
              </a:rPr>
              <a:t>(2/4)</a:t>
            </a:r>
            <a:r>
              <a:rPr lang="zh-TW" altLang="en-US" b="0" dirty="0">
                <a:solidFill>
                  <a:srgbClr val="000000"/>
                </a:solidFill>
              </a:rPr>
              <a:t> － 感測器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穿戴式裝置</a:t>
            </a:r>
            <a:r>
              <a:rPr lang="zh-TW" altLang="en-US" dirty="0">
                <a:solidFill>
                  <a:srgbClr val="41462C"/>
                </a:solidFill>
              </a:rPr>
              <a:t>：</a:t>
            </a:r>
            <a:r>
              <a:rPr lang="zh-TW" altLang="en-US" dirty="0">
                <a:solidFill>
                  <a:srgbClr val="000000"/>
                </a:solidFill>
              </a:rPr>
              <a:t>結合物聯網技術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功能單一</a:t>
            </a:r>
            <a:r>
              <a:rPr lang="zh-TW" altLang="en-US" dirty="0">
                <a:solidFill>
                  <a:srgbClr val="41462C"/>
                </a:solidFill>
              </a:rPr>
              <a:t>：裝設</a:t>
            </a:r>
            <a:r>
              <a:rPr lang="zh-TW" altLang="en-US" dirty="0">
                <a:solidFill>
                  <a:srgbClr val="000000"/>
                </a:solidFill>
              </a:rPr>
              <a:t>多種感測器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裝置纏繞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誤食裝置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嬰兒監測系統 </a:t>
            </a:r>
            <a:r>
              <a:rPr lang="en-US" altLang="zh-TW" b="0" dirty="0">
                <a:solidFill>
                  <a:srgbClr val="000000"/>
                </a:solidFill>
              </a:rPr>
              <a:t>(3/4)</a:t>
            </a:r>
            <a:r>
              <a:rPr lang="zh-TW" altLang="en-US" b="0" dirty="0">
                <a:solidFill>
                  <a:srgbClr val="000000"/>
                </a:solidFill>
              </a:rPr>
              <a:t> － 影像式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多針對</a:t>
            </a:r>
            <a:r>
              <a:rPr lang="zh-TW" altLang="en-US" dirty="0">
                <a:solidFill>
                  <a:srgbClr val="41462C"/>
                </a:solidFill>
              </a:rPr>
              <a:t>小孩、成人或老人</a:t>
            </a:r>
            <a:r>
              <a:rPr lang="zh-TW" altLang="en-US" dirty="0">
                <a:solidFill>
                  <a:srgbClr val="000000"/>
                </a:solidFill>
              </a:rPr>
              <a:t>照護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少數應用於嬰兒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呼吸頻率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面部特徵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趴睡姿勢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8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嬰兒監測系統 </a:t>
            </a:r>
            <a:r>
              <a:rPr lang="en-US" altLang="zh-TW" b="0" dirty="0">
                <a:solidFill>
                  <a:srgbClr val="000000"/>
                </a:solidFill>
              </a:rPr>
              <a:t>(4/4)</a:t>
            </a:r>
            <a:r>
              <a:rPr lang="zh-TW" altLang="en-US" b="0" dirty="0">
                <a:solidFill>
                  <a:srgbClr val="000000"/>
                </a:solidFill>
              </a:rPr>
              <a:t> － 影像式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95131"/>
              </p:ext>
            </p:extLst>
          </p:nvPr>
        </p:nvGraphicFramePr>
        <p:xfrm>
          <a:off x="627425" y="1757522"/>
          <a:ext cx="8197488" cy="443707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60274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60239069"/>
                    </a:ext>
                  </a:extLst>
                </a:gridCol>
                <a:gridCol w="4176974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692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年份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偵測項目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細節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6907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2015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Fang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[8]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呼吸頻率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先偵測運動，再偵測呼吸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Liu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[9]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呼吸頻率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影片收集、呼吸偵測演算法、警示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61264954"/>
                  </a:ext>
                </a:extLst>
              </a:tr>
              <a:tr h="749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Gallo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[10]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面部特徵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Cascade Classifier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偵測臉部及睜眼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90586741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2019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Wang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[11]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臉部遮擋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貝氏深度神經網路架構</a:t>
                      </a: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五官是否遮蔽、原因及座標</a:t>
                      </a: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48630941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Bharati 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 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[12]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C00000"/>
                          </a:solidFill>
                        </a:rPr>
                        <a:t>睡眠姿勢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基於卷積神經網路</a:t>
                      </a: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評估仰臥、趴臥及仰臥轉換到趴臥</a:t>
                      </a: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77439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76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殘差神經網路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人臉偵測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119011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3614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殘差神經網路 </a:t>
            </a:r>
            <a:r>
              <a:rPr lang="en-US" altLang="zh-TW" b="0" dirty="0">
                <a:solidFill>
                  <a:srgbClr val="000000"/>
                </a:solidFill>
              </a:rPr>
              <a:t>(1/3) 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網路退化</a:t>
            </a:r>
            <a:endParaRPr lang="en-US" altLang="zh-TW" dirty="0">
              <a:solidFill>
                <a:srgbClr val="41462C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深度增加，準確率達飽和後，反而</a:t>
            </a:r>
            <a:r>
              <a:rPr lang="zh-TW" altLang="en-US" dirty="0">
                <a:solidFill>
                  <a:srgbClr val="C00000"/>
                </a:solidFill>
              </a:rPr>
              <a:t>迅速下降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非過度擬合所致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99FF113-F5DB-439E-A0BA-2F3429884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5" y="3540655"/>
            <a:ext cx="7535294" cy="252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A74F1B5-7E2F-4108-97DB-B61FCF0C7EC1}"/>
              </a:ext>
            </a:extLst>
          </p:cNvPr>
          <p:cNvSpPr txBox="1"/>
          <p:nvPr/>
        </p:nvSpPr>
        <p:spPr>
          <a:xfrm>
            <a:off x="3129906" y="6039556"/>
            <a:ext cx="34547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網路深度與訓練誤差關係 </a:t>
            </a:r>
            <a:r>
              <a:rPr lang="en-US" altLang="zh-TW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[16]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殘差神經網路 </a:t>
            </a:r>
            <a:r>
              <a:rPr lang="en-US" altLang="zh-TW" b="0" dirty="0">
                <a:solidFill>
                  <a:srgbClr val="000000"/>
                </a:solidFill>
              </a:rPr>
              <a:t>(2/3) 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He</a:t>
            </a:r>
            <a:r>
              <a:rPr lang="zh-TW" altLang="en-US" dirty="0">
                <a:solidFill>
                  <a:srgbClr val="000000"/>
                </a:solidFill>
              </a:rPr>
              <a:t> 等人 </a:t>
            </a:r>
            <a:r>
              <a:rPr lang="en-US" altLang="zh-TW" dirty="0">
                <a:solidFill>
                  <a:srgbClr val="000000"/>
                </a:solidFill>
              </a:rPr>
              <a:t>[16]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zh-TW" altLang="en-US" dirty="0">
                <a:solidFill>
                  <a:srgbClr val="C00000"/>
                </a:solidFill>
              </a:rPr>
              <a:t>殘差學習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利用 </a:t>
            </a:r>
            <a:r>
              <a:rPr lang="en-US" altLang="zh-TW" dirty="0">
                <a:solidFill>
                  <a:srgbClr val="000000"/>
                </a:solidFill>
              </a:rPr>
              <a:t>shortcut connection</a:t>
            </a:r>
            <a:r>
              <a:rPr lang="zh-TW" altLang="en-US" dirty="0">
                <a:solidFill>
                  <a:srgbClr val="000000"/>
                </a:solidFill>
              </a:rPr>
              <a:t> 執行 </a:t>
            </a:r>
            <a:r>
              <a:rPr lang="en-US" altLang="zh-TW" dirty="0">
                <a:solidFill>
                  <a:srgbClr val="000000"/>
                </a:solidFill>
              </a:rPr>
              <a:t>identity mapping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不增加額外參數及計算複雜度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160D1-50E8-42CA-84D1-7436A8BBDF78}"/>
              </a:ext>
            </a:extLst>
          </p:cNvPr>
          <p:cNvSpPr txBox="1"/>
          <p:nvPr/>
        </p:nvSpPr>
        <p:spPr>
          <a:xfrm>
            <a:off x="3652517" y="6011863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殘差學習 </a:t>
            </a:r>
            <a:r>
              <a:rPr lang="en-US" altLang="zh-TW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[16]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57B4D9-3834-4B02-978F-818AADAC5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07" y="3491863"/>
            <a:ext cx="416541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2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殘差神經網路 </a:t>
            </a:r>
            <a:r>
              <a:rPr lang="en-US" altLang="zh-TW" b="0" dirty="0">
                <a:solidFill>
                  <a:srgbClr val="000000"/>
                </a:solidFill>
              </a:rPr>
              <a:t>(3/3) 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退化問題</a:t>
            </a:r>
            <a:r>
              <a:rPr lang="zh-TW" altLang="en-US" dirty="0">
                <a:solidFill>
                  <a:srgbClr val="C00000"/>
                </a:solidFill>
              </a:rPr>
              <a:t>解決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普通網路：</a:t>
            </a:r>
            <a:r>
              <a:rPr lang="en-US" altLang="zh-TW" dirty="0">
                <a:solidFill>
                  <a:srgbClr val="000000"/>
                </a:solidFill>
              </a:rPr>
              <a:t>34</a:t>
            </a:r>
            <a:r>
              <a:rPr lang="zh-TW" altLang="en-US" dirty="0">
                <a:solidFill>
                  <a:srgbClr val="000000"/>
                </a:solidFill>
              </a:rPr>
              <a:t>層較</a:t>
            </a:r>
            <a:r>
              <a:rPr lang="en-US" altLang="zh-TW" dirty="0">
                <a:solidFill>
                  <a:srgbClr val="000000"/>
                </a:solidFill>
              </a:rPr>
              <a:t>18</a:t>
            </a:r>
            <a:r>
              <a:rPr lang="zh-TW" altLang="en-US" dirty="0">
                <a:solidFill>
                  <a:srgbClr val="000000"/>
                </a:solidFill>
              </a:rPr>
              <a:t>層有更高的驗證誤差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殘差網路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en-US" altLang="zh-TW" dirty="0">
                <a:solidFill>
                  <a:srgbClr val="000000"/>
                </a:solidFill>
              </a:rPr>
              <a:t>34</a:t>
            </a:r>
            <a:r>
              <a:rPr lang="zh-TW" altLang="en-US" dirty="0">
                <a:solidFill>
                  <a:srgbClr val="000000"/>
                </a:solidFill>
              </a:rPr>
              <a:t>層較</a:t>
            </a:r>
            <a:r>
              <a:rPr lang="en-US" altLang="zh-TW" dirty="0">
                <a:solidFill>
                  <a:srgbClr val="000000"/>
                </a:solidFill>
              </a:rPr>
              <a:t>18</a:t>
            </a:r>
            <a:r>
              <a:rPr lang="zh-TW" altLang="en-US" dirty="0">
                <a:solidFill>
                  <a:srgbClr val="000000"/>
                </a:solidFill>
              </a:rPr>
              <a:t>層有</a:t>
            </a:r>
            <a:r>
              <a:rPr lang="zh-TW" altLang="en-US" dirty="0">
                <a:solidFill>
                  <a:srgbClr val="C00000"/>
                </a:solidFill>
              </a:rPr>
              <a:t>較低</a:t>
            </a:r>
            <a:r>
              <a:rPr lang="zh-TW" altLang="en-US" dirty="0">
                <a:solidFill>
                  <a:srgbClr val="000000"/>
                </a:solidFill>
              </a:rPr>
              <a:t>的訓練誤差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0CA0AE-79DD-4301-A9D0-D54154D0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0" y="3491863"/>
            <a:ext cx="7668479" cy="252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4F66C14-82CA-43AF-B46B-829166CF2147}"/>
              </a:ext>
            </a:extLst>
          </p:cNvPr>
          <p:cNvSpPr txBox="1"/>
          <p:nvPr/>
        </p:nvSpPr>
        <p:spPr>
          <a:xfrm>
            <a:off x="2910696" y="6066720"/>
            <a:ext cx="39036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</a:t>
            </a:r>
            <a:r>
              <a:rPr lang="en-US" altLang="zh-TW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ImageNet</a:t>
            </a:r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上訓練之誤差曲線圖 </a:t>
            </a:r>
            <a:r>
              <a:rPr lang="en-US" altLang="zh-TW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[16]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6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相關研究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嬰兒猝死症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嬰兒監測系統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殘差神經網路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人臉偵測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43822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人臉偵測 </a:t>
            </a:r>
            <a:r>
              <a:rPr lang="en-US" altLang="zh-TW" b="0" dirty="0">
                <a:solidFill>
                  <a:srgbClr val="000000"/>
                </a:solidFill>
              </a:rPr>
              <a:t>(1/1)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A1E00F-3397-4F57-89E6-1C442072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06687"/>
              </p:ext>
            </p:extLst>
          </p:nvPr>
        </p:nvGraphicFramePr>
        <p:xfrm>
          <a:off x="254959" y="1772816"/>
          <a:ext cx="8565513" cy="454676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411931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</a:tblGrid>
              <a:tr h="6926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作者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細節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Cuimei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[17]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膚色直方圖匹配：去除僅用</a:t>
                      </a:r>
                      <a:r>
                        <a:rPr lang="en-US" altLang="zh-TW" sz="1800" b="0" kern="12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的錯誤者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眼睛偵測：去除無眼睛者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嘴部偵測：去除無嘴部者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Face SSD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Ye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[18]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改進</a:t>
                      </a:r>
                      <a:r>
                        <a:rPr lang="en-US" altLang="zh-TW" sz="1800" b="0" kern="1200" dirty="0" err="1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ShuffleNet</a:t>
                      </a: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V2</a:t>
                      </a: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架構：作為骨幹網路</a:t>
                      </a: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modified prediction module</a:t>
                      </a: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：解決小臉召回率低</a:t>
                      </a: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人臉檢測框架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198297748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Zhang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[19]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：獲得併合併人臉候選者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：拒絕錯誤候選者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O-Net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：輸出五個臉部座標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52566625"/>
                  </a:ext>
                </a:extLst>
              </a:tr>
              <a:tr h="96352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Deng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等人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[20]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 Pyramid</a:t>
                      </a: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</a:t>
                      </a: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：輸入影像、輸出特徵圖</a:t>
                      </a: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Cascade Multi-task Loss</a:t>
                      </a:r>
                    </a:p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Context Head Module</a:t>
                      </a: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：獲得特徵圖、計算損失</a:t>
                      </a: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嬰兒危險監測系統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系統流程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使用場域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904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嬰兒危險監測系統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系統流程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C4D5163-7A6E-4C9D-B5F4-31D8AC68A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959"/>
            <a:ext cx="9144000" cy="52691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C9F52AF-6FDD-4D30-8624-E28E52CA961D}"/>
              </a:ext>
            </a:extLst>
          </p:cNvPr>
          <p:cNvSpPr txBox="1"/>
          <p:nvPr/>
        </p:nvSpPr>
        <p:spPr>
          <a:xfrm>
            <a:off x="4048828" y="6500813"/>
            <a:ext cx="16273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系統流程圖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58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嬰兒危險監測系統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(2/2)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使用場域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僅針對</a:t>
            </a:r>
            <a:r>
              <a:rPr lang="zh-TW" altLang="en-US" dirty="0">
                <a:solidFill>
                  <a:srgbClr val="C00000"/>
                </a:solidFill>
              </a:rPr>
              <a:t>單一嬰兒</a:t>
            </a:r>
            <a:r>
              <a:rPr lang="zh-TW" altLang="en-US" dirty="0">
                <a:solidFill>
                  <a:srgbClr val="000000"/>
                </a:solidFill>
              </a:rPr>
              <a:t>之情境進行辨識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讀取之影片可為俯視及平視等</a:t>
            </a:r>
            <a:r>
              <a:rPr lang="zh-TW" altLang="en-US" dirty="0">
                <a:solidFill>
                  <a:srgbClr val="C00000"/>
                </a:solidFill>
              </a:rPr>
              <a:t>不同視角</a:t>
            </a:r>
            <a:r>
              <a:rPr lang="zh-TW" altLang="en-US" dirty="0">
                <a:solidFill>
                  <a:srgbClr val="000000"/>
                </a:solidFill>
              </a:rPr>
              <a:t>之畫面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嬰兒佔據畫面比例</a:t>
            </a:r>
            <a:r>
              <a:rPr lang="zh-TW" altLang="en-US" dirty="0">
                <a:solidFill>
                  <a:srgbClr val="C00000"/>
                </a:solidFill>
              </a:rPr>
              <a:t>一半</a:t>
            </a:r>
            <a:r>
              <a:rPr lang="zh-TW" altLang="en-US" dirty="0">
                <a:solidFill>
                  <a:srgbClr val="000000"/>
                </a:solidFill>
              </a:rPr>
              <a:t>以上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穿著服飾及背景環境顏色</a:t>
            </a:r>
            <a:r>
              <a:rPr lang="zh-TW" altLang="en-US" dirty="0">
                <a:solidFill>
                  <a:srgbClr val="C00000"/>
                </a:solidFill>
              </a:rPr>
              <a:t>與膚色相異大</a:t>
            </a:r>
          </a:p>
        </p:txBody>
      </p:sp>
    </p:spTree>
    <p:extLst>
      <p:ext uri="{BB962C8B-B14F-4D97-AF65-F5344CB8AC3E}">
        <p14:creationId xmlns:p14="http://schemas.microsoft.com/office/powerpoint/2010/main" val="14116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臉部遮擋辨識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4808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(1/5)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基於</a:t>
            </a:r>
            <a:r>
              <a:rPr lang="zh-TW" altLang="en-US" dirty="0">
                <a:solidFill>
                  <a:srgbClr val="C00000"/>
                </a:solidFill>
              </a:rPr>
              <a:t>影像處理</a:t>
            </a:r>
            <a:r>
              <a:rPr lang="zh-TW" altLang="en-US" dirty="0">
                <a:solidFill>
                  <a:srgbClr val="000000"/>
                </a:solidFill>
              </a:rPr>
              <a:t>技術：推廣性差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en-US" altLang="zh-TW" dirty="0" err="1">
                <a:solidFill>
                  <a:srgbClr val="000000"/>
                </a:solidFill>
              </a:rPr>
              <a:t>Cb</a:t>
            </a:r>
            <a:r>
              <a:rPr lang="en-US" altLang="zh-TW" dirty="0">
                <a:solidFill>
                  <a:srgbClr val="000000"/>
                </a:solidFill>
              </a:rPr>
              <a:t>, Cr</a:t>
            </a:r>
            <a:r>
              <a:rPr lang="zh-TW" altLang="en-US" dirty="0">
                <a:solidFill>
                  <a:srgbClr val="000000"/>
                </a:solidFill>
              </a:rPr>
              <a:t> 色彩空間、 </a:t>
            </a:r>
            <a:r>
              <a:rPr lang="en-US" altLang="zh-TW" dirty="0">
                <a:solidFill>
                  <a:srgbClr val="000000"/>
                </a:solidFill>
              </a:rPr>
              <a:t>ellipse clustering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偵測嬰兒臉部</a:t>
            </a:r>
            <a:r>
              <a:rPr lang="zh-TW" altLang="en-US" dirty="0">
                <a:solidFill>
                  <a:srgbClr val="C00000"/>
                </a:solidFill>
              </a:rPr>
              <a:t>非膚色區塊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DBBEE1-7E03-4310-B172-945CA3EA2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47" y="3786131"/>
            <a:ext cx="6129907" cy="216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F2D29E3-4BE9-4736-A6C9-CC8D0CA4F9C6}"/>
              </a:ext>
            </a:extLst>
          </p:cNvPr>
          <p:cNvSpPr txBox="1"/>
          <p:nvPr/>
        </p:nvSpPr>
        <p:spPr>
          <a:xfrm>
            <a:off x="3817001" y="600674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臉部膚色偵測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9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研究動機與目的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14830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(2/5)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改為基於</a:t>
            </a:r>
            <a:r>
              <a:rPr lang="zh-TW" altLang="en-US" dirty="0">
                <a:solidFill>
                  <a:srgbClr val="C00000"/>
                </a:solidFill>
              </a:rPr>
              <a:t>深度學習</a:t>
            </a:r>
            <a:r>
              <a:rPr lang="zh-TW" altLang="en-US" dirty="0">
                <a:solidFill>
                  <a:srgbClr val="000000"/>
                </a:solidFill>
              </a:rPr>
              <a:t>技術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模型訓練：辨識</a:t>
            </a:r>
            <a:r>
              <a:rPr lang="zh-TW" altLang="en-US" dirty="0">
                <a:solidFill>
                  <a:srgbClr val="C00000"/>
                </a:solidFill>
              </a:rPr>
              <a:t>三種</a:t>
            </a:r>
            <a:r>
              <a:rPr lang="zh-TW" altLang="en-US" dirty="0">
                <a:solidFill>
                  <a:srgbClr val="000000"/>
                </a:solidFill>
              </a:rPr>
              <a:t>嬰兒臉部狀態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000000"/>
                </a:solidFill>
              </a:rPr>
              <a:t>嬰兒</a:t>
            </a:r>
            <a:r>
              <a:rPr lang="zh-TW" altLang="en-US" dirty="0">
                <a:solidFill>
                  <a:srgbClr val="C00000"/>
                </a:solidFill>
              </a:rPr>
              <a:t>使用奶嘴</a:t>
            </a:r>
            <a:r>
              <a:rPr lang="zh-TW" altLang="en-US" dirty="0">
                <a:solidFill>
                  <a:srgbClr val="000000"/>
                </a:solidFill>
              </a:rPr>
              <a:t>不列入臉部遮擋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自製資料集</a:t>
            </a:r>
            <a:r>
              <a:rPr lang="zh-TW" altLang="en-US" dirty="0">
                <a:solidFill>
                  <a:srgbClr val="000000"/>
                </a:solidFill>
              </a:rPr>
              <a:t>：使用網路真實嬰兒臉部影像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94775F-B96D-4633-AC90-647593A4A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450"/>
            <a:ext cx="9144000" cy="17924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2675233-34D9-4033-89FF-353BF01FC607}"/>
              </a:ext>
            </a:extLst>
          </p:cNvPr>
          <p:cNvSpPr txBox="1"/>
          <p:nvPr/>
        </p:nvSpPr>
        <p:spPr>
          <a:xfrm>
            <a:off x="3470755" y="5893180"/>
            <a:ext cx="2550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臉部遮擋辨識流程圖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3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(3/5)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僅關注面部範圍：</a:t>
            </a:r>
            <a:r>
              <a:rPr lang="zh-TW" altLang="en-US" dirty="0">
                <a:solidFill>
                  <a:srgbClr val="C00000"/>
                </a:solidFill>
              </a:rPr>
              <a:t>人臉偵測演算法</a:t>
            </a:r>
            <a:r>
              <a:rPr lang="zh-TW" altLang="en-US" dirty="0">
                <a:solidFill>
                  <a:srgbClr val="000000"/>
                </a:solidFill>
              </a:rPr>
              <a:t>前處理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正確率佳：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執行時間佳：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7FE76BE-5365-4D03-940A-44E367E1D131}"/>
              </a:ext>
            </a:extLst>
          </p:cNvPr>
          <p:cNvGrpSpPr/>
          <p:nvPr/>
        </p:nvGrpSpPr>
        <p:grpSpPr>
          <a:xfrm>
            <a:off x="1516947" y="3775367"/>
            <a:ext cx="6691132" cy="2145933"/>
            <a:chOff x="1516947" y="3857625"/>
            <a:chExt cx="6691132" cy="214593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DBBA88A-EAD9-4EEF-97CD-C5EA27B0F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947" y="3862604"/>
              <a:ext cx="1800000" cy="18000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38B3738-08DC-4B8C-BEA7-57E44A5B5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808" y="3862604"/>
              <a:ext cx="1800000" cy="180000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DADBDD55-E8A3-46B1-B4D7-220E329EC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079" y="3857625"/>
              <a:ext cx="1800000" cy="1800000"/>
            </a:xfrm>
            <a:prstGeom prst="rect">
              <a:avLst/>
            </a:prstGeom>
          </p:spPr>
        </p:pic>
        <p:sp>
          <p:nvSpPr>
            <p:cNvPr id="18" name="內容版面配置區 2">
              <a:extLst>
                <a:ext uri="{FF2B5EF4-FFF2-40B4-BE49-F238E27FC236}">
                  <a16:creationId xmlns:a16="http://schemas.microsoft.com/office/drawing/2014/main" id="{EEBE025C-AFCA-4FAA-98E9-586E588079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709448" y="5613858"/>
              <a:ext cx="1584176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原始影像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9" name="內容版面配置區 2">
              <a:extLst>
                <a:ext uri="{FF2B5EF4-FFF2-40B4-BE49-F238E27FC236}">
                  <a16:creationId xmlns:a16="http://schemas.microsoft.com/office/drawing/2014/main" id="{21235BF5-752E-4BE5-A668-31B0A90489E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18076" y="5613858"/>
              <a:ext cx="1719688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en-US" altLang="zh-TW" sz="2000" dirty="0" err="1">
                  <a:solidFill>
                    <a:srgbClr val="000000"/>
                  </a:solidFill>
                </a:rPr>
                <a:t>RetinaFace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20" name="內容版面配置區 2">
              <a:extLst>
                <a:ext uri="{FF2B5EF4-FFF2-40B4-BE49-F238E27FC236}">
                  <a16:creationId xmlns:a16="http://schemas.microsoft.com/office/drawing/2014/main" id="{74266931-1BBB-4656-B2D5-D17102276B1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865495" y="5613858"/>
              <a:ext cx="106516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(c) SSD</a:t>
              </a: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F93ABF49-A602-4452-BB9B-0666C9F4D0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52" y="0"/>
            <a:ext cx="4223848" cy="828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FC9DC4-E750-408F-AAE6-FA9FE9613FA8}"/>
              </a:ext>
            </a:extLst>
          </p:cNvPr>
          <p:cNvSpPr txBox="1"/>
          <p:nvPr/>
        </p:nvSpPr>
        <p:spPr>
          <a:xfrm>
            <a:off x="3586171" y="5921300"/>
            <a:ext cx="23198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嬰兒臉部遮擋結果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CC13AF-AB4F-43B5-9935-FDB6A13BB9F2}"/>
              </a:ext>
            </a:extLst>
          </p:cNvPr>
          <p:cNvSpPr/>
          <p:nvPr/>
        </p:nvSpPr>
        <p:spPr>
          <a:xfrm>
            <a:off x="5836357" y="22578"/>
            <a:ext cx="1670754" cy="8054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9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(4/5)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12375"/>
              </p:ext>
            </p:extLst>
          </p:nvPr>
        </p:nvGraphicFramePr>
        <p:xfrm>
          <a:off x="202090" y="1469880"/>
          <a:ext cx="8705916" cy="488887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818707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3142582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681032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78383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嬰兒臉部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（三類）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1355219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無遮蔽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安全：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五官皆未被遮蔽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1197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34.45%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13681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遮蔽物</a:t>
                      </a:r>
                      <a:endParaRPr lang="en-US" altLang="zh-TW" b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為</a:t>
                      </a: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奶嘴</a:t>
                      </a:r>
                      <a:endParaRPr lang="en-US" altLang="zh-TW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安全：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正在使用奶嘴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1146</a:t>
                      </a: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32.98%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675954510"/>
                  </a:ext>
                </a:extLst>
              </a:tr>
              <a:tr h="136815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000000"/>
                          </a:solidFill>
                        </a:rPr>
                        <a:t>遮蔽物</a:t>
                      </a:r>
                      <a:endParaRPr lang="en-US" altLang="zh-TW" b="1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非奶嘴</a:t>
                      </a:r>
                      <a:endParaRPr lang="zh-TW" alt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警示：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遭嘔吐物或毛巾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等遮蓋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1132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32.58%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952566625"/>
                  </a:ext>
                </a:extLst>
              </a:tr>
              <a:tr h="40565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3475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F550D373-EDFF-45BA-B499-DA1E713BE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1" t="3265" r="1175" b="3357"/>
          <a:stretch/>
        </p:blipFill>
        <p:spPr>
          <a:xfrm>
            <a:off x="5130635" y="1923294"/>
            <a:ext cx="1260000" cy="12414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A3C616-F59F-4366-AF1B-E04283D214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3185" r="56008" b="4134"/>
          <a:stretch/>
        </p:blipFill>
        <p:spPr>
          <a:xfrm>
            <a:off x="5130635" y="3291021"/>
            <a:ext cx="1260000" cy="124133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0D158D6-33AF-464A-A925-550EE348F4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6" t="3730" r="1510" b="3589"/>
          <a:stretch/>
        </p:blipFill>
        <p:spPr>
          <a:xfrm>
            <a:off x="5836006" y="4658613"/>
            <a:ext cx="1260000" cy="125059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0BF7CC9-4EE9-4550-878F-8334884348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3262" r="56110" b="3359"/>
          <a:stretch/>
        </p:blipFill>
        <p:spPr>
          <a:xfrm>
            <a:off x="4483282" y="4658613"/>
            <a:ext cx="1260000" cy="125066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D758298-C061-4BFE-82B9-74C5D08C53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52" y="0"/>
            <a:ext cx="4223848" cy="828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B535807-924A-44F8-ABF5-3AFB37945578}"/>
              </a:ext>
            </a:extLst>
          </p:cNvPr>
          <p:cNvSpPr/>
          <p:nvPr/>
        </p:nvSpPr>
        <p:spPr>
          <a:xfrm>
            <a:off x="7473246" y="0"/>
            <a:ext cx="627146" cy="54868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3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 </a:t>
            </a:r>
            <a:r>
              <a:rPr lang="en-US" altLang="zh-TW" b="0" dirty="0">
                <a:solidFill>
                  <a:srgbClr val="000000"/>
                </a:solidFill>
              </a:rPr>
              <a:t>(5/5)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9448612-66FD-43C6-B732-F603E325A9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1680" y="3861048"/>
          <a:ext cx="5554922" cy="15944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552023737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092122">
                  <a:extLst>
                    <a:ext uri="{9D8B030D-6E8A-4147-A177-3AD203B41FA5}">
                      <a16:colId xmlns:a16="http://schemas.microsoft.com/office/drawing/2014/main" val="2716703859"/>
                    </a:ext>
                  </a:extLst>
                </a:gridCol>
              </a:tblGrid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類別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訓練集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測試集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驗證集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張數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2436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697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342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3475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074482815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564840172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937ADA6-9206-4578-B38D-33D8198E13B7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25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模型訓練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訓練 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 回合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辨識：安全、使用奶嘴及警示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姿勢辨識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2599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(1/7)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骨架偵測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平躺：效果尚可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endParaRPr lang="en-US" altLang="zh-TW" dirty="0">
              <a:solidFill>
                <a:srgbClr val="0000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趴躺：</a:t>
            </a:r>
            <a:r>
              <a:rPr lang="zh-TW" altLang="en-US" dirty="0">
                <a:solidFill>
                  <a:srgbClr val="C00000"/>
                </a:solidFill>
              </a:rPr>
              <a:t>效果不佳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BA9B593-AF75-43D9-BC10-197274393095}"/>
              </a:ext>
            </a:extLst>
          </p:cNvPr>
          <p:cNvGrpSpPr/>
          <p:nvPr/>
        </p:nvGrpSpPr>
        <p:grpSpPr>
          <a:xfrm>
            <a:off x="3951013" y="1419265"/>
            <a:ext cx="4938470" cy="2729700"/>
            <a:chOff x="3593539" y="1628800"/>
            <a:chExt cx="4938470" cy="2729700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E7A81B9-8249-422E-8BDA-545F72C3837D}"/>
                </a:ext>
              </a:extLst>
            </p:cNvPr>
            <p:cNvGrpSpPr/>
            <p:nvPr/>
          </p:nvGrpSpPr>
          <p:grpSpPr>
            <a:xfrm>
              <a:off x="3593539" y="1628801"/>
              <a:ext cx="1584176" cy="2729699"/>
              <a:chOff x="3257972" y="1628801"/>
              <a:chExt cx="1584176" cy="2729699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F6C63444-BC68-431C-A03E-FD841D9CA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5749" y="1628801"/>
                <a:ext cx="1315773" cy="2339997"/>
              </a:xfrm>
              <a:prstGeom prst="rect">
                <a:avLst/>
              </a:prstGeom>
            </p:spPr>
          </p:pic>
          <p:sp>
            <p:nvSpPr>
              <p:cNvPr id="17" name="內容版面配置區 2">
                <a:extLst>
                  <a:ext uri="{FF2B5EF4-FFF2-40B4-BE49-F238E27FC236}">
                    <a16:creationId xmlns:a16="http://schemas.microsoft.com/office/drawing/2014/main" id="{B4EF52F6-CC5A-4F1C-BE42-921768CF71E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257972" y="3968800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(a)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原始影像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BE119C3-4873-48A5-A517-25E13C5F14B9}"/>
                </a:ext>
              </a:extLst>
            </p:cNvPr>
            <p:cNvGrpSpPr/>
            <p:nvPr/>
          </p:nvGrpSpPr>
          <p:grpSpPr>
            <a:xfrm>
              <a:off x="5254745" y="1632079"/>
              <a:ext cx="1584176" cy="2726421"/>
              <a:chOff x="5254745" y="1632079"/>
              <a:chExt cx="1584176" cy="272642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61517A42-AFAC-4A8E-9FD3-F2B438995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945" y="1632079"/>
                <a:ext cx="1315776" cy="2338554"/>
              </a:xfrm>
              <a:prstGeom prst="rect">
                <a:avLst/>
              </a:prstGeom>
            </p:spPr>
          </p:pic>
          <p:sp>
            <p:nvSpPr>
              <p:cNvPr id="18" name="內容版面配置區 2">
                <a:extLst>
                  <a:ext uri="{FF2B5EF4-FFF2-40B4-BE49-F238E27FC236}">
                    <a16:creationId xmlns:a16="http://schemas.microsoft.com/office/drawing/2014/main" id="{FEB42BC0-41D8-4C82-8EC9-8FB98E95E7E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254745" y="3968800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(b)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OpenPose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ECB983F-1813-4138-A62E-AB5C2A6B4532}"/>
                </a:ext>
              </a:extLst>
            </p:cNvPr>
            <p:cNvGrpSpPr/>
            <p:nvPr/>
          </p:nvGrpSpPr>
          <p:grpSpPr>
            <a:xfrm>
              <a:off x="6842060" y="1628800"/>
              <a:ext cx="1689949" cy="2729700"/>
              <a:chOff x="7170594" y="1628800"/>
              <a:chExt cx="1689949" cy="2729700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475A789C-BA75-4526-AF98-3B204699F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7853" y="1628800"/>
                <a:ext cx="1315431" cy="2340000"/>
              </a:xfrm>
              <a:prstGeom prst="rect">
                <a:avLst/>
              </a:prstGeom>
            </p:spPr>
          </p:pic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088D9079-B9E8-454E-8390-E1CA99D7860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70594" y="3968800"/>
                <a:ext cx="1689949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(c)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MediaPipe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EEF177D-B4FF-4133-B45D-AD2F9123640C}"/>
              </a:ext>
            </a:extLst>
          </p:cNvPr>
          <p:cNvGrpSpPr/>
          <p:nvPr/>
        </p:nvGrpSpPr>
        <p:grpSpPr>
          <a:xfrm>
            <a:off x="3951013" y="4768461"/>
            <a:ext cx="4951319" cy="1594549"/>
            <a:chOff x="4311218" y="4728638"/>
            <a:chExt cx="4951319" cy="1594549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52AE430-E062-4456-BF20-3E7C8E63B421}"/>
                </a:ext>
              </a:extLst>
            </p:cNvPr>
            <p:cNvGrpSpPr/>
            <p:nvPr/>
          </p:nvGrpSpPr>
          <p:grpSpPr>
            <a:xfrm>
              <a:off x="4311218" y="4728638"/>
              <a:ext cx="1584176" cy="1594549"/>
              <a:chOff x="4311218" y="4728638"/>
              <a:chExt cx="1584176" cy="1594549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9167160E-C88C-41E6-8213-A6C480B5C7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15" r="13718"/>
              <a:stretch/>
            </p:blipFill>
            <p:spPr>
              <a:xfrm>
                <a:off x="4355975" y="4728638"/>
                <a:ext cx="1494663" cy="1260000"/>
              </a:xfrm>
              <a:prstGeom prst="rect">
                <a:avLst/>
              </a:prstGeom>
            </p:spPr>
          </p:pic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AEE600CF-1586-4B59-A137-BF2B9EBEBD2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11218" y="5933487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(a) </a:t>
                </a:r>
                <a:r>
                  <a:rPr lang="zh-TW" altLang="en-US" sz="2000" dirty="0">
                    <a:solidFill>
                      <a:srgbClr val="000000"/>
                    </a:solidFill>
                  </a:rPr>
                  <a:t>原始影像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8156B44-1C35-4933-B36B-516444D299B5}"/>
                </a:ext>
              </a:extLst>
            </p:cNvPr>
            <p:cNvGrpSpPr/>
            <p:nvPr/>
          </p:nvGrpSpPr>
          <p:grpSpPr>
            <a:xfrm>
              <a:off x="5895394" y="4728638"/>
              <a:ext cx="1627906" cy="1594415"/>
              <a:chOff x="6894946" y="4728772"/>
              <a:chExt cx="1627906" cy="1594415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0828D29-9057-4972-B300-EEE3B6B803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974" r="16359"/>
              <a:stretch/>
            </p:blipFill>
            <p:spPr>
              <a:xfrm>
                <a:off x="7027776" y="4728772"/>
                <a:ext cx="1495076" cy="1260000"/>
              </a:xfrm>
              <a:prstGeom prst="rect">
                <a:avLst/>
              </a:prstGeom>
            </p:spPr>
          </p:pic>
          <p:sp>
            <p:nvSpPr>
              <p:cNvPr id="21" name="內容版面配置區 2">
                <a:extLst>
                  <a:ext uri="{FF2B5EF4-FFF2-40B4-BE49-F238E27FC236}">
                    <a16:creationId xmlns:a16="http://schemas.microsoft.com/office/drawing/2014/main" id="{E19D7695-B644-4AB2-9700-4B3A956ECC8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94946" y="5933487"/>
                <a:ext cx="1584176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(b)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OpenPose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26E6DB22-5C9F-4EB2-A4A8-8575D96931B0}"/>
                </a:ext>
              </a:extLst>
            </p:cNvPr>
            <p:cNvGrpSpPr/>
            <p:nvPr/>
          </p:nvGrpSpPr>
          <p:grpSpPr>
            <a:xfrm>
              <a:off x="7612400" y="4728638"/>
              <a:ext cx="1650137" cy="1594549"/>
              <a:chOff x="9676822" y="4728638"/>
              <a:chExt cx="1650137" cy="1594549"/>
            </a:xfrm>
          </p:grpSpPr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BEFDAA02-5F4C-4808-B87B-5D7B9EC6B5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31" r="15702"/>
              <a:stretch/>
            </p:blipFill>
            <p:spPr>
              <a:xfrm>
                <a:off x="9756576" y="4728638"/>
                <a:ext cx="1494662" cy="1260000"/>
              </a:xfrm>
              <a:prstGeom prst="rect">
                <a:avLst/>
              </a:prstGeom>
            </p:spPr>
          </p:pic>
          <p:sp>
            <p:nvSpPr>
              <p:cNvPr id="22" name="內容版面配置區 2">
                <a:extLst>
                  <a:ext uri="{FF2B5EF4-FFF2-40B4-BE49-F238E27FC236}">
                    <a16:creationId xmlns:a16="http://schemas.microsoft.com/office/drawing/2014/main" id="{572512A6-D409-42A1-A30E-130763ED86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676822" y="5933487"/>
                <a:ext cx="1650137" cy="38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660000"/>
                  </a:buClr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TW" sz="2000" dirty="0">
                    <a:solidFill>
                      <a:srgbClr val="000000"/>
                    </a:solidFill>
                  </a:rPr>
                  <a:t>(c) </a:t>
                </a:r>
                <a:r>
                  <a:rPr lang="en-US" altLang="zh-TW" sz="2000" dirty="0" err="1">
                    <a:solidFill>
                      <a:srgbClr val="000000"/>
                    </a:solidFill>
                  </a:rPr>
                  <a:t>MediaPipe</a:t>
                </a:r>
                <a:endParaRPr lang="en-US" altLang="zh-TW" sz="20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BC8F21B-8469-4E10-9159-AE66E439ECB7}"/>
              </a:ext>
            </a:extLst>
          </p:cNvPr>
          <p:cNvSpPr txBox="1"/>
          <p:nvPr/>
        </p:nvSpPr>
        <p:spPr>
          <a:xfrm>
            <a:off x="5032145" y="4131507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嬰兒平躺之骨架偵測結果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98B7129-7F8A-45B2-B6FE-2E44660D3316}"/>
              </a:ext>
            </a:extLst>
          </p:cNvPr>
          <p:cNvSpPr txBox="1"/>
          <p:nvPr/>
        </p:nvSpPr>
        <p:spPr>
          <a:xfrm>
            <a:off x="5220072" y="6368660"/>
            <a:ext cx="30123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嬰兒趴躺之骨架偵測結果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(2/7)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骨架圖相似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不同動作且不同視角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目標：</a:t>
            </a:r>
            <a:r>
              <a:rPr lang="zh-TW" altLang="en-US" dirty="0">
                <a:solidFill>
                  <a:srgbClr val="C00000"/>
                </a:solidFill>
              </a:rPr>
              <a:t>非限定視角</a:t>
            </a:r>
            <a:r>
              <a:rPr lang="zh-TW" altLang="en-US" dirty="0">
                <a:solidFill>
                  <a:srgbClr val="000000"/>
                </a:solidFill>
              </a:rPr>
              <a:t>辨識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59C3DB4-DADE-44F2-BD36-215E8626A5D7}"/>
              </a:ext>
            </a:extLst>
          </p:cNvPr>
          <p:cNvGrpSpPr/>
          <p:nvPr/>
        </p:nvGrpSpPr>
        <p:grpSpPr>
          <a:xfrm>
            <a:off x="4702560" y="3429000"/>
            <a:ext cx="4403961" cy="2555379"/>
            <a:chOff x="2457604" y="3720273"/>
            <a:chExt cx="4403961" cy="2555379"/>
          </a:xfrm>
        </p:grpSpPr>
        <p:sp>
          <p:nvSpPr>
            <p:cNvPr id="17" name="內容版面配置區 2">
              <a:extLst>
                <a:ext uri="{FF2B5EF4-FFF2-40B4-BE49-F238E27FC236}">
                  <a16:creationId xmlns:a16="http://schemas.microsoft.com/office/drawing/2014/main" id="{B4EF52F6-CC5A-4F1C-BE42-921768CF71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57604" y="5885952"/>
              <a:ext cx="213395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俯視嬰兒躺姿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8" name="內容版面配置區 2">
              <a:extLst>
                <a:ext uri="{FF2B5EF4-FFF2-40B4-BE49-F238E27FC236}">
                  <a16:creationId xmlns:a16="http://schemas.microsoft.com/office/drawing/2014/main" id="{FEB42BC0-41D8-4C82-8EC9-8FB98E95E7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27608" y="5876888"/>
              <a:ext cx="213395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平視嬰兒坐姿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D0AAF75-7312-4FBB-9055-F707A7B6E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380" y="3720273"/>
              <a:ext cx="1332837" cy="21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3CC53C5-1EBF-40B0-B46D-22C452ACA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8474" y="3720273"/>
              <a:ext cx="1272215" cy="2160000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DCCB41B-E4C1-430F-91E4-79F5574E9A81}"/>
              </a:ext>
            </a:extLst>
          </p:cNvPr>
          <p:cNvSpPr txBox="1"/>
          <p:nvPr/>
        </p:nvSpPr>
        <p:spPr>
          <a:xfrm>
            <a:off x="5167527" y="6011863"/>
            <a:ext cx="34740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不同視角之嬰兒骨架偵測結果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77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(3/7)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改為基於深度學習技術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模型訓練：辨識四種嬰兒基礎姿勢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自製資料集</a:t>
            </a:r>
            <a:r>
              <a:rPr lang="zh-TW" altLang="en-US" dirty="0">
                <a:solidFill>
                  <a:srgbClr val="000000"/>
                </a:solidFill>
              </a:rPr>
              <a:t>：使用網路真實嬰兒臉部影像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4EBEB9-2736-4FCB-AF5C-A1513B6E6419}"/>
              </a:ext>
            </a:extLst>
          </p:cNvPr>
          <p:cNvSpPr txBox="1"/>
          <p:nvPr/>
        </p:nvSpPr>
        <p:spPr>
          <a:xfrm>
            <a:off x="3527483" y="6102729"/>
            <a:ext cx="20890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姿勢辨識流程圖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5A2AB0-7F6A-4924-832D-B405BF418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0084"/>
            <a:ext cx="9144000" cy="24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(4/7)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6466" y="1467707"/>
          <a:ext cx="8137092" cy="49136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885630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7728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06150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嬰兒姿勢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（四類）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正躺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腹部面朝上，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背部貼於水平面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3774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24.48%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rgbClr val="C00000"/>
                          </a:solidFill>
                        </a:rPr>
                        <a:t>趴躺</a:t>
                      </a:r>
                      <a:endParaRPr lang="en-US" altLang="zh-TW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腹部面朝下，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含趴睡及爬行等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3921</a:t>
                      </a: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25.43%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111840000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坐姿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臀部貼於水平面，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背部未貼於同平面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3900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25.30%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623626672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站立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腳掌貼於水平面，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腹背部皆未平行此平面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3821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24.79%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53851212"/>
                  </a:ext>
                </a:extLst>
              </a:tr>
              <a:tr h="33586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2A8579DA-C85C-4A8F-BA5F-6BB074206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5" t="10380" r="1507" b="54579"/>
          <a:stretch/>
        </p:blipFill>
        <p:spPr>
          <a:xfrm>
            <a:off x="5689426" y="1924912"/>
            <a:ext cx="1260000" cy="79026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4E3D22-CCF0-471C-B6B4-74B28E2B29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58941" r="53389" b="9329"/>
          <a:stretch/>
        </p:blipFill>
        <p:spPr>
          <a:xfrm>
            <a:off x="5682732" y="2853141"/>
            <a:ext cx="1260000" cy="72753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D062D05-E697-4DAE-9627-F2CD92AA7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8436" r="64435" b="47764"/>
          <a:stretch/>
        </p:blipFill>
        <p:spPr>
          <a:xfrm>
            <a:off x="5918976" y="3747848"/>
            <a:ext cx="800899" cy="108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194CC99-F548-4858-99FE-3BB3391DE1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55682" r="62262" b="3125"/>
          <a:stretch/>
        </p:blipFill>
        <p:spPr>
          <a:xfrm>
            <a:off x="5918976" y="4923953"/>
            <a:ext cx="76645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(5/7)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34E74D-14F5-45E9-8062-9E96E9F62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40520"/>
              </p:ext>
            </p:extLst>
          </p:nvPr>
        </p:nvGraphicFramePr>
        <p:xfrm>
          <a:off x="716466" y="1467707"/>
          <a:ext cx="8137092" cy="49136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568932550"/>
                    </a:ext>
                  </a:extLst>
                </a:gridCol>
                <a:gridCol w="1005092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24873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885630">
                  <a:extLst>
                    <a:ext uri="{9D8B030D-6E8A-4147-A177-3AD203B41FA5}">
                      <a16:colId xmlns:a16="http://schemas.microsoft.com/office/drawing/2014/main" val="896988381"/>
                    </a:ext>
                  </a:extLst>
                </a:gridCol>
                <a:gridCol w="7728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06150">
                  <a:extLst>
                    <a:ext uri="{9D8B030D-6E8A-4147-A177-3AD203B41FA5}">
                      <a16:colId xmlns:a16="http://schemas.microsoft.com/office/drawing/2014/main" val="2966968193"/>
                    </a:ext>
                  </a:extLst>
                </a:gridCol>
              </a:tblGrid>
              <a:tr h="391691"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嬰兒姿勢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資料集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TW" altLang="en-US" sz="1800" kern="1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五類</a:t>
                      </a: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類別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定義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張數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endParaRPr lang="zh-TW" sz="1800" b="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正躺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腹部面朝上，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背部貼於水平面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3774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24.48%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9193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strike="sngStrike" dirty="0">
                          <a:solidFill>
                            <a:srgbClr val="000000"/>
                          </a:solidFill>
                        </a:rPr>
                        <a:t>趴躺</a:t>
                      </a:r>
                      <a:endParaRPr lang="en-US" altLang="zh-TW" sz="1800" b="1" strike="sng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腹部面朝下，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含趴睡及爬行等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3921</a:t>
                      </a: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25.43%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111840000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坐姿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臀部貼於水平面，</a:t>
                      </a:r>
                      <a:endParaRPr lang="en-US" altLang="zh-TW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000000"/>
                          </a:solidFill>
                        </a:rPr>
                        <a:t>背部未貼於同平面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3900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25.30%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623626672"/>
                  </a:ext>
                </a:extLst>
              </a:tr>
              <a:tr h="11736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站立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腳掌貼於水平面，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腹背部皆未平行此平面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3821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24.79%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53851212"/>
                  </a:ext>
                </a:extLst>
              </a:tr>
              <a:tr h="335866"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altLang="en-US" sz="18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circleNumWdWhitePlain"/>
                      </a:pPr>
                      <a:endParaRPr lang="en-US" altLang="zh-TW" sz="1800" b="1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323212923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2A8579DA-C85C-4A8F-BA5F-6BB074206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5" t="10380" r="1507" b="54579"/>
          <a:stretch/>
        </p:blipFill>
        <p:spPr>
          <a:xfrm>
            <a:off x="5689426" y="1924912"/>
            <a:ext cx="1260000" cy="79026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B4E3D22-CCF0-471C-B6B4-74B28E2B29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58941" r="53389" b="9329"/>
          <a:stretch/>
        </p:blipFill>
        <p:spPr>
          <a:xfrm>
            <a:off x="5682732" y="2853141"/>
            <a:ext cx="1260000" cy="72753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D062D05-E697-4DAE-9627-F2CD92AA78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8436" r="64435" b="47764"/>
          <a:stretch/>
        </p:blipFill>
        <p:spPr>
          <a:xfrm>
            <a:off x="5918976" y="3747848"/>
            <a:ext cx="800899" cy="108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B194CC99-F548-4858-99FE-3BB3391DE1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" t="55682" r="62262" b="3125"/>
          <a:stretch/>
        </p:blipFill>
        <p:spPr>
          <a:xfrm>
            <a:off x="5918976" y="4923953"/>
            <a:ext cx="766452" cy="108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E38B047-D05F-472F-9412-D44DF3C1CFE0}"/>
              </a:ext>
            </a:extLst>
          </p:cNvPr>
          <p:cNvSpPr txBox="1"/>
          <p:nvPr/>
        </p:nvSpPr>
        <p:spPr>
          <a:xfrm>
            <a:off x="2053461" y="2780928"/>
            <a:ext cx="646331" cy="92333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+mn-ea"/>
                <a:ea typeface="+mn-ea"/>
              </a:rPr>
              <a:t>趴睡</a:t>
            </a:r>
            <a:endParaRPr lang="en-US" altLang="zh-TW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endParaRPr lang="en-US" altLang="zh-TW" b="1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+mn-ea"/>
                <a:ea typeface="+mn-ea"/>
              </a:rPr>
              <a:t>爬行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60F9F82-AB52-4CB7-9E24-B040162DF8EE}"/>
              </a:ext>
            </a:extLst>
          </p:cNvPr>
          <p:cNvSpPr txBox="1"/>
          <p:nvPr/>
        </p:nvSpPr>
        <p:spPr>
          <a:xfrm>
            <a:off x="827584" y="4083304"/>
            <a:ext cx="87716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+mn-ea"/>
                <a:ea typeface="+mn-ea"/>
              </a:rPr>
              <a:t>五類</a:t>
            </a:r>
            <a:r>
              <a:rPr lang="en-US" altLang="zh-TW" b="1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61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研究動機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(1/4)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嬰兒死亡主因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0D92DC6-BD30-44FB-B78B-317351926C06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衛生福利部統計之嬰兒主要死因統計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嬰兒猝死症</a:t>
            </a:r>
            <a:r>
              <a:rPr lang="zh-TW" altLang="en-US" dirty="0">
                <a:solidFill>
                  <a:srgbClr val="000000"/>
                </a:solidFill>
              </a:rPr>
              <a:t>為其中之一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2419F24-564B-4979-9376-C6242242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43155"/>
              </p:ext>
            </p:extLst>
          </p:nvPr>
        </p:nvGraphicFramePr>
        <p:xfrm>
          <a:off x="6804248" y="3131863"/>
          <a:ext cx="2188940" cy="29671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51565">
                  <a:extLst>
                    <a:ext uri="{9D8B030D-6E8A-4147-A177-3AD203B41FA5}">
                      <a16:colId xmlns:a16="http://schemas.microsoft.com/office/drawing/2014/main" val="372879856"/>
                    </a:ext>
                  </a:extLst>
                </a:gridCol>
                <a:gridCol w="375028">
                  <a:extLst>
                    <a:ext uri="{9D8B030D-6E8A-4147-A177-3AD203B41FA5}">
                      <a16:colId xmlns:a16="http://schemas.microsoft.com/office/drawing/2014/main" val="146204822"/>
                    </a:ext>
                  </a:extLst>
                </a:gridCol>
                <a:gridCol w="528101">
                  <a:extLst>
                    <a:ext uri="{9D8B030D-6E8A-4147-A177-3AD203B41FA5}">
                      <a16:colId xmlns:a16="http://schemas.microsoft.com/office/drawing/2014/main" val="966271288"/>
                    </a:ext>
                  </a:extLst>
                </a:gridCol>
                <a:gridCol w="834246">
                  <a:extLst>
                    <a:ext uri="{9D8B030D-6E8A-4147-A177-3AD203B41FA5}">
                      <a16:colId xmlns:a16="http://schemas.microsoft.com/office/drawing/2014/main" val="511779305"/>
                    </a:ext>
                  </a:extLst>
                </a:gridCol>
              </a:tblGrid>
              <a:tr h="4636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年</a:t>
                      </a:r>
                      <a:endParaRPr lang="en-US" altLang="zh-TW" sz="1200" dirty="0"/>
                    </a:p>
                    <a:p>
                      <a:pPr algn="ctr"/>
                      <a:r>
                        <a:rPr lang="zh-TW" altLang="en-US" sz="1200" dirty="0"/>
                        <a:t>份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順</a:t>
                      </a:r>
                      <a:endParaRPr lang="en-US" altLang="zh-TW" sz="1200" dirty="0"/>
                    </a:p>
                    <a:p>
                      <a:pPr algn="ctr"/>
                      <a:r>
                        <a:rPr lang="zh-TW" altLang="en-US" sz="1200" dirty="0"/>
                        <a:t>位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死亡</a:t>
                      </a:r>
                      <a:endParaRPr lang="en-US" altLang="zh-TW" sz="1200" dirty="0"/>
                    </a:p>
                    <a:p>
                      <a:pPr algn="ctr"/>
                      <a:r>
                        <a:rPr lang="zh-TW" altLang="en-US" sz="1200" dirty="0"/>
                        <a:t>人數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死亡人數</a:t>
                      </a:r>
                      <a:endParaRPr lang="en-US" altLang="zh-TW" sz="1200" dirty="0"/>
                    </a:p>
                    <a:p>
                      <a:pPr algn="ctr"/>
                      <a:r>
                        <a:rPr lang="zh-TW" altLang="en-US" sz="1200" dirty="0"/>
                        <a:t>百分比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24281"/>
                  </a:ext>
                </a:extLst>
              </a:tr>
              <a:tr h="2781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109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3.9%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48818"/>
                  </a:ext>
                </a:extLst>
              </a:tr>
              <a:tr h="2781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108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3.6%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14257"/>
                  </a:ext>
                </a:extLst>
              </a:tr>
              <a:tr h="2781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107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2.9%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9701"/>
                  </a:ext>
                </a:extLst>
              </a:tr>
              <a:tr h="2781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106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3.0%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74026"/>
                  </a:ext>
                </a:extLst>
              </a:tr>
              <a:tr h="2781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105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3.9%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02807"/>
                  </a:ext>
                </a:extLst>
              </a:tr>
              <a:tr h="2781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104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3.6%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430496"/>
                  </a:ext>
                </a:extLst>
              </a:tr>
              <a:tr h="2781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103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3.9%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489722"/>
                  </a:ext>
                </a:extLst>
              </a:tr>
              <a:tr h="2781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102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3.1%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029504"/>
                  </a:ext>
                </a:extLst>
              </a:tr>
              <a:tr h="2781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101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42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4.9%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057433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5E6822C2-B6F7-4BD9-A5B9-8AB949105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" t="7091" r="703" b="7156"/>
          <a:stretch/>
        </p:blipFill>
        <p:spPr>
          <a:xfrm>
            <a:off x="333567" y="3131863"/>
            <a:ext cx="6307263" cy="2880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1149695-606B-4C5B-9C8A-EA438DC0CD53}"/>
              </a:ext>
            </a:extLst>
          </p:cNvPr>
          <p:cNvSpPr/>
          <p:nvPr/>
        </p:nvSpPr>
        <p:spPr>
          <a:xfrm>
            <a:off x="346977" y="4748639"/>
            <a:ext cx="6392489" cy="218472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4341FF-777C-435E-BA98-D2D5CE44E115}"/>
              </a:ext>
            </a:extLst>
          </p:cNvPr>
          <p:cNvSpPr txBox="1"/>
          <p:nvPr/>
        </p:nvSpPr>
        <p:spPr>
          <a:xfrm>
            <a:off x="1863915" y="6014005"/>
            <a:ext cx="3358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民</a:t>
            </a:r>
            <a:r>
              <a:rPr lang="zh-TW" altLang="en-US" dirty="0">
                <a:solidFill>
                  <a:srgbClr val="41462C"/>
                </a:solidFill>
                <a:latin typeface="+mn-ea"/>
                <a:ea typeface="+mn-ea"/>
              </a:rPr>
              <a:t>國</a:t>
            </a:r>
            <a:r>
              <a:rPr lang="en-US" altLang="zh-TW" dirty="0">
                <a:solidFill>
                  <a:srgbClr val="41462C"/>
                </a:solidFill>
                <a:latin typeface="+mn-ea"/>
                <a:ea typeface="+mn-ea"/>
              </a:rPr>
              <a:t>109</a:t>
            </a:r>
            <a:r>
              <a:rPr lang="zh-TW" altLang="en-US" dirty="0">
                <a:solidFill>
                  <a:srgbClr val="41462C"/>
                </a:solidFill>
                <a:latin typeface="+mn-ea"/>
                <a:ea typeface="+mn-ea"/>
              </a:rPr>
              <a:t>年嬰兒主要死亡原因</a:t>
            </a:r>
          </a:p>
        </p:txBody>
      </p:sp>
    </p:spTree>
    <p:extLst>
      <p:ext uri="{BB962C8B-B14F-4D97-AF65-F5344CB8AC3E}">
        <p14:creationId xmlns:p14="http://schemas.microsoft.com/office/powerpoint/2010/main" val="6749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(6/7)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分類過細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動作相似：皆腹面朝下，僅四肢及軀體不同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趴睡及爬行互相</a:t>
            </a:r>
            <a:r>
              <a:rPr lang="zh-TW" altLang="en-US" dirty="0">
                <a:solidFill>
                  <a:srgbClr val="C00000"/>
                </a:solidFill>
              </a:rPr>
              <a:t>誤判</a:t>
            </a:r>
            <a:endParaRPr lang="en-US" altLang="zh-TW" dirty="0">
              <a:solidFill>
                <a:srgbClr val="C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44CC799-AA54-443B-AA5F-A25EB4E342FD}"/>
              </a:ext>
            </a:extLst>
          </p:cNvPr>
          <p:cNvGrpSpPr/>
          <p:nvPr/>
        </p:nvGrpSpPr>
        <p:grpSpPr>
          <a:xfrm>
            <a:off x="1182217" y="3829209"/>
            <a:ext cx="7810971" cy="2199084"/>
            <a:chOff x="1171322" y="3933056"/>
            <a:chExt cx="7810971" cy="219908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F4CE92D-A811-440D-89BF-FC7259F4A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960" y="3933056"/>
              <a:ext cx="2400000" cy="18000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4A45277-E032-431C-A46A-6AC5712D7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3933056"/>
              <a:ext cx="2400000" cy="180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9F48B01-8AE2-4988-8DBE-044DB163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375" y="3933056"/>
              <a:ext cx="2400000" cy="1800000"/>
            </a:xfrm>
            <a:prstGeom prst="rect">
              <a:avLst/>
            </a:prstGeom>
          </p:spPr>
        </p:pic>
        <p:sp>
          <p:nvSpPr>
            <p:cNvPr id="12" name="內容版面配置區 2">
              <a:extLst>
                <a:ext uri="{FF2B5EF4-FFF2-40B4-BE49-F238E27FC236}">
                  <a16:creationId xmlns:a16="http://schemas.microsoft.com/office/drawing/2014/main" id="{C0A47E38-D324-43F2-BA9D-53C213F40BB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1322" y="5733056"/>
              <a:ext cx="2561276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(a)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四肢及軀體皆貼地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3" name="內容版面配置區 2">
              <a:extLst>
                <a:ext uri="{FF2B5EF4-FFF2-40B4-BE49-F238E27FC236}">
                  <a16:creationId xmlns:a16="http://schemas.microsoft.com/office/drawing/2014/main" id="{12050B77-1EAC-4F79-8DDF-2218BA47DE8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14001" y="5742440"/>
              <a:ext cx="267583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(b)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僅手掌與小腿貼地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  <p:sp>
          <p:nvSpPr>
            <p:cNvPr id="14" name="內容版面配置區 2">
              <a:extLst>
                <a:ext uri="{FF2B5EF4-FFF2-40B4-BE49-F238E27FC236}">
                  <a16:creationId xmlns:a16="http://schemas.microsoft.com/office/drawing/2014/main" id="{6F6039EC-DE05-4B9A-B62C-42B199618E7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06456" y="5733056"/>
              <a:ext cx="2675837" cy="38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60000"/>
                </a:buClr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TW" sz="2000" dirty="0">
                  <a:solidFill>
                    <a:srgbClr val="000000"/>
                  </a:solidFill>
                </a:rPr>
                <a:t>(c) </a:t>
              </a:r>
              <a:r>
                <a:rPr lang="zh-TW" altLang="en-US" sz="2000" dirty="0">
                  <a:solidFill>
                    <a:srgbClr val="000000"/>
                  </a:solidFill>
                </a:rPr>
                <a:t>僅手掌與腳掌貼地</a:t>
              </a:r>
              <a:endParaRPr lang="en-US" altLang="zh-TW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3A7FA3-0250-4E9D-9C07-EF8C1D0ABB52}"/>
              </a:ext>
            </a:extLst>
          </p:cNvPr>
          <p:cNvSpPr txBox="1"/>
          <p:nvPr/>
        </p:nvSpPr>
        <p:spPr>
          <a:xfrm>
            <a:off x="3862815" y="6040092"/>
            <a:ext cx="23198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嬰兒腹面朝下之姿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64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 </a:t>
            </a:r>
            <a:r>
              <a:rPr lang="en-US" altLang="zh-TW" b="0" dirty="0">
                <a:solidFill>
                  <a:srgbClr val="000000"/>
                </a:solidFill>
              </a:rPr>
              <a:t>(7/7)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A9448612-66FD-43C6-B732-F603E325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76587"/>
              </p:ext>
            </p:extLst>
          </p:nvPr>
        </p:nvGraphicFramePr>
        <p:xfrm>
          <a:off x="1691680" y="3861048"/>
          <a:ext cx="5554922" cy="159444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15700">
                  <a:extLst>
                    <a:ext uri="{9D8B030D-6E8A-4147-A177-3AD203B41FA5}">
                      <a16:colId xmlns:a16="http://schemas.microsoft.com/office/drawing/2014/main" val="2552023737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1092122">
                  <a:extLst>
                    <a:ext uri="{9D8B030D-6E8A-4147-A177-3AD203B41FA5}">
                      <a16:colId xmlns:a16="http://schemas.microsoft.com/office/drawing/2014/main" val="2716703859"/>
                    </a:ext>
                  </a:extLst>
                </a:gridCol>
              </a:tblGrid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類別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訓練集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</a:rPr>
                        <a:t>測試集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驗證集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總和</a:t>
                      </a:r>
                    </a:p>
                  </a:txBody>
                  <a:tcPr marL="72075" marR="72075" marT="0" marB="0" anchor="ctr">
                    <a:solidFill>
                      <a:srgbClr val="5B98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張數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10815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3857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744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1" kern="1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15416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074482815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72075" marR="72075" marT="0" marB="0" anchor="ctr">
                    <a:solidFill>
                      <a:srgbClr val="8AB98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25%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1564840172"/>
                  </a:ext>
                </a:extLst>
              </a:tr>
            </a:tbl>
          </a:graphicData>
        </a:graphic>
      </p:graphicFrame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937ADA6-9206-4578-B38D-33D8198E13B7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25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模型訓練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訓練 </a:t>
            </a:r>
            <a:r>
              <a:rPr lang="en-US" altLang="zh-TW" dirty="0">
                <a:solidFill>
                  <a:srgbClr val="0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 回合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辨識：正躺、趴躺、坐姿及站立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研究方法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系統流程介紹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危險情境判斷方法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3085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危險情境判斷方法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使用變數累積模型判斷為警示之幀數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變數</a:t>
            </a:r>
            <a:r>
              <a:rPr lang="zh-TW" altLang="en-US" dirty="0">
                <a:solidFill>
                  <a:srgbClr val="C00000"/>
                </a:solidFill>
              </a:rPr>
              <a:t>超過閥值</a:t>
            </a:r>
            <a:r>
              <a:rPr lang="zh-TW" altLang="en-US" dirty="0">
                <a:solidFill>
                  <a:srgbClr val="000000"/>
                </a:solidFill>
              </a:rPr>
              <a:t>才警示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9D4670-9650-4F64-97DF-6CBB81E51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7" y="4154649"/>
            <a:ext cx="8268854" cy="14384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5F66C1-8978-46C1-965F-912C8F5602CD}"/>
              </a:ext>
            </a:extLst>
          </p:cNvPr>
          <p:cNvSpPr txBox="1"/>
          <p:nvPr/>
        </p:nvSpPr>
        <p:spPr>
          <a:xfrm>
            <a:off x="3587164" y="5808708"/>
            <a:ext cx="2550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1462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▲ 危險情境判斷流程圖</a:t>
            </a:r>
            <a:endParaRPr lang="zh-TW" altLang="en-US" dirty="0">
              <a:solidFill>
                <a:srgbClr val="41462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7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臉部偵測準確度實驗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7027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(1/6)</a:t>
            </a:r>
            <a:r>
              <a:rPr lang="zh-TW" altLang="en-US" sz="3200" b="0" dirty="0">
                <a:solidFill>
                  <a:srgbClr val="000000"/>
                </a:solidFill>
              </a:rPr>
              <a:t> － 目的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針對嬰兒</a:t>
            </a:r>
            <a:r>
              <a:rPr lang="zh-TW" altLang="en-US" dirty="0">
                <a:solidFill>
                  <a:srgbClr val="C00000"/>
                </a:solidFill>
              </a:rPr>
              <a:t>面部</a:t>
            </a:r>
            <a:r>
              <a:rPr lang="zh-TW" altLang="en-US" dirty="0">
                <a:solidFill>
                  <a:srgbClr val="000000"/>
                </a:solidFill>
              </a:rPr>
              <a:t>進行臉部遮擋辨識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系統設計：兼具準確性及執行效能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：偵測</a:t>
            </a:r>
            <a:r>
              <a:rPr lang="zh-TW" altLang="en-US" dirty="0">
                <a:solidFill>
                  <a:srgbClr val="C00000"/>
                </a:solidFill>
              </a:rPr>
              <a:t>速度快</a:t>
            </a:r>
            <a:r>
              <a:rPr lang="zh-TW" altLang="en-US" dirty="0">
                <a:solidFill>
                  <a:srgbClr val="000000"/>
                </a:solidFill>
              </a:rPr>
              <a:t>，召回率低，但準確度高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0000"/>
                </a:solidFill>
              </a:rPr>
              <a:t>未找到則用 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zh-TW" altLang="en-US" dirty="0">
                <a:solidFill>
                  <a:srgbClr val="C00000"/>
                </a:solidFill>
              </a:rPr>
              <a:t>正確率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準確率皆高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(2/6)</a:t>
            </a:r>
            <a:r>
              <a:rPr lang="zh-TW" altLang="en-US" sz="3200" b="0" dirty="0">
                <a:solidFill>
                  <a:srgbClr val="000000"/>
                </a:solidFill>
              </a:rPr>
              <a:t> － 設計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924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資料集：</a:t>
            </a:r>
            <a:r>
              <a:rPr lang="en-US" altLang="zh-TW" dirty="0">
                <a:solidFill>
                  <a:srgbClr val="000000"/>
                </a:solidFill>
              </a:rPr>
              <a:t>3.3.1</a:t>
            </a:r>
            <a:r>
              <a:rPr lang="zh-TW" altLang="en-US" dirty="0">
                <a:solidFill>
                  <a:srgbClr val="000000"/>
                </a:solidFill>
              </a:rPr>
              <a:t>節之嬰兒姿勢資料集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演算法：</a:t>
            </a:r>
            <a:r>
              <a:rPr lang="en-US" altLang="zh-TW" dirty="0">
                <a:solidFill>
                  <a:srgbClr val="C00000"/>
                </a:solidFill>
              </a:rPr>
              <a:t>OpenCV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endParaRPr lang="en-US" altLang="zh-TW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評估：</a:t>
            </a:r>
            <a:r>
              <a:rPr lang="en-US" altLang="zh-TW" dirty="0">
                <a:solidFill>
                  <a:srgbClr val="C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precision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>
                <a:solidFill>
                  <a:srgbClr val="C00000"/>
                </a:solidFill>
              </a:rPr>
              <a:t>recall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(4/6)</a:t>
            </a:r>
            <a:r>
              <a:rPr lang="zh-TW" altLang="en-US" sz="3200" b="0" dirty="0">
                <a:solidFill>
                  <a:srgbClr val="000000"/>
                </a:solidFill>
              </a:rPr>
              <a:t> － 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054E691-921E-43A8-909D-0F2DC1FA7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79073"/>
              </p:ext>
            </p:extLst>
          </p:nvPr>
        </p:nvGraphicFramePr>
        <p:xfrm>
          <a:off x="332425" y="1528808"/>
          <a:ext cx="8660763" cy="457643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464950">
                  <a:extLst>
                    <a:ext uri="{9D8B030D-6E8A-4147-A177-3AD203B41FA5}">
                      <a16:colId xmlns:a16="http://schemas.microsoft.com/office/drawing/2014/main" val="178370344"/>
                    </a:ext>
                  </a:extLst>
                </a:gridCol>
                <a:gridCol w="1128400">
                  <a:extLst>
                    <a:ext uri="{9D8B030D-6E8A-4147-A177-3AD203B41FA5}">
                      <a16:colId xmlns:a16="http://schemas.microsoft.com/office/drawing/2014/main" val="2509292609"/>
                    </a:ext>
                  </a:extLst>
                </a:gridCol>
                <a:gridCol w="1098872">
                  <a:extLst>
                    <a:ext uri="{9D8B030D-6E8A-4147-A177-3AD203B41FA5}">
                      <a16:colId xmlns:a16="http://schemas.microsoft.com/office/drawing/2014/main" val="1543705749"/>
                    </a:ext>
                  </a:extLst>
                </a:gridCol>
                <a:gridCol w="906150">
                  <a:extLst>
                    <a:ext uri="{9D8B030D-6E8A-4147-A177-3AD203B41FA5}">
                      <a16:colId xmlns:a16="http://schemas.microsoft.com/office/drawing/2014/main" val="757649787"/>
                    </a:ext>
                  </a:extLst>
                </a:gridCol>
                <a:gridCol w="4062391">
                  <a:extLst>
                    <a:ext uri="{9D8B030D-6E8A-4147-A177-3AD203B41FA5}">
                      <a16:colId xmlns:a16="http://schemas.microsoft.com/office/drawing/2014/main" val="158264901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演算法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Accuracy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Precision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Recall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詳細結果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16510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RetinaFace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99.78%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99.75%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99.91%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3148875907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MTCNN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74.60%</a:t>
                      </a: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94.78%</a:t>
                      </a: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TW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73.36%</a:t>
                      </a: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zh-TW" altLang="en-US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727011557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SSD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99.90%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（僅關注有臉數據）</a:t>
                      </a: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 hMerge="1"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2889694313"/>
                  </a:ext>
                </a:extLst>
              </a:tr>
              <a:tr h="10360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Haar</a:t>
                      </a:r>
                      <a:r>
                        <a:rPr lang="en-US" altLang="zh-TW" sz="18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Cascade</a:t>
                      </a:r>
                      <a:endParaRPr lang="zh-TW" altLang="en-US" sz="18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b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79.90%</a:t>
                      </a:r>
                      <a:endParaRPr lang="zh-TW" altLang="en-US" sz="1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TW" altLang="en-US" sz="1800" b="0" kern="12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僅關注有臉數據</a:t>
                      </a:r>
                      <a:r>
                        <a:rPr lang="zh-TW" altLang="en-US" sz="1800" b="0" kern="1200" dirty="0">
                          <a:solidFill>
                            <a:srgbClr val="41462C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 hMerge="1"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AutoNum type="circleNumWdWhitePlain"/>
                      </a:pP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TW" sz="1800" b="0" kern="1200" dirty="0">
                        <a:solidFill>
                          <a:srgbClr val="41462C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75" marR="72075" marT="0" marB="0" anchor="ctr"/>
                </a:tc>
                <a:extLst>
                  <a:ext uri="{0D108BD9-81ED-4DB2-BD59-A6C34878D82A}">
                    <a16:rowId xmlns:a16="http://schemas.microsoft.com/office/drawing/2014/main" val="427680845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A2C90D5B-6B29-4E19-9B94-19155C49A3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t="21271" r="1475" b="3959"/>
          <a:stretch/>
        </p:blipFill>
        <p:spPr>
          <a:xfrm>
            <a:off x="5527779" y="1956588"/>
            <a:ext cx="2880000" cy="10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(4/6)</a:t>
            </a:r>
            <a:r>
              <a:rPr lang="zh-TW" altLang="en-US" sz="3200" b="0" dirty="0">
                <a:solidFill>
                  <a:srgbClr val="000000"/>
                </a:solidFill>
              </a:rPr>
              <a:t> － 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MTCNN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en-US" altLang="zh-TW" dirty="0">
                <a:solidFill>
                  <a:srgbClr val="000000"/>
                </a:solidFill>
              </a:rPr>
              <a:t>accuracy: 90.20%, precision: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94.76%,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recall: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90.93%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•"/>
            </a:pP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en-US" altLang="zh-TW" dirty="0">
                <a:solidFill>
                  <a:srgbClr val="000000"/>
                </a:solidFill>
              </a:rPr>
              <a:t>accuracy: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99.78%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precision: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99.75%</a:t>
            </a:r>
            <a:r>
              <a:rPr lang="en-US" altLang="zh-TW" dirty="0">
                <a:solidFill>
                  <a:srgbClr val="000000"/>
                </a:solidFill>
              </a:rPr>
              <a:t>,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recall: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99.91%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B3F99D-C71C-480F-9DCD-37876EDD0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3" r="1475"/>
          <a:stretch/>
        </p:blipFill>
        <p:spPr>
          <a:xfrm>
            <a:off x="546992" y="4201210"/>
            <a:ext cx="4124740" cy="198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8DFF9EC-5658-4778-BD77-A44A973A5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6" r="1954"/>
          <a:stretch/>
        </p:blipFill>
        <p:spPr>
          <a:xfrm>
            <a:off x="4810538" y="4221088"/>
            <a:ext cx="4134679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(5/6)</a:t>
            </a:r>
            <a:r>
              <a:rPr lang="zh-TW" altLang="en-US" sz="3200" b="0" dirty="0">
                <a:solidFill>
                  <a:srgbClr val="000000"/>
                </a:solidFill>
              </a:rPr>
              <a:t> － 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OpenCV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>
                <a:solidFill>
                  <a:srgbClr val="0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之實驗結果中，多數影像誤判為無臉，即影像中有嬰兒臉部畫面，但演算法未偵測之，故僅關注判斷為有臉之數據。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000000"/>
                </a:solidFill>
              </a:rPr>
              <a:t>OpenCV</a:t>
            </a:r>
            <a:r>
              <a:rPr lang="en-US" altLang="zh-TW" sz="2400" dirty="0">
                <a:solidFill>
                  <a:srgbClr val="000000"/>
                </a:solidFill>
              </a:rPr>
              <a:t> – precision: 79.90%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en-US" altLang="zh-TW" sz="2400" dirty="0">
                <a:solidFill>
                  <a:srgbClr val="000000"/>
                </a:solidFill>
              </a:rPr>
              <a:t> – precision: </a:t>
            </a:r>
            <a:r>
              <a:rPr lang="en-US" altLang="zh-TW" sz="2400" dirty="0">
                <a:solidFill>
                  <a:srgbClr val="C00000"/>
                </a:solidFill>
              </a:rPr>
              <a:t>99.90%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082BB8-A7D7-4473-8E9F-00F2CD682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r="2399"/>
          <a:stretch/>
        </p:blipFill>
        <p:spPr>
          <a:xfrm>
            <a:off x="814760" y="4581128"/>
            <a:ext cx="3855389" cy="162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45693E-D54B-44DE-849C-DDB35899E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2" r="1742"/>
          <a:stretch/>
        </p:blipFill>
        <p:spPr>
          <a:xfrm>
            <a:off x="4840399" y="4581128"/>
            <a:ext cx="3882226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研究動機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(2/4)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嬰兒猝死症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D997F86-092F-4C8C-81C5-5F5535557B8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三軍總醫院說明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無異狀的嬰兒</a:t>
            </a:r>
            <a:r>
              <a:rPr lang="zh-TW" altLang="en-US" dirty="0">
                <a:solidFill>
                  <a:srgbClr val="C00000"/>
                </a:solidFill>
              </a:rPr>
              <a:t>突然</a:t>
            </a:r>
            <a:r>
              <a:rPr lang="zh-TW" altLang="en-US" dirty="0">
                <a:solidFill>
                  <a:srgbClr val="41462C"/>
                </a:solidFill>
              </a:rPr>
              <a:t>且</a:t>
            </a:r>
            <a:r>
              <a:rPr lang="zh-TW" altLang="en-US" dirty="0">
                <a:solidFill>
                  <a:srgbClr val="C00000"/>
                </a:solidFill>
              </a:rPr>
              <a:t>無法預期</a:t>
            </a:r>
            <a:r>
              <a:rPr lang="zh-TW" altLang="en-US" dirty="0">
                <a:solidFill>
                  <a:srgbClr val="41462C"/>
                </a:solidFill>
              </a:rPr>
              <a:t>的死亡</a:t>
            </a:r>
            <a:endParaRPr lang="en-US" altLang="zh-TW" dirty="0">
              <a:solidFill>
                <a:srgbClr val="41462C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常發生在睡眠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41462C"/>
                </a:solidFill>
              </a:rPr>
              <a:t>推測</a:t>
            </a:r>
            <a:r>
              <a:rPr lang="zh-TW" altLang="en-US" dirty="0">
                <a:solidFill>
                  <a:srgbClr val="C00000"/>
                </a:solidFill>
              </a:rPr>
              <a:t>致死原因</a:t>
            </a:r>
            <a:endParaRPr lang="en-US" altLang="zh-TW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C00000"/>
                </a:solidFill>
              </a:rPr>
              <a:t>溢奶</a:t>
            </a:r>
            <a:r>
              <a:rPr lang="zh-TW" altLang="en-US" dirty="0">
                <a:solidFill>
                  <a:srgbClr val="41462C"/>
                </a:solidFill>
              </a:rPr>
              <a:t>或</a:t>
            </a:r>
            <a:r>
              <a:rPr lang="zh-TW" altLang="en-US" dirty="0">
                <a:solidFill>
                  <a:srgbClr val="C00000"/>
                </a:solidFill>
              </a:rPr>
              <a:t>嘔吐</a:t>
            </a:r>
            <a:r>
              <a:rPr lang="zh-TW" altLang="en-US" dirty="0">
                <a:solidFill>
                  <a:srgbClr val="000000"/>
                </a:solidFill>
              </a:rPr>
              <a:t>產生呼吸道緊縮反射及憋氣</a:t>
            </a:r>
            <a:endParaRPr lang="en-US" altLang="zh-TW" dirty="0">
              <a:solidFill>
                <a:srgbClr val="000000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‣"/>
            </a:pPr>
            <a:r>
              <a:rPr lang="zh-TW" altLang="en-US" dirty="0">
                <a:solidFill>
                  <a:srgbClr val="C00000"/>
                </a:solidFill>
              </a:rPr>
              <a:t>翻身</a:t>
            </a:r>
            <a:r>
              <a:rPr lang="zh-TW" altLang="en-US" dirty="0">
                <a:solidFill>
                  <a:srgbClr val="41462C"/>
                </a:solidFill>
              </a:rPr>
              <a:t>及</a:t>
            </a:r>
            <a:r>
              <a:rPr lang="zh-TW" altLang="en-US" dirty="0">
                <a:solidFill>
                  <a:srgbClr val="C00000"/>
                </a:solidFill>
              </a:rPr>
              <a:t>趴睡</a:t>
            </a:r>
            <a:r>
              <a:rPr lang="zh-TW" altLang="en-US" dirty="0">
                <a:solidFill>
                  <a:srgbClr val="000000"/>
                </a:solidFill>
              </a:rPr>
              <a:t>致使呼吸困難</a:t>
            </a:r>
          </a:p>
        </p:txBody>
      </p:sp>
    </p:spTree>
    <p:extLst>
      <p:ext uri="{BB962C8B-B14F-4D97-AF65-F5344CB8AC3E}">
        <p14:creationId xmlns:p14="http://schemas.microsoft.com/office/powerpoint/2010/main" val="7979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臉部偵測準確度實驗 </a:t>
            </a:r>
            <a:r>
              <a:rPr lang="en-US" altLang="zh-TW" sz="3200" b="0" dirty="0">
                <a:solidFill>
                  <a:srgbClr val="000000"/>
                </a:solidFill>
              </a:rPr>
              <a:t>(6/6)</a:t>
            </a:r>
            <a:r>
              <a:rPr lang="zh-TW" altLang="en-US" sz="3200" b="0" dirty="0">
                <a:solidFill>
                  <a:srgbClr val="000000"/>
                </a:solidFill>
              </a:rPr>
              <a:t> － 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因此，透過本實驗結果可得出選用 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 演算法進行嬰兒臉部偵測，可擁有較佳的偵測</a:t>
            </a:r>
            <a:r>
              <a:rPr lang="zh-TW" altLang="en-US" dirty="0">
                <a:solidFill>
                  <a:srgbClr val="C00000"/>
                </a:solidFill>
              </a:rPr>
              <a:t>準確度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5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臉部偵測執行時間實驗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6555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(1/4)</a:t>
            </a:r>
            <a:r>
              <a:rPr lang="zh-TW" altLang="en-US" sz="3200" b="0" dirty="0">
                <a:solidFill>
                  <a:srgbClr val="000000"/>
                </a:solidFill>
              </a:rPr>
              <a:t> － 目的與設計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本研究進行嬰兒臉部偵測除了考量準確度外，亦希望提升整體系統之執行效率。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本實驗使用</a:t>
            </a:r>
            <a:r>
              <a:rPr lang="en-US" altLang="zh-TW" dirty="0">
                <a:solidFill>
                  <a:srgbClr val="000000"/>
                </a:solidFill>
              </a:rPr>
              <a:t>3.3.1</a:t>
            </a:r>
            <a:r>
              <a:rPr lang="zh-TW" altLang="en-US" dirty="0">
                <a:solidFill>
                  <a:srgbClr val="000000"/>
                </a:solidFill>
              </a:rPr>
              <a:t>節之嬰兒姿勢資料集，分析 </a:t>
            </a:r>
            <a:r>
              <a:rPr lang="en-US" altLang="zh-TW" dirty="0">
                <a:solidFill>
                  <a:srgbClr val="C00000"/>
                </a:solidFill>
              </a:rPr>
              <a:t>OpenCV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C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及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等人臉偵測演算法之</a:t>
            </a:r>
            <a:r>
              <a:rPr lang="zh-TW" altLang="en-US" dirty="0">
                <a:solidFill>
                  <a:srgbClr val="C00000"/>
                </a:solidFill>
              </a:rPr>
              <a:t>執行時間</a:t>
            </a:r>
            <a:r>
              <a:rPr lang="zh-TW" altLang="en-US" dirty="0">
                <a:solidFill>
                  <a:srgbClr val="000000"/>
                </a:solidFill>
              </a:rPr>
              <a:t>，以驗證適合本系統之演算法。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(2/4)</a:t>
            </a:r>
            <a:r>
              <a:rPr lang="zh-TW" altLang="en-US" sz="3200" b="0" dirty="0">
                <a:solidFill>
                  <a:srgbClr val="000000"/>
                </a:solidFill>
              </a:rPr>
              <a:t> － 評估方式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針對四項演算法之執行速度進行比較，透過計算演算法偵測</a:t>
            </a:r>
            <a:r>
              <a:rPr lang="en-US" altLang="zh-TW" dirty="0">
                <a:solidFill>
                  <a:srgbClr val="C00000"/>
                </a:solidFill>
              </a:rPr>
              <a:t>15416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張資料集所花費之時間，計算各演算法平均偵測一張影像之執行時間。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(3/4)</a:t>
            </a:r>
            <a:r>
              <a:rPr lang="zh-TW" altLang="en-US" sz="3200" b="0" dirty="0">
                <a:solidFill>
                  <a:srgbClr val="000000"/>
                </a:solidFill>
              </a:rPr>
              <a:t> －結果與分析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四項演算法平均每張影像偵測用時：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‐"/>
            </a:pPr>
            <a:r>
              <a:rPr lang="en-US" altLang="zh-TW" dirty="0">
                <a:solidFill>
                  <a:srgbClr val="000000"/>
                </a:solidFill>
              </a:rPr>
              <a:t>OpenCV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en-US" altLang="zh-TW" dirty="0">
                <a:solidFill>
                  <a:srgbClr val="000000"/>
                </a:solidFill>
              </a:rPr>
              <a:t>0.07</a:t>
            </a:r>
            <a:r>
              <a:rPr lang="zh-TW" altLang="en-US" dirty="0">
                <a:solidFill>
                  <a:srgbClr val="000000"/>
                </a:solidFill>
              </a:rPr>
              <a:t>秒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‐"/>
            </a:pP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zh-TW" altLang="en-US" dirty="0">
                <a:solidFill>
                  <a:srgbClr val="C00000"/>
                </a:solidFill>
              </a:rPr>
              <a:t>：</a:t>
            </a:r>
            <a:r>
              <a:rPr lang="en-US" altLang="zh-TW" dirty="0">
                <a:solidFill>
                  <a:srgbClr val="C00000"/>
                </a:solidFill>
              </a:rPr>
              <a:t>0.04</a:t>
            </a:r>
            <a:r>
              <a:rPr lang="zh-TW" altLang="en-US" dirty="0">
                <a:solidFill>
                  <a:srgbClr val="C00000"/>
                </a:solidFill>
              </a:rPr>
              <a:t>秒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‐"/>
            </a:pPr>
            <a:r>
              <a:rPr lang="en-US" altLang="zh-TW" dirty="0">
                <a:solidFill>
                  <a:srgbClr val="000000"/>
                </a:solidFill>
              </a:rPr>
              <a:t>MTCNN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en-US" altLang="zh-TW" dirty="0">
                <a:solidFill>
                  <a:srgbClr val="000000"/>
                </a:solidFill>
              </a:rPr>
              <a:t>0.50</a:t>
            </a:r>
            <a:r>
              <a:rPr lang="zh-TW" altLang="en-US" dirty="0">
                <a:solidFill>
                  <a:srgbClr val="000000"/>
                </a:solidFill>
              </a:rPr>
              <a:t>秒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‐"/>
            </a:pPr>
            <a:r>
              <a:rPr lang="en-US" altLang="zh-TW" dirty="0" err="1">
                <a:solidFill>
                  <a:srgbClr val="000000"/>
                </a:solidFill>
              </a:rPr>
              <a:t>RetinaFace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r>
              <a:rPr lang="en-US" altLang="zh-TW" dirty="0">
                <a:solidFill>
                  <a:srgbClr val="000000"/>
                </a:solidFill>
              </a:rPr>
              <a:t>1.33</a:t>
            </a:r>
            <a:r>
              <a:rPr lang="zh-TW" altLang="en-US" dirty="0">
                <a:solidFill>
                  <a:srgbClr val="000000"/>
                </a:solidFill>
              </a:rPr>
              <a:t>秒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因此，透過本實驗可得出使用 </a:t>
            </a:r>
            <a:r>
              <a:rPr lang="en-US" altLang="zh-TW" dirty="0">
                <a:solidFill>
                  <a:srgbClr val="C00000"/>
                </a:solidFill>
              </a:rPr>
              <a:t>SSD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zh-TW" altLang="en-US" dirty="0">
                <a:solidFill>
                  <a:srgbClr val="000000"/>
                </a:solidFill>
              </a:rPr>
              <a:t>演算法進行嬰兒臉部偵測，將可擁有較佳的</a:t>
            </a:r>
            <a:r>
              <a:rPr lang="zh-TW" altLang="en-US" dirty="0">
                <a:solidFill>
                  <a:srgbClr val="C00000"/>
                </a:solidFill>
              </a:rPr>
              <a:t>偵測速度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dirty="0">
                <a:solidFill>
                  <a:srgbClr val="000000"/>
                </a:solidFill>
              </a:rPr>
              <a:t>臉部偵測執行時間實驗 </a:t>
            </a:r>
            <a:r>
              <a:rPr lang="en-US" altLang="zh-TW" sz="3200" b="0" dirty="0">
                <a:solidFill>
                  <a:srgbClr val="000000"/>
                </a:solidFill>
              </a:rPr>
              <a:t>(4/4)</a:t>
            </a:r>
            <a:r>
              <a:rPr lang="zh-TW" altLang="en-US" sz="3200" b="0" dirty="0">
                <a:solidFill>
                  <a:srgbClr val="000000"/>
                </a:solidFill>
              </a:rPr>
              <a:t> －結果與分析</a:t>
            </a:r>
            <a:endParaRPr lang="en-US" altLang="zh-TW" sz="3200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總結 </a:t>
            </a:r>
            <a:r>
              <a:rPr lang="en-US" altLang="zh-TW" dirty="0">
                <a:solidFill>
                  <a:srgbClr val="000000"/>
                </a:solidFill>
              </a:rPr>
              <a:t>4.1 </a:t>
            </a:r>
            <a:r>
              <a:rPr lang="zh-TW" altLang="en-US" dirty="0">
                <a:solidFill>
                  <a:srgbClr val="000000"/>
                </a:solidFill>
              </a:rPr>
              <a:t>節與 </a:t>
            </a:r>
            <a:r>
              <a:rPr lang="en-US" altLang="zh-TW" dirty="0">
                <a:solidFill>
                  <a:srgbClr val="000000"/>
                </a:solidFill>
              </a:rPr>
              <a:t>4.2 </a:t>
            </a:r>
            <a:r>
              <a:rPr lang="zh-TW" altLang="en-US" dirty="0">
                <a:solidFill>
                  <a:srgbClr val="000000"/>
                </a:solidFill>
              </a:rPr>
              <a:t>節之實驗結果，驗證本系統</a:t>
            </a:r>
            <a:r>
              <a:rPr lang="zh-TW" altLang="en-US" dirty="0">
                <a:solidFill>
                  <a:srgbClr val="C00000"/>
                </a:solidFill>
              </a:rPr>
              <a:t>先使用 </a:t>
            </a:r>
            <a:r>
              <a:rPr lang="en-US" altLang="zh-TW" dirty="0">
                <a:solidFill>
                  <a:srgbClr val="C00000"/>
                </a:solidFill>
              </a:rPr>
              <a:t>SSD </a:t>
            </a:r>
            <a:r>
              <a:rPr lang="zh-TW" altLang="en-US" dirty="0">
                <a:solidFill>
                  <a:srgbClr val="C00000"/>
                </a:solidFill>
              </a:rPr>
              <a:t>演算法</a:t>
            </a:r>
            <a:r>
              <a:rPr lang="zh-TW" altLang="en-US" dirty="0">
                <a:solidFill>
                  <a:srgbClr val="000000"/>
                </a:solidFill>
              </a:rPr>
              <a:t>偵測嬰兒臉部，未如期找到目標時，則</a:t>
            </a:r>
            <a:r>
              <a:rPr lang="zh-TW" altLang="en-US" dirty="0">
                <a:solidFill>
                  <a:srgbClr val="C00000"/>
                </a:solidFill>
              </a:rPr>
              <a:t>改以 </a:t>
            </a:r>
            <a:r>
              <a:rPr lang="en-US" altLang="zh-TW" dirty="0" err="1">
                <a:solidFill>
                  <a:srgbClr val="C00000"/>
                </a:solidFill>
              </a:rPr>
              <a:t>RetinaFace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zh-TW" altLang="en-US" dirty="0">
                <a:solidFill>
                  <a:srgbClr val="C00000"/>
                </a:solidFill>
              </a:rPr>
              <a:t>演算法</a:t>
            </a:r>
            <a:r>
              <a:rPr lang="zh-TW" altLang="en-US" dirty="0">
                <a:solidFill>
                  <a:srgbClr val="000000"/>
                </a:solidFill>
              </a:rPr>
              <a:t>偵測，達成兼具準確性及執行效率之系統目標。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臉部遮擋辨識實驗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215627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臉部遮擋辨識實驗 </a:t>
            </a:r>
            <a:r>
              <a:rPr lang="en-US" altLang="zh-TW" b="0" dirty="0">
                <a:solidFill>
                  <a:srgbClr val="000000"/>
                </a:solidFill>
              </a:rPr>
              <a:t>(1/2)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本文為偵測嬰兒臉部是否遭非奶嘴</a:t>
            </a:r>
            <a:r>
              <a:rPr lang="zh-TW" altLang="en-US" dirty="0">
                <a:solidFill>
                  <a:srgbClr val="C00000"/>
                </a:solidFill>
              </a:rPr>
              <a:t>異物遮擋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000000"/>
                </a:solidFill>
              </a:rPr>
              <a:t>3.2.2 </a:t>
            </a:r>
            <a:r>
              <a:rPr lang="zh-TW" altLang="en-US" dirty="0">
                <a:solidFill>
                  <a:srgbClr val="000000"/>
                </a:solidFill>
              </a:rPr>
              <a:t>節之嬰兒臉部資料集以 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000000"/>
                </a:solidFill>
              </a:rPr>
              <a:t> 訓練模型，並透過驗證集進行模型驗證。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程式實作中，網路訓練回合數為 </a:t>
            </a:r>
            <a:r>
              <a:rPr lang="en-US" altLang="zh-TW" dirty="0">
                <a:solidFill>
                  <a:srgbClr val="C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，設定影像資料大小為 </a:t>
            </a:r>
            <a:r>
              <a:rPr lang="en-US" altLang="zh-TW" dirty="0">
                <a:solidFill>
                  <a:srgbClr val="000000"/>
                </a:solidFill>
              </a:rPr>
              <a:t>224x224</a:t>
            </a:r>
            <a:r>
              <a:rPr lang="zh-TW" altLang="en-US" dirty="0">
                <a:solidFill>
                  <a:srgbClr val="000000"/>
                </a:solidFill>
              </a:rPr>
              <a:t>，包含三個類別（臉部無遮擋及使用奶嘴之安全狀態與臉部遭異物遮擋之危險狀態）。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2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臉部遮擋辨識實驗 </a:t>
            </a:r>
            <a:r>
              <a:rPr lang="en-US" altLang="zh-TW" b="0" dirty="0">
                <a:solidFill>
                  <a:srgbClr val="000000"/>
                </a:solidFill>
              </a:rPr>
              <a:t>(2/2)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訓練準確率 </a:t>
            </a:r>
            <a:r>
              <a:rPr lang="en-US" altLang="zh-TW" dirty="0">
                <a:solidFill>
                  <a:srgbClr val="C00000"/>
                </a:solidFill>
              </a:rPr>
              <a:t>98.06%</a:t>
            </a:r>
            <a:r>
              <a:rPr lang="zh-TW" altLang="en-US" dirty="0">
                <a:solidFill>
                  <a:srgbClr val="000000"/>
                </a:solidFill>
              </a:rPr>
              <a:t>，測試準確率</a:t>
            </a:r>
            <a:r>
              <a:rPr lang="en-US" altLang="zh-TW" dirty="0">
                <a:solidFill>
                  <a:srgbClr val="C00000"/>
                </a:solidFill>
              </a:rPr>
              <a:t>99.43%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000000"/>
                </a:solidFill>
              </a:rPr>
              <a:t>342 </a:t>
            </a:r>
            <a:r>
              <a:rPr lang="zh-TW" altLang="en-US" dirty="0">
                <a:solidFill>
                  <a:srgbClr val="000000"/>
                </a:solidFill>
              </a:rPr>
              <a:t>張之驗證集影像進行模型驗證，所有影像</a:t>
            </a:r>
            <a:r>
              <a:rPr lang="zh-TW" altLang="en-US" dirty="0">
                <a:solidFill>
                  <a:srgbClr val="C00000"/>
                </a:solidFill>
              </a:rPr>
              <a:t>皆辨識正確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E70F10-EC31-4096-84FF-F94485DE6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91" y="4008659"/>
            <a:ext cx="7001443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59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姿勢辨識實驗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6974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研究動機 </a:t>
            </a:r>
            <a:r>
              <a:rPr lang="en-US" altLang="zh-TW" b="0" dirty="0">
                <a:solidFill>
                  <a:srgbClr val="000000"/>
                </a:solidFill>
              </a:rPr>
              <a:t>(3/4)</a:t>
            </a:r>
            <a:r>
              <a:rPr lang="zh-TW" altLang="en-US" b="0" dirty="0">
                <a:solidFill>
                  <a:srgbClr val="000000"/>
                </a:solidFill>
              </a:rPr>
              <a:t> － 實際狀況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D997F86-092F-4C8C-81C5-5F5535557B8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嬰兒：存在危險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溢奶或物品遮蓋口鼻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自行翻身或站立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照護者：</a:t>
            </a:r>
            <a:r>
              <a:rPr lang="zh-TW" altLang="en-US" dirty="0">
                <a:solidFill>
                  <a:srgbClr val="C00000"/>
                </a:solidFill>
              </a:rPr>
              <a:t>未及時發現</a:t>
            </a:r>
            <a:endParaRPr lang="en-US" altLang="zh-TW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泡奶或如廁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姿勢辨識實驗 </a:t>
            </a:r>
            <a:r>
              <a:rPr lang="en-US" altLang="zh-TW" b="0" dirty="0">
                <a:solidFill>
                  <a:srgbClr val="000000"/>
                </a:solidFill>
              </a:rPr>
              <a:t>(1/3)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本文為辨識嬰兒</a:t>
            </a:r>
            <a:r>
              <a:rPr lang="zh-TW" altLang="en-US" dirty="0">
                <a:solidFill>
                  <a:srgbClr val="C00000"/>
                </a:solidFill>
              </a:rPr>
              <a:t>姿勢</a:t>
            </a:r>
            <a:r>
              <a:rPr lang="zh-TW" altLang="en-US" dirty="0">
                <a:solidFill>
                  <a:srgbClr val="000000"/>
                </a:solidFill>
              </a:rPr>
              <a:t>是否處於危險狀態。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000000"/>
                </a:solidFill>
              </a:rPr>
              <a:t>3.3.1 </a:t>
            </a:r>
            <a:r>
              <a:rPr lang="zh-TW" altLang="en-US" dirty="0">
                <a:solidFill>
                  <a:srgbClr val="000000"/>
                </a:solidFill>
              </a:rPr>
              <a:t>節之嬰兒姿勢資料集以 </a:t>
            </a:r>
            <a:r>
              <a:rPr lang="en-US" altLang="zh-TW" dirty="0">
                <a:solidFill>
                  <a:srgbClr val="C00000"/>
                </a:solidFill>
              </a:rPr>
              <a:t>ResNet50</a:t>
            </a:r>
            <a:r>
              <a:rPr lang="zh-TW" altLang="en-US" dirty="0">
                <a:solidFill>
                  <a:srgbClr val="000000"/>
                </a:solidFill>
              </a:rPr>
              <a:t> 訓練模型，並透過驗證集進行模型驗證。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程式實作中，網路訓練回合數為 </a:t>
            </a:r>
            <a:r>
              <a:rPr lang="en-US" altLang="zh-TW" dirty="0">
                <a:solidFill>
                  <a:srgbClr val="C00000"/>
                </a:solidFill>
              </a:rPr>
              <a:t>20</a:t>
            </a:r>
            <a:r>
              <a:rPr lang="zh-TW" altLang="en-US" dirty="0">
                <a:solidFill>
                  <a:srgbClr val="000000"/>
                </a:solidFill>
              </a:rPr>
              <a:t>，設定影像資料大小為 </a:t>
            </a:r>
            <a:r>
              <a:rPr lang="en-US" altLang="zh-TW" dirty="0">
                <a:solidFill>
                  <a:srgbClr val="000000"/>
                </a:solidFill>
              </a:rPr>
              <a:t>224x224</a:t>
            </a:r>
            <a:r>
              <a:rPr lang="zh-TW" altLang="en-US" dirty="0">
                <a:solidFill>
                  <a:srgbClr val="000000"/>
                </a:solidFill>
              </a:rPr>
              <a:t>，包含四個類別（正躺、趴躺、坐姿及站立）。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姿勢辨識實驗 </a:t>
            </a:r>
            <a:r>
              <a:rPr lang="en-US" altLang="zh-TW" b="0" dirty="0">
                <a:solidFill>
                  <a:srgbClr val="000000"/>
                </a:solidFill>
              </a:rPr>
              <a:t>(2/3)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訓練準確率 </a:t>
            </a:r>
            <a:r>
              <a:rPr lang="en-US" altLang="zh-TW" dirty="0">
                <a:solidFill>
                  <a:srgbClr val="C00000"/>
                </a:solidFill>
              </a:rPr>
              <a:t>99.45%</a:t>
            </a:r>
            <a:r>
              <a:rPr lang="zh-TW" altLang="en-US" dirty="0">
                <a:solidFill>
                  <a:srgbClr val="000000"/>
                </a:solidFill>
              </a:rPr>
              <a:t>，測試準確率</a:t>
            </a:r>
            <a:r>
              <a:rPr lang="en-US" altLang="zh-TW" dirty="0">
                <a:solidFill>
                  <a:srgbClr val="C00000"/>
                </a:solidFill>
              </a:rPr>
              <a:t>99.71%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使用 </a:t>
            </a:r>
            <a:r>
              <a:rPr lang="en-US" altLang="zh-TW" dirty="0">
                <a:solidFill>
                  <a:srgbClr val="000000"/>
                </a:solidFill>
              </a:rPr>
              <a:t>744</a:t>
            </a:r>
            <a:r>
              <a:rPr lang="zh-TW" altLang="en-US" dirty="0">
                <a:solidFill>
                  <a:srgbClr val="000000"/>
                </a:solidFill>
              </a:rPr>
              <a:t>張之驗證集影像進行模型驗證，其中有</a:t>
            </a:r>
            <a:r>
              <a:rPr lang="zh-TW" altLang="en-US" dirty="0">
                <a:solidFill>
                  <a:srgbClr val="C00000"/>
                </a:solidFill>
              </a:rPr>
              <a:t>五張辨識錯誤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C2EAEE-82BA-4FDB-B1EC-7CC6434B5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95" y="3877875"/>
            <a:ext cx="8754618" cy="19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32B61C-70AB-4340-868F-D42BB282C755}"/>
              </a:ext>
            </a:extLst>
          </p:cNvPr>
          <p:cNvSpPr/>
          <p:nvPr/>
        </p:nvSpPr>
        <p:spPr>
          <a:xfrm>
            <a:off x="3109261" y="4880449"/>
            <a:ext cx="1485317" cy="2893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DBAFB0-A05A-4474-8130-FED16FEEE1CE}"/>
              </a:ext>
            </a:extLst>
          </p:cNvPr>
          <p:cNvSpPr/>
          <p:nvPr/>
        </p:nvSpPr>
        <p:spPr>
          <a:xfrm>
            <a:off x="7683253" y="5189229"/>
            <a:ext cx="1370436" cy="2893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621F08-E6D0-4367-9B77-F5BD9BF8EB57}"/>
              </a:ext>
            </a:extLst>
          </p:cNvPr>
          <p:cNvSpPr/>
          <p:nvPr/>
        </p:nvSpPr>
        <p:spPr>
          <a:xfrm>
            <a:off x="4594578" y="5192663"/>
            <a:ext cx="1828800" cy="2893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3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姿勢辨識實驗 </a:t>
            </a:r>
            <a:r>
              <a:rPr lang="en-US" altLang="zh-TW" b="0" dirty="0">
                <a:solidFill>
                  <a:srgbClr val="000000"/>
                </a:solidFill>
              </a:rPr>
              <a:t>(3/3)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驗證集辨識錯誤的影像中，有三張將</a:t>
            </a:r>
            <a:r>
              <a:rPr lang="zh-TW" altLang="en-US" dirty="0">
                <a:solidFill>
                  <a:srgbClr val="C00000"/>
                </a:solidFill>
              </a:rPr>
              <a:t>坐姿誤判為趴躺</a:t>
            </a:r>
            <a:r>
              <a:rPr lang="zh-TW" altLang="en-US" dirty="0">
                <a:solidFill>
                  <a:srgbClr val="000000"/>
                </a:solidFill>
              </a:rPr>
              <a:t>姿勢，推測原因為嬰兒雖呈現坐姿，但上半身貼近其腿部，而導致誤判。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EE26AD-C83C-40E9-A952-84503D61A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57" y="3501328"/>
            <a:ext cx="407671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實驗設計與結果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臉部偵測準確度實驗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臉部偵測執行時間實驗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臉部遮擋辨識實驗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姿勢辨識實驗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影片危險偵測實驗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48356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影片危險偵測實驗 </a:t>
            </a:r>
            <a:r>
              <a:rPr lang="en-US" altLang="zh-TW" b="0" dirty="0">
                <a:solidFill>
                  <a:srgbClr val="000000"/>
                </a:solidFill>
              </a:rPr>
              <a:t>(1/4)</a:t>
            </a:r>
            <a:r>
              <a:rPr lang="zh-TW" altLang="en-US" b="0" dirty="0">
                <a:solidFill>
                  <a:srgbClr val="000000"/>
                </a:solidFill>
              </a:rPr>
              <a:t> － 目的與設計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64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本實驗為驗證此系統能基於嬰兒影像進行危險監測，利用網路之</a:t>
            </a:r>
            <a:r>
              <a:rPr lang="zh-TW" altLang="en-US" dirty="0">
                <a:solidFill>
                  <a:srgbClr val="C00000"/>
                </a:solidFill>
              </a:rPr>
              <a:t>真實嬰兒影片</a:t>
            </a:r>
            <a:r>
              <a:rPr lang="zh-TW" altLang="en-US" dirty="0">
                <a:solidFill>
                  <a:srgbClr val="000000"/>
                </a:solidFill>
              </a:rPr>
              <a:t>，包含不同之拍攝視角、嬰兒樣貌及狀態等，實驗臉部遮擋辨識模型與姿勢辨識模型之準確性。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65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影片危險偵測實驗 </a:t>
            </a:r>
            <a:r>
              <a:rPr lang="en-US" altLang="zh-TW" b="0" dirty="0">
                <a:solidFill>
                  <a:srgbClr val="000000"/>
                </a:solidFill>
              </a:rPr>
              <a:t>(2/4)</a:t>
            </a:r>
            <a:r>
              <a:rPr lang="zh-TW" altLang="en-US" b="0" dirty="0">
                <a:solidFill>
                  <a:srgbClr val="000000"/>
                </a:solidFill>
              </a:rPr>
              <a:t> － 評估方式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本實驗將影片切成共</a:t>
            </a:r>
            <a:r>
              <a:rPr lang="en-US" altLang="zh-TW" dirty="0">
                <a:solidFill>
                  <a:srgbClr val="C00000"/>
                </a:solidFill>
              </a:rPr>
              <a:t>3374</a:t>
            </a:r>
            <a:r>
              <a:rPr lang="zh-TW" altLang="en-US" dirty="0">
                <a:solidFill>
                  <a:srgbClr val="000000"/>
                </a:solidFill>
              </a:rPr>
              <a:t>幀影像，並透過輸出每幀影像之臉部遮擋及姿勢辨識結果，計算其</a:t>
            </a:r>
            <a:r>
              <a:rPr lang="en-US" altLang="zh-TW" dirty="0">
                <a:solidFill>
                  <a:srgbClr val="000000"/>
                </a:solidFill>
              </a:rPr>
              <a:t>accuracy</a:t>
            </a:r>
            <a:r>
              <a:rPr lang="zh-TW" altLang="en-US" dirty="0">
                <a:solidFill>
                  <a:srgbClr val="000000"/>
                </a:solidFill>
              </a:rPr>
              <a:t>、</a:t>
            </a:r>
            <a:r>
              <a:rPr lang="en-US" altLang="zh-TW" dirty="0">
                <a:solidFill>
                  <a:srgbClr val="000000"/>
                </a:solidFill>
              </a:rPr>
              <a:t>precision </a:t>
            </a:r>
            <a:r>
              <a:rPr lang="zh-TW" altLang="en-US" dirty="0">
                <a:solidFill>
                  <a:srgbClr val="000000"/>
                </a:solidFill>
              </a:rPr>
              <a:t>及 </a:t>
            </a:r>
            <a:r>
              <a:rPr lang="en-US" altLang="zh-TW" dirty="0">
                <a:solidFill>
                  <a:srgbClr val="000000"/>
                </a:solidFill>
              </a:rPr>
              <a:t>recall</a:t>
            </a:r>
            <a:r>
              <a:rPr lang="zh-TW" altLang="en-US" dirty="0">
                <a:solidFill>
                  <a:srgbClr val="000000"/>
                </a:solidFill>
              </a:rPr>
              <a:t>，驗證此二模型得以應用在監測嬰兒危險情境。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0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影片危險偵測實驗 </a:t>
            </a:r>
            <a:r>
              <a:rPr lang="en-US" altLang="zh-TW" b="0" dirty="0">
                <a:solidFill>
                  <a:srgbClr val="000000"/>
                </a:solidFill>
              </a:rPr>
              <a:t>(3/4)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姿勢辨識</a:t>
            </a:r>
            <a:r>
              <a:rPr lang="zh-TW" altLang="en-US" dirty="0">
                <a:solidFill>
                  <a:srgbClr val="000000"/>
                </a:solidFill>
              </a:rPr>
              <a:t>：含 </a:t>
            </a:r>
            <a:r>
              <a:rPr lang="en-US" altLang="zh-TW" dirty="0">
                <a:solidFill>
                  <a:srgbClr val="000000"/>
                </a:solidFill>
              </a:rPr>
              <a:t>278</a:t>
            </a:r>
            <a:r>
              <a:rPr lang="zh-TW" altLang="en-US" dirty="0">
                <a:solidFill>
                  <a:srgbClr val="000000"/>
                </a:solidFill>
              </a:rPr>
              <a:t> 張誤判為趴躺姿勢的影像，推測為嬰兒身體遭棉被遮擋，只拍攝到臉部。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709376-91FA-4E46-A91C-68ED9CE8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322" y="3822837"/>
            <a:ext cx="2208000" cy="1656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121315-AE67-4E0A-ABA4-0BD114FCA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7" y="3836830"/>
            <a:ext cx="6807152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</a:rPr>
              <a:t>影片危險偵測實驗 </a:t>
            </a:r>
            <a:r>
              <a:rPr lang="en-US" altLang="zh-TW" b="0" dirty="0">
                <a:solidFill>
                  <a:srgbClr val="000000"/>
                </a:solidFill>
              </a:rPr>
              <a:t>(4/4)</a:t>
            </a:r>
            <a:r>
              <a:rPr lang="zh-TW" altLang="en-US" b="0" dirty="0">
                <a:solidFill>
                  <a:srgbClr val="000000"/>
                </a:solidFill>
              </a:rPr>
              <a:t> － 結果與分析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臉部遮擋辨識</a:t>
            </a:r>
            <a:r>
              <a:rPr lang="zh-TW" altLang="en-US" dirty="0">
                <a:solidFill>
                  <a:srgbClr val="000000"/>
                </a:solidFill>
              </a:rPr>
              <a:t>：多張影像誤判為警示狀態，推測為影像中之奶嘴或嬰兒臉部遭手部等遮擋。</a:t>
            </a:r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7450029-F480-43BD-A30D-9A703D4AE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488" y="3885056"/>
            <a:ext cx="1800000" cy="180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3DCDED7-C1BB-43C9-96C6-9C73CED7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74" y="3888547"/>
            <a:ext cx="676759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結論與未來展望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結論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未來展望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結論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(1/2)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69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有別於感測器式之功能單一性及不便性，及影像式僅關注嬰兒呼吸或單一動作之研究。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本文基於深度學習技術，透過</a:t>
            </a:r>
            <a:r>
              <a:rPr lang="zh-TW" altLang="en-US" dirty="0">
                <a:solidFill>
                  <a:srgbClr val="C00000"/>
                </a:solidFill>
              </a:rPr>
              <a:t>嬰兒影像</a:t>
            </a:r>
            <a:r>
              <a:rPr lang="zh-TW" altLang="en-US" dirty="0">
                <a:solidFill>
                  <a:srgbClr val="000000"/>
                </a:solidFill>
              </a:rPr>
              <a:t>：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辨識嬰兒正躺、趴睡、坐姿及站立等</a:t>
            </a:r>
            <a:r>
              <a:rPr lang="zh-TW" altLang="en-US" dirty="0">
                <a:solidFill>
                  <a:srgbClr val="C00000"/>
                </a:solidFill>
              </a:rPr>
              <a:t>姿勢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辨識嬰兒是否因嘔吐物、毛巾等外物</a:t>
            </a:r>
            <a:r>
              <a:rPr lang="zh-TW" altLang="en-US" dirty="0">
                <a:solidFill>
                  <a:srgbClr val="C00000"/>
                </a:solidFill>
              </a:rPr>
              <a:t>遮擋臉部</a:t>
            </a:r>
            <a:r>
              <a:rPr lang="zh-TW" altLang="en-US" dirty="0">
                <a:solidFill>
                  <a:srgbClr val="000000"/>
                </a:solidFill>
              </a:rPr>
              <a:t>。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提供關注於嬰兒臉部及動作之多種危險情境監測系統，有助於降低嬰兒死亡之風險。</a:t>
            </a:r>
          </a:p>
        </p:txBody>
      </p:sp>
    </p:spTree>
    <p:extLst>
      <p:ext uri="{BB962C8B-B14F-4D97-AF65-F5344CB8AC3E}">
        <p14:creationId xmlns:p14="http://schemas.microsoft.com/office/powerpoint/2010/main" val="8236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研究動機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(4/4)</a:t>
            </a:r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 － 既有機制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F719FB4-7458-430A-8E5C-426A7D3AA4E2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感測器</a:t>
            </a:r>
            <a:r>
              <a:rPr lang="zh-TW" altLang="en-US" dirty="0">
                <a:solidFill>
                  <a:srgbClr val="41462C"/>
                </a:solidFill>
              </a:rPr>
              <a:t>：</a:t>
            </a:r>
            <a:r>
              <a:rPr lang="zh-TW" altLang="en-US" dirty="0">
                <a:solidFill>
                  <a:srgbClr val="000000"/>
                </a:solidFill>
              </a:rPr>
              <a:t>量測特定生理訊號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功能單一</a:t>
            </a:r>
            <a:r>
              <a:rPr lang="zh-TW" altLang="en-US" dirty="0">
                <a:solidFill>
                  <a:srgbClr val="000000"/>
                </a:solidFill>
              </a:rPr>
              <a:t>：需多種感測器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影響嬰兒</a:t>
            </a:r>
            <a:r>
              <a:rPr lang="zh-TW" altLang="en-US" dirty="0">
                <a:solidFill>
                  <a:srgbClr val="000000"/>
                </a:solidFill>
              </a:rPr>
              <a:t>：裝置纏繞或誤食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</a:rPr>
              <a:t>電腦視覺</a:t>
            </a:r>
            <a:r>
              <a:rPr lang="zh-TW" altLang="en-US" dirty="0">
                <a:solidFill>
                  <a:srgbClr val="41462C"/>
                </a:solidFill>
              </a:rPr>
              <a:t>：</a:t>
            </a:r>
            <a:r>
              <a:rPr lang="zh-TW" altLang="en-US" dirty="0">
                <a:solidFill>
                  <a:srgbClr val="000000"/>
                </a:solidFill>
              </a:rPr>
              <a:t>偵測影像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嬰兒相關之研究較少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僅呼吸頻率、面部特徵或單一睡姿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結論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(2/2)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70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由於目前未有公開嬰兒資料集，故本論文使用之所有嬰兒影像，皆收集自</a:t>
            </a:r>
            <a:r>
              <a:rPr lang="zh-TW" altLang="en-US" dirty="0">
                <a:solidFill>
                  <a:srgbClr val="C00000"/>
                </a:solidFill>
              </a:rPr>
              <a:t>網路上真實嬰兒</a:t>
            </a:r>
            <a:r>
              <a:rPr lang="zh-TW" altLang="en-US" dirty="0">
                <a:solidFill>
                  <a:srgbClr val="000000"/>
                </a:solidFill>
              </a:rPr>
              <a:t>照片或影片擷取，再經前處理及分類標示而成。</a:t>
            </a:r>
          </a:p>
        </p:txBody>
      </p:sp>
    </p:spTree>
    <p:extLst>
      <p:ext uri="{BB962C8B-B14F-4D97-AF65-F5344CB8AC3E}">
        <p14:creationId xmlns:p14="http://schemas.microsoft.com/office/powerpoint/2010/main" val="14712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71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研究動機與目的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結論與未來展望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⁃"/>
            </a:pPr>
            <a:r>
              <a:rPr lang="zh-TW" altLang="en-US" dirty="0">
                <a:solidFill>
                  <a:srgbClr val="000000"/>
                </a:solidFill>
              </a:rPr>
              <a:t>未來展望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未來展望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(1/2)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72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危險辨識功能：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在偵測姿勢時加入</a:t>
            </a:r>
            <a:r>
              <a:rPr lang="zh-TW" altLang="en-US" dirty="0">
                <a:solidFill>
                  <a:srgbClr val="C00000"/>
                </a:solidFill>
              </a:rPr>
              <a:t>時間資訊</a:t>
            </a:r>
            <a:r>
              <a:rPr lang="zh-TW" altLang="en-US" dirty="0">
                <a:solidFill>
                  <a:srgbClr val="000000"/>
                </a:solidFill>
              </a:rPr>
              <a:t>，預期得以判斷更多嬰兒行為，如：翻身及爬行等動作。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除辨識嬰兒臉部遭異物遮蔽外，若加入偵測</a:t>
            </a:r>
            <a:r>
              <a:rPr lang="zh-TW" altLang="en-US" dirty="0">
                <a:solidFill>
                  <a:srgbClr val="C00000"/>
                </a:solidFill>
              </a:rPr>
              <a:t>面部表情</a:t>
            </a:r>
            <a:r>
              <a:rPr lang="zh-TW" altLang="en-US" dirty="0">
                <a:solidFill>
                  <a:srgbClr val="000000"/>
                </a:solidFill>
              </a:rPr>
              <a:t>等其他資訊，可更詳盡監測嬰兒狀態。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提供</a:t>
            </a:r>
            <a:r>
              <a:rPr lang="zh-TW" altLang="en-US" dirty="0">
                <a:solidFill>
                  <a:srgbClr val="C00000"/>
                </a:solidFill>
              </a:rPr>
              <a:t>多嬰兒情境</a:t>
            </a:r>
            <a:r>
              <a:rPr lang="zh-TW" altLang="en-US" dirty="0">
                <a:solidFill>
                  <a:srgbClr val="000000"/>
                </a:solidFill>
              </a:rPr>
              <a:t>偵測，則使用場景將可更廣泛。</a:t>
            </a:r>
          </a:p>
        </p:txBody>
      </p:sp>
    </p:spTree>
    <p:extLst>
      <p:ext uri="{BB962C8B-B14F-4D97-AF65-F5344CB8AC3E}">
        <p14:creationId xmlns:p14="http://schemas.microsoft.com/office/powerpoint/2010/main" val="11191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未來展望 </a:t>
            </a:r>
            <a:r>
              <a:rPr lang="en-US" altLang="zh-TW" b="0" dirty="0">
                <a:solidFill>
                  <a:srgbClr val="000000"/>
                </a:solidFill>
                <a:latin typeface="+mn-lt"/>
                <a:ea typeface="+mn-ea"/>
              </a:rPr>
              <a:t>(2/2)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73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系統實作：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提供設定</a:t>
            </a:r>
            <a:r>
              <a:rPr lang="zh-TW" altLang="en-US" dirty="0">
                <a:solidFill>
                  <a:srgbClr val="C00000"/>
                </a:solidFill>
              </a:rPr>
              <a:t>觀測年齡區間</a:t>
            </a:r>
            <a:r>
              <a:rPr lang="zh-TW" altLang="en-US" dirty="0">
                <a:solidFill>
                  <a:srgbClr val="000000"/>
                </a:solidFill>
              </a:rPr>
              <a:t>，即可針對不同特定年齡嬰幼兒警示其具危險性之動作。</a:t>
            </a:r>
            <a:endParaRPr lang="en-US" altLang="zh-TW" dirty="0">
              <a:solidFill>
                <a:srgbClr val="000000"/>
              </a:solidFill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zh-TW" altLang="en-US" dirty="0">
                <a:solidFill>
                  <a:srgbClr val="000000"/>
                </a:solidFill>
              </a:rPr>
              <a:t>結合</a:t>
            </a:r>
            <a:r>
              <a:rPr lang="zh-TW" altLang="en-US" dirty="0">
                <a:solidFill>
                  <a:srgbClr val="C00000"/>
                </a:solidFill>
              </a:rPr>
              <a:t>社群通訊軟體</a:t>
            </a:r>
            <a:r>
              <a:rPr lang="zh-TW" altLang="en-US" dirty="0">
                <a:solidFill>
                  <a:srgbClr val="000000"/>
                </a:solidFill>
              </a:rPr>
              <a:t>等，如：</a:t>
            </a:r>
            <a:r>
              <a:rPr lang="en-US" altLang="zh-TW" dirty="0">
                <a:solidFill>
                  <a:srgbClr val="000000"/>
                </a:solidFill>
              </a:rPr>
              <a:t>Line </a:t>
            </a:r>
            <a:r>
              <a:rPr lang="zh-TW" altLang="en-US" dirty="0">
                <a:solidFill>
                  <a:srgbClr val="000000"/>
                </a:solidFill>
              </a:rPr>
              <a:t>或 </a:t>
            </a:r>
            <a:r>
              <a:rPr lang="en-US" altLang="zh-TW" dirty="0">
                <a:solidFill>
                  <a:srgbClr val="000000"/>
                </a:solidFill>
              </a:rPr>
              <a:t>Telegram </a:t>
            </a:r>
            <a:r>
              <a:rPr lang="zh-TW" altLang="en-US" dirty="0">
                <a:solidFill>
                  <a:srgbClr val="000000"/>
                </a:solidFill>
              </a:rPr>
              <a:t>等，進行即時之推播訊息以通知照顧者。</a:t>
            </a:r>
          </a:p>
        </p:txBody>
      </p:sp>
    </p:spTree>
    <p:extLst>
      <p:ext uri="{BB962C8B-B14F-4D97-AF65-F5344CB8AC3E}">
        <p14:creationId xmlns:p14="http://schemas.microsoft.com/office/powerpoint/2010/main" val="156225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00"/>
                </a:solidFill>
                <a:latin typeface="+mn-lt"/>
                <a:ea typeface="+mn-ea"/>
              </a:rPr>
              <a:t>影片展示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5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5400" b="1" dirty="0">
                <a:solidFill>
                  <a:srgbClr val="000000"/>
                </a:solidFill>
                <a:latin typeface="+mn-lt"/>
                <a:ea typeface="+mn-ea"/>
              </a:rPr>
              <a:t>Q&amp;A</a:t>
            </a:r>
            <a:endParaRPr lang="zh-TW" altLang="en-US" sz="54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5488" y="2863007"/>
            <a:ext cx="7693025" cy="1131987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0000"/>
                </a:solidFill>
                <a:latin typeface="+mn-lt"/>
                <a:ea typeface="+mn-ea"/>
              </a:rPr>
              <a:t>謝謝口試委員的聆聽與建議 </a:t>
            </a:r>
            <a:r>
              <a:rPr lang="en-US" altLang="zh-TW" sz="4400" b="1" dirty="0">
                <a:solidFill>
                  <a:srgbClr val="000000"/>
                </a:solidFill>
                <a:latin typeface="+mn-lt"/>
                <a:ea typeface="+mn-ea"/>
              </a:rPr>
              <a:t>!</a:t>
            </a:r>
            <a:br>
              <a:rPr lang="en-US" altLang="zh-TW" sz="4400" b="1" dirty="0">
                <a:solidFill>
                  <a:srgbClr val="000000"/>
                </a:solidFill>
                <a:latin typeface="+mn-lt"/>
                <a:ea typeface="+mn-ea"/>
              </a:rPr>
            </a:br>
            <a:r>
              <a:rPr lang="en-US" altLang="zh-TW" sz="3200" b="1" dirty="0">
                <a:solidFill>
                  <a:srgbClr val="000000"/>
                </a:solidFill>
                <a:latin typeface="+mn-lt"/>
                <a:ea typeface="+mn-ea"/>
              </a:rPr>
              <a:t>Thank you for your time and attention.</a:t>
            </a:r>
            <a:endParaRPr lang="zh-TW" altLang="en-US" sz="32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33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latin typeface="+mn-lt"/>
                <a:ea typeface="+mn-ea"/>
                <a:cs typeface="Times New Roman" pitchFamily="18" charset="0"/>
              </a:rPr>
              <a:t>大綱</a:t>
            </a:r>
            <a:endParaRPr lang="zh-TW" altLang="en-US" b="0" dirty="0"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4028C9B-81B8-49BE-A2A5-D62235639C60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研究動機與目的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研究動機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研究目的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相關研究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研究方法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實驗設計與結果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結論與未來展望</a:t>
            </a:r>
          </a:p>
        </p:txBody>
      </p:sp>
    </p:spTree>
    <p:extLst>
      <p:ext uri="{BB962C8B-B14F-4D97-AF65-F5344CB8AC3E}">
        <p14:creationId xmlns:p14="http://schemas.microsoft.com/office/powerpoint/2010/main" val="37071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F7DCD-BB8F-4BC3-9C6B-10E532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>
                <a:solidFill>
                  <a:srgbClr val="000000"/>
                </a:solidFill>
                <a:latin typeface="+mn-lt"/>
                <a:ea typeface="+mn-ea"/>
              </a:rPr>
              <a:t>研究目的</a:t>
            </a:r>
            <a:endParaRPr lang="en-US" altLang="zh-TW" b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DFEE4-332F-4BAF-878C-35DEA67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6E463-E5A7-4289-8F6A-2F123AB9A9B1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B5D1CF-3151-4659-ACE7-27A7CB3EB859}"/>
              </a:ext>
            </a:extLst>
          </p:cNvPr>
          <p:cNvSpPr txBox="1">
            <a:spLocks/>
          </p:cNvSpPr>
          <p:nvPr/>
        </p:nvSpPr>
        <p:spPr bwMode="auto">
          <a:xfrm>
            <a:off x="899592" y="1857375"/>
            <a:ext cx="76930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00"/>
              </a:buClr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基於深度學習技術辨識</a:t>
            </a:r>
            <a:r>
              <a:rPr lang="zh-TW" altLang="en-US" dirty="0">
                <a:solidFill>
                  <a:srgbClr val="41462C"/>
                </a:solidFill>
              </a:rPr>
              <a:t>嬰兒</a:t>
            </a:r>
            <a:r>
              <a:rPr lang="zh-TW" altLang="en-US" dirty="0">
                <a:solidFill>
                  <a:srgbClr val="C00000"/>
                </a:solidFill>
              </a:rPr>
              <a:t>影像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姿勢</a:t>
            </a:r>
            <a:r>
              <a:rPr lang="zh-TW" altLang="en-US" dirty="0">
                <a:solidFill>
                  <a:srgbClr val="000000"/>
                </a:solidFill>
              </a:rPr>
              <a:t>：正躺、趴躺、坐姿及站立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臉部遮擋</a:t>
            </a:r>
            <a:r>
              <a:rPr lang="zh-TW" altLang="en-US" dirty="0">
                <a:solidFill>
                  <a:srgbClr val="000000"/>
                </a:solidFill>
              </a:rPr>
              <a:t>：因嘔吐物或毛巾等外物遮蔽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•"/>
            </a:pPr>
            <a:r>
              <a:rPr lang="zh-TW" altLang="en-US" dirty="0">
                <a:solidFill>
                  <a:srgbClr val="000000"/>
                </a:solidFill>
              </a:rPr>
              <a:t>優勢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000000"/>
                </a:solidFill>
              </a:rPr>
              <a:t>監測</a:t>
            </a:r>
            <a:r>
              <a:rPr lang="zh-TW" altLang="en-US" dirty="0">
                <a:solidFill>
                  <a:srgbClr val="C00000"/>
                </a:solidFill>
              </a:rPr>
              <a:t>多種危險情境</a:t>
            </a:r>
            <a:endParaRPr lang="en-US" altLang="zh-TW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‐"/>
            </a:pPr>
            <a:r>
              <a:rPr lang="zh-TW" altLang="en-US" dirty="0">
                <a:solidFill>
                  <a:srgbClr val="C00000"/>
                </a:solidFill>
              </a:rPr>
              <a:t>減少干擾</a:t>
            </a:r>
            <a:r>
              <a:rPr lang="zh-TW" altLang="en-US" dirty="0">
                <a:solidFill>
                  <a:srgbClr val="000000"/>
                </a:solidFill>
              </a:rPr>
              <a:t>嬰兒</a:t>
            </a:r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口試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48804</TotalTime>
  <Words>8995</Words>
  <Application>Microsoft Office PowerPoint</Application>
  <PresentationFormat>如螢幕大小 (4:3)</PresentationFormat>
  <Paragraphs>1057</Paragraphs>
  <Slides>76</Slides>
  <Notes>76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3" baseType="lpstr">
      <vt:lpstr>新細明體</vt:lpstr>
      <vt:lpstr>標楷體</vt:lpstr>
      <vt:lpstr>Arial</vt:lpstr>
      <vt:lpstr>Calibri</vt:lpstr>
      <vt:lpstr>Times New Roman</vt:lpstr>
      <vt:lpstr>Wingdings</vt:lpstr>
      <vt:lpstr>佈景主題1</vt:lpstr>
      <vt:lpstr>PowerPoint 簡報</vt:lpstr>
      <vt:lpstr>大綱</vt:lpstr>
      <vt:lpstr>大綱</vt:lpstr>
      <vt:lpstr>研究動機 (1/4) － 嬰兒死亡主因</vt:lpstr>
      <vt:lpstr>研究動機 (2/4) － 嬰兒猝死症</vt:lpstr>
      <vt:lpstr>研究動機 (3/4) － 實際狀況</vt:lpstr>
      <vt:lpstr>研究動機 (4/4) － 既有機制</vt:lpstr>
      <vt:lpstr>大綱</vt:lpstr>
      <vt:lpstr>研究目的</vt:lpstr>
      <vt:lpstr>大綱</vt:lpstr>
      <vt:lpstr>嬰兒猝死症 (1/3)</vt:lpstr>
      <vt:lpstr>嬰兒猝死症 (2/3)</vt:lpstr>
      <vt:lpstr>嬰兒猝死症 (3/3)</vt:lpstr>
      <vt:lpstr>大綱</vt:lpstr>
      <vt:lpstr>嬰兒監測系統 (1/4) － 感測器</vt:lpstr>
      <vt:lpstr>嬰兒監測系統 (2/4) － 感測器</vt:lpstr>
      <vt:lpstr>嬰兒監測系統 (3/4) － 影像式</vt:lpstr>
      <vt:lpstr>嬰兒監測系統 (4/4) － 影像式</vt:lpstr>
      <vt:lpstr>大綱</vt:lpstr>
      <vt:lpstr>殘差神經網路 (1/3) </vt:lpstr>
      <vt:lpstr>殘差神經網路 (2/3) </vt:lpstr>
      <vt:lpstr>殘差神經網路 (3/3) </vt:lpstr>
      <vt:lpstr>大綱</vt:lpstr>
      <vt:lpstr>人臉偵測 (1/1)</vt:lpstr>
      <vt:lpstr>大綱</vt:lpstr>
      <vt:lpstr>嬰兒危險監測系統 (1/2) － 系統流程</vt:lpstr>
      <vt:lpstr>嬰兒危險監測系統 (2/2) － 使用場域</vt:lpstr>
      <vt:lpstr>大綱</vt:lpstr>
      <vt:lpstr>臉部遮擋辨識 (1/5)</vt:lpstr>
      <vt:lpstr>臉部遮擋辨識 (2/5)</vt:lpstr>
      <vt:lpstr>臉部遮擋辨識 (3/5)</vt:lpstr>
      <vt:lpstr>臉部遮擋辨識 (4/5)</vt:lpstr>
      <vt:lpstr>臉部遮擋辨識 (5/5)</vt:lpstr>
      <vt:lpstr>大綱</vt:lpstr>
      <vt:lpstr>姿勢辨識 (1/7)</vt:lpstr>
      <vt:lpstr>姿勢辨識 (2/7)</vt:lpstr>
      <vt:lpstr>姿勢辨識 (3/7)</vt:lpstr>
      <vt:lpstr>姿勢辨識 (4/7)</vt:lpstr>
      <vt:lpstr>姿勢辨識 (5/7)</vt:lpstr>
      <vt:lpstr>姿勢辨識 (6/7)</vt:lpstr>
      <vt:lpstr>姿勢辨識 (7/7)</vt:lpstr>
      <vt:lpstr>大綱</vt:lpstr>
      <vt:lpstr>危險情境判斷方法</vt:lpstr>
      <vt:lpstr>大綱</vt:lpstr>
      <vt:lpstr>臉部偵測準確度實驗 (1/6) － 目的</vt:lpstr>
      <vt:lpstr>臉部偵測準確度實驗 (2/6) － 設計</vt:lpstr>
      <vt:lpstr>臉部偵測準確度實驗 (4/6) － 結果與分析</vt:lpstr>
      <vt:lpstr>臉部偵測準確度實驗 (4/6) － 結果與分析</vt:lpstr>
      <vt:lpstr>臉部偵測準確度實驗 (5/6) － 結果與分析</vt:lpstr>
      <vt:lpstr>臉部偵測準確度實驗 (6/6) － 結果與分析</vt:lpstr>
      <vt:lpstr>大綱</vt:lpstr>
      <vt:lpstr>臉部偵測執行時間實驗 (1/4) － 目的與設計</vt:lpstr>
      <vt:lpstr>臉部偵測執行時間實驗 (2/4) － 評估方式</vt:lpstr>
      <vt:lpstr>臉部偵測執行時間實驗 (3/4) －結果與分析</vt:lpstr>
      <vt:lpstr>臉部偵測執行時間實驗 (4/4) －結果與分析</vt:lpstr>
      <vt:lpstr>大綱</vt:lpstr>
      <vt:lpstr>臉部遮擋辨識實驗 (1/2) － 目的與設計</vt:lpstr>
      <vt:lpstr>臉部遮擋辨識實驗 (2/2) － 結果與分析</vt:lpstr>
      <vt:lpstr>大綱</vt:lpstr>
      <vt:lpstr>姿勢辨識實驗 (1/3) － 目的與設計</vt:lpstr>
      <vt:lpstr>姿勢辨識實驗 (2/3) － 結果與分析</vt:lpstr>
      <vt:lpstr>姿勢辨識實驗 (3/3) － 結果與分析</vt:lpstr>
      <vt:lpstr>大綱</vt:lpstr>
      <vt:lpstr>影片危險偵測實驗 (1/4) － 目的與設計</vt:lpstr>
      <vt:lpstr>影片危險偵測實驗 (2/4) － 評估方式</vt:lpstr>
      <vt:lpstr>影片危險偵測實驗 (3/4) － 結果與分析</vt:lpstr>
      <vt:lpstr>影片危險偵測實驗 (4/4) － 結果與分析</vt:lpstr>
      <vt:lpstr>大綱</vt:lpstr>
      <vt:lpstr>結論 (1/2)</vt:lpstr>
      <vt:lpstr>結論 (2/2)</vt:lpstr>
      <vt:lpstr>大綱</vt:lpstr>
      <vt:lpstr>未來展望 (1/2)</vt:lpstr>
      <vt:lpstr>未來展望 (2/2)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游子謙</dc:creator>
  <cp:lastModifiedBy>chiachun.wang</cp:lastModifiedBy>
  <cp:revision>1188</cp:revision>
  <cp:lastPrinted>2017-07-14T01:37:36Z</cp:lastPrinted>
  <dcterms:created xsi:type="dcterms:W3CDTF">2010-06-29T06:52:23Z</dcterms:created>
  <dcterms:modified xsi:type="dcterms:W3CDTF">2022-07-04T15:41:53Z</dcterms:modified>
</cp:coreProperties>
</file>