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i+dl/L0BvaD1NurlYWvU1/wiF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6" name="Google Shape;5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1" name="Google Shape;5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9" name="Google Shape;60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4812030" y="3326130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4812031" y="4190168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" name="Google Shape;14;p30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7116234" cy="379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" type="body"/>
          </p:nvPr>
        </p:nvSpPr>
        <p:spPr>
          <a:xfrm>
            <a:off x="932328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39"/>
          <p:cNvSpPr txBox="1"/>
          <p:nvPr>
            <p:ph idx="2" type="body"/>
          </p:nvPr>
        </p:nvSpPr>
        <p:spPr>
          <a:xfrm>
            <a:off x="932328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3" type="body"/>
          </p:nvPr>
        </p:nvSpPr>
        <p:spPr>
          <a:xfrm>
            <a:off x="3485749" y="2082702"/>
            <a:ext cx="217250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39"/>
          <p:cNvSpPr txBox="1"/>
          <p:nvPr>
            <p:ph idx="4" type="body"/>
          </p:nvPr>
        </p:nvSpPr>
        <p:spPr>
          <a:xfrm>
            <a:off x="3485749" y="2875955"/>
            <a:ext cx="2172503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0" name="Google Shape;110;p39"/>
          <p:cNvCxnSpPr/>
          <p:nvPr/>
        </p:nvCxnSpPr>
        <p:spPr>
          <a:xfrm flipH="1">
            <a:off x="0" y="0"/>
            <a:ext cx="928688" cy="2328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39"/>
          <p:cNvCxnSpPr/>
          <p:nvPr/>
        </p:nvCxnSpPr>
        <p:spPr>
          <a:xfrm flipH="1">
            <a:off x="0" y="0"/>
            <a:ext cx="1678782" cy="1857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9"/>
          <p:cNvSpPr txBox="1"/>
          <p:nvPr>
            <p:ph idx="5" type="body"/>
          </p:nvPr>
        </p:nvSpPr>
        <p:spPr>
          <a:xfrm>
            <a:off x="6049816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39"/>
          <p:cNvSpPr txBox="1"/>
          <p:nvPr>
            <p:ph idx="6" type="body"/>
          </p:nvPr>
        </p:nvSpPr>
        <p:spPr>
          <a:xfrm>
            <a:off x="6049816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0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4116611" y="0"/>
            <a:ext cx="50273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0"/>
          <p:cNvSpPr txBox="1"/>
          <p:nvPr>
            <p:ph type="title"/>
          </p:nvPr>
        </p:nvSpPr>
        <p:spPr>
          <a:xfrm>
            <a:off x="1000124" y="765334"/>
            <a:ext cx="2378869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" type="body"/>
          </p:nvPr>
        </p:nvSpPr>
        <p:spPr>
          <a:xfrm>
            <a:off x="1000124" y="2193131"/>
            <a:ext cx="2378869" cy="188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0" type="dt"/>
          </p:nvPr>
        </p:nvSpPr>
        <p:spPr>
          <a:xfrm>
            <a:off x="1000125" y="4767263"/>
            <a:ext cx="7388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1" type="ftr"/>
          </p:nvPr>
        </p:nvSpPr>
        <p:spPr>
          <a:xfrm>
            <a:off x="2002414" y="4767262"/>
            <a:ext cx="18621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2" type="sldNum"/>
          </p:nvPr>
        </p:nvSpPr>
        <p:spPr>
          <a:xfrm>
            <a:off x="4152229" y="4767263"/>
            <a:ext cx="740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>
            <p:ph type="title"/>
          </p:nvPr>
        </p:nvSpPr>
        <p:spPr>
          <a:xfrm>
            <a:off x="628650" y="4132064"/>
            <a:ext cx="3061607" cy="439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" type="body"/>
          </p:nvPr>
        </p:nvSpPr>
        <p:spPr>
          <a:xfrm>
            <a:off x="111238" y="1110854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2" type="body"/>
          </p:nvPr>
        </p:nvSpPr>
        <p:spPr>
          <a:xfrm>
            <a:off x="535781" y="1918097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3" type="body"/>
          </p:nvPr>
        </p:nvSpPr>
        <p:spPr>
          <a:xfrm>
            <a:off x="990600" y="2725341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4" type="body"/>
          </p:nvPr>
        </p:nvSpPr>
        <p:spPr>
          <a:xfrm>
            <a:off x="1428750" y="3532585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5" type="body"/>
          </p:nvPr>
        </p:nvSpPr>
        <p:spPr>
          <a:xfrm>
            <a:off x="3301151" y="1195859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6" type="body"/>
          </p:nvPr>
        </p:nvSpPr>
        <p:spPr>
          <a:xfrm>
            <a:off x="3739521" y="2004996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7" type="body"/>
          </p:nvPr>
        </p:nvSpPr>
        <p:spPr>
          <a:xfrm>
            <a:off x="4182703" y="2816546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8" type="body"/>
          </p:nvPr>
        </p:nvSpPr>
        <p:spPr>
          <a:xfrm>
            <a:off x="4631459" y="3618323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5" name="Google Shape;135;p41"/>
          <p:cNvCxnSpPr/>
          <p:nvPr/>
        </p:nvCxnSpPr>
        <p:spPr>
          <a:xfrm>
            <a:off x="3265136" y="3767950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41"/>
          <p:cNvCxnSpPr/>
          <p:nvPr/>
        </p:nvCxnSpPr>
        <p:spPr>
          <a:xfrm>
            <a:off x="2819938" y="2961338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41"/>
          <p:cNvCxnSpPr/>
          <p:nvPr/>
        </p:nvCxnSpPr>
        <p:spPr>
          <a:xfrm>
            <a:off x="2380090" y="2154515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41"/>
          <p:cNvCxnSpPr/>
          <p:nvPr/>
        </p:nvCxnSpPr>
        <p:spPr>
          <a:xfrm>
            <a:off x="1939697" y="1347062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11" type="ftr"/>
          </p:nvPr>
        </p:nvSpPr>
        <p:spPr>
          <a:xfrm>
            <a:off x="4631459" y="4767263"/>
            <a:ext cx="1356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12" type="sldNum"/>
          </p:nvPr>
        </p:nvSpPr>
        <p:spPr>
          <a:xfrm>
            <a:off x="8108156" y="4767263"/>
            <a:ext cx="4071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2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42"/>
          <p:cNvSpPr txBox="1"/>
          <p:nvPr>
            <p:ph idx="1" type="body"/>
          </p:nvPr>
        </p:nvSpPr>
        <p:spPr>
          <a:xfrm>
            <a:off x="1114425" y="1922342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42"/>
          <p:cNvSpPr txBox="1"/>
          <p:nvPr>
            <p:ph idx="2" type="body"/>
          </p:nvPr>
        </p:nvSpPr>
        <p:spPr>
          <a:xfrm>
            <a:off x="1114248" y="2302761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3" type="body"/>
          </p:nvPr>
        </p:nvSpPr>
        <p:spPr>
          <a:xfrm>
            <a:off x="5004753" y="1922342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4" type="body"/>
          </p:nvPr>
        </p:nvSpPr>
        <p:spPr>
          <a:xfrm>
            <a:off x="5004857" y="2302761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5" type="body"/>
          </p:nvPr>
        </p:nvSpPr>
        <p:spPr>
          <a:xfrm>
            <a:off x="1114424" y="3239573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6" type="body"/>
          </p:nvPr>
        </p:nvSpPr>
        <p:spPr>
          <a:xfrm>
            <a:off x="1114809" y="3619992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7" type="body"/>
          </p:nvPr>
        </p:nvSpPr>
        <p:spPr>
          <a:xfrm>
            <a:off x="5004473" y="3239573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8" type="body"/>
          </p:nvPr>
        </p:nvSpPr>
        <p:spPr>
          <a:xfrm>
            <a:off x="5004857" y="3619992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5" name="Google Shape;155;p42"/>
          <p:cNvCxnSpPr/>
          <p:nvPr/>
        </p:nvCxnSpPr>
        <p:spPr>
          <a:xfrm>
            <a:off x="6516291" y="0"/>
            <a:ext cx="2627709" cy="17647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42"/>
          <p:cNvCxnSpPr/>
          <p:nvPr/>
        </p:nvCxnSpPr>
        <p:spPr>
          <a:xfrm>
            <a:off x="7290707" y="0"/>
            <a:ext cx="1853293" cy="20242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3"/>
          <p:cNvSpPr txBox="1"/>
          <p:nvPr>
            <p:ph type="title"/>
          </p:nvPr>
        </p:nvSpPr>
        <p:spPr>
          <a:xfrm>
            <a:off x="4440127" y="864578"/>
            <a:ext cx="4073978" cy="634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0" name="Google Shape;160;p43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4441691" y="185213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43"/>
          <p:cNvSpPr txBox="1"/>
          <p:nvPr>
            <p:ph idx="2" type="body"/>
          </p:nvPr>
        </p:nvSpPr>
        <p:spPr>
          <a:xfrm>
            <a:off x="4441371" y="2099205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idx="3" type="body"/>
          </p:nvPr>
        </p:nvSpPr>
        <p:spPr>
          <a:xfrm>
            <a:off x="4441691" y="267698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4" type="body"/>
          </p:nvPr>
        </p:nvSpPr>
        <p:spPr>
          <a:xfrm>
            <a:off x="4441371" y="292405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5" type="body"/>
          </p:nvPr>
        </p:nvSpPr>
        <p:spPr>
          <a:xfrm>
            <a:off x="4441691" y="350183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6" type="body"/>
          </p:nvPr>
        </p:nvSpPr>
        <p:spPr>
          <a:xfrm>
            <a:off x="4441371" y="374889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10" type="dt"/>
          </p:nvPr>
        </p:nvSpPr>
        <p:spPr>
          <a:xfrm>
            <a:off x="4439760" y="4767263"/>
            <a:ext cx="71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1" type="ftr"/>
          </p:nvPr>
        </p:nvSpPr>
        <p:spPr>
          <a:xfrm>
            <a:off x="5371466" y="4767263"/>
            <a:ext cx="24329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2" type="sldNum"/>
          </p:nvPr>
        </p:nvSpPr>
        <p:spPr>
          <a:xfrm>
            <a:off x="8025492" y="4767263"/>
            <a:ext cx="4898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2" name="Google Shape;17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8856" y="1768505"/>
            <a:ext cx="18288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469" y="1898878"/>
            <a:ext cx="1643063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206" y="1815792"/>
            <a:ext cx="1743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4"/>
          <p:cNvSpPr txBox="1"/>
          <p:nvPr>
            <p:ph idx="1" type="body"/>
          </p:nvPr>
        </p:nvSpPr>
        <p:spPr>
          <a:xfrm>
            <a:off x="1547891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6" name="Google Shape;176;p44"/>
          <p:cNvSpPr txBox="1"/>
          <p:nvPr>
            <p:ph idx="2" type="body"/>
          </p:nvPr>
        </p:nvSpPr>
        <p:spPr>
          <a:xfrm>
            <a:off x="4106636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7" name="Google Shape;177;p44"/>
          <p:cNvSpPr txBox="1"/>
          <p:nvPr>
            <p:ph idx="3" type="body"/>
          </p:nvPr>
        </p:nvSpPr>
        <p:spPr>
          <a:xfrm>
            <a:off x="6665381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8" name="Google Shape;178;p44"/>
          <p:cNvSpPr txBox="1"/>
          <p:nvPr>
            <p:ph idx="4" type="body"/>
          </p:nvPr>
        </p:nvSpPr>
        <p:spPr>
          <a:xfrm>
            <a:off x="847274" y="3618141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44"/>
          <p:cNvSpPr txBox="1"/>
          <p:nvPr>
            <p:ph idx="5" type="body"/>
          </p:nvPr>
        </p:nvSpPr>
        <p:spPr>
          <a:xfrm>
            <a:off x="847274" y="3960572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6" type="body"/>
          </p:nvPr>
        </p:nvSpPr>
        <p:spPr>
          <a:xfrm>
            <a:off x="3394696" y="3618141"/>
            <a:ext cx="2354609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7" type="body"/>
          </p:nvPr>
        </p:nvSpPr>
        <p:spPr>
          <a:xfrm>
            <a:off x="3394696" y="3960572"/>
            <a:ext cx="2354609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8" type="body"/>
          </p:nvPr>
        </p:nvSpPr>
        <p:spPr>
          <a:xfrm>
            <a:off x="5953658" y="3618141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9" type="body"/>
          </p:nvPr>
        </p:nvSpPr>
        <p:spPr>
          <a:xfrm>
            <a:off x="5953658" y="3960572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/>
          <p:nvPr/>
        </p:nvSpPr>
        <p:spPr>
          <a:xfrm>
            <a:off x="0" y="2293262"/>
            <a:ext cx="9143999" cy="1507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5"/>
          <p:cNvSpPr txBox="1"/>
          <p:nvPr>
            <p:ph idx="1" type="body"/>
          </p:nvPr>
        </p:nvSpPr>
        <p:spPr>
          <a:xfrm>
            <a:off x="685799" y="2516034"/>
            <a:ext cx="5486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45"/>
          <p:cNvSpPr txBox="1"/>
          <p:nvPr>
            <p:ph idx="2" type="body"/>
          </p:nvPr>
        </p:nvSpPr>
        <p:spPr>
          <a:xfrm>
            <a:off x="14744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idx="3" type="body"/>
          </p:nvPr>
        </p:nvSpPr>
        <p:spPr>
          <a:xfrm>
            <a:off x="206541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45"/>
          <p:cNvSpPr txBox="1"/>
          <p:nvPr>
            <p:ph idx="4" type="body"/>
          </p:nvPr>
        </p:nvSpPr>
        <p:spPr>
          <a:xfrm>
            <a:off x="265635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5" type="body"/>
          </p:nvPr>
        </p:nvSpPr>
        <p:spPr>
          <a:xfrm>
            <a:off x="324729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6" type="body"/>
          </p:nvPr>
        </p:nvSpPr>
        <p:spPr>
          <a:xfrm>
            <a:off x="383823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7" type="body"/>
          </p:nvPr>
        </p:nvSpPr>
        <p:spPr>
          <a:xfrm>
            <a:off x="44291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8" type="body"/>
          </p:nvPr>
        </p:nvSpPr>
        <p:spPr>
          <a:xfrm>
            <a:off x="502011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9" type="body"/>
          </p:nvPr>
        </p:nvSpPr>
        <p:spPr>
          <a:xfrm>
            <a:off x="561105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45"/>
          <p:cNvSpPr txBox="1"/>
          <p:nvPr>
            <p:ph idx="13" type="body"/>
          </p:nvPr>
        </p:nvSpPr>
        <p:spPr>
          <a:xfrm>
            <a:off x="620199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45"/>
          <p:cNvSpPr txBox="1"/>
          <p:nvPr>
            <p:ph idx="14" type="body"/>
          </p:nvPr>
        </p:nvSpPr>
        <p:spPr>
          <a:xfrm>
            <a:off x="679293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45"/>
          <p:cNvSpPr txBox="1"/>
          <p:nvPr>
            <p:ph idx="15" type="body"/>
          </p:nvPr>
        </p:nvSpPr>
        <p:spPr>
          <a:xfrm>
            <a:off x="73838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45"/>
          <p:cNvSpPr txBox="1"/>
          <p:nvPr>
            <p:ph idx="16" type="body"/>
          </p:nvPr>
        </p:nvSpPr>
        <p:spPr>
          <a:xfrm>
            <a:off x="7974814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45"/>
          <p:cNvSpPr txBox="1"/>
          <p:nvPr>
            <p:ph idx="17" type="body"/>
          </p:nvPr>
        </p:nvSpPr>
        <p:spPr>
          <a:xfrm>
            <a:off x="685800" y="3219351"/>
            <a:ext cx="5486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45"/>
          <p:cNvSpPr txBox="1"/>
          <p:nvPr>
            <p:ph idx="18" type="body"/>
          </p:nvPr>
        </p:nvSpPr>
        <p:spPr>
          <a:xfrm>
            <a:off x="1477436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45"/>
          <p:cNvSpPr txBox="1"/>
          <p:nvPr>
            <p:ph idx="19" type="body"/>
          </p:nvPr>
        </p:nvSpPr>
        <p:spPr>
          <a:xfrm>
            <a:off x="2068202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45"/>
          <p:cNvSpPr txBox="1"/>
          <p:nvPr>
            <p:ph idx="20" type="body"/>
          </p:nvPr>
        </p:nvSpPr>
        <p:spPr>
          <a:xfrm>
            <a:off x="2658967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21" type="body"/>
          </p:nvPr>
        </p:nvSpPr>
        <p:spPr>
          <a:xfrm>
            <a:off x="3249732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22" type="body"/>
          </p:nvPr>
        </p:nvSpPr>
        <p:spPr>
          <a:xfrm>
            <a:off x="3840497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45"/>
          <p:cNvSpPr txBox="1"/>
          <p:nvPr>
            <p:ph idx="23" type="body"/>
          </p:nvPr>
        </p:nvSpPr>
        <p:spPr>
          <a:xfrm>
            <a:off x="4431263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idx="24" type="body"/>
          </p:nvPr>
        </p:nvSpPr>
        <p:spPr>
          <a:xfrm>
            <a:off x="5022028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45"/>
          <p:cNvSpPr txBox="1"/>
          <p:nvPr>
            <p:ph idx="25" type="body"/>
          </p:nvPr>
        </p:nvSpPr>
        <p:spPr>
          <a:xfrm>
            <a:off x="5612793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45"/>
          <p:cNvSpPr txBox="1"/>
          <p:nvPr>
            <p:ph idx="26" type="body"/>
          </p:nvPr>
        </p:nvSpPr>
        <p:spPr>
          <a:xfrm>
            <a:off x="6203558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45"/>
          <p:cNvSpPr txBox="1"/>
          <p:nvPr>
            <p:ph idx="27" type="body"/>
          </p:nvPr>
        </p:nvSpPr>
        <p:spPr>
          <a:xfrm>
            <a:off x="6794324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45"/>
          <p:cNvSpPr txBox="1"/>
          <p:nvPr>
            <p:ph idx="28" type="body"/>
          </p:nvPr>
        </p:nvSpPr>
        <p:spPr>
          <a:xfrm>
            <a:off x="7385089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45"/>
          <p:cNvSpPr txBox="1"/>
          <p:nvPr>
            <p:ph idx="29" type="body"/>
          </p:nvPr>
        </p:nvSpPr>
        <p:spPr>
          <a:xfrm>
            <a:off x="7975854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6" name="Google Shape;216;p45"/>
          <p:cNvSpPr/>
          <p:nvPr/>
        </p:nvSpPr>
        <p:spPr>
          <a:xfrm>
            <a:off x="697230" y="3026089"/>
            <a:ext cx="7749540" cy="3428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46"/>
          <p:cNvSpPr/>
          <p:nvPr>
            <p:ph idx="2" type="pic"/>
          </p:nvPr>
        </p:nvSpPr>
        <p:spPr>
          <a:xfrm>
            <a:off x="1115386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983668" y="3813393"/>
            <a:ext cx="1647464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4" name="Google Shape;224;p46"/>
          <p:cNvSpPr txBox="1"/>
          <p:nvPr>
            <p:ph idx="3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5" name="Google Shape;225;p46"/>
          <p:cNvSpPr/>
          <p:nvPr>
            <p:ph idx="4" type="pic"/>
          </p:nvPr>
        </p:nvSpPr>
        <p:spPr>
          <a:xfrm>
            <a:off x="2877685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46"/>
          <p:cNvSpPr txBox="1"/>
          <p:nvPr>
            <p:ph idx="5" type="body"/>
          </p:nvPr>
        </p:nvSpPr>
        <p:spPr>
          <a:xfrm>
            <a:off x="2780705" y="3824405"/>
            <a:ext cx="160878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7" name="Google Shape;227;p46"/>
          <p:cNvSpPr txBox="1"/>
          <p:nvPr>
            <p:ph idx="6" type="body"/>
          </p:nvPr>
        </p:nvSpPr>
        <p:spPr>
          <a:xfrm>
            <a:off x="2877685" y="4109097"/>
            <a:ext cx="139196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46"/>
          <p:cNvSpPr/>
          <p:nvPr>
            <p:ph idx="7" type="pic"/>
          </p:nvPr>
        </p:nvSpPr>
        <p:spPr>
          <a:xfrm>
            <a:off x="474568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46"/>
          <p:cNvSpPr txBox="1"/>
          <p:nvPr>
            <p:ph idx="8" type="body"/>
          </p:nvPr>
        </p:nvSpPr>
        <p:spPr>
          <a:xfrm>
            <a:off x="4648703" y="3824405"/>
            <a:ext cx="1599739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0" name="Google Shape;230;p46"/>
          <p:cNvSpPr txBox="1"/>
          <p:nvPr>
            <p:ph idx="9" type="body"/>
          </p:nvPr>
        </p:nvSpPr>
        <p:spPr>
          <a:xfrm>
            <a:off x="4745683" y="4109097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1" name="Google Shape;231;p46"/>
          <p:cNvSpPr/>
          <p:nvPr>
            <p:ph idx="13" type="pic"/>
          </p:nvPr>
        </p:nvSpPr>
        <p:spPr>
          <a:xfrm>
            <a:off x="656059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2" name="Google Shape;232;p46"/>
          <p:cNvSpPr txBox="1"/>
          <p:nvPr>
            <p:ph idx="14" type="body"/>
          </p:nvPr>
        </p:nvSpPr>
        <p:spPr>
          <a:xfrm>
            <a:off x="6463614" y="3813393"/>
            <a:ext cx="1599738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3" name="Google Shape;233;p46"/>
          <p:cNvSpPr txBox="1"/>
          <p:nvPr>
            <p:ph idx="15" type="body"/>
          </p:nvPr>
        </p:nvSpPr>
        <p:spPr>
          <a:xfrm>
            <a:off x="6560594" y="4098086"/>
            <a:ext cx="138413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234" name="Google Shape;234;p46"/>
          <p:cNvCxnSpPr/>
          <p:nvPr/>
        </p:nvCxnSpPr>
        <p:spPr>
          <a:xfrm rot="10800000">
            <a:off x="5500688" y="0"/>
            <a:ext cx="3643313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46"/>
          <p:cNvCxnSpPr/>
          <p:nvPr/>
        </p:nvCxnSpPr>
        <p:spPr>
          <a:xfrm>
            <a:off x="8615363" y="0"/>
            <a:ext cx="528638" cy="129301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0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7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p47"/>
          <p:cNvSpPr txBox="1"/>
          <p:nvPr>
            <p:ph idx="1" type="body"/>
          </p:nvPr>
        </p:nvSpPr>
        <p:spPr>
          <a:xfrm>
            <a:off x="1125126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3" name="Google Shape;243;p47"/>
          <p:cNvSpPr txBox="1"/>
          <p:nvPr>
            <p:ph idx="3" type="body"/>
          </p:nvPr>
        </p:nvSpPr>
        <p:spPr>
          <a:xfrm>
            <a:off x="1042590" y="2836529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4" name="Google Shape;244;p47"/>
          <p:cNvSpPr/>
          <p:nvPr>
            <p:ph idx="4" type="pic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5" name="Google Shape;245;p47"/>
          <p:cNvSpPr txBox="1"/>
          <p:nvPr>
            <p:ph idx="5" type="body"/>
          </p:nvPr>
        </p:nvSpPr>
        <p:spPr>
          <a:xfrm>
            <a:off x="2886947" y="2751795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6" name="Google Shape;246;p47"/>
          <p:cNvSpPr txBox="1"/>
          <p:nvPr>
            <p:ph idx="6" type="body"/>
          </p:nvPr>
        </p:nvSpPr>
        <p:spPr>
          <a:xfrm>
            <a:off x="2804410" y="2847541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7" name="Google Shape;247;p47"/>
          <p:cNvSpPr/>
          <p:nvPr>
            <p:ph idx="7" type="pic"/>
          </p:nvPr>
        </p:nvSpPr>
        <p:spPr>
          <a:xfrm>
            <a:off x="503770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8" name="Google Shape;248;p47"/>
          <p:cNvSpPr txBox="1"/>
          <p:nvPr>
            <p:ph idx="8" type="body"/>
          </p:nvPr>
        </p:nvSpPr>
        <p:spPr>
          <a:xfrm>
            <a:off x="4754945" y="2751795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9" name="Google Shape;249;p47"/>
          <p:cNvSpPr txBox="1"/>
          <p:nvPr>
            <p:ph idx="9" type="body"/>
          </p:nvPr>
        </p:nvSpPr>
        <p:spPr>
          <a:xfrm>
            <a:off x="4663472" y="2847541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0" name="Google Shape;250;p47"/>
          <p:cNvSpPr/>
          <p:nvPr>
            <p:ph idx="13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1" name="Google Shape;251;p47"/>
          <p:cNvSpPr txBox="1"/>
          <p:nvPr>
            <p:ph idx="14" type="body"/>
          </p:nvPr>
        </p:nvSpPr>
        <p:spPr>
          <a:xfrm>
            <a:off x="6569855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2" name="Google Shape;252;p47"/>
          <p:cNvSpPr txBox="1"/>
          <p:nvPr>
            <p:ph idx="15" type="body"/>
          </p:nvPr>
        </p:nvSpPr>
        <p:spPr>
          <a:xfrm>
            <a:off x="6475824" y="2836529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3" name="Google Shape;253;p47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4" name="Google Shape;254;p47"/>
          <p:cNvSpPr txBox="1"/>
          <p:nvPr>
            <p:ph idx="17" type="body"/>
          </p:nvPr>
        </p:nvSpPr>
        <p:spPr>
          <a:xfrm>
            <a:off x="1125126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5" name="Google Shape;255;p47"/>
          <p:cNvSpPr txBox="1"/>
          <p:nvPr>
            <p:ph idx="18" type="body"/>
          </p:nvPr>
        </p:nvSpPr>
        <p:spPr>
          <a:xfrm>
            <a:off x="1042590" y="4230656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6" name="Google Shape;256;p47"/>
          <p:cNvSpPr/>
          <p:nvPr>
            <p:ph idx="19" type="pic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7" name="Google Shape;257;p47"/>
          <p:cNvSpPr txBox="1"/>
          <p:nvPr>
            <p:ph idx="20" type="body"/>
          </p:nvPr>
        </p:nvSpPr>
        <p:spPr>
          <a:xfrm>
            <a:off x="2886947" y="4145922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8" name="Google Shape;258;p47"/>
          <p:cNvSpPr txBox="1"/>
          <p:nvPr>
            <p:ph idx="21" type="body"/>
          </p:nvPr>
        </p:nvSpPr>
        <p:spPr>
          <a:xfrm>
            <a:off x="2804410" y="4241668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9" name="Google Shape;259;p47"/>
          <p:cNvSpPr/>
          <p:nvPr>
            <p:ph idx="22" type="pic"/>
          </p:nvPr>
        </p:nvSpPr>
        <p:spPr>
          <a:xfrm>
            <a:off x="503770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0" name="Google Shape;260;p47"/>
          <p:cNvSpPr txBox="1"/>
          <p:nvPr>
            <p:ph idx="23" type="body"/>
          </p:nvPr>
        </p:nvSpPr>
        <p:spPr>
          <a:xfrm>
            <a:off x="4754945" y="4145922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1" name="Google Shape;261;p47"/>
          <p:cNvSpPr txBox="1"/>
          <p:nvPr>
            <p:ph idx="24" type="body"/>
          </p:nvPr>
        </p:nvSpPr>
        <p:spPr>
          <a:xfrm>
            <a:off x="4672409" y="4241668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2" name="Google Shape;262;p47"/>
          <p:cNvSpPr/>
          <p:nvPr>
            <p:ph idx="25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3" name="Google Shape;263;p47"/>
          <p:cNvSpPr txBox="1"/>
          <p:nvPr>
            <p:ph idx="26" type="body"/>
          </p:nvPr>
        </p:nvSpPr>
        <p:spPr>
          <a:xfrm>
            <a:off x="656985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4" name="Google Shape;264;p47"/>
          <p:cNvSpPr txBox="1"/>
          <p:nvPr>
            <p:ph idx="27" type="body"/>
          </p:nvPr>
        </p:nvSpPr>
        <p:spPr>
          <a:xfrm>
            <a:off x="6475824" y="4230656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5" name="Google Shape;265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465"/>
            <a:ext cx="1543050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3885667"/>
            <a:ext cx="857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1076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4107656" y="2761910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3" name="Google Shape;273;p48"/>
          <p:cNvCxnSpPr/>
          <p:nvPr/>
        </p:nvCxnSpPr>
        <p:spPr>
          <a:xfrm rot="10800000">
            <a:off x="0" y="657225"/>
            <a:ext cx="3571875" cy="122158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48"/>
          <p:cNvCxnSpPr/>
          <p:nvPr/>
        </p:nvCxnSpPr>
        <p:spPr>
          <a:xfrm rot="10800000">
            <a:off x="1978819" y="0"/>
            <a:ext cx="1593057" cy="38897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10215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10215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9" name="Google Shape;19;p31"/>
          <p:cNvCxnSpPr/>
          <p:nvPr/>
        </p:nvCxnSpPr>
        <p:spPr>
          <a:xfrm>
            <a:off x="6822281" y="1122759"/>
            <a:ext cx="232171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31"/>
          <p:cNvCxnSpPr/>
          <p:nvPr/>
        </p:nvCxnSpPr>
        <p:spPr>
          <a:xfrm flipH="1">
            <a:off x="5214938" y="-19051"/>
            <a:ext cx="2843213" cy="51768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1" type="ftr"/>
          </p:nvPr>
        </p:nvSpPr>
        <p:spPr>
          <a:xfrm>
            <a:off x="3918347" y="4767263"/>
            <a:ext cx="13073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ctrTitle"/>
          </p:nvPr>
        </p:nvSpPr>
        <p:spPr>
          <a:xfrm>
            <a:off x="3200400" y="1211802"/>
            <a:ext cx="3134678" cy="1143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49"/>
          <p:cNvSpPr txBox="1"/>
          <p:nvPr>
            <p:ph idx="1" type="subTitle"/>
          </p:nvPr>
        </p:nvSpPr>
        <p:spPr>
          <a:xfrm>
            <a:off x="3200400" y="2428577"/>
            <a:ext cx="3134678" cy="1503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81" name="Google Shape;28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9"/>
          <p:cNvSpPr txBox="1"/>
          <p:nvPr>
            <p:ph idx="10" type="dt"/>
          </p:nvPr>
        </p:nvSpPr>
        <p:spPr>
          <a:xfrm>
            <a:off x="3200400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49"/>
          <p:cNvSpPr txBox="1"/>
          <p:nvPr>
            <p:ph idx="11" type="ftr"/>
          </p:nvPr>
        </p:nvSpPr>
        <p:spPr>
          <a:xfrm>
            <a:off x="4859791" y="4767263"/>
            <a:ext cx="1996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7184571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9" name="Google Shape;29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4" name="Google Shape;30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4" name="Google Shape;31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3" name="Google Shape;32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ctrTitle"/>
          </p:nvPr>
        </p:nvSpPr>
        <p:spPr>
          <a:xfrm>
            <a:off x="5243513" y="1928426"/>
            <a:ext cx="3134677" cy="1286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6" name="Google Shape;2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3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4081416" cy="51435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" name="Google Shape;30;p33"/>
          <p:cNvSpPr txBox="1"/>
          <p:nvPr>
            <p:ph type="title"/>
          </p:nvPr>
        </p:nvSpPr>
        <p:spPr>
          <a:xfrm>
            <a:off x="4440127" y="864578"/>
            <a:ext cx="4073978" cy="634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4441691" y="185213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441371" y="2099205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3" type="body"/>
          </p:nvPr>
        </p:nvSpPr>
        <p:spPr>
          <a:xfrm>
            <a:off x="4441691" y="267698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4" type="body"/>
          </p:nvPr>
        </p:nvSpPr>
        <p:spPr>
          <a:xfrm>
            <a:off x="4441371" y="292405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5" type="body"/>
          </p:nvPr>
        </p:nvSpPr>
        <p:spPr>
          <a:xfrm>
            <a:off x="4441691" y="350183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6" type="body"/>
          </p:nvPr>
        </p:nvSpPr>
        <p:spPr>
          <a:xfrm>
            <a:off x="4441371" y="374889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5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34"/>
          <p:cNvSpPr/>
          <p:nvPr>
            <p:ph idx="2" type="dgm"/>
          </p:nvPr>
        </p:nvSpPr>
        <p:spPr>
          <a:xfrm>
            <a:off x="628650" y="1604313"/>
            <a:ext cx="7886700" cy="27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5" name="Google Shape;45;p34"/>
          <p:cNvCxnSpPr/>
          <p:nvPr/>
        </p:nvCxnSpPr>
        <p:spPr>
          <a:xfrm flipH="1" rot="10800000">
            <a:off x="0" y="0"/>
            <a:ext cx="194310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34"/>
          <p:cNvCxnSpPr/>
          <p:nvPr/>
        </p:nvCxnSpPr>
        <p:spPr>
          <a:xfrm flipH="1">
            <a:off x="0" y="0"/>
            <a:ext cx="528638" cy="7709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type="title"/>
          </p:nvPr>
        </p:nvSpPr>
        <p:spPr>
          <a:xfrm>
            <a:off x="2200275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" type="body"/>
          </p:nvPr>
        </p:nvSpPr>
        <p:spPr>
          <a:xfrm>
            <a:off x="2200275" y="2082702"/>
            <a:ext cx="294322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35"/>
          <p:cNvSpPr txBox="1"/>
          <p:nvPr>
            <p:ph idx="2" type="body"/>
          </p:nvPr>
        </p:nvSpPr>
        <p:spPr>
          <a:xfrm>
            <a:off x="2200275" y="2875955"/>
            <a:ext cx="2943225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3" type="body"/>
          </p:nvPr>
        </p:nvSpPr>
        <p:spPr>
          <a:xfrm>
            <a:off x="5557630" y="2082702"/>
            <a:ext cx="29577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35"/>
          <p:cNvSpPr txBox="1"/>
          <p:nvPr>
            <p:ph idx="4" type="body"/>
          </p:nvPr>
        </p:nvSpPr>
        <p:spPr>
          <a:xfrm>
            <a:off x="5557630" y="2875955"/>
            <a:ext cx="2957720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35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19339" y="0"/>
            <a:ext cx="3276022" cy="293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61562" y="1021454"/>
            <a:ext cx="5074444" cy="372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36"/>
          <p:cNvSpPr/>
          <p:nvPr>
            <p:ph idx="2" type="chart"/>
          </p:nvPr>
        </p:nvSpPr>
        <p:spPr>
          <a:xfrm>
            <a:off x="628650" y="1714502"/>
            <a:ext cx="4570703" cy="26566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6"/>
          <p:cNvSpPr txBox="1"/>
          <p:nvPr>
            <p:ph idx="3" type="body"/>
          </p:nvPr>
        </p:nvSpPr>
        <p:spPr>
          <a:xfrm>
            <a:off x="5893594" y="1713468"/>
            <a:ext cx="2360499" cy="2297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4" type="body"/>
          </p:nvPr>
        </p:nvSpPr>
        <p:spPr>
          <a:xfrm>
            <a:off x="5893594" y="2084785"/>
            <a:ext cx="2361010" cy="23217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>
                <a:solidFill>
                  <a:srgbClr val="595959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37"/>
          <p:cNvCxnSpPr/>
          <p:nvPr/>
        </p:nvCxnSpPr>
        <p:spPr>
          <a:xfrm flipH="1">
            <a:off x="0" y="0"/>
            <a:ext cx="928688" cy="9960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37"/>
          <p:cNvCxnSpPr/>
          <p:nvPr/>
        </p:nvCxnSpPr>
        <p:spPr>
          <a:xfrm flipH="1">
            <a:off x="0" y="0"/>
            <a:ext cx="2843212" cy="6691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37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806585" y="1588981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2" type="body"/>
          </p:nvPr>
        </p:nvSpPr>
        <p:spPr>
          <a:xfrm>
            <a:off x="628650" y="2841610"/>
            <a:ext cx="1748045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37"/>
          <p:cNvSpPr txBox="1"/>
          <p:nvPr>
            <p:ph idx="3" type="body"/>
          </p:nvPr>
        </p:nvSpPr>
        <p:spPr>
          <a:xfrm>
            <a:off x="628650" y="3348607"/>
            <a:ext cx="1748045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4" name="Google Shape;74;p37"/>
          <p:cNvSpPr txBox="1"/>
          <p:nvPr>
            <p:ph idx="4" type="body"/>
          </p:nvPr>
        </p:nvSpPr>
        <p:spPr>
          <a:xfrm>
            <a:off x="628650" y="3840542"/>
            <a:ext cx="1748045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5" type="body"/>
          </p:nvPr>
        </p:nvSpPr>
        <p:spPr>
          <a:xfrm>
            <a:off x="2858543" y="1588981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6" type="body"/>
          </p:nvPr>
        </p:nvSpPr>
        <p:spPr>
          <a:xfrm>
            <a:off x="2671999" y="2841610"/>
            <a:ext cx="1756654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37"/>
          <p:cNvSpPr txBox="1"/>
          <p:nvPr>
            <p:ph idx="7" type="body"/>
          </p:nvPr>
        </p:nvSpPr>
        <p:spPr>
          <a:xfrm>
            <a:off x="2671999" y="3348607"/>
            <a:ext cx="1756654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37"/>
          <p:cNvSpPr txBox="1"/>
          <p:nvPr>
            <p:ph idx="8" type="body"/>
          </p:nvPr>
        </p:nvSpPr>
        <p:spPr>
          <a:xfrm>
            <a:off x="2671999" y="3840542"/>
            <a:ext cx="1756654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9" type="body"/>
          </p:nvPr>
        </p:nvSpPr>
        <p:spPr>
          <a:xfrm>
            <a:off x="4893283" y="1588981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3" type="body"/>
          </p:nvPr>
        </p:nvSpPr>
        <p:spPr>
          <a:xfrm>
            <a:off x="4723957" y="2841610"/>
            <a:ext cx="1748045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37"/>
          <p:cNvSpPr txBox="1"/>
          <p:nvPr>
            <p:ph idx="14" type="body"/>
          </p:nvPr>
        </p:nvSpPr>
        <p:spPr>
          <a:xfrm>
            <a:off x="4723957" y="3348607"/>
            <a:ext cx="1748045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37"/>
          <p:cNvSpPr txBox="1"/>
          <p:nvPr>
            <p:ph idx="15" type="body"/>
          </p:nvPr>
        </p:nvSpPr>
        <p:spPr>
          <a:xfrm>
            <a:off x="4723957" y="3840542"/>
            <a:ext cx="1748045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6" type="body"/>
          </p:nvPr>
        </p:nvSpPr>
        <p:spPr>
          <a:xfrm>
            <a:off x="6945241" y="1588981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7" type="body"/>
          </p:nvPr>
        </p:nvSpPr>
        <p:spPr>
          <a:xfrm>
            <a:off x="6767306" y="2841343"/>
            <a:ext cx="1748044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37"/>
          <p:cNvSpPr txBox="1"/>
          <p:nvPr>
            <p:ph idx="18" type="body"/>
          </p:nvPr>
        </p:nvSpPr>
        <p:spPr>
          <a:xfrm>
            <a:off x="6767306" y="3348341"/>
            <a:ext cx="1748044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37"/>
          <p:cNvSpPr txBox="1"/>
          <p:nvPr>
            <p:ph idx="19" type="body"/>
          </p:nvPr>
        </p:nvSpPr>
        <p:spPr>
          <a:xfrm>
            <a:off x="6767306" y="3840275"/>
            <a:ext cx="1748044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type="title"/>
          </p:nvPr>
        </p:nvSpPr>
        <p:spPr>
          <a:xfrm>
            <a:off x="1131570" y="3117304"/>
            <a:ext cx="23545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" type="body"/>
          </p:nvPr>
        </p:nvSpPr>
        <p:spPr>
          <a:xfrm>
            <a:off x="4441691" y="114797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2" type="body"/>
          </p:nvPr>
        </p:nvSpPr>
        <p:spPr>
          <a:xfrm>
            <a:off x="4441371" y="1395045"/>
            <a:ext cx="4073978" cy="418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3" type="body"/>
          </p:nvPr>
        </p:nvSpPr>
        <p:spPr>
          <a:xfrm>
            <a:off x="4441691" y="197282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4" type="body"/>
          </p:nvPr>
        </p:nvSpPr>
        <p:spPr>
          <a:xfrm>
            <a:off x="4441371" y="221989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5" type="body"/>
          </p:nvPr>
        </p:nvSpPr>
        <p:spPr>
          <a:xfrm>
            <a:off x="4441691" y="279767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6" type="body"/>
          </p:nvPr>
        </p:nvSpPr>
        <p:spPr>
          <a:xfrm>
            <a:off x="4441371" y="304473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7" type="body"/>
          </p:nvPr>
        </p:nvSpPr>
        <p:spPr>
          <a:xfrm>
            <a:off x="4440080" y="3622518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8" type="body"/>
          </p:nvPr>
        </p:nvSpPr>
        <p:spPr>
          <a:xfrm>
            <a:off x="4439760" y="3869587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0" type="dt"/>
          </p:nvPr>
        </p:nvSpPr>
        <p:spPr>
          <a:xfrm>
            <a:off x="4439760" y="4767263"/>
            <a:ext cx="71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1" type="ftr"/>
          </p:nvPr>
        </p:nvSpPr>
        <p:spPr>
          <a:xfrm>
            <a:off x="5371466" y="4767263"/>
            <a:ext cx="24329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2" type="sldNum"/>
          </p:nvPr>
        </p:nvSpPr>
        <p:spPr>
          <a:xfrm>
            <a:off x="8025492" y="4767263"/>
            <a:ext cx="4898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38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3522" y="-1"/>
            <a:ext cx="3672551" cy="32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6.xml"/><Relationship Id="rId4" Type="http://schemas.openxmlformats.org/officeDocument/2006/relationships/image" Target="../media/image64.png"/><Relationship Id="rId5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5.gif"/><Relationship Id="rId4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Relationship Id="rId6" Type="http://schemas.openxmlformats.org/officeDocument/2006/relationships/image" Target="../media/image6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owardsdatascience.com/t-sne-clearly-explained-d84c537f53a" TargetMode="External"/><Relationship Id="rId4" Type="http://schemas.openxmlformats.org/officeDocument/2006/relationships/hyperlink" Target="https://www.youtube.com/watch?v=RJVL80Gg3lA&amp;amp;t=750s&amp;amp;pp=ygUFdCBzbmU%3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3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3.gif"/><Relationship Id="rId6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50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29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52.png"/><Relationship Id="rId7" Type="http://schemas.openxmlformats.org/officeDocument/2006/relationships/image" Target="../media/image27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48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Relationship Id="rId7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"/>
          <p:cNvSpPr txBox="1"/>
          <p:nvPr>
            <p:ph idx="1" type="subTitle"/>
          </p:nvPr>
        </p:nvSpPr>
        <p:spPr>
          <a:xfrm>
            <a:off x="6405227" y="1606950"/>
            <a:ext cx="2002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4500"/>
              <a:t>t-SNE</a:t>
            </a:r>
            <a:endParaRPr sz="3000"/>
          </a:p>
        </p:txBody>
      </p:sp>
      <p:sp>
        <p:nvSpPr>
          <p:cNvPr id="335" name="Google Shape;335;p1"/>
          <p:cNvSpPr txBox="1"/>
          <p:nvPr/>
        </p:nvSpPr>
        <p:spPr>
          <a:xfrm>
            <a:off x="5513550" y="2359206"/>
            <a:ext cx="31608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t-distributed stochastic neighbor embedding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"/>
          <p:cNvSpPr txBox="1"/>
          <p:nvPr/>
        </p:nvSpPr>
        <p:spPr>
          <a:xfrm>
            <a:off x="1502825" y="3723325"/>
            <a:ext cx="645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第四組:鄭家豪、陳煒傑、陳振峰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2023 05 25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 txBox="1"/>
          <p:nvPr/>
        </p:nvSpPr>
        <p:spPr>
          <a:xfrm>
            <a:off x="760950" y="435225"/>
            <a:ext cx="7622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Select Perplexity (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cost-function hyperparameter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perplexity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target number of neighbors for our central point. Basically, the higher the perplexity is ,the higher value variance has.(that is ,the data points are uniformly scattered)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dense regions, a </a:t>
            </a:r>
            <a:r>
              <a:rPr b="1" i="0" lang="en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value of </a:t>
            </a:r>
            <a:r>
              <a:rPr b="1" i="1" lang="en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perplexity</a:t>
            </a:r>
            <a:r>
              <a:rPr b="1" i="0" lang="en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usually more appropriate in sparser regions. (that is,data points are from vary(peaks or valleys) distribution)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 txBox="1"/>
          <p:nvPr/>
        </p:nvSpPr>
        <p:spPr>
          <a:xfrm>
            <a:off x="814948" y="2321650"/>
            <a:ext cx="75141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Quoting the original paper: “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SNE performs a binary search for the value of </a:t>
            </a: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sigma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produces probability distribution with a fixed </a:t>
            </a: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perplexity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specified by the user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Typically,the perplexity are between 5 and 50.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675" y="3692750"/>
            <a:ext cx="5948649" cy="7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"/>
          <p:cNvSpPr txBox="1"/>
          <p:nvPr/>
        </p:nvSpPr>
        <p:spPr>
          <a:xfrm>
            <a:off x="931324" y="2396413"/>
            <a:ext cx="5602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equation is given by: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1"/>
          <p:cNvSpPr txBox="1"/>
          <p:nvPr/>
        </p:nvSpPr>
        <p:spPr>
          <a:xfrm>
            <a:off x="1097800" y="4419275"/>
            <a:ext cx="620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Note:The count of distance be calculated is (N*(N-1))/2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152400"/>
            <a:ext cx="8839197" cy="21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800" y="2968300"/>
            <a:ext cx="4432255" cy="13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"/>
          <p:cNvSpPr txBox="1"/>
          <p:nvPr/>
        </p:nvSpPr>
        <p:spPr>
          <a:xfrm>
            <a:off x="161300" y="390675"/>
            <a:ext cx="635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Gradient Descent;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optimize, we want to minimize the sum of Kullback-Leibler(cost function) divergences: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 txBox="1"/>
          <p:nvPr/>
        </p:nvSpPr>
        <p:spPr>
          <a:xfrm>
            <a:off x="463400" y="3131125"/>
            <a:ext cx="6927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</a:t>
            </a:r>
            <a:r>
              <a:rPr b="1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derivative of equation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and solve we get:(see appendix)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225" y="3754525"/>
            <a:ext cx="6927550" cy="12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500" y="1863775"/>
            <a:ext cx="44958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"/>
          <p:cNvSpPr txBox="1"/>
          <p:nvPr/>
        </p:nvSpPr>
        <p:spPr>
          <a:xfrm>
            <a:off x="926175" y="461075"/>
            <a:ext cx="716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speed up the optimization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to avoid poor local minima, a relatively large </a:t>
            </a: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momentum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added to the gradient: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13"/>
          <p:cNvPicPr preferRelativeResize="0"/>
          <p:nvPr/>
        </p:nvPicPr>
        <p:blipFill rotWithShape="1">
          <a:blip r:embed="rId3">
            <a:alphaModFix/>
          </a:blip>
          <a:srcRect b="14640" l="2583" r="5487" t="30002"/>
          <a:stretch/>
        </p:blipFill>
        <p:spPr>
          <a:xfrm>
            <a:off x="3663400" y="3261800"/>
            <a:ext cx="5480601" cy="8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3"/>
          <p:cNvSpPr txBox="1"/>
          <p:nvPr/>
        </p:nvSpPr>
        <p:spPr>
          <a:xfrm>
            <a:off x="820075" y="2611325"/>
            <a:ext cx="3020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,where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 low dimension solution at iteration t,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η = the learning rate,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α(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the momentum at iteration t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optimization parameter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225" y="1545546"/>
            <a:ext cx="7509551" cy="99742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"/>
          <p:cNvSpPr txBox="1"/>
          <p:nvPr/>
        </p:nvSpPr>
        <p:spPr>
          <a:xfrm>
            <a:off x="2285399" y="184850"/>
            <a:ext cx="4573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use t-distribution instead of Gaussian distribution?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4"/>
          <p:cNvSpPr txBox="1"/>
          <p:nvPr/>
        </p:nvSpPr>
        <p:spPr>
          <a:xfrm>
            <a:off x="494400" y="746750"/>
            <a:ext cx="81552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Crowding Problems: “The area of the two-dimensional map that is available to accommodate moderately distant datapoints will not be nearly large enough compared with the area available to accommodate nearby datapoints.”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model a high-dimensional dataset in 2 (or 3) dimensions, it is difficult to segregate the nearby datapoints from moderately distant datapoints and gaps can not form between natural clusters.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high-dimensional space, we convert distances into probabilities using a Gaussian distribution</a:t>
            </a:r>
            <a:r>
              <a:rPr b="0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low-dimensional map,</a:t>
            </a:r>
            <a:r>
              <a:rPr b="0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can use a probability distribution that has </a:t>
            </a:r>
            <a:r>
              <a:rPr b="1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heavier tails (like t-distribution,Cauchy distribution).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way moderate distance in high-dimensional space can be modeled by larger distance in low-dimensional space.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5"/>
          <p:cNvGrpSpPr/>
          <p:nvPr/>
        </p:nvGrpSpPr>
        <p:grpSpPr>
          <a:xfrm>
            <a:off x="366486" y="765462"/>
            <a:ext cx="2139249" cy="2677374"/>
            <a:chOff x="5070982" y="561900"/>
            <a:chExt cx="1475243" cy="1427400"/>
          </a:xfrm>
        </p:grpSpPr>
        <p:pic>
          <p:nvPicPr>
            <p:cNvPr id="506" name="Google Shape;50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70982" y="561900"/>
              <a:ext cx="1475243" cy="12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15"/>
            <p:cNvSpPr txBox="1"/>
            <p:nvPr/>
          </p:nvSpPr>
          <p:spPr>
            <a:xfrm>
              <a:off x="5330550" y="1800600"/>
              <a:ext cx="8631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5"/>
          <p:cNvGrpSpPr/>
          <p:nvPr/>
        </p:nvGrpSpPr>
        <p:grpSpPr>
          <a:xfrm>
            <a:off x="2538505" y="835540"/>
            <a:ext cx="2139305" cy="2607305"/>
            <a:chOff x="7030300" y="599256"/>
            <a:chExt cx="1525025" cy="1390044"/>
          </a:xfrm>
        </p:grpSpPr>
        <p:pic>
          <p:nvPicPr>
            <p:cNvPr id="509" name="Google Shape;50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0300" y="599256"/>
              <a:ext cx="1525025" cy="1238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15"/>
            <p:cNvSpPr txBox="1"/>
            <p:nvPr/>
          </p:nvSpPr>
          <p:spPr>
            <a:xfrm>
              <a:off x="7361263" y="1800600"/>
              <a:ext cx="8631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t-SNE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Google Shape;511;p15"/>
          <p:cNvSpPr txBox="1"/>
          <p:nvPr/>
        </p:nvSpPr>
        <p:spPr>
          <a:xfrm>
            <a:off x="4677800" y="692400"/>
            <a:ext cx="4366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note that the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t-SNE gradient strongly repels dissimilar datapoints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are modeled by a small pairwise distance in the low-dimensional representation.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SNE has such a repulsion as well, but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effect is minimal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compared to the strong attractions elsewhere in the gradient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t-SNE puts emphasis on 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dissimilar datapoints by means of large pairwise distances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similar datapoints by means of small pairwise distances.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15"/>
          <p:cNvSpPr txBox="1"/>
          <p:nvPr/>
        </p:nvSpPr>
        <p:spPr>
          <a:xfrm>
            <a:off x="561100" y="3316300"/>
            <a:ext cx="365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values of the gradient represent an attraction between the low-dimensional two datapoints whereas negative values represent a repulsion between the two datapoints.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/>
        </p:nvSpPr>
        <p:spPr>
          <a:xfrm>
            <a:off x="3027750" y="878050"/>
            <a:ext cx="308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summary of t-SNE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0" y="134657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compression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4572000" y="134657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exaggeration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6"/>
          <p:cNvSpPr txBox="1"/>
          <p:nvPr/>
        </p:nvSpPr>
        <p:spPr>
          <a:xfrm>
            <a:off x="0" y="1930600"/>
            <a:ext cx="45720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Force the map points to stay close together at the start of the optimization by implementing an L2-penalty term to the cost function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proportional to the sum of the squared distance of datapoints from the origin.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distances between map points are small, it is easy for clusters to move through one another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it is much easier to explore the space of possible global organizations of the data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6"/>
          <p:cNvSpPr txBox="1"/>
          <p:nvPr/>
        </p:nvSpPr>
        <p:spPr>
          <a:xfrm>
            <a:off x="4572000" y="1999900"/>
            <a:ext cx="4572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 using a scalar all the </a:t>
            </a:r>
            <a:r>
              <a:rPr b="1" i="1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i|j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's so that large </a:t>
            </a:r>
            <a:r>
              <a:rPr b="1" i="1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i|j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's are obtained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effect that natural clusters in the data form tight, widely separated clusters as a lot of empty space is created in the low-dimensional space.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creates a lot of relatively empty space in the map, which 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it much easier for the clusters to move around relative to one another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 to find a good global organization.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"/>
          <p:cNvSpPr txBox="1"/>
          <p:nvPr>
            <p:ph idx="2" type="body"/>
          </p:nvPr>
        </p:nvSpPr>
        <p:spPr>
          <a:xfrm>
            <a:off x="5358833" y="1680733"/>
            <a:ext cx="3455400" cy="232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/>
              <a:t>Not great for machine learning application</a:t>
            </a:r>
            <a:r>
              <a:rPr lang="en" sz="1200"/>
              <a:t>, mainly used for data visualization; t-SNE is not learning a function from the original space to the new (lower) dimensional one. </a:t>
            </a:r>
            <a:endParaRPr sz="1200"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/>
              <a:t>Non-convexity of t-SNE cost function</a:t>
            </a:r>
            <a:r>
              <a:rPr lang="en" sz="1200"/>
              <a:t>; in other words, t-SNE algorithm is not deterministic</a:t>
            </a:r>
            <a:endParaRPr sz="1200"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" sz="1200"/>
              <a:t>Tricky interpretation</a:t>
            </a:r>
            <a:endParaRPr b="1" sz="1200"/>
          </a:p>
          <a:p>
            <a:pPr indent="-1524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9" name="Google Shape;529;p17"/>
          <p:cNvSpPr txBox="1"/>
          <p:nvPr/>
        </p:nvSpPr>
        <p:spPr>
          <a:xfrm>
            <a:off x="700087" y="1680733"/>
            <a:ext cx="3455400" cy="232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Preserves local and global structure of high-dimensional data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points which are close to one another in the high-dimensional data set will tend to be close to one another in the low-dimensional map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for Exploratory Data Analysis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 whether we want to know if the data is separable or not)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7"/>
          <p:cNvSpPr txBox="1"/>
          <p:nvPr/>
        </p:nvSpPr>
        <p:spPr>
          <a:xfrm>
            <a:off x="1944119" y="1403734"/>
            <a:ext cx="967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7"/>
          <p:cNvSpPr txBox="1"/>
          <p:nvPr/>
        </p:nvSpPr>
        <p:spPr>
          <a:xfrm>
            <a:off x="6602865" y="1417498"/>
            <a:ext cx="967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"/>
          <p:cNvSpPr txBox="1"/>
          <p:nvPr>
            <p:ph type="ctrTitle"/>
          </p:nvPr>
        </p:nvSpPr>
        <p:spPr>
          <a:xfrm>
            <a:off x="5243513" y="1928426"/>
            <a:ext cx="3134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How does t-SNE work?</a:t>
            </a:r>
            <a:endParaRPr/>
          </a:p>
        </p:txBody>
      </p:sp>
      <p:sp>
        <p:nvSpPr>
          <p:cNvPr id="538" name="Google Shape;53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50" y="1170275"/>
            <a:ext cx="7194425" cy="36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9"/>
          <p:cNvSpPr txBox="1"/>
          <p:nvPr/>
        </p:nvSpPr>
        <p:spPr>
          <a:xfrm>
            <a:off x="2897348" y="654050"/>
            <a:ext cx="3248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Application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"/>
          <p:cNvSpPr txBox="1"/>
          <p:nvPr>
            <p:ph type="title"/>
          </p:nvPr>
        </p:nvSpPr>
        <p:spPr>
          <a:xfrm>
            <a:off x="1021550" y="950399"/>
            <a:ext cx="3833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3600"/>
              <a:t>Table of content</a:t>
            </a:r>
            <a:endParaRPr sz="3600"/>
          </a:p>
        </p:txBody>
      </p:sp>
      <p:sp>
        <p:nvSpPr>
          <p:cNvPr id="343" name="Google Shape;343;p2"/>
          <p:cNvSpPr txBox="1"/>
          <p:nvPr>
            <p:ph idx="1" type="body"/>
          </p:nvPr>
        </p:nvSpPr>
        <p:spPr>
          <a:xfrm>
            <a:off x="1021550" y="1678975"/>
            <a:ext cx="73104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1.Introduction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2.t-SNE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3.How does work t-SNE?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4.Demo t-SNE(take MNIST and Iris dataset for example)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5.Question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-Appendix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-Resource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</p:txBody>
      </p:sp>
      <p:sp>
        <p:nvSpPr>
          <p:cNvPr id="344" name="Google Shape;344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"/>
          <p:cNvSpPr txBox="1"/>
          <p:nvPr>
            <p:ph type="ctrTitle"/>
          </p:nvPr>
        </p:nvSpPr>
        <p:spPr>
          <a:xfrm>
            <a:off x="5243513" y="1928426"/>
            <a:ext cx="3134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Demo t-SNE</a:t>
            </a:r>
            <a:endParaRPr/>
          </a:p>
        </p:txBody>
      </p:sp>
      <p:sp>
        <p:nvSpPr>
          <p:cNvPr id="551" name="Google Shape;55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1"/>
          <p:cNvGrpSpPr/>
          <p:nvPr/>
        </p:nvGrpSpPr>
        <p:grpSpPr>
          <a:xfrm>
            <a:off x="457135" y="1207097"/>
            <a:ext cx="8229737" cy="3291895"/>
            <a:chOff x="1312450" y="1245875"/>
            <a:chExt cx="6629400" cy="2651760"/>
          </a:xfrm>
        </p:grpSpPr>
        <p:pic>
          <p:nvPicPr>
            <p:cNvPr id="557" name="Google Shape;55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27150" y="1245875"/>
              <a:ext cx="3314700" cy="2651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2450" y="1245875"/>
              <a:ext cx="3314700" cy="2651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9" name="Google Shape;559;p21"/>
          <p:cNvSpPr txBox="1"/>
          <p:nvPr>
            <p:ph type="title"/>
          </p:nvPr>
        </p:nvSpPr>
        <p:spPr>
          <a:xfrm>
            <a:off x="2535002" y="404728"/>
            <a:ext cx="407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Demo1: MNIST data set</a:t>
            </a:r>
            <a:endParaRPr/>
          </a:p>
        </p:txBody>
      </p:sp>
      <p:sp>
        <p:nvSpPr>
          <p:cNvPr id="560" name="Google Shape;56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2"/>
          <p:cNvGrpSpPr/>
          <p:nvPr/>
        </p:nvGrpSpPr>
        <p:grpSpPr>
          <a:xfrm>
            <a:off x="1600199" y="194301"/>
            <a:ext cx="5943600" cy="4754890"/>
            <a:chOff x="1714499" y="163375"/>
            <a:chExt cx="5715000" cy="4572010"/>
          </a:xfrm>
        </p:grpSpPr>
        <p:pic>
          <p:nvPicPr>
            <p:cNvPr id="566" name="Google Shape;56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4499" y="163375"/>
              <a:ext cx="2857500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1998" y="163375"/>
              <a:ext cx="2857500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14500" y="2449385"/>
              <a:ext cx="2857500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71999" y="2449375"/>
              <a:ext cx="2857500" cy="228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0" name="Google Shape;57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3"/>
          <p:cNvGrpSpPr/>
          <p:nvPr/>
        </p:nvGrpSpPr>
        <p:grpSpPr>
          <a:xfrm>
            <a:off x="457135" y="1061135"/>
            <a:ext cx="8229737" cy="3291895"/>
            <a:chOff x="1609725" y="152400"/>
            <a:chExt cx="6629400" cy="2651760"/>
          </a:xfrm>
        </p:grpSpPr>
        <p:pic>
          <p:nvPicPr>
            <p:cNvPr id="576" name="Google Shape;57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09725" y="152400"/>
              <a:ext cx="3314700" cy="2651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24425" y="152400"/>
              <a:ext cx="3314700" cy="2651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8" name="Google Shape;578;p23"/>
          <p:cNvSpPr txBox="1"/>
          <p:nvPr>
            <p:ph type="title"/>
          </p:nvPr>
        </p:nvSpPr>
        <p:spPr>
          <a:xfrm>
            <a:off x="2535002" y="275228"/>
            <a:ext cx="407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Demo2: IRIS data set</a:t>
            </a:r>
            <a:endParaRPr/>
          </a:p>
        </p:txBody>
      </p:sp>
      <p:sp>
        <p:nvSpPr>
          <p:cNvPr id="579" name="Google Shape;57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ctrTitle"/>
          </p:nvPr>
        </p:nvSpPr>
        <p:spPr>
          <a:xfrm>
            <a:off x="5243513" y="1928426"/>
            <a:ext cx="3134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85" name="Google Shape;58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91" name="Google Shape;591;p25"/>
          <p:cNvSpPr/>
          <p:nvPr>
            <p:ph idx="2" type="dgm"/>
          </p:nvPr>
        </p:nvSpPr>
        <p:spPr>
          <a:xfrm>
            <a:off x="628650" y="1037400"/>
            <a:ext cx="82251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S={S1,S2,S3,S4} with P(S1) = 1/4,P(S2)=1/8,P(S3)=1/2,P(S4)=1/8,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Shannon entropy with base 2.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2.Which followings about t-SNE are true?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(A)In low-dimension space,t-SNE usually has a more severe crowding problem than SNE.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(B)We can use Gamma distribution rather than t distribution to compute similarity between two points in low-dimension space.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(C)The heavy-tailed distribution (support is real number set) is employed to alleviate crowding problem and optimization problem in low-dimension space.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(D)The cost function is symmetric.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(E)The choice for heavy-tailed distribution can be Student t , Cauchy.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(F)all of the above; (G) none of the above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/>
          <p:nvPr/>
        </p:nvSpPr>
        <p:spPr>
          <a:xfrm>
            <a:off x="71168" y="23609"/>
            <a:ext cx="3766939" cy="6169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0" y="1138687"/>
            <a:ext cx="914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Derivation of t-SNE gradient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25"/>
            <a:ext cx="9144000" cy="244316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62725"/>
            <a:ext cx="9143999" cy="221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0" y="0"/>
            <a:ext cx="2354580" cy="4184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612" name="Google Shape;612;p28"/>
          <p:cNvSpPr txBox="1"/>
          <p:nvPr/>
        </p:nvSpPr>
        <p:spPr>
          <a:xfrm>
            <a:off x="0" y="821666"/>
            <a:ext cx="91440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Maaten, L. van der, &amp; Hinton, G. (2008). Visualizing Data using t-SNE. 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Machine Learning Research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2579–2605.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Erdem (burnpiro), Kemal. “T-SNE Clearly Explained.” Medium, July 21, 2022.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https://towardsdatascience.com/t-sne-clearly-explained-d84c537f53a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YouTube. (2013). Visualizing Data Using t-SNE. YouTube. Retrieved May 24, 2023, from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https://www.youtube.com/watch?v=RJVL80Gg3lA&amp;amp;t=750s&amp;amp;pp=ygUFdCBzbmU%3D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Use t-SNE Effectively 	</a:t>
            </a:r>
            <a:r>
              <a:rPr b="0" i="0" lang="en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https://distill.pub/2016/misread-tsne/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8"/>
          <p:cNvSpPr txBox="1"/>
          <p:nvPr>
            <p:ph idx="12" type="sldNum"/>
          </p:nvPr>
        </p:nvSpPr>
        <p:spPr>
          <a:xfrm>
            <a:off x="8025492" y="4767263"/>
            <a:ext cx="48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>
            <p:ph type="ctrTitle"/>
          </p:nvPr>
        </p:nvSpPr>
        <p:spPr>
          <a:xfrm>
            <a:off x="5243513" y="1928426"/>
            <a:ext cx="3134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0" name="Google Shape;35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4"/>
          <p:cNvGrpSpPr/>
          <p:nvPr/>
        </p:nvGrpSpPr>
        <p:grpSpPr>
          <a:xfrm>
            <a:off x="3630549" y="1304776"/>
            <a:ext cx="5078701" cy="3349086"/>
            <a:chOff x="3090999" y="1304764"/>
            <a:chExt cx="5078701" cy="3349086"/>
          </a:xfrm>
        </p:grpSpPr>
        <p:grpSp>
          <p:nvGrpSpPr>
            <p:cNvPr id="356" name="Google Shape;356;p4"/>
            <p:cNvGrpSpPr/>
            <p:nvPr/>
          </p:nvGrpSpPr>
          <p:grpSpPr>
            <a:xfrm>
              <a:off x="3090999" y="1304764"/>
              <a:ext cx="4599314" cy="3266617"/>
              <a:chOff x="2209800" y="2474102"/>
              <a:chExt cx="4896534" cy="4252854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2798988" y="2474102"/>
                <a:ext cx="3099885" cy="2781705"/>
                <a:chOff x="2798988" y="2474102"/>
                <a:chExt cx="3099885" cy="2781705"/>
              </a:xfrm>
            </p:grpSpPr>
            <p:pic>
              <p:nvPicPr>
                <p:cNvPr id="358" name="Google Shape;358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892950" y="2474102"/>
                  <a:ext cx="3005923" cy="27817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9" name="Google Shape;359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798988" y="3002600"/>
                  <a:ext cx="543001" cy="943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60" name="Google Shape;360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214646" y="5305486"/>
                <a:ext cx="2362530" cy="781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209800" y="6136324"/>
                <a:ext cx="4896534" cy="5906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2" name="Google Shape;362;p4"/>
            <p:cNvSpPr txBox="1"/>
            <p:nvPr/>
          </p:nvSpPr>
          <p:spPr>
            <a:xfrm>
              <a:off x="3851275" y="3458625"/>
              <a:ext cx="2694900" cy="61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we’ll put the points on the number line in a random order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 txBox="1"/>
            <p:nvPr/>
          </p:nvSpPr>
          <p:spPr>
            <a:xfrm>
              <a:off x="3091000" y="4038250"/>
              <a:ext cx="5078700" cy="61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From here on out, t-SNE moves these points, a little bit at a time, until it has clustered them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4"/>
          <p:cNvGrpSpPr/>
          <p:nvPr/>
        </p:nvGrpSpPr>
        <p:grpSpPr>
          <a:xfrm>
            <a:off x="241367" y="1670966"/>
            <a:ext cx="2814681" cy="2616700"/>
            <a:chOff x="523029" y="1254779"/>
            <a:chExt cx="2814681" cy="2616700"/>
          </a:xfrm>
        </p:grpSpPr>
        <p:grpSp>
          <p:nvGrpSpPr>
            <p:cNvPr id="365" name="Google Shape;365;p4"/>
            <p:cNvGrpSpPr/>
            <p:nvPr/>
          </p:nvGrpSpPr>
          <p:grpSpPr>
            <a:xfrm>
              <a:off x="523029" y="1254779"/>
              <a:ext cx="2814681" cy="2616700"/>
              <a:chOff x="236302" y="3142838"/>
              <a:chExt cx="2578728" cy="2822762"/>
            </a:xfrm>
          </p:grpSpPr>
          <p:pic>
            <p:nvPicPr>
              <p:cNvPr id="366" name="Google Shape;366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02827" y="3142838"/>
                <a:ext cx="2512203" cy="18537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Google Shape;367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36302" y="5136809"/>
                <a:ext cx="2286319" cy="828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8" name="Google Shape;368;p4"/>
            <p:cNvSpPr txBox="1"/>
            <p:nvPr/>
          </p:nvSpPr>
          <p:spPr>
            <a:xfrm>
              <a:off x="595650" y="3255875"/>
              <a:ext cx="2405400" cy="61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We’ll start with the original scatter plot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4"/>
          <p:cNvSpPr txBox="1"/>
          <p:nvPr>
            <p:ph type="ctrTitle"/>
          </p:nvPr>
        </p:nvSpPr>
        <p:spPr>
          <a:xfrm>
            <a:off x="241400" y="580025"/>
            <a:ext cx="28146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 Objective:</a:t>
            </a:r>
            <a:r>
              <a:rPr lang="en" sz="800">
                <a:solidFill>
                  <a:schemeClr val="dk1"/>
                </a:solidFill>
              </a:rPr>
              <a:t>*</a:t>
            </a:r>
            <a:endParaRPr/>
          </a:p>
        </p:txBody>
      </p:sp>
      <p:sp>
        <p:nvSpPr>
          <p:cNvPr id="370" name="Google Shape;370;p4"/>
          <p:cNvSpPr/>
          <p:nvPr/>
        </p:nvSpPr>
        <p:spPr>
          <a:xfrm>
            <a:off x="3090999" y="2423262"/>
            <a:ext cx="916200" cy="297000"/>
          </a:xfrm>
          <a:prstGeom prst="rightArrow">
            <a:avLst>
              <a:gd fmla="val 26470" name="adj1"/>
              <a:gd fmla="val 47059" name="adj2"/>
            </a:avLst>
          </a:prstGeom>
          <a:solidFill>
            <a:schemeClr val="accent1"/>
          </a:solidFill>
          <a:ln cap="flat" cmpd="sng" w="12700">
            <a:solidFill>
              <a:srgbClr val="AAA7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7664816" y="2423245"/>
            <a:ext cx="916200" cy="297000"/>
          </a:xfrm>
          <a:prstGeom prst="rightArrow">
            <a:avLst>
              <a:gd fmla="val 26470" name="adj1"/>
              <a:gd fmla="val 47059" name="adj2"/>
            </a:avLst>
          </a:prstGeom>
          <a:solidFill>
            <a:schemeClr val="accent1"/>
          </a:solidFill>
          <a:ln cap="flat" cmpd="sng" w="12700">
            <a:solidFill>
              <a:srgbClr val="AAA7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"/>
          <p:cNvSpPr txBox="1"/>
          <p:nvPr/>
        </p:nvSpPr>
        <p:spPr>
          <a:xfrm>
            <a:off x="6143400" y="234050"/>
            <a:ext cx="291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Illustration is in 2-D only for illustration simplicity, t-SNE also works for higher dimension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/>
          <p:nvPr/>
        </p:nvSpPr>
        <p:spPr>
          <a:xfrm>
            <a:off x="4561247" y="2311046"/>
            <a:ext cx="1064700" cy="607500"/>
          </a:xfrm>
          <a:prstGeom prst="rightArrow">
            <a:avLst>
              <a:gd fmla="val 26470" name="adj1"/>
              <a:gd fmla="val 47059" name="adj2"/>
            </a:avLst>
          </a:prstGeom>
          <a:solidFill>
            <a:schemeClr val="accent1"/>
          </a:solidFill>
          <a:ln cap="flat" cmpd="sng" w="12700">
            <a:solidFill>
              <a:srgbClr val="AAA7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5"/>
          <p:cNvGrpSpPr/>
          <p:nvPr/>
        </p:nvGrpSpPr>
        <p:grpSpPr>
          <a:xfrm>
            <a:off x="5625950" y="1115300"/>
            <a:ext cx="3047025" cy="2481050"/>
            <a:chOff x="5625800" y="1100900"/>
            <a:chExt cx="3047025" cy="2481050"/>
          </a:xfrm>
        </p:grpSpPr>
        <p:grpSp>
          <p:nvGrpSpPr>
            <p:cNvPr id="380" name="Google Shape;380;p5"/>
            <p:cNvGrpSpPr/>
            <p:nvPr/>
          </p:nvGrpSpPr>
          <p:grpSpPr>
            <a:xfrm>
              <a:off x="5625800" y="1100900"/>
              <a:ext cx="3047025" cy="2481050"/>
              <a:chOff x="8855998" y="669822"/>
              <a:chExt cx="2996681" cy="2963510"/>
            </a:xfrm>
          </p:grpSpPr>
          <p:pic>
            <p:nvPicPr>
              <p:cNvPr id="381" name="Google Shape;38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855998" y="669822"/>
                <a:ext cx="2996681" cy="29635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Google Shape;382;p5"/>
              <p:cNvPicPr preferRelativeResize="0"/>
              <p:nvPr/>
            </p:nvPicPr>
            <p:blipFill rotWithShape="1">
              <a:blip r:embed="rId4">
                <a:alphaModFix/>
              </a:blip>
              <a:srcRect b="338248" l="6149" r="-6149" t="-338250"/>
              <a:stretch/>
            </p:blipFill>
            <p:spPr>
              <a:xfrm>
                <a:off x="9787735" y="2929560"/>
                <a:ext cx="1566065" cy="4454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Google Shape;383;p5"/>
            <p:cNvSpPr/>
            <p:nvPr/>
          </p:nvSpPr>
          <p:spPr>
            <a:xfrm>
              <a:off x="6596625" y="2855900"/>
              <a:ext cx="1179900" cy="323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5"/>
          <p:cNvSpPr txBox="1"/>
          <p:nvPr/>
        </p:nvSpPr>
        <p:spPr>
          <a:xfrm>
            <a:off x="604275" y="3956550"/>
            <a:ext cx="12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5"/>
          <p:cNvGrpSpPr/>
          <p:nvPr/>
        </p:nvGrpSpPr>
        <p:grpSpPr>
          <a:xfrm>
            <a:off x="208637" y="885100"/>
            <a:ext cx="4352615" cy="3281974"/>
            <a:chOff x="274024" y="885097"/>
            <a:chExt cx="4287024" cy="3281974"/>
          </a:xfrm>
        </p:grpSpPr>
        <p:grpSp>
          <p:nvGrpSpPr>
            <p:cNvPr id="386" name="Google Shape;386;p5"/>
            <p:cNvGrpSpPr/>
            <p:nvPr/>
          </p:nvGrpSpPr>
          <p:grpSpPr>
            <a:xfrm>
              <a:off x="274024" y="885097"/>
              <a:ext cx="4287024" cy="3281974"/>
              <a:chOff x="274024" y="885097"/>
              <a:chExt cx="4287024" cy="3281974"/>
            </a:xfrm>
          </p:grpSpPr>
          <p:grpSp>
            <p:nvGrpSpPr>
              <p:cNvPr id="387" name="Google Shape;387;p5"/>
              <p:cNvGrpSpPr/>
              <p:nvPr/>
            </p:nvGrpSpPr>
            <p:grpSpPr>
              <a:xfrm>
                <a:off x="274024" y="885097"/>
                <a:ext cx="4287024" cy="3281974"/>
                <a:chOff x="4732900" y="1375561"/>
                <a:chExt cx="4997696" cy="3190099"/>
              </a:xfrm>
            </p:grpSpPr>
            <p:pic>
              <p:nvPicPr>
                <p:cNvPr descr="A screenshot of a video game&#10;&#10;Description automatically generated with low confidence" id="388" name="Google Shape;388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732900" y="1375561"/>
                  <a:ext cx="4930872" cy="31179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9" name="Google Shape;389;p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8058398" y="4117960"/>
                  <a:ext cx="1672198" cy="447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90" name="Google Shape;390;p5"/>
              <p:cNvSpPr txBox="1"/>
              <p:nvPr/>
            </p:nvSpPr>
            <p:spPr>
              <a:xfrm>
                <a:off x="274025" y="2523850"/>
                <a:ext cx="4287000" cy="554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At each step, a point on the line is attracted to points it is near in the scatter plot, and repelled by points it is far from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91" name="Google Shape;391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26636" y="3495952"/>
              <a:ext cx="1434411" cy="4605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"/>
          <p:cNvSpPr/>
          <p:nvPr/>
        </p:nvSpPr>
        <p:spPr>
          <a:xfrm>
            <a:off x="3670050" y="3285025"/>
            <a:ext cx="1803900" cy="735600"/>
          </a:xfrm>
          <a:prstGeom prst="rightArrow">
            <a:avLst>
              <a:gd fmla="val 26470" name="adj1"/>
              <a:gd fmla="val 47059" name="adj2"/>
            </a:avLst>
          </a:prstGeom>
          <a:solidFill>
            <a:schemeClr val="accent1"/>
          </a:solidFill>
          <a:ln cap="flat" cmpd="sng" w="12700">
            <a:solidFill>
              <a:srgbClr val="AAA7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6"/>
          <p:cNvGrpSpPr/>
          <p:nvPr/>
        </p:nvGrpSpPr>
        <p:grpSpPr>
          <a:xfrm>
            <a:off x="5691725" y="174097"/>
            <a:ext cx="2929241" cy="4969403"/>
            <a:chOff x="5691725" y="174097"/>
            <a:chExt cx="2929241" cy="4969403"/>
          </a:xfrm>
        </p:grpSpPr>
        <p:sp>
          <p:nvSpPr>
            <p:cNvPr id="399" name="Google Shape;399;p6"/>
            <p:cNvSpPr txBox="1"/>
            <p:nvPr/>
          </p:nvSpPr>
          <p:spPr>
            <a:xfrm rot="5400000">
              <a:off x="7021250" y="2261638"/>
              <a:ext cx="19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0" name="Google Shape;400;p6"/>
            <p:cNvGrpSpPr/>
            <p:nvPr/>
          </p:nvGrpSpPr>
          <p:grpSpPr>
            <a:xfrm>
              <a:off x="5691725" y="174097"/>
              <a:ext cx="2929241" cy="2176319"/>
              <a:chOff x="8856007" y="1068985"/>
              <a:chExt cx="2996666" cy="2705182"/>
            </a:xfrm>
          </p:grpSpPr>
          <p:pic>
            <p:nvPicPr>
              <p:cNvPr id="401" name="Google Shape;401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856007" y="1068985"/>
                <a:ext cx="2996666" cy="27051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2" name="Google Shape;402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787735" y="2929560"/>
                <a:ext cx="1566065" cy="4454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03" name="Google Shape;40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9875" y="2646650"/>
              <a:ext cx="2278350" cy="2496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6"/>
          <p:cNvGrpSpPr/>
          <p:nvPr/>
        </p:nvGrpSpPr>
        <p:grpSpPr>
          <a:xfrm>
            <a:off x="523034" y="172528"/>
            <a:ext cx="2925991" cy="4970972"/>
            <a:chOff x="523034" y="172528"/>
            <a:chExt cx="2925991" cy="4970972"/>
          </a:xfrm>
        </p:grpSpPr>
        <p:pic>
          <p:nvPicPr>
            <p:cNvPr id="405" name="Google Shape;405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5775" y="2571750"/>
              <a:ext cx="2435000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6"/>
            <p:cNvSpPr txBox="1"/>
            <p:nvPr/>
          </p:nvSpPr>
          <p:spPr>
            <a:xfrm rot="5400000">
              <a:off x="1888213" y="2261650"/>
              <a:ext cx="19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6"/>
            <p:cNvGrpSpPr/>
            <p:nvPr/>
          </p:nvGrpSpPr>
          <p:grpSpPr>
            <a:xfrm>
              <a:off x="523034" y="172528"/>
              <a:ext cx="2925991" cy="2179219"/>
              <a:chOff x="489150" y="304350"/>
              <a:chExt cx="3163575" cy="1972500"/>
            </a:xfrm>
          </p:grpSpPr>
          <p:pic>
            <p:nvPicPr>
              <p:cNvPr id="408" name="Google Shape;408;p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09000" y="304350"/>
                <a:ext cx="2943725" cy="1972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9" name="Google Shape;409;p6"/>
              <p:cNvSpPr/>
              <p:nvPr/>
            </p:nvSpPr>
            <p:spPr>
              <a:xfrm>
                <a:off x="489150" y="503575"/>
                <a:ext cx="705000" cy="906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0" name="Google Shape;4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/>
          <p:nvPr>
            <p:ph type="ctrTitle"/>
          </p:nvPr>
        </p:nvSpPr>
        <p:spPr>
          <a:xfrm>
            <a:off x="5243513" y="1928426"/>
            <a:ext cx="3134677" cy="1286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416" name="Google Shape;416;p7"/>
          <p:cNvSpPr txBox="1"/>
          <p:nvPr>
            <p:ph idx="4294967295" type="sldNum"/>
          </p:nvPr>
        </p:nvSpPr>
        <p:spPr>
          <a:xfrm>
            <a:off x="7086600" y="3575447"/>
            <a:ext cx="2057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>
            <a:alpha val="392"/>
          </a:schemeClr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8"/>
          <p:cNvGrpSpPr/>
          <p:nvPr/>
        </p:nvGrpSpPr>
        <p:grpSpPr>
          <a:xfrm>
            <a:off x="830177" y="2784027"/>
            <a:ext cx="6511885" cy="2211717"/>
            <a:chOff x="4571262" y="36366"/>
            <a:chExt cx="7310974" cy="2307959"/>
          </a:xfrm>
        </p:grpSpPr>
        <p:grpSp>
          <p:nvGrpSpPr>
            <p:cNvPr id="423" name="Google Shape;423;p8"/>
            <p:cNvGrpSpPr/>
            <p:nvPr/>
          </p:nvGrpSpPr>
          <p:grpSpPr>
            <a:xfrm>
              <a:off x="9592908" y="1591939"/>
              <a:ext cx="2289328" cy="752386"/>
              <a:chOff x="4545958" y="3019244"/>
              <a:chExt cx="4346019" cy="1500519"/>
            </a:xfrm>
          </p:grpSpPr>
          <p:pic>
            <p:nvPicPr>
              <p:cNvPr id="424" name="Google Shape;424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4397"/>
              <a:stretch/>
            </p:blipFill>
            <p:spPr>
              <a:xfrm>
                <a:off x="4868771" y="3019244"/>
                <a:ext cx="4023206" cy="150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" name="Google Shape;425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5958" y="3019244"/>
                <a:ext cx="1347788" cy="561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6" name="Google Shape;426;p8"/>
            <p:cNvSpPr/>
            <p:nvPr/>
          </p:nvSpPr>
          <p:spPr>
            <a:xfrm>
              <a:off x="6166320" y="505608"/>
              <a:ext cx="716972" cy="293298"/>
            </a:xfrm>
            <a:prstGeom prst="rightArrow">
              <a:avLst>
                <a:gd fmla="val 26470" name="adj1"/>
                <a:gd fmla="val 47059" name="adj2"/>
              </a:avLst>
            </a:prstGeom>
            <a:solidFill>
              <a:schemeClr val="accent1"/>
            </a:solidFill>
            <a:ln cap="flat" cmpd="sng" w="12700">
              <a:solidFill>
                <a:srgbClr val="AAA7A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Google Shape;42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10739" y="1468716"/>
              <a:ext cx="1741167" cy="868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8"/>
            <p:cNvSpPr/>
            <p:nvPr/>
          </p:nvSpPr>
          <p:spPr>
            <a:xfrm>
              <a:off x="8645107" y="589599"/>
              <a:ext cx="716972" cy="293298"/>
            </a:xfrm>
            <a:prstGeom prst="rightArrow">
              <a:avLst>
                <a:gd fmla="val 26470" name="adj1"/>
                <a:gd fmla="val 47059" name="adj2"/>
              </a:avLst>
            </a:prstGeom>
            <a:solidFill>
              <a:schemeClr val="accent1"/>
            </a:solidFill>
            <a:ln cap="flat" cmpd="sng" w="12700">
              <a:solidFill>
                <a:srgbClr val="AAA7A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9" name="Google Shape;429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28012" y="331583"/>
              <a:ext cx="1238871" cy="1102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12351" y="36366"/>
              <a:ext cx="1463119" cy="13045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1" name="Google Shape;431;p8"/>
            <p:cNvCxnSpPr/>
            <p:nvPr/>
          </p:nvCxnSpPr>
          <p:spPr>
            <a:xfrm rot="-5400000">
              <a:off x="6721041" y="847633"/>
              <a:ext cx="1119600" cy="340200"/>
            </a:xfrm>
            <a:prstGeom prst="curvedConnector3">
              <a:avLst>
                <a:gd fmla="val 302279" name="adj1"/>
              </a:avLst>
            </a:prstGeom>
            <a:noFill/>
            <a:ln cap="flat" cmpd="sng" w="19050">
              <a:solidFill>
                <a:srgbClr val="51B4F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432" name="Google Shape;432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71262" y="110347"/>
              <a:ext cx="1537574" cy="13045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" name="Google Shape;433;p8"/>
          <p:cNvGrpSpPr/>
          <p:nvPr/>
        </p:nvGrpSpPr>
        <p:grpSpPr>
          <a:xfrm>
            <a:off x="2453075" y="1718208"/>
            <a:ext cx="5841525" cy="1085235"/>
            <a:chOff x="7101" y="854160"/>
            <a:chExt cx="6964975" cy="1146093"/>
          </a:xfrm>
        </p:grpSpPr>
        <p:pic>
          <p:nvPicPr>
            <p:cNvPr id="434" name="Google Shape;434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01" y="1123831"/>
              <a:ext cx="3458058" cy="876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8"/>
            <p:cNvPicPr preferRelativeResize="0"/>
            <p:nvPr/>
          </p:nvPicPr>
          <p:blipFill rotWithShape="1">
            <a:blip r:embed="rId10">
              <a:alphaModFix/>
            </a:blip>
            <a:srcRect b="0" l="2418" r="-1" t="9849"/>
            <a:stretch/>
          </p:blipFill>
          <p:spPr>
            <a:xfrm>
              <a:off x="3465159" y="1492211"/>
              <a:ext cx="1001535" cy="340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8"/>
            <p:cNvSpPr/>
            <p:nvPr/>
          </p:nvSpPr>
          <p:spPr>
            <a:xfrm>
              <a:off x="1384101" y="1225442"/>
              <a:ext cx="1572854" cy="33643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" name="Google Shape;437;p8"/>
            <p:cNvCxnSpPr>
              <a:stCxn id="436" idx="3"/>
              <a:endCxn id="438" idx="1"/>
            </p:cNvCxnSpPr>
            <p:nvPr/>
          </p:nvCxnSpPr>
          <p:spPr>
            <a:xfrm flipH="1" rot="10800000">
              <a:off x="2956955" y="1084957"/>
              <a:ext cx="170700" cy="308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38" name="Google Shape;438;p8"/>
            <p:cNvSpPr txBox="1"/>
            <p:nvPr/>
          </p:nvSpPr>
          <p:spPr>
            <a:xfrm>
              <a:off x="3127747" y="854160"/>
              <a:ext cx="1402619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0664" l="-433" r="-1735" t="-1331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776682" y="1597687"/>
              <a:ext cx="2409994" cy="33643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8"/>
            <p:cNvCxnSpPr>
              <a:stCxn id="439" idx="3"/>
              <a:endCxn id="441" idx="1"/>
            </p:cNvCxnSpPr>
            <p:nvPr/>
          </p:nvCxnSpPr>
          <p:spPr>
            <a:xfrm>
              <a:off x="3186676" y="1765902"/>
              <a:ext cx="1657500" cy="18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41" name="Google Shape;441;p8"/>
            <p:cNvSpPr txBox="1"/>
            <p:nvPr/>
          </p:nvSpPr>
          <p:spPr>
            <a:xfrm>
              <a:off x="4844176" y="1617869"/>
              <a:ext cx="2127900" cy="3333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Scaling to account for different densities of datapoints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2" name="Google Shape;442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2500" y="143650"/>
            <a:ext cx="5474400" cy="15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 txBox="1"/>
          <p:nvPr/>
        </p:nvSpPr>
        <p:spPr>
          <a:xfrm>
            <a:off x="2729138" y="1389950"/>
            <a:ext cx="25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Hinton and Roweis, 2002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9"/>
          <p:cNvGrpSpPr/>
          <p:nvPr/>
        </p:nvGrpSpPr>
        <p:grpSpPr>
          <a:xfrm>
            <a:off x="230199" y="2037800"/>
            <a:ext cx="4959510" cy="796800"/>
            <a:chOff x="430725" y="2037800"/>
            <a:chExt cx="4759150" cy="796800"/>
          </a:xfrm>
        </p:grpSpPr>
        <p:sp>
          <p:nvSpPr>
            <p:cNvPr id="450" name="Google Shape;450;p9"/>
            <p:cNvSpPr txBox="1"/>
            <p:nvPr/>
          </p:nvSpPr>
          <p:spPr>
            <a:xfrm>
              <a:off x="430725" y="2037800"/>
              <a:ext cx="2180700" cy="79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 txBox="1"/>
            <p:nvPr/>
          </p:nvSpPr>
          <p:spPr>
            <a:xfrm>
              <a:off x="2197375" y="2309300"/>
              <a:ext cx="29925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Where N is the number of observations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9"/>
          <p:cNvGrpSpPr/>
          <p:nvPr/>
        </p:nvGrpSpPr>
        <p:grpSpPr>
          <a:xfrm>
            <a:off x="3655883" y="2648588"/>
            <a:ext cx="4878641" cy="2155942"/>
            <a:chOff x="5087220" y="2417653"/>
            <a:chExt cx="6504855" cy="2874590"/>
          </a:xfrm>
        </p:grpSpPr>
        <p:pic>
          <p:nvPicPr>
            <p:cNvPr id="453" name="Google Shape;45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7220" y="2417653"/>
              <a:ext cx="2948800" cy="2874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43277" y="2443121"/>
              <a:ext cx="2948798" cy="2797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9"/>
            <p:cNvSpPr txBox="1"/>
            <p:nvPr/>
          </p:nvSpPr>
          <p:spPr>
            <a:xfrm>
              <a:off x="8271069" y="4598167"/>
              <a:ext cx="45600" cy="3693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114247" r="-514137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6" name="Google Shape;45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300" y="677550"/>
            <a:ext cx="6271550" cy="12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9"/>
          <p:cNvSpPr txBox="1"/>
          <p:nvPr/>
        </p:nvSpPr>
        <p:spPr>
          <a:xfrm>
            <a:off x="448025" y="3016500"/>
            <a:ext cx="3055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definition, the effect of outliers on the cost function will not be very little.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