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256" r:id="rId2"/>
    <p:sldId id="341" r:id="rId3"/>
    <p:sldId id="342" r:id="rId4"/>
    <p:sldId id="343" r:id="rId5"/>
    <p:sldId id="367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68" r:id="rId20"/>
    <p:sldId id="369" r:id="rId21"/>
    <p:sldId id="370" r:id="rId22"/>
    <p:sldId id="371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72" r:id="rId33"/>
    <p:sldId id="373" r:id="rId34"/>
    <p:sldId id="374" r:id="rId35"/>
    <p:sldId id="397" r:id="rId36"/>
    <p:sldId id="375" r:id="rId37"/>
    <p:sldId id="376" r:id="rId38"/>
    <p:sldId id="377" r:id="rId39"/>
    <p:sldId id="378" r:id="rId40"/>
    <p:sldId id="379" r:id="rId41"/>
    <p:sldId id="396" r:id="rId42"/>
    <p:sldId id="381" r:id="rId43"/>
    <p:sldId id="382" r:id="rId44"/>
    <p:sldId id="383" r:id="rId45"/>
    <p:sldId id="384" r:id="rId46"/>
    <p:sldId id="385" r:id="rId47"/>
    <p:sldId id="395" r:id="rId48"/>
    <p:sldId id="386" r:id="rId49"/>
    <p:sldId id="387" r:id="rId50"/>
    <p:sldId id="388" r:id="rId51"/>
    <p:sldId id="393" r:id="rId52"/>
    <p:sldId id="389" r:id="rId53"/>
  </p:sldIdLst>
  <p:sldSz cx="12192000" cy="6858000"/>
  <p:notesSz cx="6858000" cy="9144000"/>
  <p:embeddedFontLs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Georgia" panose="02040502050405020303" pitchFamily="18" charset="0"/>
      <p:regular r:id="rId59"/>
      <p:bold r:id="rId60"/>
      <p:italic r:id="rId61"/>
      <p:boldItalic r:id="rId62"/>
    </p:embeddedFont>
  </p:embeddedFontLst>
  <p:custDataLst>
    <p:tags r:id="rId63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ED7D31"/>
    <a:srgbClr val="00B050"/>
    <a:srgbClr val="2E75B6"/>
    <a:srgbClr val="363739"/>
    <a:srgbClr val="01003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184" autoAdjust="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36194-BE73-40EA-B37D-92B09D1D022E}" type="datetimeFigureOut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EE7D5-6D37-412D-95F9-CA34DB988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66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468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339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156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7930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36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7955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5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250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271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028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58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704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1508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7693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655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158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2900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72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644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9474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26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460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868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4714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8480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62955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278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878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335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4028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6035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4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7757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0554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3283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5551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7999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366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086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45946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7258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0635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40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02619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16848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06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35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4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516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EE7D5-6D37-412D-95F9-CA34DB9885A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0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2683B-CFD7-4B22-B02A-EA266CF1E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6F4DAC2-351D-4FCD-9BD2-3815BBC33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19E85B-A6D7-4189-A54F-A236E1F8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3FF1F-A115-4049-B975-306F73DA833A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586B07-E49D-445A-95AC-3EFCD414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50BB961-B66B-6915-10EE-8E0746BD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+mn-ea"/>
              </a:defRPr>
            </a:lvl1pPr>
          </a:lstStyle>
          <a:p>
            <a:fld id="{F13D8DBA-B0A5-4A11-B90C-EDB6495EB16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538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BE758A-47F6-4EF9-A0A9-D9FE1C0A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5D4310-FCBC-4AF5-B7AD-A547B50D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870AB-967F-4CDC-A331-9813A022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A8E2-6518-4699-A163-B96472470879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1B7537-2B71-4D20-8D3E-F7079592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A03890-B16D-46E5-A3AC-E728660B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DBA-B0A5-4A11-B90C-EDB6495EB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82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832E892-9248-4792-96F5-58D8AA00D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ED009E7-9916-4CE4-8BFD-43857B1B1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68C160-FF12-483D-92B0-4510C9C8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4F096-7170-4E7E-8D33-7FC32D52E13D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9BE625-DF88-469E-AE93-4953B44C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C56F70-0731-470C-AAFC-B00762D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DBA-B0A5-4A11-B90C-EDB6495EB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64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701940-03BF-4559-B904-14A49994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201B2-B730-42B6-B5AB-EDCDCFAA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6FCE8-83B9-44FE-A299-70556F25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0BD2-6650-4E75-8E74-FDEBEFFE7D30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D411C6-249B-4B0B-AB54-9CBB60BD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68BFA9-1BE6-48B2-BB89-582F3B8C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+mn-ea"/>
              </a:defRPr>
            </a:lvl1pPr>
          </a:lstStyle>
          <a:p>
            <a:fld id="{F13D8DBA-B0A5-4A11-B90C-EDB6495EB16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090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6C2F21-C6CA-401B-A244-C415A8EC3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6232F6-3BE7-4FB3-A2BA-6A833D68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755B54-01DB-4820-A888-C57492F4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6A4-27B2-4149-8692-42B4A2783D94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DB289B-3EA5-4F41-B9DA-6FD7F9AF3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5936E39-5AE6-4FA8-A38D-B5BF5392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+mn-ea"/>
              </a:defRPr>
            </a:lvl1pPr>
          </a:lstStyle>
          <a:p>
            <a:fld id="{F13D8DBA-B0A5-4A11-B90C-EDB6495EB16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013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9DF49-8F5F-4AE0-8F5C-B35900A7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C7270B-2952-433A-9094-0415BAB6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8ED628-8E91-4C7A-B3A9-79B96CE62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D7FB37-43F4-4559-A031-B14ED683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C9BF-60E3-4B8C-B186-9DA02E8F456A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8D5C86-9D59-4F24-8C60-F1F38E40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9655C8-DEF3-495A-A594-487532EA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DBA-B0A5-4A11-B90C-EDB6495EB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81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D93FA-763A-4016-B6E1-D725426E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8B077C-ADF4-466E-B86D-B8D9146A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F4A17E-2D62-4C25-9841-AB869CD6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5588CF-7EDD-4F9D-A43D-9BD1AFB98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9AD6D7-CF0D-4203-841E-7A4691B63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0A19343-14A3-46C1-8785-5046FBBC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22FF-64F3-42EE-A622-0F74A1595D0D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5C75BC0-CC2C-41BB-B73F-0041BC1D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B5B66E50-F044-4B72-83A8-4E6122F5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+mn-ea"/>
              </a:defRPr>
            </a:lvl1pPr>
          </a:lstStyle>
          <a:p>
            <a:fld id="{F13D8DBA-B0A5-4A11-B90C-EDB6495EB16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32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775158-9CF5-4012-A210-AF8F568D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537FC4-DA80-4C69-996E-D62F3437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2501-C322-4F8E-9D03-ED1DF164E12B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392E75-098F-4D03-BB74-A42E205B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FA9CDEFE-C99B-4578-B8AD-F4513B69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ea typeface="+mn-ea"/>
              </a:defRPr>
            </a:lvl1pPr>
          </a:lstStyle>
          <a:p>
            <a:fld id="{F13D8DBA-B0A5-4A11-B90C-EDB6495EB16A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878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C86C2CE-81D2-46A1-BD9C-AE356086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DDAA-FF2F-450E-8E06-F149BA3F0A41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17C276F-D8C9-4DEB-A179-E14CEC23B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2E89BE-CB49-4BFA-83B7-CBB0AAFF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DBA-B0A5-4A11-B90C-EDB6495EB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044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66CC0-CF4A-408C-8026-591367381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F5CC4B-81E3-4336-941B-C1C22254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22C8ED-45EE-49E2-9715-D1D5B7F37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2939EC-D3A0-49BA-AF44-2BFE25D6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CB93-524A-4876-9BB8-AE27B6EF1536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6A98BF-D711-4F48-AAB6-2B723A27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D2F8CE-CEB1-448F-94EB-C5681ABC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DBA-B0A5-4A11-B90C-EDB6495EB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92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AAE25-BC8A-4559-9DBB-454CBDA9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05F2CA-AF90-4C9E-B724-8DDACE895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225151-96C7-4325-A8E5-50EDE8AA7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F88962-9F85-47B0-84F6-B7C5B09A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36C37-F158-49C3-B17A-77172A7C5E42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947FE4-E220-4808-838F-45311853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BE3C3F-CEBB-4E07-A5C1-28348EC5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8DBA-B0A5-4A11-B90C-EDB6495EB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7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8C13E3-239B-415E-9792-8EFCA52E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926378F-CE3C-4A7D-9290-8BA577521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126CFF-78B9-45BF-8520-5BF31CDDE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1D1C4-DB12-42FB-8BDB-4ECBC4B2BC93}" type="datetime1">
              <a:rPr lang="zh-TW" altLang="en-US" smtClean="0"/>
              <a:t>2025/10/25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D89543-C0A1-4CBC-9DA9-724B87D26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B4052F-F9C6-4980-B8D2-766A2E7DC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8DBA-B0A5-4A11-B90C-EDB6495EB16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68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iaJung-Yeh/Spatial-Analysis/raw/master/data.zi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humdata.org/hxlproxy/api/data-preview.csv?url=https%3A%2F%2Fraw.githubusercontent.com%2Fnytimes%2Fcovid-19-data%2Fmaster%2Fus-states.csv&amp;filename=us-states.csv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hyperlink" Target="https://data.humdata.org/dataset/nyt-covid-19-data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AA2A92B-2692-781D-6F1E-9BE0475C4990}"/>
              </a:ext>
            </a:extLst>
          </p:cNvPr>
          <p:cNvSpPr txBox="1"/>
          <p:nvPr/>
        </p:nvSpPr>
        <p:spPr>
          <a:xfrm>
            <a:off x="3543859" y="2659559"/>
            <a:ext cx="51042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3600" b="1">
                <a:latin typeface="Adobe 黑体 Std R" panose="020B0400000000000000" pitchFamily="34" charset="-128"/>
                <a:ea typeface="Adobe 黑体 Std R" panose="020B0400000000000000" pitchFamily="34" charset="-128"/>
                <a:cs typeface="Adobe Arabic" panose="02040503050201020203" pitchFamily="18" charset="-78"/>
              </a:defRPr>
            </a:lvl1pPr>
          </a:lstStyle>
          <a:p>
            <a:pPr algn="ctr"/>
            <a:r>
              <a:rPr lang="en-US" altLang="zh-TW" sz="4400" dirty="0">
                <a:latin typeface="Georgia" panose="02040502050405020303" pitchFamily="18" charset="0"/>
              </a:rPr>
              <a:t>Public Transport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29E71A5-D497-D29A-A1CF-DACA4E1CB1F0}"/>
              </a:ext>
            </a:extLst>
          </p:cNvPr>
          <p:cNvSpPr txBox="1"/>
          <p:nvPr/>
        </p:nvSpPr>
        <p:spPr>
          <a:xfrm>
            <a:off x="184858" y="6395454"/>
            <a:ext cx="1148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2025.10</a:t>
            </a:r>
            <a:endParaRPr lang="en-US" altLang="zh-TW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CF817F-9EAB-D891-0E0F-9C0DF80AF1D3}"/>
              </a:ext>
            </a:extLst>
          </p:cNvPr>
          <p:cNvSpPr txBox="1"/>
          <p:nvPr/>
        </p:nvSpPr>
        <p:spPr>
          <a:xfrm>
            <a:off x="4192272" y="3478283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sz="3600" b="1">
                <a:latin typeface="Adobe 黑体 Std R" panose="020B0400000000000000" pitchFamily="34" charset="-128"/>
                <a:ea typeface="Adobe 黑体 Std R" panose="020B0400000000000000" pitchFamily="34" charset="-128"/>
                <a:cs typeface="Adobe Arabic" panose="02040503050201020203" pitchFamily="18" charset="-78"/>
              </a:defRPr>
            </a:lvl1pPr>
          </a:lstStyle>
          <a:p>
            <a:pPr algn="ctr"/>
            <a:r>
              <a:rPr lang="en-US" altLang="zh-TW" sz="2400" dirty="0">
                <a:latin typeface="Georgia" panose="02040502050405020303" pitchFamily="18" charset="0"/>
              </a:rPr>
              <a:t>Spatial Analysis with R</a:t>
            </a:r>
            <a:endParaRPr lang="zh-TW" altLang="en-US" sz="2400" dirty="0">
              <a:latin typeface="Georgia" panose="02040502050405020303" pitchFamily="18" charset="0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0D90BD5-3D9A-2591-6394-5B0E75F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6627" y="6356349"/>
            <a:ext cx="2743200" cy="365125"/>
          </a:xfrm>
        </p:spPr>
        <p:txBody>
          <a:bodyPr/>
          <a:lstStyle/>
          <a:p>
            <a:fld id="{F159B62C-7353-40DF-ABCF-B1763DAE98EF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2" name="文字方塊 4">
            <a:extLst>
              <a:ext uri="{FF2B5EF4-FFF2-40B4-BE49-F238E27FC236}">
                <a16:creationId xmlns:a16="http://schemas.microsoft.com/office/drawing/2014/main" id="{3E22F519-0AB9-7B24-2A5D-F92E9649FC50}"/>
              </a:ext>
            </a:extLst>
          </p:cNvPr>
          <p:cNvSpPr txBox="1"/>
          <p:nvPr/>
        </p:nvSpPr>
        <p:spPr>
          <a:xfrm>
            <a:off x="4729277" y="4070961"/>
            <a:ext cx="2733441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TW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Chia-Jung (Robert) Yeh</a:t>
            </a:r>
          </a:p>
          <a:p>
            <a:pPr algn="ctr">
              <a:spcAft>
                <a:spcPts val="600"/>
              </a:spcAft>
            </a:pPr>
            <a:r>
              <a:rPr lang="zh-TW" altLang="en-US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葉家榮</a:t>
            </a:r>
            <a:endParaRPr lang="en-US" altLang="zh-TW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70681-F486-EBEE-B8B0-6FEB03A3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084" y="5505855"/>
            <a:ext cx="1787832" cy="12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6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10</a:t>
            </a:fld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AC2FBB-783F-0B91-527E-81741AB876DC}"/>
              </a:ext>
            </a:extLst>
          </p:cNvPr>
          <p:cNvSpPr txBox="1"/>
          <p:nvPr/>
        </p:nvSpPr>
        <p:spPr>
          <a:xfrm>
            <a:off x="507734" y="2105335"/>
            <a:ext cx="7577488" cy="4078039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view </a:t>
            </a: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point123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point123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set for 3 features 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type: POINT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Dimension:     XY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Bounding box:  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xmin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 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ymin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4 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xmax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3 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ymax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6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CRS:           NA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POINT (3 5)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POINT (2 6)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POINT (1 4)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CA5929-8B7B-22AD-3E03-3595DFF5F6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584" y="2509181"/>
            <a:ext cx="3153682" cy="315368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C5A64CFE-50F3-137E-E0C9-A01BA35F3CAC}"/>
              </a:ext>
            </a:extLst>
          </p:cNvPr>
          <p:cNvSpPr/>
          <p:nvPr/>
        </p:nvSpPr>
        <p:spPr>
          <a:xfrm>
            <a:off x="779800" y="4587240"/>
            <a:ext cx="2908280" cy="38785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EC65B82-1533-7E6B-DD77-93C126135DE7}"/>
              </a:ext>
            </a:extLst>
          </p:cNvPr>
          <p:cNvSpPr txBox="1"/>
          <p:nvPr/>
        </p:nvSpPr>
        <p:spPr>
          <a:xfrm>
            <a:off x="3760505" y="4617046"/>
            <a:ext cx="3373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Currently, there is no CRS!</a:t>
            </a:r>
          </a:p>
        </p:txBody>
      </p:sp>
      <p:sp>
        <p:nvSpPr>
          <p:cNvPr id="10" name="文字方塊 6">
            <a:extLst>
              <a:ext uri="{FF2B5EF4-FFF2-40B4-BE49-F238E27FC236}">
                <a16:creationId xmlns:a16="http://schemas.microsoft.com/office/drawing/2014/main" id="{85017363-8171-8874-CE95-DB1087940EC2}"/>
              </a:ext>
            </a:extLst>
          </p:cNvPr>
          <p:cNvSpPr txBox="1"/>
          <p:nvPr/>
        </p:nvSpPr>
        <p:spPr>
          <a:xfrm>
            <a:off x="507734" y="1443038"/>
            <a:ext cx="5695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spc="15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st_sfc</a:t>
            </a:r>
            <a:r>
              <a:rPr lang="en-US" altLang="zh-TW" sz="2400" b="1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() </a:t>
            </a:r>
            <a:r>
              <a:rPr lang="en-US" altLang="zh-TW" sz="2400" spc="15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build simple feature columns</a:t>
            </a:r>
            <a:endParaRPr lang="zh-TW" altLang="en-US" sz="2800" dirty="0">
              <a:latin typeface="Georgia" panose="02040502050405020303" pitchFamily="18" charset="0"/>
              <a:ea typeface="Adobe 黑体 Std R" panose="020B0400000000000000" pitchFamily="34" charset="-128"/>
            </a:endParaRP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03DA7DC7-A9AD-A8C8-1BE0-DD769060622F}"/>
              </a:ext>
            </a:extLst>
          </p:cNvPr>
          <p:cNvSpPr txBox="1"/>
          <p:nvPr/>
        </p:nvSpPr>
        <p:spPr>
          <a:xfrm>
            <a:off x="0" y="305294"/>
            <a:ext cx="5854603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 Columns (</a:t>
            </a:r>
            <a:r>
              <a:rPr lang="en-US" altLang="zh-TW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sfc</a:t>
            </a:r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507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11</a:t>
            </a:fld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744332-A633-BB77-539E-87B9EC92EFF7}"/>
              </a:ext>
            </a:extLst>
          </p:cNvPr>
          <p:cNvSpPr txBox="1"/>
          <p:nvPr/>
        </p:nvSpPr>
        <p:spPr>
          <a:xfrm>
            <a:off x="4599708" y="984865"/>
            <a:ext cx="7380725" cy="544764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</a:t>
            </a:r>
            <a:r>
              <a:rPr lang="zh-TW" altLang="en-US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build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</a:t>
            </a:r>
            <a:r>
              <a:rPr lang="zh-TW" altLang="en-US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and specify CRS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point123=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st_sfc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(point1, point2, point3, 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crs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=4326)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view </a:t>
            </a: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point123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point123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set for 3 features 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type: POINT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Dimension:     XY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Bounding box:  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xmin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 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ymin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4 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xmax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3 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ymax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6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Geodetic CRS:  WGS 84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POINT (3 5)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POINT (2 6)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POINT (1 4)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6A41A8C-A818-1ACF-FD0F-A111A2EC5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264" y="2890229"/>
            <a:ext cx="3261360" cy="32613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70B0576-9DF5-0242-21F3-E6730A5806B0}"/>
              </a:ext>
            </a:extLst>
          </p:cNvPr>
          <p:cNvSpPr/>
          <p:nvPr/>
        </p:nvSpPr>
        <p:spPr>
          <a:xfrm>
            <a:off x="682906" y="4166886"/>
            <a:ext cx="555585" cy="49771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B859418-FD13-E44C-8186-D0E7956E399F}"/>
              </a:ext>
            </a:extLst>
          </p:cNvPr>
          <p:cNvSpPr txBox="1"/>
          <p:nvPr/>
        </p:nvSpPr>
        <p:spPr>
          <a:xfrm>
            <a:off x="484128" y="4772313"/>
            <a:ext cx="3555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1600" b="1" spc="15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This time, units have been included when plotting the map!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A36C153-3D69-15DF-A700-910918D34749}"/>
              </a:ext>
            </a:extLst>
          </p:cNvPr>
          <p:cNvCxnSpPr>
            <a:cxnSpLocks/>
          </p:cNvCxnSpPr>
          <p:nvPr/>
        </p:nvCxnSpPr>
        <p:spPr>
          <a:xfrm flipV="1">
            <a:off x="7177808" y="5094756"/>
            <a:ext cx="810227" cy="13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13429FE-FBAB-FDC4-D21D-FE6F82CD9176}"/>
              </a:ext>
            </a:extLst>
          </p:cNvPr>
          <p:cNvSpPr txBox="1"/>
          <p:nvPr/>
        </p:nvSpPr>
        <p:spPr>
          <a:xfrm>
            <a:off x="10546080" y="1774272"/>
            <a:ext cx="1160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spc="15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GCS</a:t>
            </a:r>
            <a:endParaRPr lang="en-US" altLang="zh-TW" sz="2000" spc="15" dirty="0">
              <a:solidFill>
                <a:srgbClr val="002060"/>
              </a:solidFill>
              <a:latin typeface="Georgia" panose="02040502050405020303" pitchFamily="18" charset="0"/>
              <a:ea typeface="Adobe 黑体 Std R" panose="020B0400000000000000" pitchFamily="34" charset="-128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2D5E57CB-3FA7-3E36-01B4-97464A2A83C0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910910" y="2174382"/>
            <a:ext cx="3215303" cy="26660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39171A-0165-B0F5-0D5D-194EAD594550}"/>
              </a:ext>
            </a:extLst>
          </p:cNvPr>
          <p:cNvCxnSpPr>
            <a:cxnSpLocks/>
          </p:cNvCxnSpPr>
          <p:nvPr/>
        </p:nvCxnSpPr>
        <p:spPr>
          <a:xfrm flipV="1">
            <a:off x="10546080" y="1774272"/>
            <a:ext cx="1143896" cy="138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6">
            <a:extLst>
              <a:ext uri="{FF2B5EF4-FFF2-40B4-BE49-F238E27FC236}">
                <a16:creationId xmlns:a16="http://schemas.microsoft.com/office/drawing/2014/main" id="{35385B36-1DD1-674E-596F-92984818CC08}"/>
              </a:ext>
            </a:extLst>
          </p:cNvPr>
          <p:cNvSpPr txBox="1"/>
          <p:nvPr/>
        </p:nvSpPr>
        <p:spPr>
          <a:xfrm>
            <a:off x="507734" y="1443038"/>
            <a:ext cx="34276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spc="15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st_sfc</a:t>
            </a:r>
            <a:r>
              <a:rPr lang="en-US" altLang="zh-TW" sz="2400" b="1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() </a:t>
            </a:r>
            <a:r>
              <a:rPr lang="en-US" altLang="zh-TW" sz="2400" spc="15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build simple feature columns, and specify CRS used.</a:t>
            </a:r>
            <a:endParaRPr lang="zh-TW" altLang="en-US" sz="2800" dirty="0">
              <a:latin typeface="Georgia" panose="02040502050405020303" pitchFamily="18" charset="0"/>
              <a:ea typeface="Adobe 黑体 Std R" panose="020B0400000000000000" pitchFamily="34" charset="-128"/>
            </a:endParaRP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71A4E142-1D67-A77C-8C06-CCD5A7C1D17A}"/>
              </a:ext>
            </a:extLst>
          </p:cNvPr>
          <p:cNvSpPr txBox="1"/>
          <p:nvPr/>
        </p:nvSpPr>
        <p:spPr>
          <a:xfrm>
            <a:off x="0" y="305294"/>
            <a:ext cx="5854603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 Columns (</a:t>
            </a:r>
            <a:r>
              <a:rPr lang="en-US" altLang="zh-TW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sfc</a:t>
            </a:r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005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12</a:t>
            </a:fld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75947CB-E923-FA4C-F887-D4EC741D5096}"/>
              </a:ext>
            </a:extLst>
          </p:cNvPr>
          <p:cNvSpPr txBox="1"/>
          <p:nvPr/>
        </p:nvSpPr>
        <p:spPr>
          <a:xfrm>
            <a:off x="665869" y="2617996"/>
            <a:ext cx="1572373" cy="40011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r>
              <a:rPr lang="en-US" altLang="zh-TW" sz="2000" b="1" spc="15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</a:t>
            </a:r>
            <a:endParaRPr lang="zh-TW" altLang="en-US" sz="2000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6C52A62-68DD-4124-934B-CACBA3746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068"/>
          <a:stretch/>
        </p:blipFill>
        <p:spPr>
          <a:xfrm>
            <a:off x="665869" y="3238350"/>
            <a:ext cx="10860261" cy="2357713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B1DBC8FF-39B4-D2F9-EFD9-E142069877D7}"/>
              </a:ext>
            </a:extLst>
          </p:cNvPr>
          <p:cNvSpPr/>
          <p:nvPr/>
        </p:nvSpPr>
        <p:spPr>
          <a:xfrm>
            <a:off x="558800" y="4216723"/>
            <a:ext cx="10962640" cy="1499198"/>
          </a:xfrm>
          <a:prstGeom prst="roundRect">
            <a:avLst>
              <a:gd name="adj" fmla="val 729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DCEFFE00-C126-E991-5DB8-08750722C537}"/>
              </a:ext>
            </a:extLst>
          </p:cNvPr>
          <p:cNvSpPr/>
          <p:nvPr/>
        </p:nvSpPr>
        <p:spPr>
          <a:xfrm>
            <a:off x="8159538" y="4622692"/>
            <a:ext cx="3179022" cy="209310"/>
          </a:xfrm>
          <a:prstGeom prst="roundRect">
            <a:avLst>
              <a:gd name="adj" fmla="val 7291"/>
            </a:avLst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4B54A5C-2515-13F0-2D47-B55A097BAAE1}"/>
              </a:ext>
            </a:extLst>
          </p:cNvPr>
          <p:cNvSpPr/>
          <p:nvPr/>
        </p:nvSpPr>
        <p:spPr>
          <a:xfrm>
            <a:off x="8107680" y="4413381"/>
            <a:ext cx="3296920" cy="1226340"/>
          </a:xfrm>
          <a:prstGeom prst="roundRect">
            <a:avLst>
              <a:gd name="adj" fmla="val 729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8C2F71D3-A086-BA2C-37C5-971F54D06A83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9106870" y="5707331"/>
            <a:ext cx="543654" cy="408433"/>
          </a:xfrm>
          <a:prstGeom prst="curvedConnector3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接點: 弧形 15">
            <a:extLst>
              <a:ext uri="{FF2B5EF4-FFF2-40B4-BE49-F238E27FC236}">
                <a16:creationId xmlns:a16="http://schemas.microsoft.com/office/drawing/2014/main" id="{69953B9E-2DD7-5A5B-02F3-FA4825DEC24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824341" y="3768172"/>
            <a:ext cx="977644" cy="697999"/>
          </a:xfrm>
          <a:prstGeom prst="curvedConnector3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弧形 21">
            <a:extLst>
              <a:ext uri="{FF2B5EF4-FFF2-40B4-BE49-F238E27FC236}">
                <a16:creationId xmlns:a16="http://schemas.microsoft.com/office/drawing/2014/main" id="{5DDCD1F9-295E-C7E3-2665-89A4E9C04D7D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4599264" y="5753435"/>
            <a:ext cx="467454" cy="39242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CA49B909-F25C-CB30-AC7F-7FB630D8E50A}"/>
              </a:ext>
            </a:extLst>
          </p:cNvPr>
          <p:cNvSpPr txBox="1"/>
          <p:nvPr/>
        </p:nvSpPr>
        <p:spPr>
          <a:xfrm>
            <a:off x="7887761" y="3279988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 geometries (</a:t>
            </a:r>
            <a:r>
              <a:rPr lang="en-US" altLang="zh-TW" b="1" dirty="0" err="1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sfg</a:t>
            </a:r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427F343-3F58-9CE3-1CD5-98E93FAD2E90}"/>
              </a:ext>
            </a:extLst>
          </p:cNvPr>
          <p:cNvSpPr txBox="1"/>
          <p:nvPr/>
        </p:nvSpPr>
        <p:spPr>
          <a:xfrm>
            <a:off x="7370941" y="6183374"/>
            <a:ext cx="360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B05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 columns (</a:t>
            </a:r>
            <a:r>
              <a:rPr lang="en-US" altLang="zh-TW" b="1" dirty="0" err="1">
                <a:solidFill>
                  <a:srgbClr val="00B05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sfc</a:t>
            </a:r>
            <a:r>
              <a:rPr lang="en-US" altLang="zh-TW" b="1" dirty="0">
                <a:solidFill>
                  <a:srgbClr val="00B05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4EB69A0-6A9B-DC0A-D2AF-D8DD6746F371}"/>
              </a:ext>
            </a:extLst>
          </p:cNvPr>
          <p:cNvSpPr txBox="1"/>
          <p:nvPr/>
        </p:nvSpPr>
        <p:spPr>
          <a:xfrm>
            <a:off x="3374254" y="6183374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features (sf)</a:t>
            </a:r>
          </a:p>
        </p:txBody>
      </p:sp>
      <p:sp>
        <p:nvSpPr>
          <p:cNvPr id="4" name="文字方塊 5">
            <a:extLst>
              <a:ext uri="{FF2B5EF4-FFF2-40B4-BE49-F238E27FC236}">
                <a16:creationId xmlns:a16="http://schemas.microsoft.com/office/drawing/2014/main" id="{E2C40AB6-C8E7-415F-5EA8-A64664092EEF}"/>
              </a:ext>
            </a:extLst>
          </p:cNvPr>
          <p:cNvSpPr txBox="1"/>
          <p:nvPr/>
        </p:nvSpPr>
        <p:spPr>
          <a:xfrm>
            <a:off x="0" y="305294"/>
            <a:ext cx="3946967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Features (sf)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EDD370-8AB0-C9F8-7734-871B01B79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7313" y="1282189"/>
            <a:ext cx="2831201" cy="1661574"/>
          </a:xfrm>
          <a:prstGeom prst="rect">
            <a:avLst/>
          </a:prstGeom>
        </p:spPr>
      </p:pic>
      <p:sp>
        <p:nvSpPr>
          <p:cNvPr id="21" name="文字方塊 24">
            <a:extLst>
              <a:ext uri="{FF2B5EF4-FFF2-40B4-BE49-F238E27FC236}">
                <a16:creationId xmlns:a16="http://schemas.microsoft.com/office/drawing/2014/main" id="{7CA7D167-0CD3-A285-DF8A-70EECD235E73}"/>
              </a:ext>
            </a:extLst>
          </p:cNvPr>
          <p:cNvSpPr txBox="1"/>
          <p:nvPr/>
        </p:nvSpPr>
        <p:spPr>
          <a:xfrm>
            <a:off x="7602018" y="1890181"/>
            <a:ext cx="7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(sf)</a:t>
            </a:r>
          </a:p>
        </p:txBody>
      </p:sp>
      <p:sp>
        <p:nvSpPr>
          <p:cNvPr id="23" name="文字方塊 24">
            <a:extLst>
              <a:ext uri="{FF2B5EF4-FFF2-40B4-BE49-F238E27FC236}">
                <a16:creationId xmlns:a16="http://schemas.microsoft.com/office/drawing/2014/main" id="{98223EB0-987C-EE64-120F-79A26DA312B6}"/>
              </a:ext>
            </a:extLst>
          </p:cNvPr>
          <p:cNvSpPr txBox="1"/>
          <p:nvPr/>
        </p:nvSpPr>
        <p:spPr>
          <a:xfrm>
            <a:off x="10835725" y="1591918"/>
            <a:ext cx="7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B05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sfc</a:t>
            </a:r>
            <a:r>
              <a:rPr lang="en-US" altLang="zh-TW" b="1" dirty="0">
                <a:solidFill>
                  <a:srgbClr val="00B05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sp>
        <p:nvSpPr>
          <p:cNvPr id="24" name="文字方塊 4">
            <a:extLst>
              <a:ext uri="{FF2B5EF4-FFF2-40B4-BE49-F238E27FC236}">
                <a16:creationId xmlns:a16="http://schemas.microsoft.com/office/drawing/2014/main" id="{F50552F1-D6F6-66B0-8747-3AFB2BE75B40}"/>
              </a:ext>
            </a:extLst>
          </p:cNvPr>
          <p:cNvSpPr txBox="1"/>
          <p:nvPr/>
        </p:nvSpPr>
        <p:spPr>
          <a:xfrm>
            <a:off x="357318" y="1379379"/>
            <a:ext cx="4698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: an entire spatial data</a:t>
            </a:r>
          </a:p>
        </p:txBody>
      </p:sp>
    </p:spTree>
    <p:extLst>
      <p:ext uri="{BB962C8B-B14F-4D97-AF65-F5344CB8AC3E}">
        <p14:creationId xmlns:p14="http://schemas.microsoft.com/office/powerpoint/2010/main" val="213989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13</a:t>
            </a:fld>
            <a:endParaRPr lang="zh-TW" altLang="en-US" b="1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0F6A898-1A82-F31D-D19A-1AA7983DB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2912305"/>
            <a:ext cx="8003508" cy="249299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54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GEOMETRY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st_sfc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(……,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crs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=)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GEODATA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data.frame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i="1" dirty="0">
                <a:solidFill>
                  <a:srgbClr val="00206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ATTRIBUTE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0" lang="en-US" altLang="zh-TW" sz="24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GEOMETRY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54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SFDATA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st_sf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0" lang="en-US" altLang="zh-TW" sz="2400" b="1" i="1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GEODATA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kumimoji="0" lang="en-US" altLang="zh-TW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crs</a:t>
            </a:r>
            <a:r>
              <a:rPr kumimoji="0" lang="en-US" altLang="zh-TW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=)</a:t>
            </a:r>
            <a:endParaRPr kumimoji="0" lang="en-US" altLang="zh-TW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EC7F5A3D-FBC3-7F20-E0A8-48ECFBA81965}"/>
              </a:ext>
            </a:extLst>
          </p:cNvPr>
          <p:cNvCxnSpPr>
            <a:cxnSpLocks/>
          </p:cNvCxnSpPr>
          <p:nvPr/>
        </p:nvCxnSpPr>
        <p:spPr>
          <a:xfrm>
            <a:off x="2026920" y="3404627"/>
            <a:ext cx="5694680" cy="51215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6C5EF92-9699-FF26-8AF9-1AFCFE3EBEED}"/>
              </a:ext>
            </a:extLst>
          </p:cNvPr>
          <p:cNvCxnSpPr>
            <a:cxnSpLocks/>
          </p:cNvCxnSpPr>
          <p:nvPr/>
        </p:nvCxnSpPr>
        <p:spPr>
          <a:xfrm>
            <a:off x="2026920" y="4453946"/>
            <a:ext cx="2829560" cy="475675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5">
            <a:extLst>
              <a:ext uri="{FF2B5EF4-FFF2-40B4-BE49-F238E27FC236}">
                <a16:creationId xmlns:a16="http://schemas.microsoft.com/office/drawing/2014/main" id="{3324D210-E1C3-28D3-B9BD-08A05540B804}"/>
              </a:ext>
            </a:extLst>
          </p:cNvPr>
          <p:cNvSpPr txBox="1"/>
          <p:nvPr/>
        </p:nvSpPr>
        <p:spPr>
          <a:xfrm>
            <a:off x="0" y="305294"/>
            <a:ext cx="3946967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Features (sf)</a:t>
            </a:r>
          </a:p>
        </p:txBody>
      </p:sp>
      <p:sp>
        <p:nvSpPr>
          <p:cNvPr id="12" name="文字方塊 4">
            <a:extLst>
              <a:ext uri="{FF2B5EF4-FFF2-40B4-BE49-F238E27FC236}">
                <a16:creationId xmlns:a16="http://schemas.microsoft.com/office/drawing/2014/main" id="{BAC851B3-2EF1-EA9B-5112-43E50B096FA8}"/>
              </a:ext>
            </a:extLst>
          </p:cNvPr>
          <p:cNvSpPr txBox="1"/>
          <p:nvPr/>
        </p:nvSpPr>
        <p:spPr>
          <a:xfrm>
            <a:off x="357318" y="1379379"/>
            <a:ext cx="4942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How to construct </a:t>
            </a:r>
            <a:r>
              <a:rPr lang="en-US" altLang="zh-TW" sz="2800" b="1" dirty="0"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data?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EA89D4-4180-E41F-EC5B-B5A19D159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313" y="1282189"/>
            <a:ext cx="2831201" cy="1661574"/>
          </a:xfrm>
          <a:prstGeom prst="rect">
            <a:avLst/>
          </a:prstGeom>
        </p:spPr>
      </p:pic>
      <p:sp>
        <p:nvSpPr>
          <p:cNvPr id="14" name="文字方塊 24">
            <a:extLst>
              <a:ext uri="{FF2B5EF4-FFF2-40B4-BE49-F238E27FC236}">
                <a16:creationId xmlns:a16="http://schemas.microsoft.com/office/drawing/2014/main" id="{E4F86736-0F06-4B35-F9D5-FEB47E5818EE}"/>
              </a:ext>
            </a:extLst>
          </p:cNvPr>
          <p:cNvSpPr txBox="1"/>
          <p:nvPr/>
        </p:nvSpPr>
        <p:spPr>
          <a:xfrm>
            <a:off x="7602018" y="1890181"/>
            <a:ext cx="732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(sf)</a:t>
            </a:r>
          </a:p>
        </p:txBody>
      </p:sp>
      <p:sp>
        <p:nvSpPr>
          <p:cNvPr id="15" name="文字方塊 24">
            <a:extLst>
              <a:ext uri="{FF2B5EF4-FFF2-40B4-BE49-F238E27FC236}">
                <a16:creationId xmlns:a16="http://schemas.microsoft.com/office/drawing/2014/main" id="{E852FCE2-9CC0-E23F-9FDD-C94FC07C31B2}"/>
              </a:ext>
            </a:extLst>
          </p:cNvPr>
          <p:cNvSpPr txBox="1"/>
          <p:nvPr/>
        </p:nvSpPr>
        <p:spPr>
          <a:xfrm>
            <a:off x="10835725" y="1591918"/>
            <a:ext cx="723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B05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</a:t>
            </a:r>
            <a:r>
              <a:rPr lang="en-US" altLang="zh-TW" b="1" dirty="0" err="1">
                <a:solidFill>
                  <a:srgbClr val="00B05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sfc</a:t>
            </a:r>
            <a:r>
              <a:rPr lang="en-US" altLang="zh-TW" b="1" dirty="0">
                <a:solidFill>
                  <a:srgbClr val="00B05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sp>
        <p:nvSpPr>
          <p:cNvPr id="16" name="文字方塊 4">
            <a:extLst>
              <a:ext uri="{FF2B5EF4-FFF2-40B4-BE49-F238E27FC236}">
                <a16:creationId xmlns:a16="http://schemas.microsoft.com/office/drawing/2014/main" id="{DD793CF8-0E6E-F9AF-E09F-AF60B417EE4A}"/>
              </a:ext>
            </a:extLst>
          </p:cNvPr>
          <p:cNvSpPr txBox="1"/>
          <p:nvPr/>
        </p:nvSpPr>
        <p:spPr>
          <a:xfrm>
            <a:off x="8049722" y="3101977"/>
            <a:ext cx="3938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Construct a simple feature columns</a:t>
            </a:r>
          </a:p>
        </p:txBody>
      </p:sp>
      <p:sp>
        <p:nvSpPr>
          <p:cNvPr id="17" name="文字方塊 4">
            <a:extLst>
              <a:ext uri="{FF2B5EF4-FFF2-40B4-BE49-F238E27FC236}">
                <a16:creationId xmlns:a16="http://schemas.microsoft.com/office/drawing/2014/main" id="{FC10AEC7-FD1E-1DE3-EDCE-791072E79E43}"/>
              </a:ext>
            </a:extLst>
          </p:cNvPr>
          <p:cNvSpPr txBox="1"/>
          <p:nvPr/>
        </p:nvSpPr>
        <p:spPr>
          <a:xfrm>
            <a:off x="8049722" y="3989523"/>
            <a:ext cx="3623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Combine geometry and attribute</a:t>
            </a:r>
          </a:p>
        </p:txBody>
      </p:sp>
      <p:sp>
        <p:nvSpPr>
          <p:cNvPr id="18" name="文字方塊 4">
            <a:extLst>
              <a:ext uri="{FF2B5EF4-FFF2-40B4-BE49-F238E27FC236}">
                <a16:creationId xmlns:a16="http://schemas.microsoft.com/office/drawing/2014/main" id="{F190C768-0B16-E795-309F-6430E4BF7804}"/>
              </a:ext>
            </a:extLst>
          </p:cNvPr>
          <p:cNvSpPr txBox="1"/>
          <p:nvPr/>
        </p:nvSpPr>
        <p:spPr>
          <a:xfrm>
            <a:off x="8049722" y="4974499"/>
            <a:ext cx="3163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Convert the data into sf data</a:t>
            </a:r>
          </a:p>
        </p:txBody>
      </p:sp>
    </p:spTree>
    <p:extLst>
      <p:ext uri="{BB962C8B-B14F-4D97-AF65-F5344CB8AC3E}">
        <p14:creationId xmlns:p14="http://schemas.microsoft.com/office/powerpoint/2010/main" val="396355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14</a:t>
            </a:fld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B51F2D-403B-9DB6-3A3E-17581EF7C40F}"/>
              </a:ext>
            </a:extLst>
          </p:cNvPr>
          <p:cNvSpPr txBox="1"/>
          <p:nvPr/>
        </p:nvSpPr>
        <p:spPr>
          <a:xfrm>
            <a:off x="1885940" y="2326585"/>
            <a:ext cx="9948741" cy="2580194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construct the geometry data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office_geom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st_sfc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st_point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(c(120.973255, 24.805162)),   </a:t>
            </a:r>
            <a:r>
              <a:rPr lang="en-US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lat</a:t>
            </a:r>
            <a:r>
              <a:rPr lang="en-US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000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lon</a:t>
            </a:r>
            <a:r>
              <a:rPr lang="en-US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of </a:t>
            </a:r>
            <a:r>
              <a:rPr lang="zh-TW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東區區公所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st_point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(c(120.970314, 24.816374)),   </a:t>
            </a:r>
            <a:r>
              <a:rPr lang="en-US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lat</a:t>
            </a:r>
            <a:r>
              <a:rPr lang="en-US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000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lon</a:t>
            </a:r>
            <a:r>
              <a:rPr lang="en-US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of </a:t>
            </a:r>
            <a:r>
              <a:rPr lang="zh-TW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北區區公所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st_point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(c(120.942268, 24.794044)),   </a:t>
            </a:r>
            <a:r>
              <a:rPr lang="en-US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lat</a:t>
            </a:r>
            <a:r>
              <a:rPr lang="en-US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and </a:t>
            </a:r>
            <a:r>
              <a:rPr lang="en-US" altLang="zh-TW" sz="2000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lon</a:t>
            </a:r>
            <a:r>
              <a:rPr lang="en-US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of </a:t>
            </a:r>
            <a:r>
              <a:rPr lang="zh-TW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香山區區公所</a:t>
            </a:r>
            <a:endParaRPr lang="en-US" altLang="zh-TW" sz="2000" i="1" kern="100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crs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=4326)                             </a:t>
            </a:r>
            <a:r>
              <a:rPr lang="en-US" altLang="zh-TW" sz="20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set CRS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89F3373-1776-DE25-8C1B-D393861F35C9}"/>
              </a:ext>
            </a:extLst>
          </p:cNvPr>
          <p:cNvSpPr txBox="1"/>
          <p:nvPr/>
        </p:nvSpPr>
        <p:spPr>
          <a:xfrm>
            <a:off x="357318" y="2296105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Step 1: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56D9A0E-D415-4B17-D30C-42440C137CD4}"/>
              </a:ext>
            </a:extLst>
          </p:cNvPr>
          <p:cNvSpPr txBox="1"/>
          <p:nvPr/>
        </p:nvSpPr>
        <p:spPr>
          <a:xfrm>
            <a:off x="1885940" y="5103619"/>
            <a:ext cx="9948741" cy="12413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data type of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office_geom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office_geom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sfc_POINT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6ADFE3A9-457D-E4B3-6E99-095D16EA17E9}"/>
              </a:ext>
            </a:extLst>
          </p:cNvPr>
          <p:cNvSpPr/>
          <p:nvPr/>
        </p:nvSpPr>
        <p:spPr>
          <a:xfrm>
            <a:off x="2063477" y="5968494"/>
            <a:ext cx="3291038" cy="38785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ED0F413-6D2A-1B01-678A-887D99DF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28902"/>
              </p:ext>
            </p:extLst>
          </p:nvPr>
        </p:nvGraphicFramePr>
        <p:xfrm>
          <a:off x="4511590" y="656147"/>
          <a:ext cx="7115391" cy="144646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4430">
                  <a:extLst>
                    <a:ext uri="{9D8B030D-6E8A-4147-A177-3AD203B41FA5}">
                      <a16:colId xmlns:a16="http://schemas.microsoft.com/office/drawing/2014/main" val="130535560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74014172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252992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83110740"/>
                    </a:ext>
                  </a:extLst>
                </a:gridCol>
                <a:gridCol w="1286641">
                  <a:extLst>
                    <a:ext uri="{9D8B030D-6E8A-4147-A177-3AD203B41FA5}">
                      <a16:colId xmlns:a16="http://schemas.microsoft.com/office/drawing/2014/main" val="1601417232"/>
                    </a:ext>
                  </a:extLst>
                </a:gridCol>
              </a:tblGrid>
              <a:tr h="292562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District Office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kern="100" dirty="0" err="1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Longtitude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Latitude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Address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Telephone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816481"/>
                  </a:ext>
                </a:extLst>
              </a:tr>
              <a:tr h="384634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東區區公所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120.973255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24.805162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民族路</a:t>
                      </a: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40</a:t>
                      </a: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號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03-5218231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2278481"/>
                  </a:ext>
                </a:extLst>
              </a:tr>
              <a:tr h="384634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北區區公所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120.970314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24.816374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國華街</a:t>
                      </a: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69</a:t>
                      </a: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號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03-5152525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7581609"/>
                  </a:ext>
                </a:extLst>
              </a:tr>
              <a:tr h="384634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香山區區公所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120.942268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24.794044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育德街</a:t>
                      </a: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188</a:t>
                      </a: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號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03-5307105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0118387"/>
                  </a:ext>
                </a:extLst>
              </a:tr>
            </a:tbl>
          </a:graphicData>
        </a:graphic>
      </p:graphicFrame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5A05EF-0438-EB4B-9009-01969EFACCB4}"/>
              </a:ext>
            </a:extLst>
          </p:cNvPr>
          <p:cNvSpPr/>
          <p:nvPr/>
        </p:nvSpPr>
        <p:spPr>
          <a:xfrm>
            <a:off x="6250044" y="668128"/>
            <a:ext cx="2792355" cy="1434483"/>
          </a:xfrm>
          <a:prstGeom prst="roundRect">
            <a:avLst>
              <a:gd name="adj" fmla="val 737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786B1D-A4F7-738E-DEAF-443139A9D2B9}"/>
              </a:ext>
            </a:extLst>
          </p:cNvPr>
          <p:cNvSpPr txBox="1"/>
          <p:nvPr/>
        </p:nvSpPr>
        <p:spPr>
          <a:xfrm>
            <a:off x="6658610" y="274641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Geometry Data</a:t>
            </a:r>
          </a:p>
        </p:txBody>
      </p:sp>
      <p:sp>
        <p:nvSpPr>
          <p:cNvPr id="2" name="文字方塊 5">
            <a:extLst>
              <a:ext uri="{FF2B5EF4-FFF2-40B4-BE49-F238E27FC236}">
                <a16:creationId xmlns:a16="http://schemas.microsoft.com/office/drawing/2014/main" id="{A60C843A-D540-823E-7C2F-2E74EEB2B37A}"/>
              </a:ext>
            </a:extLst>
          </p:cNvPr>
          <p:cNvSpPr txBox="1"/>
          <p:nvPr/>
        </p:nvSpPr>
        <p:spPr>
          <a:xfrm>
            <a:off x="0" y="305294"/>
            <a:ext cx="3946967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Features (sf)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45C0C7-D5D7-70A4-1C1B-AD694A5F1EC9}"/>
              </a:ext>
            </a:extLst>
          </p:cNvPr>
          <p:cNvSpPr txBox="1"/>
          <p:nvPr/>
        </p:nvSpPr>
        <p:spPr>
          <a:xfrm>
            <a:off x="357318" y="1379379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Construct </a:t>
            </a:r>
            <a:r>
              <a:rPr lang="en-US" altLang="zh-TW" sz="2800" b="1" dirty="0"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614474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15</a:t>
            </a:fld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C09603F-316A-9AAF-5D74-A791F5DFAFB3}"/>
              </a:ext>
            </a:extLst>
          </p:cNvPr>
          <p:cNvSpPr txBox="1"/>
          <p:nvPr/>
        </p:nvSpPr>
        <p:spPr>
          <a:xfrm>
            <a:off x="1643238" y="2316094"/>
            <a:ext cx="10274442" cy="301621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construct the attribute data, and attach the geometry data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data.frame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name=c("</a:t>
            </a:r>
            <a:r>
              <a:rPr lang="zh-TW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東區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","</a:t>
            </a:r>
            <a:r>
              <a:rPr lang="zh-TW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北區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","</a:t>
            </a:r>
            <a:r>
              <a:rPr lang="zh-TW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香山區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"),                       #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district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address=c("</a:t>
            </a:r>
            <a:r>
              <a:rPr lang="zh-TW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民族路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國華街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69</a:t>
            </a:r>
            <a:r>
              <a:rPr lang="zh-TW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育德街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188</a:t>
            </a:r>
            <a:r>
              <a:rPr lang="zh-TW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"),</a:t>
            </a:r>
            <a:r>
              <a:rPr lang="zh-TW" altLang="en-US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phone=c("03-5218231", "03-5152525", "03-5307105"),   # telephone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office_geom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# 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geometry data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D7B3F6-7368-7C54-3292-5D60AA1FBCB8}"/>
              </a:ext>
            </a:extLst>
          </p:cNvPr>
          <p:cNvSpPr txBox="1"/>
          <p:nvPr/>
        </p:nvSpPr>
        <p:spPr>
          <a:xfrm>
            <a:off x="1643238" y="5478621"/>
            <a:ext cx="10274442" cy="12413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data type of </a:t>
            </a: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class(office)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data.frame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70E33B9-48E0-3A49-DF5A-A385F3A94B5A}"/>
              </a:ext>
            </a:extLst>
          </p:cNvPr>
          <p:cNvSpPr/>
          <p:nvPr/>
        </p:nvSpPr>
        <p:spPr>
          <a:xfrm>
            <a:off x="1885941" y="6332130"/>
            <a:ext cx="2668474" cy="3878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72533B0-6210-6AF6-02E4-3519FF971F12}"/>
              </a:ext>
            </a:extLst>
          </p:cNvPr>
          <p:cNvSpPr/>
          <p:nvPr/>
        </p:nvSpPr>
        <p:spPr>
          <a:xfrm>
            <a:off x="8668871" y="656147"/>
            <a:ext cx="2954559" cy="1446464"/>
          </a:xfrm>
          <a:prstGeom prst="roundRect">
            <a:avLst>
              <a:gd name="adj" fmla="val 737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DA5909A-822E-B728-9DBD-997015AEC5C8}"/>
              </a:ext>
            </a:extLst>
          </p:cNvPr>
          <p:cNvSpPr txBox="1"/>
          <p:nvPr/>
        </p:nvSpPr>
        <p:spPr>
          <a:xfrm>
            <a:off x="9100773" y="257998"/>
            <a:ext cx="209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Attribute Data</a:t>
            </a:r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3A934E9B-31A0-DA6E-C748-D38446771D85}"/>
              </a:ext>
            </a:extLst>
          </p:cNvPr>
          <p:cNvSpPr/>
          <p:nvPr/>
        </p:nvSpPr>
        <p:spPr>
          <a:xfrm>
            <a:off x="1950508" y="3305734"/>
            <a:ext cx="213571" cy="1052905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6A498991-FBF8-34FA-3887-79A41E299DC9}"/>
              </a:ext>
            </a:extLst>
          </p:cNvPr>
          <p:cNvSpPr/>
          <p:nvPr/>
        </p:nvSpPr>
        <p:spPr>
          <a:xfrm>
            <a:off x="1950508" y="4504957"/>
            <a:ext cx="213571" cy="356604"/>
          </a:xfrm>
          <a:prstGeom prst="lef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F1A595-53BD-516A-BB7C-FD2EA98DBF5C}"/>
              </a:ext>
            </a:extLst>
          </p:cNvPr>
          <p:cNvSpPr txBox="1"/>
          <p:nvPr/>
        </p:nvSpPr>
        <p:spPr>
          <a:xfrm>
            <a:off x="715877" y="3631679"/>
            <a:ext cx="126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Attribute</a:t>
            </a:r>
            <a:endParaRPr lang="en-US" altLang="zh-TW" dirty="0">
              <a:solidFill>
                <a:srgbClr val="002060"/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0905595-51C3-6E09-C5D7-B910DD1E1648}"/>
              </a:ext>
            </a:extLst>
          </p:cNvPr>
          <p:cNvSpPr txBox="1"/>
          <p:nvPr/>
        </p:nvSpPr>
        <p:spPr>
          <a:xfrm>
            <a:off x="636248" y="4470287"/>
            <a:ext cx="141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Geometry</a:t>
            </a:r>
          </a:p>
        </p:txBody>
      </p:sp>
      <p:sp>
        <p:nvSpPr>
          <p:cNvPr id="2" name="文字方塊 5">
            <a:extLst>
              <a:ext uri="{FF2B5EF4-FFF2-40B4-BE49-F238E27FC236}">
                <a16:creationId xmlns:a16="http://schemas.microsoft.com/office/drawing/2014/main" id="{84ACC666-7D5D-DE0F-B65E-97DBF04F24D4}"/>
              </a:ext>
            </a:extLst>
          </p:cNvPr>
          <p:cNvSpPr txBox="1"/>
          <p:nvPr/>
        </p:nvSpPr>
        <p:spPr>
          <a:xfrm>
            <a:off x="0" y="305294"/>
            <a:ext cx="3946967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Features (sf)</a:t>
            </a:r>
          </a:p>
        </p:txBody>
      </p:sp>
      <p:sp>
        <p:nvSpPr>
          <p:cNvPr id="5" name="文字方塊 6">
            <a:extLst>
              <a:ext uri="{FF2B5EF4-FFF2-40B4-BE49-F238E27FC236}">
                <a16:creationId xmlns:a16="http://schemas.microsoft.com/office/drawing/2014/main" id="{5326C4AF-9AA2-EF3A-FF11-3D094275620D}"/>
              </a:ext>
            </a:extLst>
          </p:cNvPr>
          <p:cNvSpPr txBox="1"/>
          <p:nvPr/>
        </p:nvSpPr>
        <p:spPr>
          <a:xfrm>
            <a:off x="357318" y="229610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Step 2:</a:t>
            </a:r>
          </a:p>
        </p:txBody>
      </p:sp>
      <p:sp>
        <p:nvSpPr>
          <p:cNvPr id="18" name="文字方塊 4">
            <a:extLst>
              <a:ext uri="{FF2B5EF4-FFF2-40B4-BE49-F238E27FC236}">
                <a16:creationId xmlns:a16="http://schemas.microsoft.com/office/drawing/2014/main" id="{54B21E4E-9704-2360-3B88-8439ADD36B30}"/>
              </a:ext>
            </a:extLst>
          </p:cNvPr>
          <p:cNvSpPr txBox="1"/>
          <p:nvPr/>
        </p:nvSpPr>
        <p:spPr>
          <a:xfrm>
            <a:off x="357318" y="1379379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Construct </a:t>
            </a:r>
            <a:r>
              <a:rPr lang="en-US" altLang="zh-TW" sz="2800" b="1" dirty="0"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data</a:t>
            </a:r>
          </a:p>
        </p:txBody>
      </p:sp>
      <p:sp>
        <p:nvSpPr>
          <p:cNvPr id="20" name="文字方塊 15">
            <a:extLst>
              <a:ext uri="{FF2B5EF4-FFF2-40B4-BE49-F238E27FC236}">
                <a16:creationId xmlns:a16="http://schemas.microsoft.com/office/drawing/2014/main" id="{72D027C0-E99B-AB35-12B2-81F388A374C1}"/>
              </a:ext>
            </a:extLst>
          </p:cNvPr>
          <p:cNvSpPr txBox="1"/>
          <p:nvPr/>
        </p:nvSpPr>
        <p:spPr>
          <a:xfrm>
            <a:off x="4979466" y="634139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Still a Data Frame!!</a:t>
            </a:r>
            <a:endParaRPr lang="en-US" altLang="zh-TW" dirty="0">
              <a:solidFill>
                <a:srgbClr val="FF0000"/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3EF70C-3E5A-603C-8B92-139AF00B32EF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4554415" y="6526058"/>
            <a:ext cx="4250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9">
            <a:extLst>
              <a:ext uri="{FF2B5EF4-FFF2-40B4-BE49-F238E27FC236}">
                <a16:creationId xmlns:a16="http://schemas.microsoft.com/office/drawing/2014/main" id="{CD8AE686-27EE-73B5-1AC5-C5DC2CEB9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646707"/>
              </p:ext>
            </p:extLst>
          </p:nvPr>
        </p:nvGraphicFramePr>
        <p:xfrm>
          <a:off x="4511590" y="656147"/>
          <a:ext cx="7115391" cy="144646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744430">
                  <a:extLst>
                    <a:ext uri="{9D8B030D-6E8A-4147-A177-3AD203B41FA5}">
                      <a16:colId xmlns:a16="http://schemas.microsoft.com/office/drawing/2014/main" val="1305355603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740141724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2529921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283110740"/>
                    </a:ext>
                  </a:extLst>
                </a:gridCol>
                <a:gridCol w="1286641">
                  <a:extLst>
                    <a:ext uri="{9D8B030D-6E8A-4147-A177-3AD203B41FA5}">
                      <a16:colId xmlns:a16="http://schemas.microsoft.com/office/drawing/2014/main" val="1601417232"/>
                    </a:ext>
                  </a:extLst>
                </a:gridCol>
              </a:tblGrid>
              <a:tr h="292562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District Office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kern="100" dirty="0" err="1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Longtitude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Latitude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Address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Telephone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1816481"/>
                  </a:ext>
                </a:extLst>
              </a:tr>
              <a:tr h="384634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東區區公所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120.973255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24.805162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民族路</a:t>
                      </a: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40</a:t>
                      </a: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號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03-5218231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2278481"/>
                  </a:ext>
                </a:extLst>
              </a:tr>
              <a:tr h="384634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北區區公所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120.970314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24.816374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國華街</a:t>
                      </a: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69</a:t>
                      </a: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號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03-5152525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7581609"/>
                  </a:ext>
                </a:extLst>
              </a:tr>
              <a:tr h="384634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香山區區公所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120.942268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24.794044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育德街</a:t>
                      </a:r>
                      <a:r>
                        <a:rPr lang="en-US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188</a:t>
                      </a:r>
                      <a:r>
                        <a:rPr lang="zh-TW" sz="16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號</a:t>
                      </a:r>
                      <a:endParaRPr lang="zh-TW" sz="16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03-5307105</a:t>
                      </a:r>
                      <a:endParaRPr lang="zh-TW" sz="16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0118387"/>
                  </a:ext>
                </a:extLst>
              </a:tr>
            </a:tbl>
          </a:graphicData>
        </a:graphic>
      </p:graphicFrame>
      <p:sp>
        <p:nvSpPr>
          <p:cNvPr id="29" name="矩形: 圓角 11">
            <a:extLst>
              <a:ext uri="{FF2B5EF4-FFF2-40B4-BE49-F238E27FC236}">
                <a16:creationId xmlns:a16="http://schemas.microsoft.com/office/drawing/2014/main" id="{F3453AA8-AA79-0BB6-902C-E8648BE3D763}"/>
              </a:ext>
            </a:extLst>
          </p:cNvPr>
          <p:cNvSpPr/>
          <p:nvPr/>
        </p:nvSpPr>
        <p:spPr>
          <a:xfrm>
            <a:off x="9042327" y="668128"/>
            <a:ext cx="2581103" cy="1434483"/>
          </a:xfrm>
          <a:prstGeom prst="roundRect">
            <a:avLst>
              <a:gd name="adj" fmla="val 737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: 圓角 11">
            <a:extLst>
              <a:ext uri="{FF2B5EF4-FFF2-40B4-BE49-F238E27FC236}">
                <a16:creationId xmlns:a16="http://schemas.microsoft.com/office/drawing/2014/main" id="{D381E289-DD6B-0B16-AF26-B848BFB1AD77}"/>
              </a:ext>
            </a:extLst>
          </p:cNvPr>
          <p:cNvSpPr/>
          <p:nvPr/>
        </p:nvSpPr>
        <p:spPr>
          <a:xfrm>
            <a:off x="4511591" y="668128"/>
            <a:ext cx="1750314" cy="1434483"/>
          </a:xfrm>
          <a:prstGeom prst="roundRect">
            <a:avLst>
              <a:gd name="adj" fmla="val 7371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676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16</a:t>
            </a:fld>
            <a:endParaRPr lang="zh-TW" altLang="en-US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62BC5D-4C15-5B02-BB90-1B62CDF490C1}"/>
              </a:ext>
            </a:extLst>
          </p:cNvPr>
          <p:cNvSpPr txBox="1"/>
          <p:nvPr/>
        </p:nvSpPr>
        <p:spPr>
          <a:xfrm>
            <a:off x="1705689" y="2330353"/>
            <a:ext cx="5181248" cy="2549416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convert the </a:t>
            </a: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data to sf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st_sf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(office)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check data type again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class(office)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[1] "sf"        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data.frame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"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B1D141A-6236-967A-EC2E-AB632D966C54}"/>
              </a:ext>
            </a:extLst>
          </p:cNvPr>
          <p:cNvSpPr/>
          <p:nvPr/>
        </p:nvSpPr>
        <p:spPr>
          <a:xfrm>
            <a:off x="1885940" y="4491913"/>
            <a:ext cx="4210059" cy="38785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2" name="文字方塊 5">
            <a:extLst>
              <a:ext uri="{FF2B5EF4-FFF2-40B4-BE49-F238E27FC236}">
                <a16:creationId xmlns:a16="http://schemas.microsoft.com/office/drawing/2014/main" id="{EDA37506-8F20-1489-2713-110BBFD2715C}"/>
              </a:ext>
            </a:extLst>
          </p:cNvPr>
          <p:cNvSpPr txBox="1"/>
          <p:nvPr/>
        </p:nvSpPr>
        <p:spPr>
          <a:xfrm>
            <a:off x="0" y="305294"/>
            <a:ext cx="3946967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Features (sf)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6710CAB-F830-2A82-9722-613937B9B517}"/>
              </a:ext>
            </a:extLst>
          </p:cNvPr>
          <p:cNvSpPr txBox="1"/>
          <p:nvPr/>
        </p:nvSpPr>
        <p:spPr>
          <a:xfrm>
            <a:off x="357318" y="1379379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Construct </a:t>
            </a:r>
            <a:r>
              <a:rPr lang="en-US" altLang="zh-TW" sz="2800" b="1" dirty="0"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data</a:t>
            </a:r>
          </a:p>
        </p:txBody>
      </p:sp>
      <p:sp>
        <p:nvSpPr>
          <p:cNvPr id="11" name="文字方塊 6">
            <a:extLst>
              <a:ext uri="{FF2B5EF4-FFF2-40B4-BE49-F238E27FC236}">
                <a16:creationId xmlns:a16="http://schemas.microsoft.com/office/drawing/2014/main" id="{B4B5C739-E9BD-7CB6-EF92-84A97ADF8531}"/>
              </a:ext>
            </a:extLst>
          </p:cNvPr>
          <p:cNvSpPr txBox="1"/>
          <p:nvPr/>
        </p:nvSpPr>
        <p:spPr>
          <a:xfrm>
            <a:off x="357318" y="229610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Step 3:</a:t>
            </a:r>
          </a:p>
        </p:txBody>
      </p:sp>
    </p:spTree>
    <p:extLst>
      <p:ext uri="{BB962C8B-B14F-4D97-AF65-F5344CB8AC3E}">
        <p14:creationId xmlns:p14="http://schemas.microsoft.com/office/powerpoint/2010/main" val="166120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17</a:t>
            </a:fld>
            <a:endParaRPr lang="zh-TW" altLang="en-US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72DCCE9-041F-57CD-F557-5D6B8FB14917}"/>
              </a:ext>
            </a:extLst>
          </p:cNvPr>
          <p:cNvSpPr txBox="1"/>
          <p:nvPr/>
        </p:nvSpPr>
        <p:spPr>
          <a:xfrm>
            <a:off x="431314" y="2086411"/>
            <a:ext cx="9182781" cy="4452501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view office data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office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Simple feature collection with 3 features and 3 fields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type: POINT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Dimension:     XY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Bounding box: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xmin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120.9423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ymin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24.79404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xmax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120.9733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ymax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24.81637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Geodetic CRS:  WGS 84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name     address      phone                  geometry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1  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東區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民族路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03-5218231 POINT (120.9733 24.80516)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2  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北區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國華街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69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03-5152525 POINT (120.9703 24.81637)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3 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香山區 育德街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188</a:t>
            </a:r>
            <a:r>
              <a:rPr lang="zh-TW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03-5307105 POINT (120.9423 24.79404)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D4806F0D-E7F1-FA63-CCDA-24F3C0FB7E9B}"/>
              </a:ext>
            </a:extLst>
          </p:cNvPr>
          <p:cNvSpPr/>
          <p:nvPr/>
        </p:nvSpPr>
        <p:spPr>
          <a:xfrm>
            <a:off x="630331" y="4544637"/>
            <a:ext cx="3291038" cy="38785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12B64A-0D17-192C-A643-62BB1BFB16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0" t="3503" r="6793" b="5095"/>
          <a:stretch/>
        </p:blipFill>
        <p:spPr bwMode="auto">
          <a:xfrm>
            <a:off x="8055796" y="-14554"/>
            <a:ext cx="4136204" cy="39832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5">
            <a:extLst>
              <a:ext uri="{FF2B5EF4-FFF2-40B4-BE49-F238E27FC236}">
                <a16:creationId xmlns:a16="http://schemas.microsoft.com/office/drawing/2014/main" id="{58AB9FD3-E66E-F568-6F48-C42A11CFBBF4}"/>
              </a:ext>
            </a:extLst>
          </p:cNvPr>
          <p:cNvSpPr txBox="1"/>
          <p:nvPr/>
        </p:nvSpPr>
        <p:spPr>
          <a:xfrm>
            <a:off x="0" y="305294"/>
            <a:ext cx="3946967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Features (sf)</a:t>
            </a:r>
          </a:p>
        </p:txBody>
      </p:sp>
      <p:sp>
        <p:nvSpPr>
          <p:cNvPr id="9" name="文字方塊 4">
            <a:extLst>
              <a:ext uri="{FF2B5EF4-FFF2-40B4-BE49-F238E27FC236}">
                <a16:creationId xmlns:a16="http://schemas.microsoft.com/office/drawing/2014/main" id="{4B1A825A-43FB-D9AB-86C9-6A94FC5C0191}"/>
              </a:ext>
            </a:extLst>
          </p:cNvPr>
          <p:cNvSpPr txBox="1"/>
          <p:nvPr/>
        </p:nvSpPr>
        <p:spPr>
          <a:xfrm>
            <a:off x="357318" y="1379379"/>
            <a:ext cx="3392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Construct </a:t>
            </a:r>
            <a:r>
              <a:rPr lang="en-US" altLang="zh-TW" sz="2800" b="1" dirty="0"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17358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18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0EEFD2-9305-F8B8-6AF1-E357EEF4CA7F}"/>
              </a:ext>
            </a:extLst>
          </p:cNvPr>
          <p:cNvSpPr txBox="1"/>
          <p:nvPr/>
        </p:nvSpPr>
        <p:spPr>
          <a:xfrm>
            <a:off x="671718" y="1140460"/>
            <a:ext cx="10848564" cy="5611793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16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GB" altLang="zh-TW" sz="16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construct the geometry data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office_geom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st_sfc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st_point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(c(120.973255, 24.805162)),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st_point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(c(120.970314, 24.816374)),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st_point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(c(120.942268, 24.794044)))</a:t>
            </a:r>
          </a:p>
          <a:p>
            <a:pPr indent="254000" latinLnBrk="1">
              <a:spcAft>
                <a:spcPts val="1000"/>
              </a:spcAft>
            </a:pPr>
            <a:endParaRPr lang="en-US" altLang="zh-TW" sz="1600" kern="100" dirty="0">
              <a:solidFill>
                <a:srgbClr val="000000"/>
              </a:solidFill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construct the attribute data, and attach the geometry data</a:t>
            </a: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office=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data.frame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name=c("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東區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","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北區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","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香山區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"),                      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address=c("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民族路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40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國華街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69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育德街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188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號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"),</a:t>
            </a:r>
            <a:r>
              <a:rPr lang="zh-TW" altLang="en-US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phone=c("03-5218231", "03-5152525", "03-5307105"),  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office_geom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                  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endParaRPr lang="en-US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office=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st_sf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(office, </a:t>
            </a:r>
            <a:r>
              <a:rPr lang="en-US" altLang="zh-TW" kern="1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crs</a:t>
            </a:r>
            <a:r>
              <a:rPr lang="en-US" altLang="zh-TW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=4326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898A61-4E14-7302-745F-C7FC5CB24B94}"/>
              </a:ext>
            </a:extLst>
          </p:cNvPr>
          <p:cNvSpPr txBox="1"/>
          <p:nvPr/>
        </p:nvSpPr>
        <p:spPr>
          <a:xfrm>
            <a:off x="4555524" y="197572"/>
            <a:ext cx="72042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We</a:t>
            </a:r>
            <a:r>
              <a:rPr lang="zh-TW" altLang="en-US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use</a:t>
            </a:r>
            <a:r>
              <a:rPr lang="zh-TW" altLang="en-US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 err="1">
                <a:solidFill>
                  <a:srgbClr val="002060"/>
                </a:solidFill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st_sfc</a:t>
            </a:r>
            <a:r>
              <a:rPr lang="en-US" altLang="zh-TW" sz="2000" b="1" dirty="0">
                <a:solidFill>
                  <a:srgbClr val="002060"/>
                </a:solidFill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() 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to</a:t>
            </a:r>
            <a:r>
              <a:rPr lang="zh-TW" altLang="en-US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set</a:t>
            </a:r>
            <a:r>
              <a:rPr lang="zh-TW" altLang="en-US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CRS in the previous example.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How about</a:t>
            </a:r>
            <a:r>
              <a:rPr lang="zh-TW" altLang="en-US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setting</a:t>
            </a:r>
            <a:r>
              <a:rPr lang="zh-TW" altLang="en-US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in</a:t>
            </a:r>
            <a:r>
              <a:rPr lang="zh-TW" altLang="en-US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 err="1">
                <a:solidFill>
                  <a:srgbClr val="002060"/>
                </a:solidFill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st_sf</a:t>
            </a:r>
            <a:r>
              <a:rPr lang="en-US" altLang="zh-TW" sz="2000" b="1" dirty="0">
                <a:solidFill>
                  <a:srgbClr val="002060"/>
                </a:solidFill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() 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function?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3645FF-389E-EA43-0376-B58A07A6BB24}"/>
              </a:ext>
            </a:extLst>
          </p:cNvPr>
          <p:cNvSpPr txBox="1"/>
          <p:nvPr/>
        </p:nvSpPr>
        <p:spPr>
          <a:xfrm>
            <a:off x="5395483" y="6321365"/>
            <a:ext cx="2465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dirty="0">
                <a:solidFill>
                  <a:srgbClr val="FF000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Identical Result!!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6AE6408C-9CAB-1E9D-5BC2-1F018FB28D79}"/>
              </a:ext>
            </a:extLst>
          </p:cNvPr>
          <p:cNvSpPr txBox="1"/>
          <p:nvPr/>
        </p:nvSpPr>
        <p:spPr>
          <a:xfrm>
            <a:off x="0" y="305294"/>
            <a:ext cx="3946967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Features (sf)</a:t>
            </a:r>
          </a:p>
        </p:txBody>
      </p:sp>
    </p:spTree>
    <p:extLst>
      <p:ext uri="{BB962C8B-B14F-4D97-AF65-F5344CB8AC3E}">
        <p14:creationId xmlns:p14="http://schemas.microsoft.com/office/powerpoint/2010/main" val="3720284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圖片 41">
            <a:extLst>
              <a:ext uri="{FF2B5EF4-FFF2-40B4-BE49-F238E27FC236}">
                <a16:creationId xmlns:a16="http://schemas.microsoft.com/office/drawing/2014/main" id="{6D655D38-95DB-F3DE-A7DE-27C2F687E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8" y="4223763"/>
            <a:ext cx="2598704" cy="2567986"/>
          </a:xfrm>
          <a:prstGeom prst="rect">
            <a:avLst/>
          </a:prstGeom>
        </p:spPr>
      </p:pic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19</a:t>
            </a:fld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C18C06B-8E0C-7A47-B06F-288C0EA6B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2679" y="4282413"/>
            <a:ext cx="5339758" cy="247885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B72F779-F38E-A1F7-6286-07F97B370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85129"/>
            <a:ext cx="12192000" cy="209512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BFEFAFA-38AD-F714-3273-BDE6D8B9BEF0}"/>
              </a:ext>
            </a:extLst>
          </p:cNvPr>
          <p:cNvSpPr txBox="1"/>
          <p:nvPr/>
        </p:nvSpPr>
        <p:spPr>
          <a:xfrm>
            <a:off x="1100088" y="979310"/>
            <a:ext cx="9991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We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spend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time and efforts in constructing sf data manually,</a:t>
            </a:r>
          </a:p>
          <a:p>
            <a:pPr algn="ctr"/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but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in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practice…</a:t>
            </a:r>
          </a:p>
          <a:p>
            <a:pPr algn="ctr"/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Spatial data are saved and transferred in </a:t>
            </a:r>
            <a:r>
              <a:rPr lang="en-US" altLang="zh-TW" sz="24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Shapefile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or Text file (</a:t>
            </a:r>
            <a:r>
              <a:rPr lang="en-US" altLang="zh-TW" sz="24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WKT)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.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8218504-C49C-240F-A930-9A0D54105597}"/>
              </a:ext>
            </a:extLst>
          </p:cNvPr>
          <p:cNvCxnSpPr>
            <a:cxnSpLocks/>
          </p:cNvCxnSpPr>
          <p:nvPr/>
        </p:nvCxnSpPr>
        <p:spPr>
          <a:xfrm flipH="1">
            <a:off x="2888824" y="3552166"/>
            <a:ext cx="6905809" cy="1011816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962CF76-7147-8CAA-5B76-D22C9C790AC8}"/>
              </a:ext>
            </a:extLst>
          </p:cNvPr>
          <p:cNvCxnSpPr>
            <a:cxnSpLocks/>
          </p:cNvCxnSpPr>
          <p:nvPr/>
        </p:nvCxnSpPr>
        <p:spPr>
          <a:xfrm>
            <a:off x="10546080" y="3648808"/>
            <a:ext cx="0" cy="63360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4310494-1146-3027-79A7-9D3DEBD32C18}"/>
              </a:ext>
            </a:extLst>
          </p:cNvPr>
          <p:cNvSpPr/>
          <p:nvPr/>
        </p:nvSpPr>
        <p:spPr>
          <a:xfrm>
            <a:off x="8437127" y="5529706"/>
            <a:ext cx="910073" cy="1231563"/>
          </a:xfrm>
          <a:prstGeom prst="roundRect">
            <a:avLst>
              <a:gd name="adj" fmla="val 847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9F5A09D-A0BD-02E3-6F65-8C6FD9A5ECAB}"/>
              </a:ext>
            </a:extLst>
          </p:cNvPr>
          <p:cNvSpPr/>
          <p:nvPr/>
        </p:nvSpPr>
        <p:spPr>
          <a:xfrm>
            <a:off x="441869" y="5769347"/>
            <a:ext cx="2535011" cy="464200"/>
          </a:xfrm>
          <a:prstGeom prst="roundRect">
            <a:avLst>
              <a:gd name="adj" fmla="val 847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63098274-B1BB-ED98-C1A8-051FCE0D1553}"/>
              </a:ext>
            </a:extLst>
          </p:cNvPr>
          <p:cNvSpPr txBox="1"/>
          <p:nvPr/>
        </p:nvSpPr>
        <p:spPr>
          <a:xfrm>
            <a:off x="1" y="305294"/>
            <a:ext cx="303627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Shapefile</a:t>
            </a:r>
          </a:p>
        </p:txBody>
      </p:sp>
    </p:spTree>
    <p:extLst>
      <p:ext uri="{BB962C8B-B14F-4D97-AF65-F5344CB8AC3E}">
        <p14:creationId xmlns:p14="http://schemas.microsoft.com/office/powerpoint/2010/main" val="309895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2</a:t>
            </a:fld>
            <a:endParaRPr lang="zh-TW" altLang="en-US" b="1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F901AB6-C41E-2479-55D1-64D4A7F18C2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" b="5814"/>
          <a:stretch/>
        </p:blipFill>
        <p:spPr bwMode="auto">
          <a:xfrm>
            <a:off x="4394135" y="221915"/>
            <a:ext cx="2359140" cy="20673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64C47F64-7C69-56E8-F8F6-FC327D364D9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" b="5010"/>
          <a:stretch/>
        </p:blipFill>
        <p:spPr bwMode="auto">
          <a:xfrm>
            <a:off x="4449351" y="2427589"/>
            <a:ext cx="2297279" cy="20828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5859CC0-310B-600C-D9AA-063AABE615D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" t="3508" r="2989" b="4971"/>
          <a:stretch/>
        </p:blipFill>
        <p:spPr bwMode="auto">
          <a:xfrm>
            <a:off x="4537633" y="4665703"/>
            <a:ext cx="2208997" cy="20828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C7256D2C-5E69-C122-4073-D83389B5BD23}"/>
              </a:ext>
            </a:extLst>
          </p:cNvPr>
          <p:cNvSpPr txBox="1"/>
          <p:nvPr/>
        </p:nvSpPr>
        <p:spPr>
          <a:xfrm>
            <a:off x="6888148" y="1024735"/>
            <a:ext cx="21686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POINT (3 3)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298B858-3637-894D-4B95-59B31D9F84B4}"/>
              </a:ext>
            </a:extLst>
          </p:cNvPr>
          <p:cNvSpPr txBox="1"/>
          <p:nvPr/>
        </p:nvSpPr>
        <p:spPr>
          <a:xfrm>
            <a:off x="6883590" y="3198167"/>
            <a:ext cx="4345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LINESTRING (1 4, 3 3, 5 5)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E61F7B-480C-08FD-BB16-8DF60C02D85B}"/>
              </a:ext>
            </a:extLst>
          </p:cNvPr>
          <p:cNvSpPr txBox="1"/>
          <p:nvPr/>
        </p:nvSpPr>
        <p:spPr>
          <a:xfrm>
            <a:off x="6883590" y="5281033"/>
            <a:ext cx="50663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altLang="zh-TW" sz="2000" dirty="0">
                <a:effectLst/>
                <a:latin typeface="Consolas" panose="020B0609020204030204" pitchFamily="49" charset="0"/>
                <a:ea typeface="標楷體" panose="03000509000000000000" pitchFamily="65" charset="-120"/>
              </a:rPr>
              <a:t>POLYGON ((1 4, 2 2, 4 1, 5 5, 1 4))</a:t>
            </a:r>
            <a:endParaRPr lang="zh-TW" altLang="en-US" sz="2000" dirty="0">
              <a:latin typeface="Consolas" panose="020B0609020204030204" pitchFamily="49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18D05FB-9B93-5FE2-2C47-04D14BFDA822}"/>
              </a:ext>
            </a:extLst>
          </p:cNvPr>
          <p:cNvSpPr txBox="1"/>
          <p:nvPr/>
        </p:nvSpPr>
        <p:spPr>
          <a:xfrm>
            <a:off x="357318" y="1430733"/>
            <a:ext cx="3544122" cy="48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100"/>
              </a:lnSpc>
            </a:pP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Recap</a:t>
            </a:r>
            <a:r>
              <a:rPr lang="zh-TW" altLang="en-US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WKT…</a:t>
            </a:r>
          </a:p>
        </p:txBody>
      </p:sp>
      <p:sp>
        <p:nvSpPr>
          <p:cNvPr id="2" name="文字方塊 5">
            <a:extLst>
              <a:ext uri="{FF2B5EF4-FFF2-40B4-BE49-F238E27FC236}">
                <a16:creationId xmlns:a16="http://schemas.microsoft.com/office/drawing/2014/main" id="{F3DFD5D7-E227-9FEE-FD65-29E98965553E}"/>
              </a:ext>
            </a:extLst>
          </p:cNvPr>
          <p:cNvSpPr txBox="1"/>
          <p:nvPr/>
        </p:nvSpPr>
        <p:spPr>
          <a:xfrm>
            <a:off x="0" y="305294"/>
            <a:ext cx="4366901" cy="523220"/>
          </a:xfrm>
          <a:prstGeom prst="rect">
            <a:avLst/>
          </a:prstGeom>
          <a:solidFill>
            <a:srgbClr val="75AADB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Build Geographic Data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4" name="文字方塊 13">
            <a:extLst>
              <a:ext uri="{FF2B5EF4-FFF2-40B4-BE49-F238E27FC236}">
                <a16:creationId xmlns:a16="http://schemas.microsoft.com/office/drawing/2014/main" id="{3EB5F583-3682-780A-2CB0-C634E131DC94}"/>
              </a:ext>
            </a:extLst>
          </p:cNvPr>
          <p:cNvSpPr txBox="1"/>
          <p:nvPr/>
        </p:nvSpPr>
        <p:spPr>
          <a:xfrm>
            <a:off x="415980" y="2289221"/>
            <a:ext cx="3211041" cy="363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TW" sz="22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Point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TW" sz="2200" b="1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LineString</a:t>
            </a:r>
            <a:endParaRPr lang="en-US" altLang="zh-TW" sz="2200" b="1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TW" sz="22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Polygon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TW" sz="22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TW" sz="22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MultiPoint</a:t>
            </a: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TW" sz="2200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MultiLineString</a:t>
            </a:r>
            <a:endParaRPr lang="en-US" altLang="zh-TW" sz="22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TW" sz="2200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MultiPolygon</a:t>
            </a:r>
            <a:endParaRPr lang="en-US" altLang="zh-TW" sz="22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altLang="zh-TW" sz="22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  <a:p>
            <a:pPr marL="342900" indent="-3429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altLang="zh-TW" sz="2200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GeometryCollection</a:t>
            </a:r>
            <a:endParaRPr lang="en-US" altLang="zh-TW" sz="22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8996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20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52E68AF-1230-B385-0190-67B9AEBB4CAE}"/>
              </a:ext>
            </a:extLst>
          </p:cNvPr>
          <p:cNvSpPr txBox="1"/>
          <p:nvPr/>
        </p:nvSpPr>
        <p:spPr>
          <a:xfrm>
            <a:off x="357318" y="1379379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Data Used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BF7A021-1CC6-5C8B-2245-1C3815FA2E73}"/>
              </a:ext>
            </a:extLst>
          </p:cNvPr>
          <p:cNvSpPr txBox="1"/>
          <p:nvPr/>
        </p:nvSpPr>
        <p:spPr>
          <a:xfrm>
            <a:off x="827605" y="2936557"/>
            <a:ext cx="105367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Please download data via following link:</a:t>
            </a:r>
          </a:p>
          <a:p>
            <a:pPr algn="ctr">
              <a:spcAft>
                <a:spcPts val="1200"/>
              </a:spcAft>
            </a:pP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  <a:hlinkClick r:id="rId3"/>
              </a:rPr>
              <a:t>https://github.com/ChiaJung-Yeh/Spatial-Analysis/raw/master/data.zip</a:t>
            </a:r>
            <a:endParaRPr lang="en-US" altLang="zh-TW" sz="2000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07EDC10E-F1EC-26D6-63F2-CA2613492D6E}"/>
              </a:ext>
            </a:extLst>
          </p:cNvPr>
          <p:cNvSpPr txBox="1"/>
          <p:nvPr/>
        </p:nvSpPr>
        <p:spPr>
          <a:xfrm>
            <a:off x="1" y="305294"/>
            <a:ext cx="303627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Shapefile</a:t>
            </a:r>
          </a:p>
        </p:txBody>
      </p:sp>
    </p:spTree>
    <p:extLst>
      <p:ext uri="{BB962C8B-B14F-4D97-AF65-F5344CB8AC3E}">
        <p14:creationId xmlns:p14="http://schemas.microsoft.com/office/powerpoint/2010/main" val="323787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21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0EFB3E4-9773-52BA-E35A-FFAA1C439094}"/>
              </a:ext>
            </a:extLst>
          </p:cNvPr>
          <p:cNvSpPr txBox="1"/>
          <p:nvPr/>
        </p:nvSpPr>
        <p:spPr>
          <a:xfrm>
            <a:off x="357318" y="1379379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</a:t>
            </a:r>
            <a:r>
              <a:rPr lang="zh-TW" altLang="en-US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Shapefile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EDFE54-05A3-D8B3-55DF-161C089F9B51}"/>
              </a:ext>
            </a:extLst>
          </p:cNvPr>
          <p:cNvSpPr txBox="1"/>
          <p:nvPr/>
        </p:nvSpPr>
        <p:spPr>
          <a:xfrm>
            <a:off x="895350" y="3205381"/>
            <a:ext cx="10687050" cy="836126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read data</a:t>
            </a:r>
            <a:r>
              <a:rPr lang="zh-TW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relative location</a:t>
            </a:r>
            <a:r>
              <a:rPr lang="zh-TW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taipei_village_map1=</a:t>
            </a:r>
            <a:r>
              <a:rPr lang="en-US" altLang="zh-TW" sz="20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read_sf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("./data/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taipei_map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taipei_village_map.shp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E5A5CE-1594-A52A-3C5F-F59EEEC8A8A4}"/>
              </a:ext>
            </a:extLst>
          </p:cNvPr>
          <p:cNvSpPr txBox="1"/>
          <p:nvPr/>
        </p:nvSpPr>
        <p:spPr>
          <a:xfrm>
            <a:off x="895350" y="4708198"/>
            <a:ext cx="8020050" cy="1292662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data type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class(taipei_village_map1)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Bef>
                <a:spcPts val="600"/>
              </a:spcBef>
              <a:spcAft>
                <a:spcPts val="6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"sf"        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tbl_df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    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tbl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       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data.frame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EC849C-4F87-1FE1-2692-B427BE378A86}"/>
              </a:ext>
            </a:extLst>
          </p:cNvPr>
          <p:cNvSpPr txBox="1"/>
          <p:nvPr/>
        </p:nvSpPr>
        <p:spPr>
          <a:xfrm>
            <a:off x="3036273" y="2353935"/>
            <a:ext cx="6399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Use data “</a:t>
            </a:r>
            <a:r>
              <a:rPr lang="en-US" altLang="zh-TW" sz="2000" b="1" dirty="0" err="1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taipei_map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/</a:t>
            </a:r>
            <a:r>
              <a:rPr lang="en-US" altLang="zh-TW" sz="2000" b="1" dirty="0" err="1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taipei_village_map.shp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”</a:t>
            </a:r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B6F97F09-EED7-3BCE-D763-8BAAB329B9D4}"/>
              </a:ext>
            </a:extLst>
          </p:cNvPr>
          <p:cNvSpPr txBox="1"/>
          <p:nvPr/>
        </p:nvSpPr>
        <p:spPr>
          <a:xfrm>
            <a:off x="1" y="305294"/>
            <a:ext cx="303627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Shapefile</a:t>
            </a:r>
          </a:p>
        </p:txBody>
      </p:sp>
    </p:spTree>
    <p:extLst>
      <p:ext uri="{BB962C8B-B14F-4D97-AF65-F5344CB8AC3E}">
        <p14:creationId xmlns:p14="http://schemas.microsoft.com/office/powerpoint/2010/main" val="2384508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圖片 49">
            <a:extLst>
              <a:ext uri="{FF2B5EF4-FFF2-40B4-BE49-F238E27FC236}">
                <a16:creationId xmlns:a16="http://schemas.microsoft.com/office/drawing/2014/main" id="{1590FF9E-D255-0744-03D6-DBB732FAE8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0"/>
          <a:stretch/>
        </p:blipFill>
        <p:spPr>
          <a:xfrm>
            <a:off x="315098" y="2761020"/>
            <a:ext cx="2878429" cy="299339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49BB651-4905-E63D-7803-647EE8EAA764}"/>
              </a:ext>
            </a:extLst>
          </p:cNvPr>
          <p:cNvSpPr txBox="1"/>
          <p:nvPr/>
        </p:nvSpPr>
        <p:spPr>
          <a:xfrm>
            <a:off x="3256280" y="284339"/>
            <a:ext cx="8884920" cy="6391493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view the first six data in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taipei_village_map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head(taipei_village_map1)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Simple feature collection with 6 features and 10 fields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type: POLYGON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Dimension:     XY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Bounding box: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xmin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305833.7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ymin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2761906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xmax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308529.2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ymax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2764253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Projected CRS: TWD97 / TM2 zone 121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# A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tibble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6 x 11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VILLCODE COUNTYNAME TOWNNAME VILLNAME VILLENG COUNTYID COUNTYCODE TOWNID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&lt;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chr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    &lt;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chr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   &lt;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chr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   &lt;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chr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   &lt;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chr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    &lt;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chr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    &lt;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chr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  &lt;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chr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1 63000080031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臺北市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文山區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樟新里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Zhangxin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~ A    63000    A11 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2 63000080037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臺北市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文山區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老泉里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Laoquan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V~ A    63000    A11 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3 63000080032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臺北市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文山區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樟腳里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Zhangjiao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~ A    63000    A11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4 63000080041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臺北市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文山區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樟文里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Zhangwen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~ A    63000    A11 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5 63000080043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臺北市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文山區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樟樹里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Zhangshu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~ A    63000    A11 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6 63000080029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臺北市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文山區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zh-TW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順興里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Shunxing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~ A    63000    A11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30607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# ... with 3 more variables: TOWNCODE &lt;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chr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&gt;, PP &lt;int&gt;, geometry &lt;POLYGON [m]&gt;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351A5AF-70D3-6DF2-82E6-30F63A6B994B}"/>
              </a:ext>
            </a:extLst>
          </p:cNvPr>
          <p:cNvSpPr/>
          <p:nvPr/>
        </p:nvSpPr>
        <p:spPr>
          <a:xfrm>
            <a:off x="3910022" y="2612321"/>
            <a:ext cx="4108563" cy="364998"/>
          </a:xfrm>
          <a:prstGeom prst="roundRect">
            <a:avLst>
              <a:gd name="adj" fmla="val 2655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A3B9202-7133-664B-A787-D58C2C5B5197}"/>
              </a:ext>
            </a:extLst>
          </p:cNvPr>
          <p:cNvSpPr/>
          <p:nvPr/>
        </p:nvSpPr>
        <p:spPr>
          <a:xfrm>
            <a:off x="331910" y="4037041"/>
            <a:ext cx="2667524" cy="504348"/>
          </a:xfrm>
          <a:prstGeom prst="roundRect">
            <a:avLst>
              <a:gd name="adj" fmla="val 847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564C03F9-4B43-E419-37E9-FB37FC1E3800}"/>
              </a:ext>
            </a:extLst>
          </p:cNvPr>
          <p:cNvSpPr/>
          <p:nvPr/>
        </p:nvSpPr>
        <p:spPr>
          <a:xfrm>
            <a:off x="331910" y="3443746"/>
            <a:ext cx="2667524" cy="504348"/>
          </a:xfrm>
          <a:prstGeom prst="roundRect">
            <a:avLst>
              <a:gd name="adj" fmla="val 8477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E2F3F59D-22F2-6567-2F4B-C752604DB535}"/>
              </a:ext>
            </a:extLst>
          </p:cNvPr>
          <p:cNvSpPr/>
          <p:nvPr/>
        </p:nvSpPr>
        <p:spPr>
          <a:xfrm>
            <a:off x="3910022" y="3298532"/>
            <a:ext cx="8170217" cy="3000667"/>
          </a:xfrm>
          <a:prstGeom prst="roundRect">
            <a:avLst>
              <a:gd name="adj" fmla="val 5091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940E68D8-4E36-002B-B288-5E6B1A3094CA}"/>
              </a:ext>
            </a:extLst>
          </p:cNvPr>
          <p:cNvSpPr/>
          <p:nvPr/>
        </p:nvSpPr>
        <p:spPr>
          <a:xfrm>
            <a:off x="6781799" y="6356351"/>
            <a:ext cx="2529841" cy="264062"/>
          </a:xfrm>
          <a:prstGeom prst="roundRect">
            <a:avLst>
              <a:gd name="adj" fmla="val 166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4225AED-8E13-0D92-D30F-B6017546E0EC}"/>
              </a:ext>
            </a:extLst>
          </p:cNvPr>
          <p:cNvSpPr/>
          <p:nvPr/>
        </p:nvSpPr>
        <p:spPr>
          <a:xfrm>
            <a:off x="9349739" y="6356351"/>
            <a:ext cx="2225041" cy="264062"/>
          </a:xfrm>
          <a:prstGeom prst="roundRect">
            <a:avLst>
              <a:gd name="adj" fmla="val 22405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32" name="投影片編號版面配置區 3">
            <a:extLst>
              <a:ext uri="{FF2B5EF4-FFF2-40B4-BE49-F238E27FC236}">
                <a16:creationId xmlns:a16="http://schemas.microsoft.com/office/drawing/2014/main" id="{3DDAD5D2-5A18-B022-B95B-97C9A630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22</a:t>
            </a:fld>
            <a:endParaRPr lang="zh-TW" altLang="en-US" b="1" dirty="0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DE8A4D94-48DE-FB0A-A5BB-B376E13C97BF}"/>
              </a:ext>
            </a:extLst>
          </p:cNvPr>
          <p:cNvSpPr/>
          <p:nvPr/>
        </p:nvSpPr>
        <p:spPr>
          <a:xfrm>
            <a:off x="331910" y="4630336"/>
            <a:ext cx="2667524" cy="504347"/>
          </a:xfrm>
          <a:prstGeom prst="roundRect">
            <a:avLst>
              <a:gd name="adj" fmla="val 1220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3" name="文字方塊 5">
            <a:extLst>
              <a:ext uri="{FF2B5EF4-FFF2-40B4-BE49-F238E27FC236}">
                <a16:creationId xmlns:a16="http://schemas.microsoft.com/office/drawing/2014/main" id="{D3611760-AB65-D28B-7208-09DCEEA09B58}"/>
              </a:ext>
            </a:extLst>
          </p:cNvPr>
          <p:cNvSpPr txBox="1"/>
          <p:nvPr/>
        </p:nvSpPr>
        <p:spPr>
          <a:xfrm>
            <a:off x="1" y="305294"/>
            <a:ext cx="303627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Shapefile</a:t>
            </a:r>
          </a:p>
        </p:txBody>
      </p:sp>
      <p:sp>
        <p:nvSpPr>
          <p:cNvPr id="7" name="文字方塊 3">
            <a:extLst>
              <a:ext uri="{FF2B5EF4-FFF2-40B4-BE49-F238E27FC236}">
                <a16:creationId xmlns:a16="http://schemas.microsoft.com/office/drawing/2014/main" id="{C91CBC81-596E-D4FC-EC77-7C256C66EE7E}"/>
              </a:ext>
            </a:extLst>
          </p:cNvPr>
          <p:cNvSpPr txBox="1"/>
          <p:nvPr/>
        </p:nvSpPr>
        <p:spPr>
          <a:xfrm>
            <a:off x="357318" y="1379379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</a:t>
            </a:r>
            <a:r>
              <a:rPr lang="zh-TW" altLang="en-US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Shapefile</a:t>
            </a:r>
          </a:p>
        </p:txBody>
      </p:sp>
    </p:spTree>
    <p:extLst>
      <p:ext uri="{BB962C8B-B14F-4D97-AF65-F5344CB8AC3E}">
        <p14:creationId xmlns:p14="http://schemas.microsoft.com/office/powerpoint/2010/main" val="2616923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23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80ED16-B7B2-23F8-FE80-76074D41494B}"/>
              </a:ext>
            </a:extLst>
          </p:cNvPr>
          <p:cNvSpPr txBox="1"/>
          <p:nvPr/>
        </p:nvSpPr>
        <p:spPr>
          <a:xfrm>
            <a:off x="357318" y="1379379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 (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WKT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682209C-E483-2C85-A7EA-16211344E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6"/>
          <a:stretch/>
        </p:blipFill>
        <p:spPr>
          <a:xfrm>
            <a:off x="1924752" y="2747992"/>
            <a:ext cx="8621328" cy="2941601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F83F3D05-8F4B-EE2C-388F-F1CF1080D36D}"/>
              </a:ext>
            </a:extLst>
          </p:cNvPr>
          <p:cNvSpPr/>
          <p:nvPr/>
        </p:nvSpPr>
        <p:spPr>
          <a:xfrm>
            <a:off x="5290174" y="2739200"/>
            <a:ext cx="5294504" cy="2941601"/>
          </a:xfrm>
          <a:prstGeom prst="roundRect">
            <a:avLst>
              <a:gd name="adj" fmla="val 578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0F6E6B21-C1FA-2D10-AF99-FEB6059FA8A7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</p:spTree>
    <p:extLst>
      <p:ext uri="{BB962C8B-B14F-4D97-AF65-F5344CB8AC3E}">
        <p14:creationId xmlns:p14="http://schemas.microsoft.com/office/powerpoint/2010/main" val="1800727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24</a:t>
            </a:fld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EDBC90-6A69-E963-397B-0CD497EE3F27}"/>
              </a:ext>
            </a:extLst>
          </p:cNvPr>
          <p:cNvSpPr txBox="1"/>
          <p:nvPr/>
        </p:nvSpPr>
        <p:spPr>
          <a:xfrm>
            <a:off x="4742230" y="1410156"/>
            <a:ext cx="3475795" cy="4616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4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st_as_sfc</a:t>
            </a:r>
            <a:r>
              <a:rPr lang="en-US" altLang="zh-TW" sz="24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("WKT")</a:t>
            </a:r>
            <a:endParaRPr lang="zh-TW" altLang="zh-TW" sz="2800" b="1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59E19B-880A-83B3-B616-F647813B9E24}"/>
              </a:ext>
            </a:extLst>
          </p:cNvPr>
          <p:cNvSpPr txBox="1"/>
          <p:nvPr/>
        </p:nvSpPr>
        <p:spPr>
          <a:xfrm>
            <a:off x="516562" y="2180848"/>
            <a:ext cx="6185388" cy="4237057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put WKT in </a:t>
            </a:r>
            <a:r>
              <a:rPr lang="en-US" altLang="zh-TW" sz="18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st_as_sfc</a:t>
            </a: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function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point1=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st_as_sfc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("POINT (2 3)")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view point1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set for 1 feature 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type: POINT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Dimension:     XY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Bounding box: 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xmin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2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ymin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3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xmax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2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ymax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3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CRS:           NA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POINT (2 3)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5346BD-E387-3689-A912-666FE1517588}"/>
              </a:ext>
            </a:extLst>
          </p:cNvPr>
          <p:cNvSpPr txBox="1"/>
          <p:nvPr/>
        </p:nvSpPr>
        <p:spPr>
          <a:xfrm>
            <a:off x="7392938" y="2180848"/>
            <a:ext cx="4401665" cy="117981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check data type of point1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class(point1)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sfc_POINT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 "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3">
            <a:extLst>
              <a:ext uri="{FF2B5EF4-FFF2-40B4-BE49-F238E27FC236}">
                <a16:creationId xmlns:a16="http://schemas.microsoft.com/office/drawing/2014/main" id="{F9625084-E1FA-7A79-CBE5-DFCE9975B39B}"/>
              </a:ext>
            </a:extLst>
          </p:cNvPr>
          <p:cNvSpPr txBox="1"/>
          <p:nvPr/>
        </p:nvSpPr>
        <p:spPr>
          <a:xfrm>
            <a:off x="357318" y="1379379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 (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WKT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sp>
        <p:nvSpPr>
          <p:cNvPr id="10" name="文字方塊 5">
            <a:extLst>
              <a:ext uri="{FF2B5EF4-FFF2-40B4-BE49-F238E27FC236}">
                <a16:creationId xmlns:a16="http://schemas.microsoft.com/office/drawing/2014/main" id="{4A22EE82-F5E9-3F29-8FC4-45E8071B80FA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</p:spTree>
    <p:extLst>
      <p:ext uri="{BB962C8B-B14F-4D97-AF65-F5344CB8AC3E}">
        <p14:creationId xmlns:p14="http://schemas.microsoft.com/office/powerpoint/2010/main" val="379363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25</a:t>
            </a:fld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840E2E3-3C8F-0560-915E-2E5B660FD458}"/>
              </a:ext>
            </a:extLst>
          </p:cNvPr>
          <p:cNvSpPr txBox="1"/>
          <p:nvPr/>
        </p:nvSpPr>
        <p:spPr>
          <a:xfrm>
            <a:off x="260603" y="2180848"/>
            <a:ext cx="6386382" cy="183640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16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16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construct the WKT in a vector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point2=c("POINT (2 3)", "POINT (4 5)", "POINT (6 7)")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put WKT vector in </a:t>
            </a:r>
            <a:r>
              <a:rPr lang="en-US" altLang="zh-TW" sz="16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st_as_sfc</a:t>
            </a:r>
            <a:r>
              <a:rPr lang="en-US" altLang="zh-TW" sz="16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r>
              <a:rPr lang="en-US" altLang="zh-TW" sz="16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function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point2=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st_as_sfc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(point2)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F9CCA9-F532-ADC6-0202-C6662AD72916}"/>
              </a:ext>
            </a:extLst>
          </p:cNvPr>
          <p:cNvSpPr txBox="1"/>
          <p:nvPr/>
        </p:nvSpPr>
        <p:spPr>
          <a:xfrm>
            <a:off x="6743702" y="2189996"/>
            <a:ext cx="5275384" cy="4183196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view point2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point2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set for 3 features 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type: POINT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Dimension:     XY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Bounding box: 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xmin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2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ymin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3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xmax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6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ymax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7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CRS:           NA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POINT (2 3)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POINT (4 5)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POINT (6 7)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algn="just">
              <a:spcBef>
                <a:spcPts val="250"/>
              </a:spcBef>
              <a:spcAft>
                <a:spcPts val="25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4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3">
            <a:extLst>
              <a:ext uri="{FF2B5EF4-FFF2-40B4-BE49-F238E27FC236}">
                <a16:creationId xmlns:a16="http://schemas.microsoft.com/office/drawing/2014/main" id="{D923FFA1-0265-5B46-796C-E0F3EBE27DBD}"/>
              </a:ext>
            </a:extLst>
          </p:cNvPr>
          <p:cNvSpPr txBox="1"/>
          <p:nvPr/>
        </p:nvSpPr>
        <p:spPr>
          <a:xfrm>
            <a:off x="357318" y="1379379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 (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WKT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sp>
        <p:nvSpPr>
          <p:cNvPr id="10" name="文字方塊 4">
            <a:extLst>
              <a:ext uri="{FF2B5EF4-FFF2-40B4-BE49-F238E27FC236}">
                <a16:creationId xmlns:a16="http://schemas.microsoft.com/office/drawing/2014/main" id="{3737D486-813A-E7F3-8F71-A7074D5EE610}"/>
              </a:ext>
            </a:extLst>
          </p:cNvPr>
          <p:cNvSpPr txBox="1"/>
          <p:nvPr/>
        </p:nvSpPr>
        <p:spPr>
          <a:xfrm>
            <a:off x="4742230" y="1410156"/>
            <a:ext cx="3475795" cy="4616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4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st_as_sfc</a:t>
            </a:r>
            <a:r>
              <a:rPr lang="en-US" altLang="zh-TW" sz="24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("WKT")</a:t>
            </a:r>
            <a:endParaRPr lang="zh-TW" altLang="zh-TW" sz="2800" b="1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3CCE0740-5511-97CB-0757-9E3A472CE249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</p:spTree>
    <p:extLst>
      <p:ext uri="{BB962C8B-B14F-4D97-AF65-F5344CB8AC3E}">
        <p14:creationId xmlns:p14="http://schemas.microsoft.com/office/powerpoint/2010/main" val="314086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26</a:t>
            </a:fld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D4A964-4A36-5702-13B7-9A8BFD006217}"/>
              </a:ext>
            </a:extLst>
          </p:cNvPr>
          <p:cNvSpPr txBox="1"/>
          <p:nvPr/>
        </p:nvSpPr>
        <p:spPr>
          <a:xfrm>
            <a:off x="357318" y="2037984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Step1:  Read Text File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6B039A-FDA6-3399-49D3-157B2C427208}"/>
              </a:ext>
            </a:extLst>
          </p:cNvPr>
          <p:cNvSpPr txBox="1"/>
          <p:nvPr/>
        </p:nvSpPr>
        <p:spPr>
          <a:xfrm>
            <a:off x="357318" y="2714795"/>
            <a:ext cx="9182336" cy="2395528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read csv data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hsinchu_bus_route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=read.csv("./data/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csv_files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/hsinchu_bus_route.csv")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data type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hsinchu_bus_route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data.frame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9E9FFAD-1CA7-D287-D752-A57208A1C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6"/>
          <a:stretch/>
        </p:blipFill>
        <p:spPr>
          <a:xfrm>
            <a:off x="4948486" y="3964814"/>
            <a:ext cx="6714577" cy="229101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E6C5AA3E-854B-D9C5-45AA-A9325ADF1BDB}"/>
              </a:ext>
            </a:extLst>
          </p:cNvPr>
          <p:cNvSpPr txBox="1"/>
          <p:nvPr/>
        </p:nvSpPr>
        <p:spPr>
          <a:xfrm>
            <a:off x="4111188" y="2064371"/>
            <a:ext cx="6029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Use</a:t>
            </a:r>
            <a:r>
              <a:rPr lang="zh-TW" altLang="en-US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data</a:t>
            </a:r>
            <a:r>
              <a:rPr lang="zh-TW" altLang="en-US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“</a:t>
            </a:r>
            <a:r>
              <a:rPr lang="en-US" altLang="zh-TW" sz="2000" b="1" dirty="0" err="1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csv_files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/hsinchu_bus_route.csv”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D4957C3-766F-3C47-DE84-AA9F7DC1D9CD}"/>
              </a:ext>
            </a:extLst>
          </p:cNvPr>
          <p:cNvSpPr/>
          <p:nvPr/>
        </p:nvSpPr>
        <p:spPr>
          <a:xfrm>
            <a:off x="656256" y="4709197"/>
            <a:ext cx="2447094" cy="365201"/>
          </a:xfrm>
          <a:prstGeom prst="roundRect">
            <a:avLst>
              <a:gd name="adj" fmla="val 578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11" name="文字方塊 3">
            <a:extLst>
              <a:ext uri="{FF2B5EF4-FFF2-40B4-BE49-F238E27FC236}">
                <a16:creationId xmlns:a16="http://schemas.microsoft.com/office/drawing/2014/main" id="{669F7F87-86B7-2978-6589-D4400FCEED1F}"/>
              </a:ext>
            </a:extLst>
          </p:cNvPr>
          <p:cNvSpPr txBox="1"/>
          <p:nvPr/>
        </p:nvSpPr>
        <p:spPr>
          <a:xfrm>
            <a:off x="357318" y="1379379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 (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WKT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sp>
        <p:nvSpPr>
          <p:cNvPr id="12" name="文字方塊 5">
            <a:extLst>
              <a:ext uri="{FF2B5EF4-FFF2-40B4-BE49-F238E27FC236}">
                <a16:creationId xmlns:a16="http://schemas.microsoft.com/office/drawing/2014/main" id="{8DD1E79A-F48E-46A7-8AC8-E8302D0D001A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</p:spTree>
    <p:extLst>
      <p:ext uri="{BB962C8B-B14F-4D97-AF65-F5344CB8AC3E}">
        <p14:creationId xmlns:p14="http://schemas.microsoft.com/office/powerpoint/2010/main" val="146448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27</a:t>
            </a:fld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30B516-9E45-4815-0178-AC35DA7EB4EC}"/>
              </a:ext>
            </a:extLst>
          </p:cNvPr>
          <p:cNvSpPr txBox="1"/>
          <p:nvPr/>
        </p:nvSpPr>
        <p:spPr>
          <a:xfrm>
            <a:off x="357318" y="2714795"/>
            <a:ext cx="9182336" cy="2395528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put WKT column into </a:t>
            </a:r>
            <a:r>
              <a:rPr lang="en-US" altLang="zh-TW" b="1" i="1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st_as_sfc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() function to construct </a:t>
            </a:r>
            <a:r>
              <a:rPr lang="en-US" altLang="zh-TW" b="1" i="1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hsinchu_bus_route$Geometry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st_as_sfc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hsinchu_bus_route$Geometry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data type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hsinchu_bus_route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data.frame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6102500-B7EB-8625-F7FE-90E11D46FF1D}"/>
              </a:ext>
            </a:extLst>
          </p:cNvPr>
          <p:cNvSpPr txBox="1"/>
          <p:nvPr/>
        </p:nvSpPr>
        <p:spPr>
          <a:xfrm>
            <a:off x="357318" y="5403673"/>
            <a:ext cx="9182336" cy="1149033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data type of column </a:t>
            </a: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Geometry in the data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class(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hsinchu_bus_route$Geometry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sfc_LINESTRING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 "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2BD4FA38-A806-7725-5A5A-5C3D0BCF4C81}"/>
              </a:ext>
            </a:extLst>
          </p:cNvPr>
          <p:cNvSpPr/>
          <p:nvPr/>
        </p:nvSpPr>
        <p:spPr>
          <a:xfrm>
            <a:off x="656256" y="6173711"/>
            <a:ext cx="3467336" cy="365201"/>
          </a:xfrm>
          <a:prstGeom prst="roundRect">
            <a:avLst>
              <a:gd name="adj" fmla="val 578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11" name="文字方塊 4">
            <a:extLst>
              <a:ext uri="{FF2B5EF4-FFF2-40B4-BE49-F238E27FC236}">
                <a16:creationId xmlns:a16="http://schemas.microsoft.com/office/drawing/2014/main" id="{ACAF459A-708E-B13E-AA58-2047F5B4B1B9}"/>
              </a:ext>
            </a:extLst>
          </p:cNvPr>
          <p:cNvSpPr txBox="1"/>
          <p:nvPr/>
        </p:nvSpPr>
        <p:spPr>
          <a:xfrm>
            <a:off x="357318" y="2037984"/>
            <a:ext cx="2648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Step2: Build </a:t>
            </a:r>
            <a:r>
              <a:rPr lang="en-US" altLang="zh-TW" sz="2400" b="1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sfc</a:t>
            </a:r>
            <a:endParaRPr lang="en-US" altLang="zh-TW" sz="2400" b="1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13" name="文字方塊 3">
            <a:extLst>
              <a:ext uri="{FF2B5EF4-FFF2-40B4-BE49-F238E27FC236}">
                <a16:creationId xmlns:a16="http://schemas.microsoft.com/office/drawing/2014/main" id="{B211B589-6C86-CA5B-019F-877275AFB952}"/>
              </a:ext>
            </a:extLst>
          </p:cNvPr>
          <p:cNvSpPr txBox="1"/>
          <p:nvPr/>
        </p:nvSpPr>
        <p:spPr>
          <a:xfrm>
            <a:off x="357318" y="1379379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 (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WKT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sp>
        <p:nvSpPr>
          <p:cNvPr id="14" name="矩形: 圓角 8">
            <a:extLst>
              <a:ext uri="{FF2B5EF4-FFF2-40B4-BE49-F238E27FC236}">
                <a16:creationId xmlns:a16="http://schemas.microsoft.com/office/drawing/2014/main" id="{C82F95DA-AA35-5EA7-8D06-247C23DCBD3C}"/>
              </a:ext>
            </a:extLst>
          </p:cNvPr>
          <p:cNvSpPr/>
          <p:nvPr/>
        </p:nvSpPr>
        <p:spPr>
          <a:xfrm>
            <a:off x="656256" y="4722467"/>
            <a:ext cx="2668474" cy="3878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36E0862F-E62D-3195-0CF5-56FB85B54076}"/>
              </a:ext>
            </a:extLst>
          </p:cNvPr>
          <p:cNvSpPr txBox="1"/>
          <p:nvPr/>
        </p:nvSpPr>
        <p:spPr>
          <a:xfrm>
            <a:off x="3749781" y="473172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Still a Data Frame!!</a:t>
            </a:r>
            <a:endParaRPr lang="en-US" altLang="zh-TW" dirty="0">
              <a:solidFill>
                <a:srgbClr val="FF0000"/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BED6AE-5E9F-7250-9FBD-57E4A698198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324730" y="4916395"/>
            <a:ext cx="42505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5">
            <a:extLst>
              <a:ext uri="{FF2B5EF4-FFF2-40B4-BE49-F238E27FC236}">
                <a16:creationId xmlns:a16="http://schemas.microsoft.com/office/drawing/2014/main" id="{82362964-1CFB-55E2-C4B2-E001E519835D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</p:spTree>
    <p:extLst>
      <p:ext uri="{BB962C8B-B14F-4D97-AF65-F5344CB8AC3E}">
        <p14:creationId xmlns:p14="http://schemas.microsoft.com/office/powerpoint/2010/main" val="202834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28</a:t>
            </a:fld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BB9310-3531-3C12-6DA7-312726DDD754}"/>
              </a:ext>
            </a:extLst>
          </p:cNvPr>
          <p:cNvSpPr txBox="1"/>
          <p:nvPr/>
        </p:nvSpPr>
        <p:spPr>
          <a:xfrm>
            <a:off x="357318" y="2714795"/>
            <a:ext cx="9182336" cy="2395528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convert the data to </a:t>
            </a: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sf, and set CRS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hsinchu_bus_route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st_sf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hsinchu_bus_route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crs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=4326)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data type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hsinchu_bus_route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"sf"         "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data.frame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542B3AB-307E-08B4-8D5A-9A99FF763448}"/>
              </a:ext>
            </a:extLst>
          </p:cNvPr>
          <p:cNvSpPr/>
          <p:nvPr/>
        </p:nvSpPr>
        <p:spPr>
          <a:xfrm>
            <a:off x="656255" y="4737841"/>
            <a:ext cx="4232267" cy="365201"/>
          </a:xfrm>
          <a:prstGeom prst="roundRect">
            <a:avLst>
              <a:gd name="adj" fmla="val 578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8" name="文字方塊 4">
            <a:extLst>
              <a:ext uri="{FF2B5EF4-FFF2-40B4-BE49-F238E27FC236}">
                <a16:creationId xmlns:a16="http://schemas.microsoft.com/office/drawing/2014/main" id="{F80C9A17-D3BF-CA24-F30B-AFCE2A1D11CF}"/>
              </a:ext>
            </a:extLst>
          </p:cNvPr>
          <p:cNvSpPr txBox="1"/>
          <p:nvPr/>
        </p:nvSpPr>
        <p:spPr>
          <a:xfrm>
            <a:off x="357318" y="2037984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Step3: Build sf</a:t>
            </a:r>
          </a:p>
        </p:txBody>
      </p:sp>
      <p:sp>
        <p:nvSpPr>
          <p:cNvPr id="10" name="文字方塊 3">
            <a:extLst>
              <a:ext uri="{FF2B5EF4-FFF2-40B4-BE49-F238E27FC236}">
                <a16:creationId xmlns:a16="http://schemas.microsoft.com/office/drawing/2014/main" id="{384F1710-59FC-24ED-7042-E163F3E1916D}"/>
              </a:ext>
            </a:extLst>
          </p:cNvPr>
          <p:cNvSpPr txBox="1"/>
          <p:nvPr/>
        </p:nvSpPr>
        <p:spPr>
          <a:xfrm>
            <a:off x="357318" y="1379379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 (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WKT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242F9283-D62B-7ABB-C94A-2FFB4FD7C354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</p:spTree>
    <p:extLst>
      <p:ext uri="{BB962C8B-B14F-4D97-AF65-F5344CB8AC3E}">
        <p14:creationId xmlns:p14="http://schemas.microsoft.com/office/powerpoint/2010/main" val="3711176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4CE195A-ECBE-ED9D-1BD6-11583D778491}"/>
              </a:ext>
            </a:extLst>
          </p:cNvPr>
          <p:cNvSpPr txBox="1"/>
          <p:nvPr/>
        </p:nvSpPr>
        <p:spPr>
          <a:xfrm>
            <a:off x="4192154" y="165834"/>
            <a:ext cx="7999846" cy="6555641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16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16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view </a:t>
            </a:r>
            <a:r>
              <a:rPr lang="en-US" altLang="zh-TW" sz="16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hsinchu_bus_route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hsinchu_bus_route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Simple feature collection with 53 features and 3 fields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type: LINESTRING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Dimension:     XY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Bounding box: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xmin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120.9164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ymin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24.75539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xmax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121.0417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ymax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24.84744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Geodetic CRS:  WGS 84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First 10 features: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RouteUID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RouteName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SubRouteUID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Geometry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1   HSZ0007        81   HSZ000701 LINESTRING (120.9797 24.778...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2   HSZ0007        81   HSZ000702 LINESTRING (121.0212 24.788...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3   HSZ0008        83   HSZ000801 LINESTRING (120.958 24.7942...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4   HSZ0008        83   HSZ000802 LINESTRING (120.9964 24.795...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5   HSZ0010   </a:t>
            </a:r>
            <a:r>
              <a:rPr lang="zh-TW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藍線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區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HSZ001001 LINESTRING (120.9719 24.803...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6   HSZ0020         2   HSZ002001 LINESTRING (120.9719 24.803...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7   HSZ0020         2   HSZ002002 LINESTRING (120.9994 24.788...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8   HSZ0020         2   HSZ0020A1 LINESTRING (120.9719 24.803...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9   HSZ0020         2   HSZ0020A2 LINESTRING (120.9994 24.788...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10  HSZ0100        10   HSZ010001 LINESTRING (120.9705 24.801...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29</a:t>
            </a:fld>
            <a:endParaRPr lang="zh-TW" altLang="en-US" b="1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F888F42-CB26-4E3B-F09A-4D30DE340AA8}"/>
              </a:ext>
            </a:extLst>
          </p:cNvPr>
          <p:cNvSpPr/>
          <p:nvPr/>
        </p:nvSpPr>
        <p:spPr>
          <a:xfrm>
            <a:off x="4452751" y="2268817"/>
            <a:ext cx="2630955" cy="312338"/>
          </a:xfrm>
          <a:prstGeom prst="roundRect">
            <a:avLst>
              <a:gd name="adj" fmla="val 578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9F6BD77-5811-9099-9746-5A0A4A077B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2833" r="4870" b="3932"/>
          <a:stretch/>
        </p:blipFill>
        <p:spPr bwMode="auto">
          <a:xfrm>
            <a:off x="214651" y="2841811"/>
            <a:ext cx="3977503" cy="37108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文字方塊 3">
            <a:extLst>
              <a:ext uri="{FF2B5EF4-FFF2-40B4-BE49-F238E27FC236}">
                <a16:creationId xmlns:a16="http://schemas.microsoft.com/office/drawing/2014/main" id="{62514968-5D77-44E6-15A3-EA5C0BD05854}"/>
              </a:ext>
            </a:extLst>
          </p:cNvPr>
          <p:cNvSpPr txBox="1"/>
          <p:nvPr/>
        </p:nvSpPr>
        <p:spPr>
          <a:xfrm>
            <a:off x="357318" y="1379379"/>
            <a:ext cx="388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 (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WKT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CF4320E3-909F-AF7F-9373-934C89C4AE03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</p:spTree>
    <p:extLst>
      <p:ext uri="{BB962C8B-B14F-4D97-AF65-F5344CB8AC3E}">
        <p14:creationId xmlns:p14="http://schemas.microsoft.com/office/powerpoint/2010/main" val="131538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3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6CC7E8E-4FD1-4768-3E3B-E70325D0DF8D}"/>
              </a:ext>
            </a:extLst>
          </p:cNvPr>
          <p:cNvSpPr txBox="1"/>
          <p:nvPr/>
        </p:nvSpPr>
        <p:spPr>
          <a:xfrm>
            <a:off x="5579841" y="3613461"/>
            <a:ext cx="30155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A geometry </a:t>
            </a:r>
            <a:r>
              <a:rPr lang="en-US" altLang="zh-TW" sz="2200" b="1" dirty="0"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column</a:t>
            </a:r>
            <a:endParaRPr lang="zh-TW" altLang="en-US" sz="2200" b="1" dirty="0">
              <a:latin typeface="Georgia" panose="02040502050405020303" pitchFamily="18" charset="0"/>
              <a:ea typeface="Adobe 黑体 Std R" panose="020B0400000000000000" pitchFamily="34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5EAB1A-C02E-5709-0D14-0BDC751FC60D}"/>
              </a:ext>
            </a:extLst>
          </p:cNvPr>
          <p:cNvSpPr txBox="1"/>
          <p:nvPr/>
        </p:nvSpPr>
        <p:spPr>
          <a:xfrm>
            <a:off x="5579841" y="1782937"/>
            <a:ext cx="52486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Spatial data (e.g.,  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</a:t>
            </a:r>
            <a:r>
              <a:rPr lang="en-US" altLang="zh-TW" sz="2200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)</a:t>
            </a:r>
            <a:endParaRPr lang="en-US" altLang="zh-TW" sz="2200" dirty="0">
              <a:latin typeface="Georgia" panose="02040502050405020303" pitchFamily="18" charset="0"/>
              <a:ea typeface="Adobe 黑体 Std R" panose="020B0400000000000000" pitchFamily="34" charset="-128"/>
              <a:cs typeface="Times New Roman" panose="02020603050405020304" pitchFamily="18" charset="0"/>
            </a:endParaRPr>
          </a:p>
          <a:p>
            <a:r>
              <a:rPr lang="en-US" altLang="zh-TW" sz="2200" dirty="0"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Geometry</a:t>
            </a:r>
            <a:r>
              <a:rPr lang="zh-TW" altLang="en-US" sz="2200" dirty="0"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+</a:t>
            </a:r>
            <a:r>
              <a:rPr lang="zh-TW" altLang="en-US" sz="2200" dirty="0"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Attribute</a:t>
            </a:r>
            <a:r>
              <a:rPr lang="zh-TW" altLang="en-US" sz="2200"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  </a:t>
            </a:r>
            <a:endParaRPr lang="zh-TW" altLang="en-US" sz="2200" dirty="0">
              <a:latin typeface="Georgia" panose="02040502050405020303" pitchFamily="18" charset="0"/>
              <a:ea typeface="Adobe 黑体 Std R" panose="020B0400000000000000" pitchFamily="34" charset="-128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1EA1A9EE-DB21-AB12-93F9-8264868F2D3B}"/>
              </a:ext>
            </a:extLst>
          </p:cNvPr>
          <p:cNvSpPr/>
          <p:nvPr/>
        </p:nvSpPr>
        <p:spPr>
          <a:xfrm>
            <a:off x="985422" y="1642916"/>
            <a:ext cx="4379058" cy="10494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Simple Features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(sf)</a:t>
            </a:r>
            <a:endParaRPr lang="zh-TW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30AD81A-A1D4-D401-A541-87549E513EA5}"/>
              </a:ext>
            </a:extLst>
          </p:cNvPr>
          <p:cNvSpPr/>
          <p:nvPr/>
        </p:nvSpPr>
        <p:spPr>
          <a:xfrm>
            <a:off x="985422" y="3304163"/>
            <a:ext cx="4379058" cy="10494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Simple Feature</a:t>
            </a:r>
            <a:r>
              <a:rPr lang="zh-TW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Columns</a:t>
            </a:r>
          </a:p>
          <a:p>
            <a:pPr algn="ctr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sfc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)</a:t>
            </a:r>
            <a:endParaRPr lang="zh-TW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6F6866-E2CF-58B1-52AD-767044913B6B}"/>
              </a:ext>
            </a:extLst>
          </p:cNvPr>
          <p:cNvSpPr/>
          <p:nvPr/>
        </p:nvSpPr>
        <p:spPr>
          <a:xfrm>
            <a:off x="985422" y="4965410"/>
            <a:ext cx="4379058" cy="10494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Simple Feature Geometries</a:t>
            </a:r>
            <a:endParaRPr lang="en-US" altLang="zh-TW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4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sfg</a:t>
            </a:r>
            <a:r>
              <a:rPr lang="en-US" altLang="zh-TW" sz="24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標楷體" panose="03000509000000000000" pitchFamily="65" charset="-120"/>
              </a:rPr>
              <a:t>)</a:t>
            </a:r>
            <a:endParaRPr lang="zh-TW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11" name="箭號: 向上 10">
            <a:extLst>
              <a:ext uri="{FF2B5EF4-FFF2-40B4-BE49-F238E27FC236}">
                <a16:creationId xmlns:a16="http://schemas.microsoft.com/office/drawing/2014/main" id="{19115D60-3B83-1CED-D2CF-FFD489980694}"/>
              </a:ext>
            </a:extLst>
          </p:cNvPr>
          <p:cNvSpPr/>
          <p:nvPr/>
        </p:nvSpPr>
        <p:spPr>
          <a:xfrm>
            <a:off x="2884683" y="2692400"/>
            <a:ext cx="580535" cy="611763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2" name="箭號: 向上 11">
            <a:extLst>
              <a:ext uri="{FF2B5EF4-FFF2-40B4-BE49-F238E27FC236}">
                <a16:creationId xmlns:a16="http://schemas.microsoft.com/office/drawing/2014/main" id="{AE85E55A-DCE3-695E-35DD-DC3CB7C4F67D}"/>
              </a:ext>
            </a:extLst>
          </p:cNvPr>
          <p:cNvSpPr/>
          <p:nvPr/>
        </p:nvSpPr>
        <p:spPr>
          <a:xfrm>
            <a:off x="2884683" y="4353647"/>
            <a:ext cx="580535" cy="611763"/>
          </a:xfrm>
          <a:prstGeom prst="up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4" name="文字方塊 5">
            <a:extLst>
              <a:ext uri="{FF2B5EF4-FFF2-40B4-BE49-F238E27FC236}">
                <a16:creationId xmlns:a16="http://schemas.microsoft.com/office/drawing/2014/main" id="{E7ABE413-2F5C-6168-938E-A8328A985915}"/>
              </a:ext>
            </a:extLst>
          </p:cNvPr>
          <p:cNvSpPr txBox="1"/>
          <p:nvPr/>
        </p:nvSpPr>
        <p:spPr>
          <a:xfrm>
            <a:off x="0" y="305294"/>
            <a:ext cx="3001143" cy="523220"/>
          </a:xfrm>
          <a:prstGeom prst="rect">
            <a:avLst/>
          </a:prstGeom>
          <a:solidFill>
            <a:srgbClr val="75AADB"/>
          </a:solidFill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</a:t>
            </a:r>
            <a:endParaRPr lang="zh-TW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20" name="文字方塊 3">
            <a:extLst>
              <a:ext uri="{FF2B5EF4-FFF2-40B4-BE49-F238E27FC236}">
                <a16:creationId xmlns:a16="http://schemas.microsoft.com/office/drawing/2014/main" id="{A96A45A1-2469-194B-42EE-BA02C4E4C785}"/>
              </a:ext>
            </a:extLst>
          </p:cNvPr>
          <p:cNvSpPr txBox="1"/>
          <p:nvPr/>
        </p:nvSpPr>
        <p:spPr>
          <a:xfrm>
            <a:off x="5579841" y="5244340"/>
            <a:ext cx="30155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A geometry </a:t>
            </a:r>
            <a:r>
              <a:rPr lang="en-US" altLang="zh-TW" sz="2200" b="1" dirty="0"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element</a:t>
            </a:r>
            <a:endParaRPr lang="zh-TW" altLang="en-US" sz="2200" b="1" dirty="0">
              <a:latin typeface="Georgia" panose="02040502050405020303" pitchFamily="18" charset="0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7590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30</a:t>
            </a:fld>
            <a:endParaRPr lang="zh-TW" altLang="en-US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55BC3A5A-5379-D1D3-6724-8984FCE625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6"/>
          <a:stretch/>
        </p:blipFill>
        <p:spPr>
          <a:xfrm>
            <a:off x="2315697" y="2361131"/>
            <a:ext cx="8230383" cy="371557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0404D2F-7818-AE1B-6DAC-245C6CD182C5}"/>
              </a:ext>
            </a:extLst>
          </p:cNvPr>
          <p:cNvSpPr txBox="1"/>
          <p:nvPr/>
        </p:nvSpPr>
        <p:spPr>
          <a:xfrm>
            <a:off x="357318" y="1379379"/>
            <a:ext cx="41809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</a:t>
            </a:r>
          </a:p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(latitude and longitude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）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05EEA60-AAC6-0521-C7E5-BB074ED87DA7}"/>
              </a:ext>
            </a:extLst>
          </p:cNvPr>
          <p:cNvSpPr/>
          <p:nvPr/>
        </p:nvSpPr>
        <p:spPr>
          <a:xfrm>
            <a:off x="8056880" y="2361131"/>
            <a:ext cx="2489200" cy="3715578"/>
          </a:xfrm>
          <a:prstGeom prst="roundRect">
            <a:avLst>
              <a:gd name="adj" fmla="val 578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F3F2FD-A03A-C492-20E7-0750CF4BF29C}"/>
              </a:ext>
            </a:extLst>
          </p:cNvPr>
          <p:cNvSpPr txBox="1"/>
          <p:nvPr/>
        </p:nvSpPr>
        <p:spPr>
          <a:xfrm>
            <a:off x="5230621" y="1205647"/>
            <a:ext cx="65176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WKT</a:t>
            </a:r>
            <a:r>
              <a:rPr lang="zh-TW" altLang="en-US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text</a:t>
            </a:r>
            <a:r>
              <a:rPr lang="zh-TW" altLang="en-US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can</a:t>
            </a:r>
            <a:r>
              <a:rPr lang="zh-TW" altLang="en-US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be</a:t>
            </a:r>
            <a:r>
              <a:rPr lang="zh-TW" altLang="en-US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converted using </a:t>
            </a:r>
            <a:r>
              <a:rPr lang="en-US" altLang="zh-TW" sz="2000" dirty="0" err="1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st_as_sfc</a:t>
            </a:r>
            <a:r>
              <a:rPr lang="en-US" altLang="zh-TW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().</a:t>
            </a:r>
          </a:p>
          <a:p>
            <a:r>
              <a:rPr lang="en-US" altLang="zh-TW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How about the data with latitude and longitude separated in two columns?</a:t>
            </a:r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1E3C4F53-19AA-13FE-09BD-A4CA0BC8386B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</p:spTree>
    <p:extLst>
      <p:ext uri="{BB962C8B-B14F-4D97-AF65-F5344CB8AC3E}">
        <p14:creationId xmlns:p14="http://schemas.microsoft.com/office/powerpoint/2010/main" val="1676731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31</a:t>
            </a:fld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ECBD48B-A1E7-C0E9-E5A5-5BA14588B2CF}"/>
              </a:ext>
            </a:extLst>
          </p:cNvPr>
          <p:cNvSpPr txBox="1"/>
          <p:nvPr/>
        </p:nvSpPr>
        <p:spPr>
          <a:xfrm>
            <a:off x="357317" y="3573173"/>
            <a:ext cx="11560362" cy="40011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2000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DATASF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=mutate(</a:t>
            </a:r>
            <a:r>
              <a:rPr lang="en-US" altLang="zh-TW" sz="2000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geometry=paste0("POINT (", </a:t>
            </a:r>
            <a:r>
              <a:rPr lang="en-US" altLang="zh-TW" sz="2000" b="1" kern="100" dirty="0"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</a:t>
            </a:r>
            <a:r>
              <a:rPr lang="en-US" altLang="zh-TW" sz="2000" b="1" kern="1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ongitude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" ", L</a:t>
            </a:r>
            <a:r>
              <a:rPr lang="en-US" altLang="zh-TW" sz="2000" b="1" kern="1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atitude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")"))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4482B3-8288-E0CB-357F-638D4C2BD51C}"/>
              </a:ext>
            </a:extLst>
          </p:cNvPr>
          <p:cNvSpPr txBox="1"/>
          <p:nvPr/>
        </p:nvSpPr>
        <p:spPr>
          <a:xfrm>
            <a:off x="357318" y="3069198"/>
            <a:ext cx="163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Method 1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366381E-3283-B5B1-3763-AFF72B5B3AD0}"/>
              </a:ext>
            </a:extLst>
          </p:cNvPr>
          <p:cNvSpPr txBox="1"/>
          <p:nvPr/>
        </p:nvSpPr>
        <p:spPr>
          <a:xfrm>
            <a:off x="357318" y="4555382"/>
            <a:ext cx="11560362" cy="40011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>
            <a:defPPr>
              <a:defRPr lang="zh-TW"/>
            </a:defPPr>
            <a:lvl1pPr indent="254000" latinLnBrk="1">
              <a:spcAft>
                <a:spcPts val="1000"/>
              </a:spcAft>
              <a:defRPr sz="2000" kern="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sz="2000" i="1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DATASF</a:t>
            </a:r>
            <a:r>
              <a:rPr lang="en-US" altLang="zh-TW" dirty="0" err="1"/>
              <a:t>$geometry</a:t>
            </a:r>
            <a:r>
              <a:rPr lang="en-US" altLang="zh-TW" dirty="0"/>
              <a:t>=paste0("POINT (",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DATASF</a:t>
            </a:r>
            <a:r>
              <a:rPr lang="en-US" altLang="zh-TW" dirty="0" err="1"/>
              <a:t>$</a:t>
            </a:r>
            <a:r>
              <a:rPr lang="en-US" altLang="zh-TW" sz="2000" b="1" kern="1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Longitude</a:t>
            </a:r>
            <a:r>
              <a:rPr lang="en-US" altLang="zh-TW" dirty="0"/>
              <a:t>, " ", 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DATASF</a:t>
            </a:r>
            <a:r>
              <a:rPr lang="en-US" altLang="zh-TW" dirty="0" err="1"/>
              <a:t>$</a:t>
            </a:r>
            <a:r>
              <a:rPr lang="en-US" altLang="zh-TW" b="1" dirty="0" err="1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altLang="zh-TW" sz="2000" b="1" kern="1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atitude</a:t>
            </a:r>
            <a:r>
              <a:rPr lang="en-US" altLang="zh-TW" dirty="0"/>
              <a:t>, ")"))</a:t>
            </a:r>
            <a:endParaRPr lang="zh-TW" altLang="zh-TW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C983F6-620B-2D86-97DF-31D5F916E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8"/>
          <a:stretch/>
        </p:blipFill>
        <p:spPr>
          <a:xfrm>
            <a:off x="5041663" y="305294"/>
            <a:ext cx="6793019" cy="3168394"/>
          </a:xfrm>
          <a:prstGeom prst="rect">
            <a:avLst/>
          </a:prstGeom>
        </p:spPr>
      </p:pic>
      <p:sp>
        <p:nvSpPr>
          <p:cNvPr id="13" name="文字方塊 4">
            <a:extLst>
              <a:ext uri="{FF2B5EF4-FFF2-40B4-BE49-F238E27FC236}">
                <a16:creationId xmlns:a16="http://schemas.microsoft.com/office/drawing/2014/main" id="{3F5EBC19-1638-B393-5CFD-462E9AC1B002}"/>
              </a:ext>
            </a:extLst>
          </p:cNvPr>
          <p:cNvSpPr txBox="1"/>
          <p:nvPr/>
        </p:nvSpPr>
        <p:spPr>
          <a:xfrm>
            <a:off x="357318" y="1379379"/>
            <a:ext cx="41809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</a:t>
            </a:r>
          </a:p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(latitude and longitude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）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14" name="文字方塊 5">
            <a:extLst>
              <a:ext uri="{FF2B5EF4-FFF2-40B4-BE49-F238E27FC236}">
                <a16:creationId xmlns:a16="http://schemas.microsoft.com/office/drawing/2014/main" id="{75B620D0-2E97-4F25-3287-FDD2D44FB821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  <p:sp>
        <p:nvSpPr>
          <p:cNvPr id="15" name="文字方塊 6">
            <a:extLst>
              <a:ext uri="{FF2B5EF4-FFF2-40B4-BE49-F238E27FC236}">
                <a16:creationId xmlns:a16="http://schemas.microsoft.com/office/drawing/2014/main" id="{6F76BAF6-1017-E1C5-1805-F09FE15D1C60}"/>
              </a:ext>
            </a:extLst>
          </p:cNvPr>
          <p:cNvSpPr txBox="1"/>
          <p:nvPr/>
        </p:nvSpPr>
        <p:spPr>
          <a:xfrm>
            <a:off x="357318" y="4093717"/>
            <a:ext cx="1678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u="sng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Method 2</a:t>
            </a:r>
          </a:p>
        </p:txBody>
      </p:sp>
      <p:sp>
        <p:nvSpPr>
          <p:cNvPr id="18" name="文字方塊 4">
            <a:extLst>
              <a:ext uri="{FF2B5EF4-FFF2-40B4-BE49-F238E27FC236}">
                <a16:creationId xmlns:a16="http://schemas.microsoft.com/office/drawing/2014/main" id="{DD37060C-985A-49F7-8FBE-A6328DC8337C}"/>
              </a:ext>
            </a:extLst>
          </p:cNvPr>
          <p:cNvSpPr txBox="1"/>
          <p:nvPr/>
        </p:nvSpPr>
        <p:spPr>
          <a:xfrm>
            <a:off x="357317" y="5736590"/>
            <a:ext cx="7619999" cy="861774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600"/>
              </a:spcAft>
            </a:pPr>
            <a:r>
              <a:rPr lang="en-US" altLang="zh-TW" sz="2000" i="1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DATASF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$geometry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st_as_sfc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i="1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DATASF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$geometry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Bef>
                <a:spcPts val="600"/>
              </a:spcBef>
              <a:spcAft>
                <a:spcPts val="1000"/>
              </a:spcAft>
            </a:pPr>
            <a:r>
              <a:rPr lang="en-US" altLang="zh-TW" sz="2000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DATASF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st_sf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DATASF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crs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9" name="文字方塊 6">
            <a:extLst>
              <a:ext uri="{FF2B5EF4-FFF2-40B4-BE49-F238E27FC236}">
                <a16:creationId xmlns:a16="http://schemas.microsoft.com/office/drawing/2014/main" id="{C38AB55D-AEE6-138D-670B-D895D2D517E6}"/>
              </a:ext>
            </a:extLst>
          </p:cNvPr>
          <p:cNvSpPr txBox="1"/>
          <p:nvPr/>
        </p:nvSpPr>
        <p:spPr>
          <a:xfrm>
            <a:off x="357318" y="5317870"/>
            <a:ext cx="9214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Finally,</a:t>
            </a:r>
            <a:r>
              <a:rPr lang="zh-TW" altLang="en-US" sz="20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convert the geometry text to </a:t>
            </a:r>
            <a:r>
              <a:rPr lang="en-US" altLang="zh-TW" sz="2000" b="1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sfc</a:t>
            </a:r>
            <a:r>
              <a:rPr lang="en-US" altLang="zh-TW" sz="20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, and the entire data to sf!</a:t>
            </a:r>
            <a:endParaRPr lang="en-US" altLang="zh-TW" sz="2400" b="1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51315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32</a:t>
            </a:fld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E8DB097-974D-5CC0-255C-69F7A55D64F5}"/>
              </a:ext>
            </a:extLst>
          </p:cNvPr>
          <p:cNvSpPr txBox="1"/>
          <p:nvPr/>
        </p:nvSpPr>
        <p:spPr>
          <a:xfrm>
            <a:off x="2447794" y="2552452"/>
            <a:ext cx="6410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Use</a:t>
            </a:r>
            <a:r>
              <a:rPr lang="zh-TW" altLang="en-US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data in “</a:t>
            </a:r>
            <a:r>
              <a:rPr lang="en-US" altLang="zh-TW" sz="2000" b="1" dirty="0" err="1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csv_files</a:t>
            </a:r>
            <a:r>
              <a:rPr lang="en-US" altLang="zh-TW" sz="20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/hsinchu_scenicSpot.csv”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637A202-9D74-C4C0-C1FD-4D44F32599B2}"/>
              </a:ext>
            </a:extLst>
          </p:cNvPr>
          <p:cNvSpPr txBox="1"/>
          <p:nvPr/>
        </p:nvSpPr>
        <p:spPr>
          <a:xfrm>
            <a:off x="995424" y="3256637"/>
            <a:ext cx="10461996" cy="2395528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read </a:t>
            </a:r>
            <a:r>
              <a:rPr lang="en-US" altLang="zh-TW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csv data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=read.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csv("./data/</a:t>
            </a:r>
            <a:r>
              <a:rPr lang="en-US" altLang="zh-TW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csv_files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/hsinchu_scenicSpot.csv")</a:t>
            </a:r>
            <a:endParaRPr lang="zh-TW" altLang="zh-TW" kern="100" dirty="0">
              <a:solidFill>
                <a:srgbClr val="000000"/>
              </a:solidFill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kern="100" dirty="0">
              <a:solidFill>
                <a:srgbClr val="000000"/>
              </a:solidFill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add </a:t>
            </a:r>
            <a:r>
              <a:rPr lang="en-US" altLang="zh-TW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WKT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vector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=mutate(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8001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eometry=paste("POINT(", 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PositionLon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" ", 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PositionLat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")"))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4">
            <a:extLst>
              <a:ext uri="{FF2B5EF4-FFF2-40B4-BE49-F238E27FC236}">
                <a16:creationId xmlns:a16="http://schemas.microsoft.com/office/drawing/2014/main" id="{E6DFCD4E-E0DA-7ED3-13AF-BE800C48F37A}"/>
              </a:ext>
            </a:extLst>
          </p:cNvPr>
          <p:cNvSpPr txBox="1"/>
          <p:nvPr/>
        </p:nvSpPr>
        <p:spPr>
          <a:xfrm>
            <a:off x="357318" y="1379379"/>
            <a:ext cx="41809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</a:t>
            </a:r>
          </a:p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(latitude and longitude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）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7AB966E6-032B-3B13-E328-320FAFF8C970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</p:spTree>
    <p:extLst>
      <p:ext uri="{BB962C8B-B14F-4D97-AF65-F5344CB8AC3E}">
        <p14:creationId xmlns:p14="http://schemas.microsoft.com/office/powerpoint/2010/main" val="30263182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33</a:t>
            </a:fld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7E0AD3F-CA1C-45F8-B145-5E584FE451CC}"/>
              </a:ext>
            </a:extLst>
          </p:cNvPr>
          <p:cNvSpPr txBox="1"/>
          <p:nvPr/>
        </p:nvSpPr>
        <p:spPr>
          <a:xfrm>
            <a:off x="357318" y="2603152"/>
            <a:ext cx="8917861" cy="3580467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convert geometry to </a:t>
            </a:r>
            <a:r>
              <a:rPr lang="en-US" altLang="zh-TW" sz="18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hsinchu_scenicSpot$geometry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st_as_sfc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hsinchu_scenicSpot$geometry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construct sf data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st_sf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crs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=4326)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check data type of </a:t>
            </a:r>
            <a:r>
              <a:rPr lang="en-US" altLang="zh-TW" sz="18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"sf"         "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data.frame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D050907-B2A5-5CAA-1BEE-101DD9D38F05}"/>
              </a:ext>
            </a:extLst>
          </p:cNvPr>
          <p:cNvSpPr/>
          <p:nvPr/>
        </p:nvSpPr>
        <p:spPr>
          <a:xfrm>
            <a:off x="660300" y="5802711"/>
            <a:ext cx="3680205" cy="357758"/>
          </a:xfrm>
          <a:prstGeom prst="roundRect">
            <a:avLst>
              <a:gd name="adj" fmla="val 1998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7" name="文字方塊 4">
            <a:extLst>
              <a:ext uri="{FF2B5EF4-FFF2-40B4-BE49-F238E27FC236}">
                <a16:creationId xmlns:a16="http://schemas.microsoft.com/office/drawing/2014/main" id="{4709CCEC-C915-BA3E-4F62-9E1F6B170FD3}"/>
              </a:ext>
            </a:extLst>
          </p:cNvPr>
          <p:cNvSpPr txBox="1"/>
          <p:nvPr/>
        </p:nvSpPr>
        <p:spPr>
          <a:xfrm>
            <a:off x="357318" y="1379379"/>
            <a:ext cx="41809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</a:t>
            </a:r>
          </a:p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(latitude and longitude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）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E5122FE2-40E4-9001-8A19-E5BC248F6DBC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</p:spTree>
    <p:extLst>
      <p:ext uri="{BB962C8B-B14F-4D97-AF65-F5344CB8AC3E}">
        <p14:creationId xmlns:p14="http://schemas.microsoft.com/office/powerpoint/2010/main" val="2846470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34</a:t>
            </a:fld>
            <a:endParaRPr lang="zh-TW" altLang="en-US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00CC475-F2F6-1F46-3C19-AC2440966F2C}"/>
              </a:ext>
            </a:extLst>
          </p:cNvPr>
          <p:cNvSpPr txBox="1"/>
          <p:nvPr/>
        </p:nvSpPr>
        <p:spPr>
          <a:xfrm>
            <a:off x="274320" y="1902599"/>
            <a:ext cx="10174340" cy="4837222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16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16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view first six data of </a:t>
            </a:r>
            <a:r>
              <a:rPr lang="en-US" altLang="zh-TW" sz="16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head(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Simple feature collection with 6 features and 4 fields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type: POINT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Dimension:     XY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Bounding box: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xmin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120.9139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ymin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24.76312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xmax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120.9771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ymax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24.80947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Geodetic CRS:  WGS 84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            ID               Name  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PositionLat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PositionLon</a:t>
            </a:r>
            <a:r>
              <a:rPr lang="zh-TW" altLang="en-US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</a:t>
            </a:r>
            <a:r>
              <a:rPr lang="en-US" altLang="zh-TW" sz="14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ometry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1 C1_376580000A_000101 </a:t>
            </a:r>
            <a:r>
              <a:rPr lang="zh-TW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新竹公園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中山公園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   24.80125    120.9771</a:t>
            </a:r>
            <a:r>
              <a:rPr lang="zh-TW" altLang="en-US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 (120.9771 24.80125)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2 C1_376580000A_000029             </a:t>
            </a:r>
            <a:r>
              <a:rPr lang="zh-TW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進士第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24.80947    120.9653</a:t>
            </a:r>
            <a:r>
              <a:rPr lang="zh-TW" altLang="en-US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 (120.9653 24.80947)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3 C1_376580000A_000037         </a:t>
            </a:r>
            <a:r>
              <a:rPr lang="zh-TW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楊氏節孝坊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24.80311    120.9646</a:t>
            </a:r>
            <a:r>
              <a:rPr lang="zh-TW" altLang="en-US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 (120.9646 24.80311)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4 C1_376580000A_000045         </a:t>
            </a:r>
            <a:r>
              <a:rPr lang="zh-TW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香山火車站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24.76312    120.9139</a:t>
            </a:r>
            <a:r>
              <a:rPr lang="zh-TW" altLang="en-US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 (120.9139 24.76312)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5 C1_376580000A_000085       </a:t>
            </a:r>
            <a:r>
              <a:rPr lang="zh-TW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于飛島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鳥島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   24.77494    120.9718</a:t>
            </a:r>
            <a:r>
              <a:rPr lang="zh-TW" altLang="en-US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 (120.9718 24.77494)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6 C1_376580000A_000079   </a:t>
            </a:r>
            <a:r>
              <a:rPr lang="zh-TW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十草原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櫻花草原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    24.76732    120.9379</a:t>
            </a:r>
            <a:r>
              <a:rPr lang="zh-TW" altLang="en-US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en-US" altLang="zh-TW" sz="1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 (120.9379 24.76732)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BD54517-7C70-C7DD-4744-840FB6E45675}"/>
              </a:ext>
            </a:extLst>
          </p:cNvPr>
          <p:cNvSpPr/>
          <p:nvPr/>
        </p:nvSpPr>
        <p:spPr>
          <a:xfrm>
            <a:off x="528221" y="4016633"/>
            <a:ext cx="2722980" cy="321687"/>
          </a:xfrm>
          <a:prstGeom prst="roundRect">
            <a:avLst>
              <a:gd name="adj" fmla="val 1998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5CE702-2401-3F6E-9E64-84A55EC2A0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8"/>
          <a:stretch/>
        </p:blipFill>
        <p:spPr bwMode="auto">
          <a:xfrm>
            <a:off x="7750146" y="136524"/>
            <a:ext cx="4572217" cy="39884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文字方塊 4">
            <a:extLst>
              <a:ext uri="{FF2B5EF4-FFF2-40B4-BE49-F238E27FC236}">
                <a16:creationId xmlns:a16="http://schemas.microsoft.com/office/drawing/2014/main" id="{74F432F2-8D24-F190-C16E-F6886A38D32B}"/>
              </a:ext>
            </a:extLst>
          </p:cNvPr>
          <p:cNvSpPr txBox="1"/>
          <p:nvPr/>
        </p:nvSpPr>
        <p:spPr>
          <a:xfrm>
            <a:off x="357318" y="1379379"/>
            <a:ext cx="6665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 (latitude and longitude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）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C1F8210A-88BD-EEE5-57C0-0CBE6FA9F893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</p:spTree>
    <p:extLst>
      <p:ext uri="{BB962C8B-B14F-4D97-AF65-F5344CB8AC3E}">
        <p14:creationId xmlns:p14="http://schemas.microsoft.com/office/powerpoint/2010/main" val="42198254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35</a:t>
            </a:fld>
            <a:endParaRPr lang="zh-TW" altLang="en-US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ECBD48B-A1E7-C0E9-E5A5-5BA14588B2CF}"/>
              </a:ext>
            </a:extLst>
          </p:cNvPr>
          <p:cNvSpPr txBox="1"/>
          <p:nvPr/>
        </p:nvSpPr>
        <p:spPr>
          <a:xfrm>
            <a:off x="357317" y="3712023"/>
            <a:ext cx="11560362" cy="40011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2000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DATASF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20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coords=c(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"L</a:t>
            </a:r>
            <a:r>
              <a:rPr lang="en-US" altLang="zh-TW" sz="2000" b="1" kern="1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ongitude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",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"</a:t>
            </a:r>
            <a:r>
              <a:rPr lang="en-US" altLang="zh-TW" sz="2000" kern="1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Latitude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"), 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crs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24482B3-8288-E0CB-357F-638D4C2BD51C}"/>
              </a:ext>
            </a:extLst>
          </p:cNvPr>
          <p:cNvSpPr txBox="1"/>
          <p:nvPr/>
        </p:nvSpPr>
        <p:spPr>
          <a:xfrm>
            <a:off x="357318" y="3208048"/>
            <a:ext cx="431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u="sng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Method 3</a:t>
            </a:r>
            <a:r>
              <a:rPr lang="en-US" altLang="zh-TW" sz="2400" b="1" i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(A better way!!)</a:t>
            </a:r>
            <a:endParaRPr lang="en-US" altLang="zh-TW" sz="2400" b="1" u="sng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C983F6-620B-2D86-97DF-31D5F916E1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88"/>
          <a:stretch/>
        </p:blipFill>
        <p:spPr>
          <a:xfrm>
            <a:off x="5041663" y="305294"/>
            <a:ext cx="6793019" cy="3168394"/>
          </a:xfrm>
          <a:prstGeom prst="rect">
            <a:avLst/>
          </a:prstGeom>
        </p:spPr>
      </p:pic>
      <p:sp>
        <p:nvSpPr>
          <p:cNvPr id="13" name="文字方塊 4">
            <a:extLst>
              <a:ext uri="{FF2B5EF4-FFF2-40B4-BE49-F238E27FC236}">
                <a16:creationId xmlns:a16="http://schemas.microsoft.com/office/drawing/2014/main" id="{3F5EBC19-1638-B393-5CFD-462E9AC1B002}"/>
              </a:ext>
            </a:extLst>
          </p:cNvPr>
          <p:cNvSpPr txBox="1"/>
          <p:nvPr/>
        </p:nvSpPr>
        <p:spPr>
          <a:xfrm>
            <a:off x="357318" y="1379379"/>
            <a:ext cx="41809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Import text file</a:t>
            </a:r>
          </a:p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(latitude and longitude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）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14" name="文字方塊 5">
            <a:extLst>
              <a:ext uri="{FF2B5EF4-FFF2-40B4-BE49-F238E27FC236}">
                <a16:creationId xmlns:a16="http://schemas.microsoft.com/office/drawing/2014/main" id="{75B620D0-2E97-4F25-3287-FDD2D44FB821}"/>
              </a:ext>
            </a:extLst>
          </p:cNvPr>
          <p:cNvSpPr txBox="1"/>
          <p:nvPr/>
        </p:nvSpPr>
        <p:spPr>
          <a:xfrm>
            <a:off x="1" y="305294"/>
            <a:ext cx="2997842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 Text File</a:t>
            </a:r>
          </a:p>
        </p:txBody>
      </p:sp>
      <p:sp>
        <p:nvSpPr>
          <p:cNvPr id="2" name="文字方塊 4">
            <a:extLst>
              <a:ext uri="{FF2B5EF4-FFF2-40B4-BE49-F238E27FC236}">
                <a16:creationId xmlns:a16="http://schemas.microsoft.com/office/drawing/2014/main" id="{A8D550E1-6DEA-F156-A0EB-359E56209980}"/>
              </a:ext>
            </a:extLst>
          </p:cNvPr>
          <p:cNvSpPr txBox="1"/>
          <p:nvPr/>
        </p:nvSpPr>
        <p:spPr>
          <a:xfrm>
            <a:off x="357318" y="5139359"/>
            <a:ext cx="11560361" cy="117981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construct sf data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st_as_sf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hsinchu_scenicSpot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coords=c("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PositionLon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PositionLat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"),</a:t>
            </a:r>
          </a:p>
          <a:p>
            <a:pPr indent="2540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             	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crs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=4326)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6">
            <a:extLst>
              <a:ext uri="{FF2B5EF4-FFF2-40B4-BE49-F238E27FC236}">
                <a16:creationId xmlns:a16="http://schemas.microsoft.com/office/drawing/2014/main" id="{3798232C-04FD-BA3E-FF72-A08A91D96517}"/>
              </a:ext>
            </a:extLst>
          </p:cNvPr>
          <p:cNvSpPr txBox="1"/>
          <p:nvPr/>
        </p:nvSpPr>
        <p:spPr>
          <a:xfrm>
            <a:off x="357318" y="4729844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1061396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36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6DA8527-B09F-243D-E6B4-D19DBF97919A}"/>
              </a:ext>
            </a:extLst>
          </p:cNvPr>
          <p:cNvSpPr txBox="1"/>
          <p:nvPr/>
        </p:nvSpPr>
        <p:spPr>
          <a:xfrm>
            <a:off x="357318" y="1518275"/>
            <a:ext cx="3919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Check CRS using </a:t>
            </a:r>
            <a:r>
              <a:rPr lang="en-US" altLang="zh-TW" sz="24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st_crs</a:t>
            </a:r>
            <a:r>
              <a:rPr lang="en-US" altLang="zh-TW" sz="24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endParaRPr lang="zh-TW" altLang="en-US" sz="24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5AC2CFE-A027-7BF7-89DE-B2E25C8CE362}"/>
              </a:ext>
            </a:extLst>
          </p:cNvPr>
          <p:cNvSpPr txBox="1"/>
          <p:nvPr/>
        </p:nvSpPr>
        <p:spPr>
          <a:xfrm>
            <a:off x="357318" y="2266237"/>
            <a:ext cx="2209800" cy="4616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4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st_crs</a:t>
            </a:r>
            <a:r>
              <a:rPr lang="en-US" altLang="zh-TW" sz="24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nz</a:t>
            </a:r>
            <a:r>
              <a:rPr lang="en-US" altLang="zh-TW" sz="24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400" b="1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73FB4C-5C92-16D8-02FD-FAB134A228B7}"/>
              </a:ext>
            </a:extLst>
          </p:cNvPr>
          <p:cNvSpPr txBox="1"/>
          <p:nvPr/>
        </p:nvSpPr>
        <p:spPr>
          <a:xfrm>
            <a:off x="5209928" y="51152"/>
            <a:ext cx="4612252" cy="6755696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st_crs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nz</a:t>
            </a:r>
            <a:r>
              <a:rPr lang="en-US" altLang="zh-TW" sz="1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Coordinate Reference System: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User </a:t>
            </a:r>
            <a:r>
              <a:rPr lang="en-US" altLang="zh-TW" sz="9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input:</a:t>
            </a: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EPSG:2193 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</a:t>
            </a:r>
            <a:r>
              <a:rPr lang="en-US" altLang="zh-TW" sz="9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wkt</a:t>
            </a:r>
            <a:r>
              <a:rPr lang="en-US" altLang="zh-TW" sz="9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PROJCS["NZGD2000 / New Zealand Transverse Mercator 2000",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GEOGCS["NZGD2000",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DATUM["New_Zealand_Geodetic_Datum_2000",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    SPHEROID["GRS 1980",6378137,298.257222101,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        AUTHORITY["EPSG","7019"]],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    TOWGS84[0,0,0,0,0,0,0],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    AUTHORITY["EPSG","6167"]],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PRIMEM["Greenwich",0,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    AUTHORITY["EPSG","8901"]],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UNIT["degree",0.0174532925199433,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    AUTHORITY["EPSG","9122"]],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AUTHORITY["EPSG","4167"]],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PROJECTION["</a:t>
            </a:r>
            <a:r>
              <a:rPr lang="en-US" altLang="zh-TW" sz="9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Transverse_Mercator</a:t>
            </a: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PARAMETER["latitude_of_origin",0],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PARAMETER["central_meridian",173],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PARAMETER["scale_factor",0.9996],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PARAMETER["false_easting",1600000],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PARAMETER["false_northing",10000000],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UNIT["metre",1,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AUTHORITY["EPSG","9001"]],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AUTHORITY["EPSG","2193"]]</a:t>
            </a:r>
            <a:endParaRPr lang="zh-TW" altLang="zh-TW" sz="105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9D812F76-1296-7D7D-641A-2E9C4B21E2B2}"/>
              </a:ext>
            </a:extLst>
          </p:cNvPr>
          <p:cNvSpPr txBox="1"/>
          <p:nvPr/>
        </p:nvSpPr>
        <p:spPr>
          <a:xfrm>
            <a:off x="1" y="305294"/>
            <a:ext cx="2369819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Check CRS</a:t>
            </a:r>
          </a:p>
        </p:txBody>
      </p:sp>
    </p:spTree>
    <p:extLst>
      <p:ext uri="{BB962C8B-B14F-4D97-AF65-F5344CB8AC3E}">
        <p14:creationId xmlns:p14="http://schemas.microsoft.com/office/powerpoint/2010/main" val="2450987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37</a:t>
            </a:fld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FDC150C-9908-5D81-A12E-B723329704C9}"/>
              </a:ext>
            </a:extLst>
          </p:cNvPr>
          <p:cNvSpPr txBox="1"/>
          <p:nvPr/>
        </p:nvSpPr>
        <p:spPr>
          <a:xfrm>
            <a:off x="357318" y="2266237"/>
            <a:ext cx="2477322" cy="4616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4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st_crs</a:t>
            </a:r>
            <a:r>
              <a:rPr lang="en-US" altLang="zh-TW" sz="24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nz</a:t>
            </a:r>
            <a:r>
              <a:rPr lang="en-US" altLang="zh-TW" sz="24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)$</a:t>
            </a:r>
            <a:endParaRPr lang="zh-TW" altLang="zh-TW" sz="2400" b="1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CE94CC4-5BCE-A14A-D67E-AAE6CEEF2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1508"/>
              </p:ext>
            </p:extLst>
          </p:nvPr>
        </p:nvGraphicFramePr>
        <p:xfrm>
          <a:off x="1129246" y="2911474"/>
          <a:ext cx="10282826" cy="355015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62289">
                  <a:extLst>
                    <a:ext uri="{9D8B030D-6E8A-4147-A177-3AD203B41FA5}">
                      <a16:colId xmlns:a16="http://schemas.microsoft.com/office/drawing/2014/main" val="611965194"/>
                    </a:ext>
                  </a:extLst>
                </a:gridCol>
                <a:gridCol w="1905888">
                  <a:extLst>
                    <a:ext uri="{9D8B030D-6E8A-4147-A177-3AD203B41FA5}">
                      <a16:colId xmlns:a16="http://schemas.microsoft.com/office/drawing/2014/main" val="3868605965"/>
                    </a:ext>
                  </a:extLst>
                </a:gridCol>
                <a:gridCol w="1553361">
                  <a:extLst>
                    <a:ext uri="{9D8B030D-6E8A-4147-A177-3AD203B41FA5}">
                      <a16:colId xmlns:a16="http://schemas.microsoft.com/office/drawing/2014/main" val="306306861"/>
                    </a:ext>
                  </a:extLst>
                </a:gridCol>
                <a:gridCol w="2462394">
                  <a:extLst>
                    <a:ext uri="{9D8B030D-6E8A-4147-A177-3AD203B41FA5}">
                      <a16:colId xmlns:a16="http://schemas.microsoft.com/office/drawing/2014/main" val="3455774409"/>
                    </a:ext>
                  </a:extLst>
                </a:gridCol>
                <a:gridCol w="2298894">
                  <a:extLst>
                    <a:ext uri="{9D8B030D-6E8A-4147-A177-3AD203B41FA5}">
                      <a16:colId xmlns:a16="http://schemas.microsoft.com/office/drawing/2014/main" val="2692827377"/>
                    </a:ext>
                  </a:extLst>
                </a:gridCol>
              </a:tblGrid>
              <a:tr h="316629">
                <a:tc rowSpan="2"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15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st_crs</a:t>
                      </a:r>
                      <a:r>
                        <a:rPr lang="en-US" sz="20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()</a:t>
                      </a:r>
                      <a:br>
                        <a:rPr lang="en-US" sz="20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</a:br>
                      <a:r>
                        <a:rPr lang="en-US" altLang="zh-TW" sz="2000" kern="100" spc="15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Argument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Meanings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08039"/>
                  </a:ext>
                </a:extLst>
              </a:tr>
              <a:tr h="38386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15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us_states</a:t>
                      </a:r>
                      <a:endParaRPr lang="zh-TW" sz="20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15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nz</a:t>
                      </a:r>
                      <a:endParaRPr lang="zh-TW" sz="20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15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taipei_boundary</a:t>
                      </a:r>
                      <a:endParaRPr lang="zh-TW" sz="20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670498"/>
                  </a:ext>
                </a:extLst>
              </a:tr>
              <a:tr h="949886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$Name</a:t>
                      </a:r>
                      <a:endParaRPr lang="zh-TW" sz="20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Name of CRS</a:t>
                      </a:r>
                      <a:endParaRPr lang="zh-TW" sz="18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NAD83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NZGD2000 / New Zealand Transverse Mercator 2000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TWD97 / TM2 zone 121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598239"/>
                  </a:ext>
                </a:extLst>
              </a:tr>
              <a:tr h="633258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15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$epsg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EPSG Code</a:t>
                      </a:r>
                      <a:endParaRPr lang="zh-TW" sz="18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4269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2193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3826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743572"/>
                  </a:ext>
                </a:extLst>
              </a:tr>
              <a:tr h="633258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15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$IsGeographic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GCS or not</a:t>
                      </a:r>
                      <a:endParaRPr lang="zh-TW" sz="18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TRUE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FALSE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FALSE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48889"/>
                  </a:ext>
                </a:extLst>
              </a:tr>
              <a:tr h="633258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spc="15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$units</a:t>
                      </a:r>
                      <a:endParaRPr lang="zh-TW" sz="2000" kern="10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18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Unit of CRS</a:t>
                      </a:r>
                      <a:endParaRPr lang="zh-TW" sz="18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NULL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m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m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776917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D4F17A2-5D77-4734-75AE-24A2AC7C264A}"/>
              </a:ext>
            </a:extLst>
          </p:cNvPr>
          <p:cNvSpPr txBox="1"/>
          <p:nvPr/>
        </p:nvSpPr>
        <p:spPr>
          <a:xfrm>
            <a:off x="1" y="305294"/>
            <a:ext cx="2369819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Check CRS</a:t>
            </a:r>
          </a:p>
        </p:txBody>
      </p:sp>
      <p:sp>
        <p:nvSpPr>
          <p:cNvPr id="9" name="文字方塊 3">
            <a:extLst>
              <a:ext uri="{FF2B5EF4-FFF2-40B4-BE49-F238E27FC236}">
                <a16:creationId xmlns:a16="http://schemas.microsoft.com/office/drawing/2014/main" id="{D90E4D52-9F05-B995-E79D-EAAAE8BCC5CD}"/>
              </a:ext>
            </a:extLst>
          </p:cNvPr>
          <p:cNvSpPr txBox="1"/>
          <p:nvPr/>
        </p:nvSpPr>
        <p:spPr>
          <a:xfrm>
            <a:off x="357318" y="1518275"/>
            <a:ext cx="408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Check CRS using </a:t>
            </a:r>
            <a:r>
              <a:rPr lang="en-US" altLang="zh-TW" sz="24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st_crs</a:t>
            </a:r>
            <a:r>
              <a:rPr lang="en-US" altLang="zh-TW" sz="24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()$</a:t>
            </a:r>
            <a:endParaRPr lang="zh-TW" altLang="en-US" sz="24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1251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38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8442A4-B19D-CC3B-E5F6-2C2493F3F47D}"/>
              </a:ext>
            </a:extLst>
          </p:cNvPr>
          <p:cNvSpPr txBox="1"/>
          <p:nvPr/>
        </p:nvSpPr>
        <p:spPr>
          <a:xfrm>
            <a:off x="357318" y="1379379"/>
            <a:ext cx="3057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Use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st_transform</a:t>
            </a:r>
            <a:r>
              <a:rPr lang="en-US" altLang="zh-TW" sz="2400" dirty="0"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() 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to convert CRS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090916-5493-42F9-FA82-EC7AC82EAF78}"/>
              </a:ext>
            </a:extLst>
          </p:cNvPr>
          <p:cNvSpPr txBox="1"/>
          <p:nvPr/>
        </p:nvSpPr>
        <p:spPr>
          <a:xfrm>
            <a:off x="3414565" y="1086137"/>
            <a:ext cx="8542020" cy="545277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view </a:t>
            </a:r>
            <a:r>
              <a:rPr lang="en-US" altLang="zh-TW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nz_height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head(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nz_height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Simple feature collection with 6 features and 2 fields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type: POINT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Dimension:     XY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Bounding box: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xmin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1204143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ymin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5048309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xmax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1389460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ymax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5168749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Projected CRS: NZGD2000 / New Zealand Transverse Mercator 2000</a:t>
            </a:r>
            <a:endParaRPr lang="zh-TW" altLang="zh-TW" sz="2000" kern="100" dirty="0">
              <a:solidFill>
                <a:srgbClr val="FF000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t50_fid elevation                geometry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1 2353944      2723 POINT (1204143 5049971)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2 2354404      2820 POINT (1234725 5048309)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3 2354405      2830 POINT (1235915 5048745)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4 2369113      3033 POINT (1259702 5076570)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5 2362630      2749 POINT (1378170 5158491)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6 2362814      2822 POINT (1389460 5168749)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773EA7-824A-B05D-E069-A5E6AA1EF6C1}"/>
              </a:ext>
            </a:extLst>
          </p:cNvPr>
          <p:cNvSpPr txBox="1"/>
          <p:nvPr/>
        </p:nvSpPr>
        <p:spPr>
          <a:xfrm>
            <a:off x="1" y="305294"/>
            <a:ext cx="3180079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Transform CRS</a:t>
            </a:r>
          </a:p>
        </p:txBody>
      </p:sp>
    </p:spTree>
    <p:extLst>
      <p:ext uri="{BB962C8B-B14F-4D97-AF65-F5344CB8AC3E}">
        <p14:creationId xmlns:p14="http://schemas.microsoft.com/office/powerpoint/2010/main" val="10984320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39</a:t>
            </a:fld>
            <a:endParaRPr lang="zh-TW" altLang="en-US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C9207E7-C288-48A9-AC5D-1B1C4F5C2AFC}"/>
              </a:ext>
            </a:extLst>
          </p:cNvPr>
          <p:cNvSpPr txBox="1"/>
          <p:nvPr/>
        </p:nvSpPr>
        <p:spPr>
          <a:xfrm>
            <a:off x="2590800" y="3027714"/>
            <a:ext cx="7548880" cy="836126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convert CRS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nz_height_4326=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st_transform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nz_height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crs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=4326)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F767924-9DAA-3D49-A7B0-7016A05E7450}"/>
              </a:ext>
            </a:extLst>
          </p:cNvPr>
          <p:cNvSpPr txBox="1"/>
          <p:nvPr/>
        </p:nvSpPr>
        <p:spPr>
          <a:xfrm>
            <a:off x="5126579" y="2396387"/>
            <a:ext cx="2477322" cy="4616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r>
              <a:rPr lang="en-US" altLang="zh-TW" sz="2400" b="1" spc="15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st_transform</a:t>
            </a:r>
            <a:r>
              <a:rPr lang="en-US" altLang="zh-TW" sz="2400" b="1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endParaRPr lang="zh-TW" altLang="en-US" sz="2400" b="1" dirty="0"/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2020A1F9-4449-14EA-63E5-9A1E62F0A9A3}"/>
              </a:ext>
            </a:extLst>
          </p:cNvPr>
          <p:cNvSpPr txBox="1"/>
          <p:nvPr/>
        </p:nvSpPr>
        <p:spPr>
          <a:xfrm>
            <a:off x="1" y="305294"/>
            <a:ext cx="3180079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Transform CRS</a:t>
            </a:r>
          </a:p>
        </p:txBody>
      </p:sp>
      <p:sp>
        <p:nvSpPr>
          <p:cNvPr id="8" name="文字方塊 3">
            <a:extLst>
              <a:ext uri="{FF2B5EF4-FFF2-40B4-BE49-F238E27FC236}">
                <a16:creationId xmlns:a16="http://schemas.microsoft.com/office/drawing/2014/main" id="{D453AFFD-A133-A2AF-3B5E-FE4AA52C26EF}"/>
              </a:ext>
            </a:extLst>
          </p:cNvPr>
          <p:cNvSpPr txBox="1"/>
          <p:nvPr/>
        </p:nvSpPr>
        <p:spPr>
          <a:xfrm>
            <a:off x="357318" y="1381618"/>
            <a:ext cx="5311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Use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400" dirty="0" err="1"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st_transform</a:t>
            </a:r>
            <a:r>
              <a:rPr lang="en-US" altLang="zh-TW" sz="2400" dirty="0"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()</a:t>
            </a:r>
            <a:r>
              <a:rPr lang="zh-TW" altLang="en-US" sz="2400" dirty="0"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to convert CRS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36C32-9EDE-75D3-466F-EACBA9BBE155}"/>
              </a:ext>
            </a:extLst>
          </p:cNvPr>
          <p:cNvSpPr/>
          <p:nvPr/>
        </p:nvSpPr>
        <p:spPr>
          <a:xfrm>
            <a:off x="8354060" y="3492500"/>
            <a:ext cx="1181100" cy="32258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2D73BA-6E48-C8FA-6705-1B67C7645309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944610" y="3815080"/>
            <a:ext cx="0" cy="269240"/>
          </a:xfrm>
          <a:prstGeom prst="straightConnector1">
            <a:avLst/>
          </a:prstGeom>
          <a:noFill/>
          <a:ln w="28575">
            <a:solidFill>
              <a:srgbClr val="00206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文字方塊 3">
            <a:extLst>
              <a:ext uri="{FF2B5EF4-FFF2-40B4-BE49-F238E27FC236}">
                <a16:creationId xmlns:a16="http://schemas.microsoft.com/office/drawing/2014/main" id="{20B8EABF-70B8-9BB4-C66A-1DC9855F3983}"/>
              </a:ext>
            </a:extLst>
          </p:cNvPr>
          <p:cNvSpPr txBox="1"/>
          <p:nvPr/>
        </p:nvSpPr>
        <p:spPr>
          <a:xfrm>
            <a:off x="7283522" y="4137660"/>
            <a:ext cx="3322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convert to EPSG:4326</a:t>
            </a:r>
          </a:p>
        </p:txBody>
      </p:sp>
    </p:spTree>
    <p:extLst>
      <p:ext uri="{BB962C8B-B14F-4D97-AF65-F5344CB8AC3E}">
        <p14:creationId xmlns:p14="http://schemas.microsoft.com/office/powerpoint/2010/main" val="353739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4</a:t>
            </a:fld>
            <a:endParaRPr lang="zh-TW" altLang="en-US" b="1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67BDC0-C4D5-F362-183B-0C1B1A636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5223"/>
              </p:ext>
            </p:extLst>
          </p:nvPr>
        </p:nvGraphicFramePr>
        <p:xfrm>
          <a:off x="666678" y="2116548"/>
          <a:ext cx="10858643" cy="3585085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046042">
                  <a:extLst>
                    <a:ext uri="{9D8B030D-6E8A-4147-A177-3AD203B41FA5}">
                      <a16:colId xmlns:a16="http://schemas.microsoft.com/office/drawing/2014/main" val="3432249825"/>
                    </a:ext>
                  </a:extLst>
                </a:gridCol>
                <a:gridCol w="3576320">
                  <a:extLst>
                    <a:ext uri="{9D8B030D-6E8A-4147-A177-3AD203B41FA5}">
                      <a16:colId xmlns:a16="http://schemas.microsoft.com/office/drawing/2014/main" val="2206800682"/>
                    </a:ext>
                  </a:extLst>
                </a:gridCol>
                <a:gridCol w="5236281">
                  <a:extLst>
                    <a:ext uri="{9D8B030D-6E8A-4147-A177-3AD203B41FA5}">
                      <a16:colId xmlns:a16="http://schemas.microsoft.com/office/drawing/2014/main" val="1303999334"/>
                    </a:ext>
                  </a:extLst>
                </a:gridCol>
              </a:tblGrid>
              <a:tr h="4044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Geometry</a:t>
                      </a:r>
                      <a:endParaRPr lang="zh-TW" sz="18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Simple Feature Geometries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Data Structure</a:t>
                      </a:r>
                      <a:endParaRPr lang="zh-TW" sz="18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6238949"/>
                  </a:ext>
                </a:extLst>
              </a:tr>
              <a:tr h="397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Point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spc="15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st_point</a:t>
                      </a:r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()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c( )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324534"/>
                  </a:ext>
                </a:extLst>
              </a:tr>
              <a:tr h="397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LineString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spc="15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st_linestring()</a:t>
                      </a:r>
                      <a:endParaRPr lang="zh-TW" sz="1800" kern="10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spc="15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rbind</a:t>
                      </a:r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(c( ), ……, c( ))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7102563"/>
                  </a:ext>
                </a:extLst>
              </a:tr>
              <a:tr h="397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Polygon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1800" kern="100" spc="15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  <a:cs typeface="+mn-cs"/>
                        </a:rPr>
                        <a:t>st_polygon</a:t>
                      </a:r>
                      <a:r>
                        <a:rPr lang="en-US" sz="1800" kern="100" spc="15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  <a:cs typeface="+mn-cs"/>
                        </a:rPr>
                        <a:t>()</a:t>
                      </a:r>
                      <a:endParaRPr lang="zh-TW" altLang="en-US" sz="1800" kern="100" spc="15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spcBef>
                          <a:spcPts val="250"/>
                        </a:spcBef>
                        <a:spcAft>
                          <a:spcPts val="250"/>
                        </a:spcAft>
                      </a:pPr>
                      <a:r>
                        <a:rPr lang="en-US" sz="1800" kern="100" spc="15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  <a:cs typeface="+mn-cs"/>
                        </a:rPr>
                        <a:t>list(</a:t>
                      </a:r>
                      <a:r>
                        <a:rPr lang="en-US" sz="1800" kern="100" spc="15" dirty="0" err="1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  <a:cs typeface="+mn-cs"/>
                        </a:rPr>
                        <a:t>rbind</a:t>
                      </a:r>
                      <a:r>
                        <a:rPr lang="en-US" sz="1800" kern="100" spc="15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  <a:cs typeface="+mn-cs"/>
                        </a:rPr>
                        <a:t>(c( ), ……, c( )))</a:t>
                      </a:r>
                      <a:endParaRPr lang="zh-TW" altLang="en-US" sz="1800" kern="100" spc="15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0487509"/>
                  </a:ext>
                </a:extLst>
              </a:tr>
              <a:tr h="39757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MultiPoint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spc="15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st_multipoint()</a:t>
                      </a:r>
                      <a:endParaRPr lang="zh-TW" sz="1800" kern="10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spc="15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rbind</a:t>
                      </a:r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(c( ), ……, c( ))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2081900"/>
                  </a:ext>
                </a:extLst>
              </a:tr>
              <a:tr h="795154">
                <a:tc>
                  <a:txBody>
                    <a:bodyPr/>
                    <a:lstStyle/>
                    <a:p>
                      <a:pPr algn="ctr"/>
                      <a:r>
                        <a:rPr lang="en-GB" altLang="zh-TW" sz="1800" kern="100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  <a:cs typeface="Times New Roman" panose="02020603050405020304" pitchFamily="18" charset="0"/>
                        </a:rPr>
                        <a:t>MultiLineString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spc="15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st_multilinestring()</a:t>
                      </a:r>
                      <a:endParaRPr lang="zh-TW" sz="1800" kern="10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list(</a:t>
                      </a:r>
                      <a:r>
                        <a:rPr lang="en-US" sz="1800" kern="100" spc="15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rbind</a:t>
                      </a:r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(c( ), ……, c( )), ……,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</a:endParaRPr>
                    </a:p>
                    <a:p>
                      <a:pPr indent="392430" algn="just"/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  </a:t>
                      </a:r>
                      <a:r>
                        <a:rPr lang="en-US" sz="1800" kern="100" spc="15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rbind</a:t>
                      </a:r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(c( ), ……, c( )))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0299681"/>
                  </a:ext>
                </a:extLst>
              </a:tr>
              <a:tr h="7951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Georgia" panose="02040502050405020303" pitchFamily="18" charset="0"/>
                          <a:ea typeface="Adobe 黑体 Std R" panose="020B0400000000000000" pitchFamily="34" charset="-128"/>
                          <a:cs typeface="Adobe Arabic" panose="02040503050201020203" pitchFamily="18" charset="-78"/>
                        </a:rPr>
                        <a:t>MultiPolygon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spc="15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st_multipolygon()</a:t>
                      </a:r>
                      <a:endParaRPr lang="zh-TW" sz="1800" kern="10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list(list(</a:t>
                      </a:r>
                      <a:r>
                        <a:rPr lang="en-US" sz="1800" kern="100" spc="15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rbind</a:t>
                      </a:r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(c( ), ……, c( ))), ……,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</a:endParaRPr>
                    </a:p>
                    <a:p>
                      <a:pPr algn="just"/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     list(</a:t>
                      </a:r>
                      <a:r>
                        <a:rPr lang="en-US" sz="1800" kern="100" spc="15" dirty="0" err="1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rbind</a:t>
                      </a:r>
                      <a:r>
                        <a:rPr lang="en-US" sz="1800" kern="100" spc="15" dirty="0">
                          <a:effectLst/>
                          <a:latin typeface="Consolas" panose="020B0609020204030204" pitchFamily="49" charset="0"/>
                          <a:ea typeface="Adobe 黑体 Std R" panose="020B0400000000000000" pitchFamily="34" charset="-128"/>
                        </a:rPr>
                        <a:t>(c( ), ……, c( ))))</a:t>
                      </a:r>
                      <a:endParaRPr lang="zh-TW" sz="1800" kern="100" dirty="0">
                        <a:effectLst/>
                        <a:latin typeface="Consolas" panose="020B0609020204030204" pitchFamily="49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951647"/>
                  </a:ext>
                </a:extLst>
              </a:tr>
            </a:tbl>
          </a:graphicData>
        </a:graphic>
      </p:graphicFrame>
      <p:sp>
        <p:nvSpPr>
          <p:cNvPr id="5" name="文字方塊 5">
            <a:extLst>
              <a:ext uri="{FF2B5EF4-FFF2-40B4-BE49-F238E27FC236}">
                <a16:creationId xmlns:a16="http://schemas.microsoft.com/office/drawing/2014/main" id="{27DDFBDA-DFB7-D080-7C37-D08BB419D21F}"/>
              </a:ext>
            </a:extLst>
          </p:cNvPr>
          <p:cNvSpPr txBox="1"/>
          <p:nvPr/>
        </p:nvSpPr>
        <p:spPr>
          <a:xfrm>
            <a:off x="0" y="305294"/>
            <a:ext cx="6167120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 Geometries (</a:t>
            </a:r>
            <a:r>
              <a:rPr lang="en-US" altLang="zh-TW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sfg</a:t>
            </a:r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9075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40</a:t>
            </a:fld>
            <a:endParaRPr lang="zh-TW" altLang="en-US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55DFCF-4BE4-3B4A-7888-C3217F43606D}"/>
              </a:ext>
            </a:extLst>
          </p:cNvPr>
          <p:cNvSpPr txBox="1"/>
          <p:nvPr/>
        </p:nvSpPr>
        <p:spPr>
          <a:xfrm>
            <a:off x="3302000" y="1068516"/>
            <a:ext cx="8747760" cy="5206554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16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16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view </a:t>
            </a:r>
            <a:r>
              <a:rPr lang="en-US" altLang="zh-TW" sz="16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nz_height_4326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head(nz_height_4326)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Simple feature collection with 6 features and 2 fields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Geometry type: POINT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Dimension:     XY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Bounding box: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xmin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168.013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ymin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-44.6257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xmax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170.391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ymax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: -43.6045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b="1" kern="1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Geodetic CRS:  WGS 84</a:t>
            </a:r>
            <a:endParaRPr lang="zh-TW" altLang="zh-TW" sz="1600" kern="100" dirty="0">
              <a:solidFill>
                <a:srgbClr val="FF0000"/>
              </a:solidFill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t50_fid elevation                   geometry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1 2353944      2723  POINT (168.0125 -44.5946)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2 2354404      2820 POINT (168.3954 -44.62567)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3 2354405      2830 POINT (168.4106 -44.62236)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4 2369113      3033 POINT (168.7279 -44.38421)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5 2362630      2749 POINT (170.2473 -43.69345)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6 2362814      2822 POINT (170.3913 -43.60447)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F0A38D-5342-E017-2DBD-28A1434FD484}"/>
              </a:ext>
            </a:extLst>
          </p:cNvPr>
          <p:cNvSpPr txBox="1"/>
          <p:nvPr/>
        </p:nvSpPr>
        <p:spPr>
          <a:xfrm>
            <a:off x="357318" y="1259239"/>
            <a:ext cx="2477322" cy="4616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r>
              <a:rPr lang="en-US" altLang="zh-TW" sz="2400" b="1" spc="15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st_transform</a:t>
            </a:r>
            <a:r>
              <a:rPr lang="en-US" altLang="zh-TW" sz="2400" b="1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endParaRPr lang="zh-TW" altLang="en-US" sz="2400" b="1" dirty="0"/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9D534F59-F01C-44F2-FE0D-0C73CA604311}"/>
              </a:ext>
            </a:extLst>
          </p:cNvPr>
          <p:cNvSpPr txBox="1"/>
          <p:nvPr/>
        </p:nvSpPr>
        <p:spPr>
          <a:xfrm>
            <a:off x="1" y="305294"/>
            <a:ext cx="3180079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Transform CRS</a:t>
            </a:r>
          </a:p>
        </p:txBody>
      </p:sp>
    </p:spTree>
    <p:extLst>
      <p:ext uri="{BB962C8B-B14F-4D97-AF65-F5344CB8AC3E}">
        <p14:creationId xmlns:p14="http://schemas.microsoft.com/office/powerpoint/2010/main" val="12848441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41</a:t>
            </a:fld>
            <a:endParaRPr lang="zh-TW" altLang="en-US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A55DFCF-4BE4-3B4A-7888-C3217F43606D}"/>
              </a:ext>
            </a:extLst>
          </p:cNvPr>
          <p:cNvSpPr txBox="1"/>
          <p:nvPr/>
        </p:nvSpPr>
        <p:spPr>
          <a:xfrm>
            <a:off x="1320800" y="2102966"/>
            <a:ext cx="9550400" cy="3801041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remove</a:t>
            </a:r>
            <a:r>
              <a:rPr lang="zh-TW" altLang="en-US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geometry in </a:t>
            </a:r>
            <a:r>
              <a:rPr lang="en-US" altLang="zh-TW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</a:t>
            </a:r>
            <a:endParaRPr lang="en-US" altLang="zh-TW" b="1" i="1" kern="100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st_drop_geometry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========================================================================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GEOID          NAME   REGION               AREA total_pop_10 total_pop_15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1     01      Alabama    South   133709.273 [km^2]      4712651      4830620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2     04      Arizona     West   295281.255 [km^2]      6246816      6641928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3     08     Colorado     West   269573.058 [km^2]      4887061      5278906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4     09  Connecticut </a:t>
            </a:r>
            <a:r>
              <a:rPr lang="en-US" altLang="zh-TW" sz="16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Norteast</a:t>
            </a: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12976.588 [km^2]      3545837      3593222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5     12      Florida    South   151052.005 [km^2]     18511620     19645772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6     13      Georgia    South   152725.214 [km^2]      9468815     10006693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3F0A38D-5342-E017-2DBD-28A1434FD484}"/>
              </a:ext>
            </a:extLst>
          </p:cNvPr>
          <p:cNvSpPr txBox="1"/>
          <p:nvPr/>
        </p:nvSpPr>
        <p:spPr>
          <a:xfrm>
            <a:off x="4450939" y="1281074"/>
            <a:ext cx="3290122" cy="4616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r>
              <a:rPr lang="en-US" altLang="zh-TW" sz="2400" b="1" spc="15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</a:t>
            </a:r>
            <a:r>
              <a:rPr lang="en-US" altLang="zh-TW" sz="2400" b="1" spc="15" dirty="0" err="1">
                <a:solidFill>
                  <a:srgbClr val="333333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drop_geometry</a:t>
            </a:r>
            <a:r>
              <a:rPr lang="en-US" altLang="zh-TW" sz="2400" b="1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  <a:endParaRPr lang="zh-TW" altLang="en-US" sz="2400" b="1" dirty="0"/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EAF11799-6441-F4CB-8DBB-1C96A76FF47E}"/>
              </a:ext>
            </a:extLst>
          </p:cNvPr>
          <p:cNvSpPr txBox="1"/>
          <p:nvPr/>
        </p:nvSpPr>
        <p:spPr>
          <a:xfrm>
            <a:off x="1" y="305294"/>
            <a:ext cx="3611300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Remove Geometry</a:t>
            </a:r>
          </a:p>
        </p:txBody>
      </p:sp>
    </p:spTree>
    <p:extLst>
      <p:ext uri="{BB962C8B-B14F-4D97-AF65-F5344CB8AC3E}">
        <p14:creationId xmlns:p14="http://schemas.microsoft.com/office/powerpoint/2010/main" val="1135395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42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405AF1-89A7-7AB8-145A-CFDE5A1687B3}"/>
              </a:ext>
            </a:extLst>
          </p:cNvPr>
          <p:cNvSpPr txBox="1"/>
          <p:nvPr/>
        </p:nvSpPr>
        <p:spPr>
          <a:xfrm>
            <a:off x="357318" y="1379379"/>
            <a:ext cx="484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Spatial Data Format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5B97C0-9B1E-8468-ABD0-8DA573BD1533}"/>
              </a:ext>
            </a:extLst>
          </p:cNvPr>
          <p:cNvSpPr txBox="1"/>
          <p:nvPr/>
        </p:nvSpPr>
        <p:spPr>
          <a:xfrm>
            <a:off x="4307411" y="2099521"/>
            <a:ext cx="384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Shapefile </a:t>
            </a:r>
            <a:r>
              <a:rPr lang="zh-TW" altLang="en-US" sz="28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有何缺點？</a:t>
            </a:r>
            <a:endParaRPr lang="en-US" altLang="zh-TW" sz="2800" b="1" dirty="0">
              <a:solidFill>
                <a:srgbClr val="002060"/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3583CA-2CC1-F890-A3E8-3E8B0C6B1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902" y="3090881"/>
            <a:ext cx="9636298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至少需有三個基本檔案，即「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.</a:t>
            </a:r>
            <a:r>
              <a:rPr lang="en-US" altLang="zh-TW" sz="2400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shp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」、「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.</a:t>
            </a:r>
            <a:r>
              <a:rPr lang="en-US" altLang="zh-TW" sz="2400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dbf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」、「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.</a:t>
            </a:r>
            <a:r>
              <a:rPr lang="en-US" altLang="zh-TW" sz="2400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prj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」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最多僅能儲存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255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個欄位（屬性資料）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儲存容量上限為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2GB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屬性欄位名稱最多不得超過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10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個字元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918B4FA-ECE3-9027-2553-1BD05C9404EC}"/>
              </a:ext>
            </a:extLst>
          </p:cNvPr>
          <p:cNvSpPr txBox="1"/>
          <p:nvPr/>
        </p:nvSpPr>
        <p:spPr>
          <a:xfrm>
            <a:off x="3221704" y="5359514"/>
            <a:ext cx="6179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實務上還有很多儲存地理資料的格式</a:t>
            </a:r>
            <a:endParaRPr lang="en-US" altLang="zh-TW" sz="2800" b="1" dirty="0">
              <a:solidFill>
                <a:srgbClr val="002060"/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8" name="文字方塊 5">
            <a:extLst>
              <a:ext uri="{FF2B5EF4-FFF2-40B4-BE49-F238E27FC236}">
                <a16:creationId xmlns:a16="http://schemas.microsoft.com/office/drawing/2014/main" id="{A39ABD93-DA86-DBDD-0324-B0F7196BE5BA}"/>
              </a:ext>
            </a:extLst>
          </p:cNvPr>
          <p:cNvSpPr txBox="1"/>
          <p:nvPr/>
        </p:nvSpPr>
        <p:spPr>
          <a:xfrm>
            <a:off x="1" y="305294"/>
            <a:ext cx="3750196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Export Spatial Data</a:t>
            </a:r>
          </a:p>
        </p:txBody>
      </p:sp>
    </p:spTree>
    <p:extLst>
      <p:ext uri="{BB962C8B-B14F-4D97-AF65-F5344CB8AC3E}">
        <p14:creationId xmlns:p14="http://schemas.microsoft.com/office/powerpoint/2010/main" val="3197132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43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C0CF437-18A8-2194-3CDB-02EB2CCDA476}"/>
              </a:ext>
            </a:extLst>
          </p:cNvPr>
          <p:cNvSpPr txBox="1"/>
          <p:nvPr/>
        </p:nvSpPr>
        <p:spPr>
          <a:xfrm>
            <a:off x="357318" y="1379379"/>
            <a:ext cx="4840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Spatial Data Format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  <a:p>
            <a:r>
              <a:rPr lang="en-US" altLang="zh-TW" sz="2800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GeoJSON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（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.</a:t>
            </a:r>
            <a:r>
              <a:rPr lang="en-US" altLang="zh-TW" sz="2800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geojson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）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9CA45D-E0CA-F332-883F-05E9A7FEC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55715"/>
              </p:ext>
            </p:extLst>
          </p:nvPr>
        </p:nvGraphicFramePr>
        <p:xfrm>
          <a:off x="4778188" y="228600"/>
          <a:ext cx="5647765" cy="64008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50886">
                  <a:extLst>
                    <a:ext uri="{9D8B030D-6E8A-4147-A177-3AD203B41FA5}">
                      <a16:colId xmlns:a16="http://schemas.microsoft.com/office/drawing/2014/main" val="326644926"/>
                    </a:ext>
                  </a:extLst>
                </a:gridCol>
                <a:gridCol w="4396879">
                  <a:extLst>
                    <a:ext uri="{9D8B030D-6E8A-4147-A177-3AD203B41FA5}">
                      <a16:colId xmlns:a16="http://schemas.microsoft.com/office/drawing/2014/main" val="869395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幾何元素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GeoJSON</a:t>
                      </a:r>
                      <a:r>
                        <a:rPr lang="zh-TW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格式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8269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4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點</a:t>
                      </a:r>
                      <a:endParaRPr lang="zh-TW" sz="24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{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l">
                        <a:spcBef>
                          <a:spcPts val="250"/>
                        </a:spcBef>
                        <a:spcAft>
                          <a:spcPts val="2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    "type": "Point", 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l">
                        <a:spcBef>
                          <a:spcPts val="250"/>
                        </a:spcBef>
                        <a:spcAft>
                          <a:spcPts val="2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    "coordinates": [2, 3]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}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415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4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線</a:t>
                      </a:r>
                      <a:endParaRPr lang="zh-TW" sz="24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{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l">
                        <a:spcBef>
                          <a:spcPts val="250"/>
                        </a:spcBef>
                        <a:spcAft>
                          <a:spcPts val="2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    "type": "LineString", 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l">
                        <a:spcBef>
                          <a:spcPts val="250"/>
                        </a:spcBef>
                        <a:spcAft>
                          <a:spcPts val="2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    "coordinates": [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l">
                        <a:spcBef>
                          <a:spcPts val="250"/>
                        </a:spcBef>
                        <a:spcAft>
                          <a:spcPts val="2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        [2, 3], [4, 5], [6, 7]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l">
                        <a:spcBef>
                          <a:spcPts val="250"/>
                        </a:spcBef>
                        <a:spcAft>
                          <a:spcPts val="2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    ]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}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61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TW" sz="24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面</a:t>
                      </a:r>
                      <a:endParaRPr lang="zh-TW" sz="24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{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l">
                        <a:spcBef>
                          <a:spcPts val="250"/>
                        </a:spcBef>
                        <a:spcAft>
                          <a:spcPts val="2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    "type": "Polygon", 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l">
                        <a:spcBef>
                          <a:spcPts val="250"/>
                        </a:spcBef>
                        <a:spcAft>
                          <a:spcPts val="2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    "coordinates": [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l">
                        <a:spcBef>
                          <a:spcPts val="250"/>
                        </a:spcBef>
                        <a:spcAft>
                          <a:spcPts val="2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        [[2, 3], [4, 5], [6, 7], [2, 3]]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l">
                        <a:spcBef>
                          <a:spcPts val="250"/>
                        </a:spcBef>
                        <a:spcAft>
                          <a:spcPts val="2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    ]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</a:endParaRPr>
                    </a:p>
                    <a:p>
                      <a:pPr indent="0"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kern="100" dirty="0">
                          <a:effectLst/>
                          <a:latin typeface="Georgia" panose="02040502050405020303" pitchFamily="18" charset="0"/>
                          <a:ea typeface="Adobe 黑体 Std R" panose="020B0400000000000000" pitchFamily="34" charset="-128"/>
                        </a:rPr>
                        <a:t>}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Adobe 黑体 Std R" panose="020B0400000000000000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1592600"/>
                  </a:ext>
                </a:extLst>
              </a:tr>
            </a:tbl>
          </a:graphicData>
        </a:graphic>
      </p:graphicFrame>
      <p:sp>
        <p:nvSpPr>
          <p:cNvPr id="7" name="文字方塊 5">
            <a:extLst>
              <a:ext uri="{FF2B5EF4-FFF2-40B4-BE49-F238E27FC236}">
                <a16:creationId xmlns:a16="http://schemas.microsoft.com/office/drawing/2014/main" id="{50CB530A-31C5-5F41-D1E2-259AF3A26602}"/>
              </a:ext>
            </a:extLst>
          </p:cNvPr>
          <p:cNvSpPr txBox="1"/>
          <p:nvPr/>
        </p:nvSpPr>
        <p:spPr>
          <a:xfrm>
            <a:off x="1" y="305294"/>
            <a:ext cx="3750196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Export Spatial Data</a:t>
            </a:r>
          </a:p>
        </p:txBody>
      </p:sp>
    </p:spTree>
    <p:extLst>
      <p:ext uri="{BB962C8B-B14F-4D97-AF65-F5344CB8AC3E}">
        <p14:creationId xmlns:p14="http://schemas.microsoft.com/office/powerpoint/2010/main" val="4757663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44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A432676-A06B-9575-448F-8C78113D4B15}"/>
              </a:ext>
            </a:extLst>
          </p:cNvPr>
          <p:cNvSpPr txBox="1"/>
          <p:nvPr/>
        </p:nvSpPr>
        <p:spPr>
          <a:xfrm>
            <a:off x="357318" y="1379379"/>
            <a:ext cx="4840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Spatial Data Format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GPX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（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.</a:t>
            </a:r>
            <a:r>
              <a:rPr lang="en-US" altLang="zh-TW" sz="2800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gpx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）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B682B0-F66A-B89A-CC72-CB16A86BA6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1" r="36860" b="40229"/>
          <a:stretch/>
        </p:blipFill>
        <p:spPr>
          <a:xfrm>
            <a:off x="4247455" y="40398"/>
            <a:ext cx="5452843" cy="681760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18B2236-4307-9642-4552-AA37014AF2E5}"/>
              </a:ext>
            </a:extLst>
          </p:cNvPr>
          <p:cNvSpPr/>
          <p:nvPr/>
        </p:nvSpPr>
        <p:spPr>
          <a:xfrm>
            <a:off x="5142137" y="3352800"/>
            <a:ext cx="4005981" cy="31966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17929A7-3022-9ECB-8D4B-B4BB6E36B28B}"/>
              </a:ext>
            </a:extLst>
          </p:cNvPr>
          <p:cNvSpPr/>
          <p:nvPr/>
        </p:nvSpPr>
        <p:spPr>
          <a:xfrm>
            <a:off x="4779318" y="3810000"/>
            <a:ext cx="2196699" cy="31966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60F3CDC4-11EA-1769-FD9F-97636DDA28D0}"/>
              </a:ext>
            </a:extLst>
          </p:cNvPr>
          <p:cNvSpPr/>
          <p:nvPr/>
        </p:nvSpPr>
        <p:spPr>
          <a:xfrm>
            <a:off x="4779318" y="4201160"/>
            <a:ext cx="4274419" cy="319667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B11B6E-ABDC-11C5-CA4A-C41B193C468D}"/>
              </a:ext>
            </a:extLst>
          </p:cNvPr>
          <p:cNvSpPr txBox="1"/>
          <p:nvPr/>
        </p:nvSpPr>
        <p:spPr>
          <a:xfrm>
            <a:off x="9905003" y="3281800"/>
            <a:ext cx="167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lat</a:t>
            </a:r>
            <a:r>
              <a:rPr lang="en-US" altLang="zh-TW" sz="24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/</a:t>
            </a:r>
            <a:r>
              <a:rPr lang="en-US" altLang="zh-TW" sz="2400" dirty="0" err="1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lon</a:t>
            </a:r>
            <a:endParaRPr lang="en-US" altLang="zh-TW" sz="2400" dirty="0">
              <a:solidFill>
                <a:srgbClr val="002060"/>
              </a:solidFill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46F307-E524-CF87-A97E-9DBC1724AFD5}"/>
              </a:ext>
            </a:extLst>
          </p:cNvPr>
          <p:cNvSpPr txBox="1"/>
          <p:nvPr/>
        </p:nvSpPr>
        <p:spPr>
          <a:xfrm>
            <a:off x="9905003" y="3723220"/>
            <a:ext cx="167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height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CA39FF-E3C2-6718-CF5C-94891553335F}"/>
              </a:ext>
            </a:extLst>
          </p:cNvPr>
          <p:cNvSpPr txBox="1"/>
          <p:nvPr/>
        </p:nvSpPr>
        <p:spPr>
          <a:xfrm>
            <a:off x="9905003" y="4130160"/>
            <a:ext cx="167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time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87202AC-C02D-288B-EBD0-3BBB683BD28D}"/>
              </a:ext>
            </a:extLst>
          </p:cNvPr>
          <p:cNvSpPr txBox="1"/>
          <p:nvPr/>
        </p:nvSpPr>
        <p:spPr>
          <a:xfrm>
            <a:off x="439994" y="3036607"/>
            <a:ext cx="3388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Wearable devices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Exercise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2D7D5C0-1F6C-CFFD-7055-E9A2FFA40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001" y="4844796"/>
            <a:ext cx="1191791" cy="1191791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FCBF3C31-11EA-6004-415E-B85301450D09}"/>
              </a:ext>
            </a:extLst>
          </p:cNvPr>
          <p:cNvSpPr txBox="1"/>
          <p:nvPr/>
        </p:nvSpPr>
        <p:spPr>
          <a:xfrm>
            <a:off x="2286997" y="6066175"/>
            <a:ext cx="18257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Geo Tracker</a:t>
            </a:r>
            <a:endParaRPr lang="zh-TW" altLang="en-US" sz="2000" b="1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8368F8A-9699-CC8C-11A3-73A5C135D6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52" y="5230617"/>
            <a:ext cx="1825797" cy="496008"/>
          </a:xfrm>
          <a:prstGeom prst="rect">
            <a:avLst/>
          </a:prstGeom>
        </p:spPr>
      </p:pic>
      <p:sp>
        <p:nvSpPr>
          <p:cNvPr id="16" name="文字方塊 5">
            <a:extLst>
              <a:ext uri="{FF2B5EF4-FFF2-40B4-BE49-F238E27FC236}">
                <a16:creationId xmlns:a16="http://schemas.microsoft.com/office/drawing/2014/main" id="{41F2D229-684A-564F-A44E-57C640E742D6}"/>
              </a:ext>
            </a:extLst>
          </p:cNvPr>
          <p:cNvSpPr txBox="1"/>
          <p:nvPr/>
        </p:nvSpPr>
        <p:spPr>
          <a:xfrm>
            <a:off x="1" y="305294"/>
            <a:ext cx="3750196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Export Spatial Data</a:t>
            </a:r>
          </a:p>
        </p:txBody>
      </p:sp>
    </p:spTree>
    <p:extLst>
      <p:ext uri="{BB962C8B-B14F-4D97-AF65-F5344CB8AC3E}">
        <p14:creationId xmlns:p14="http://schemas.microsoft.com/office/powerpoint/2010/main" val="1381268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45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05EB67-44F6-52C5-8B75-76F7CDB731CE}"/>
              </a:ext>
            </a:extLst>
          </p:cNvPr>
          <p:cNvSpPr txBox="1"/>
          <p:nvPr/>
        </p:nvSpPr>
        <p:spPr>
          <a:xfrm>
            <a:off x="357318" y="1379379"/>
            <a:ext cx="4840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Spatial Data Format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KML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（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.</a:t>
            </a:r>
            <a:r>
              <a:rPr lang="en-US" altLang="zh-TW" sz="2800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kml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）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E474A3-213A-9F2B-0523-1054B9FB94CC}"/>
              </a:ext>
            </a:extLst>
          </p:cNvPr>
          <p:cNvSpPr txBox="1"/>
          <p:nvPr/>
        </p:nvSpPr>
        <p:spPr>
          <a:xfrm>
            <a:off x="4361119" y="1850001"/>
            <a:ext cx="526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defRPr>
            </a:lvl1pPr>
          </a:lstStyle>
          <a:p>
            <a:pPr algn="ctr"/>
            <a:r>
              <a:rPr lang="en-US" altLang="zh-TW" sz="2400" b="1" dirty="0"/>
              <a:t>Google Map Timeline</a:t>
            </a:r>
            <a:endParaRPr lang="zh-TW" altLang="en-US" sz="24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511EEC7-4174-2DF1-9782-79C646F6D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95" y="2389971"/>
            <a:ext cx="8865840" cy="4331504"/>
          </a:xfrm>
          <a:prstGeom prst="rect">
            <a:avLst/>
          </a:prstGeom>
          <a:noFill/>
        </p:spPr>
      </p:pic>
      <p:sp>
        <p:nvSpPr>
          <p:cNvPr id="7" name="文字方塊 5">
            <a:extLst>
              <a:ext uri="{FF2B5EF4-FFF2-40B4-BE49-F238E27FC236}">
                <a16:creationId xmlns:a16="http://schemas.microsoft.com/office/drawing/2014/main" id="{6A470BDD-5358-5764-9EC6-73E1D76E3118}"/>
              </a:ext>
            </a:extLst>
          </p:cNvPr>
          <p:cNvSpPr txBox="1"/>
          <p:nvPr/>
        </p:nvSpPr>
        <p:spPr>
          <a:xfrm>
            <a:off x="1" y="305294"/>
            <a:ext cx="3750196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Export Spatial Data</a:t>
            </a:r>
          </a:p>
        </p:txBody>
      </p:sp>
    </p:spTree>
    <p:extLst>
      <p:ext uri="{BB962C8B-B14F-4D97-AF65-F5344CB8AC3E}">
        <p14:creationId xmlns:p14="http://schemas.microsoft.com/office/powerpoint/2010/main" val="1533595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46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591B9C-09FC-B661-23FD-8BD7A712297A}"/>
              </a:ext>
            </a:extLst>
          </p:cNvPr>
          <p:cNvSpPr txBox="1"/>
          <p:nvPr/>
        </p:nvSpPr>
        <p:spPr>
          <a:xfrm>
            <a:off x="357318" y="1379379"/>
            <a:ext cx="48403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Spatial Data Format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KML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（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.</a:t>
            </a:r>
            <a:r>
              <a:rPr lang="en-US" altLang="zh-TW" sz="2800" dirty="0" err="1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kml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）</a:t>
            </a:r>
            <a:endParaRPr lang="en-US" altLang="zh-TW" sz="2800" dirty="0">
              <a:latin typeface="Georgia" panose="02040502050405020303" pitchFamily="18" charset="0"/>
              <a:ea typeface="Adobe 黑体 Std R" panose="020B0400000000000000" pitchFamily="34" charset="-128"/>
              <a:cs typeface="Adobe Arabic" panose="02040503050201020203" pitchFamily="18" charset="-78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A29717-C5E5-DEDB-979C-BEFBA1D5D8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504" y="2332639"/>
            <a:ext cx="7889709" cy="4383752"/>
          </a:xfrm>
          <a:prstGeom prst="rect">
            <a:avLst/>
          </a:prstGeom>
          <a:noFill/>
        </p:spPr>
      </p:pic>
      <p:sp>
        <p:nvSpPr>
          <p:cNvPr id="7" name="文字方塊 5">
            <a:extLst>
              <a:ext uri="{FF2B5EF4-FFF2-40B4-BE49-F238E27FC236}">
                <a16:creationId xmlns:a16="http://schemas.microsoft.com/office/drawing/2014/main" id="{F978D5B4-ADC4-45A9-CC30-DED7A140A1F5}"/>
              </a:ext>
            </a:extLst>
          </p:cNvPr>
          <p:cNvSpPr txBox="1"/>
          <p:nvPr/>
        </p:nvSpPr>
        <p:spPr>
          <a:xfrm>
            <a:off x="1" y="305294"/>
            <a:ext cx="3750196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Export Spatial Data</a:t>
            </a:r>
          </a:p>
        </p:txBody>
      </p:sp>
      <p:sp>
        <p:nvSpPr>
          <p:cNvPr id="8" name="文字方塊 4">
            <a:extLst>
              <a:ext uri="{FF2B5EF4-FFF2-40B4-BE49-F238E27FC236}">
                <a16:creationId xmlns:a16="http://schemas.microsoft.com/office/drawing/2014/main" id="{8C633434-7708-B501-49CD-46432B2C13A1}"/>
              </a:ext>
            </a:extLst>
          </p:cNvPr>
          <p:cNvSpPr txBox="1"/>
          <p:nvPr/>
        </p:nvSpPr>
        <p:spPr>
          <a:xfrm>
            <a:off x="4361119" y="1850001"/>
            <a:ext cx="526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280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defRPr>
            </a:lvl1pPr>
          </a:lstStyle>
          <a:p>
            <a:pPr algn="ctr"/>
            <a:r>
              <a:rPr lang="en-US" altLang="zh-TW" sz="2400" b="1" dirty="0"/>
              <a:t>Google Map Timeline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08901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47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2591B9C-09FC-B661-23FD-8BD7A712297A}"/>
              </a:ext>
            </a:extLst>
          </p:cNvPr>
          <p:cNvSpPr txBox="1"/>
          <p:nvPr/>
        </p:nvSpPr>
        <p:spPr>
          <a:xfrm>
            <a:off x="357318" y="1379379"/>
            <a:ext cx="4840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Export the Data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2B0A64-45DE-4CFE-E18B-6ECF9C4CBF2F}"/>
              </a:ext>
            </a:extLst>
          </p:cNvPr>
          <p:cNvSpPr txBox="1"/>
          <p:nvPr/>
        </p:nvSpPr>
        <p:spPr>
          <a:xfrm>
            <a:off x="1051560" y="2099521"/>
            <a:ext cx="10424160" cy="52322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800" b="1" kern="100" spc="15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write_sf</a:t>
            </a:r>
            <a:r>
              <a:rPr lang="en-US" altLang="zh-TW" sz="28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en-US" altLang="zh-TW" sz="28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"./FILE/NAME.</a:t>
            </a:r>
            <a:r>
              <a:rPr lang="en-US" altLang="zh-TW" sz="2800" b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FORMAT</a:t>
            </a:r>
            <a:r>
              <a:rPr lang="en-US" altLang="zh-TW" sz="28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  <a:endParaRPr lang="zh-TW" altLang="zh-TW" sz="2800" b="1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E1C79E-0FCD-1661-8D2C-D668F048D7A3}"/>
              </a:ext>
            </a:extLst>
          </p:cNvPr>
          <p:cNvSpPr txBox="1"/>
          <p:nvPr/>
        </p:nvSpPr>
        <p:spPr>
          <a:xfrm>
            <a:off x="1888464" y="3195506"/>
            <a:ext cx="8657616" cy="1733808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zh-TW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</a:t>
            </a:r>
            <a:r>
              <a:rPr lang="zh-TW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/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write_sf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"./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us_states_export.shp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pPr indent="266700" latinLnBrk="1"/>
            <a:r>
              <a:rPr lang="en-US" altLang="zh-TW" kern="1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==========================================================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Warning in </a:t>
            </a:r>
            <a:r>
              <a:rPr lang="en-US" altLang="zh-TW" sz="1600" kern="100" dirty="0" err="1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abbreviate_shapefile_names</a:t>
            </a:r>
            <a:r>
              <a:rPr lang="en-US" altLang="zh-TW" sz="1600" kern="1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(obj):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600" kern="1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Field names abbreviated for ESRI Shapefile driver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09EBD0EE-401E-C5C5-7656-77BCEAAB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80" y="4297934"/>
            <a:ext cx="3378200" cy="2476546"/>
          </a:xfrm>
          <a:prstGeom prst="rect">
            <a:avLst/>
          </a:prstGeom>
        </p:spPr>
      </p:pic>
      <p:sp>
        <p:nvSpPr>
          <p:cNvPr id="5" name="文字方塊 5">
            <a:extLst>
              <a:ext uri="{FF2B5EF4-FFF2-40B4-BE49-F238E27FC236}">
                <a16:creationId xmlns:a16="http://schemas.microsoft.com/office/drawing/2014/main" id="{03900AB8-A1F4-535F-DB29-3DFF17B16979}"/>
              </a:ext>
            </a:extLst>
          </p:cNvPr>
          <p:cNvSpPr txBox="1"/>
          <p:nvPr/>
        </p:nvSpPr>
        <p:spPr>
          <a:xfrm>
            <a:off x="1" y="305294"/>
            <a:ext cx="3750196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Export Spatial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6E15A7-CAD0-2C1F-6D4C-B7B0E98945DB}"/>
              </a:ext>
            </a:extLst>
          </p:cNvPr>
          <p:cNvSpPr/>
          <p:nvPr/>
        </p:nvSpPr>
        <p:spPr>
          <a:xfrm>
            <a:off x="7815071" y="3646025"/>
            <a:ext cx="472401" cy="3703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D36819-DD78-4444-3FDF-8D74C0867F7A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7662672" y="2487168"/>
            <a:ext cx="388600" cy="11588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85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9D099D8-4209-D833-E9A4-401326AC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8969"/>
            <a:ext cx="12192000" cy="450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48</a:t>
            </a:fld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C17482-8DF3-DC63-AF9F-0A48963C66FE}"/>
              </a:ext>
            </a:extLst>
          </p:cNvPr>
          <p:cNvSpPr txBox="1"/>
          <p:nvPr/>
        </p:nvSpPr>
        <p:spPr>
          <a:xfrm>
            <a:off x="357317" y="1379379"/>
            <a:ext cx="682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Relational database</a:t>
            </a:r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8FB3701E-2176-5BF5-8D22-D95DD741A1AD}"/>
              </a:ext>
            </a:extLst>
          </p:cNvPr>
          <p:cNvSpPr txBox="1"/>
          <p:nvPr/>
        </p:nvSpPr>
        <p:spPr>
          <a:xfrm>
            <a:off x="1" y="305294"/>
            <a:ext cx="3067290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Join Attributes</a:t>
            </a:r>
          </a:p>
        </p:txBody>
      </p:sp>
    </p:spTree>
    <p:extLst>
      <p:ext uri="{BB962C8B-B14F-4D97-AF65-F5344CB8AC3E}">
        <p14:creationId xmlns:p14="http://schemas.microsoft.com/office/powerpoint/2010/main" val="2797599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49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53AF837-61B8-543C-0A38-A40A5B6C1B02}"/>
              </a:ext>
            </a:extLst>
          </p:cNvPr>
          <p:cNvSpPr txBox="1"/>
          <p:nvPr/>
        </p:nvSpPr>
        <p:spPr>
          <a:xfrm>
            <a:off x="357317" y="1379379"/>
            <a:ext cx="682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Join Data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DB46D6-33B0-9442-2DDC-DF4317AC82D3}"/>
              </a:ext>
            </a:extLst>
          </p:cNvPr>
          <p:cNvSpPr txBox="1"/>
          <p:nvPr/>
        </p:nvSpPr>
        <p:spPr>
          <a:xfrm>
            <a:off x="953755" y="2222586"/>
            <a:ext cx="10483634" cy="4616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left_join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i="1" kern="100" dirty="0">
                <a:solidFill>
                  <a:srgbClr val="ED7D3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GEODATA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b="1" i="1" kern="100" dirty="0">
                <a:solidFill>
                  <a:srgbClr val="70AD47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ATTDATA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by=c("col1"="col2"))</a:t>
            </a:r>
            <a:endParaRPr lang="zh-TW" altLang="zh-TW" sz="2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A4A5185E-52D1-E4A7-50D1-5B0D3E59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368301"/>
              </p:ext>
            </p:extLst>
          </p:nvPr>
        </p:nvGraphicFramePr>
        <p:xfrm>
          <a:off x="1385454" y="4070227"/>
          <a:ext cx="4064000" cy="74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96043030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989538600"/>
                    </a:ext>
                  </a:extLst>
                </a:gridCol>
                <a:gridCol w="868218">
                  <a:extLst>
                    <a:ext uri="{9D8B030D-6E8A-4147-A177-3AD203B41FA5}">
                      <a16:colId xmlns:a16="http://schemas.microsoft.com/office/drawing/2014/main" val="591259170"/>
                    </a:ext>
                  </a:extLst>
                </a:gridCol>
                <a:gridCol w="1348509">
                  <a:extLst>
                    <a:ext uri="{9D8B030D-6E8A-4147-A177-3AD203B41FA5}">
                      <a16:colId xmlns:a16="http://schemas.microsoft.com/office/drawing/2014/main" val="3369178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GEOID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Lat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Lon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Geometry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8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…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新細明體" panose="02020500000000000000" pitchFamily="18" charset="-120"/>
                          <a:cs typeface="+mn-cs"/>
                        </a:rPr>
                        <a:t>…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新細明體" panose="02020500000000000000" pitchFamily="18" charset="-120"/>
                          <a:cs typeface="+mn-cs"/>
                        </a:rPr>
                        <a:t>…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新細明體" panose="02020500000000000000" pitchFamily="18" charset="-120"/>
                          <a:cs typeface="+mn-cs"/>
                        </a:rPr>
                        <a:t>…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99313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A5F142A-2E66-F9A0-A4FE-6A7BEB143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25664"/>
              </p:ext>
            </p:extLst>
          </p:nvPr>
        </p:nvGraphicFramePr>
        <p:xfrm>
          <a:off x="6250990" y="4070227"/>
          <a:ext cx="4064001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96043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024763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1259170"/>
                    </a:ext>
                  </a:extLst>
                </a:gridCol>
              </a:tblGrid>
              <a:tr h="35404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ATTID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ATT1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Georgia" panose="02040502050405020303" pitchFamily="18" charset="0"/>
                        </a:rPr>
                        <a:t>Att2</a:t>
                      </a:r>
                      <a:endParaRPr lang="zh-TW" altLang="en-US" dirty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38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新細明體" panose="02020500000000000000" pitchFamily="18" charset="-120"/>
                          <a:cs typeface="+mn-cs"/>
                        </a:rPr>
                        <a:t>…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新細明體" panose="02020500000000000000" pitchFamily="18" charset="-120"/>
                          <a:cs typeface="+mn-cs"/>
                        </a:rPr>
                        <a:t>…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Georgia" panose="02040502050405020303" pitchFamily="18" charset="0"/>
                          <a:ea typeface="新細明體" panose="02020500000000000000" pitchFamily="18" charset="-120"/>
                          <a:cs typeface="+mn-cs"/>
                        </a:rPr>
                        <a:t>…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Georgia" panose="02040502050405020303" pitchFamily="18" charset="0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099313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6C743A48-1678-4120-AF5B-F775711E6B06}"/>
              </a:ext>
            </a:extLst>
          </p:cNvPr>
          <p:cNvSpPr txBox="1"/>
          <p:nvPr/>
        </p:nvSpPr>
        <p:spPr>
          <a:xfrm>
            <a:off x="2404621" y="3154975"/>
            <a:ext cx="202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Spatial Data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CFECBB-8A3D-A2BB-66FB-F95D29124644}"/>
              </a:ext>
            </a:extLst>
          </p:cNvPr>
          <p:cNvSpPr txBox="1"/>
          <p:nvPr/>
        </p:nvSpPr>
        <p:spPr>
          <a:xfrm>
            <a:off x="7280298" y="3154975"/>
            <a:ext cx="224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Attribute Data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81A4EAC-7F7B-587E-AAA6-1FE26B9C364D}"/>
              </a:ext>
            </a:extLst>
          </p:cNvPr>
          <p:cNvSpPr txBox="1"/>
          <p:nvPr/>
        </p:nvSpPr>
        <p:spPr>
          <a:xfrm>
            <a:off x="2404621" y="3549358"/>
            <a:ext cx="202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ED7D31"/>
                </a:solidFill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GEODATA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394C844-B4DD-6AE6-9FB3-D57AB13545D1}"/>
              </a:ext>
            </a:extLst>
          </p:cNvPr>
          <p:cNvSpPr/>
          <p:nvPr/>
        </p:nvSpPr>
        <p:spPr>
          <a:xfrm>
            <a:off x="1367425" y="4012710"/>
            <a:ext cx="1037196" cy="86408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73B23B-FC98-6815-D4F0-9989E554C198}"/>
              </a:ext>
            </a:extLst>
          </p:cNvPr>
          <p:cNvSpPr txBox="1"/>
          <p:nvPr/>
        </p:nvSpPr>
        <p:spPr>
          <a:xfrm>
            <a:off x="3772089" y="5327049"/>
            <a:ext cx="1839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Primary key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6F39207-C8B2-9243-B4D2-E2A1883FE210}"/>
              </a:ext>
            </a:extLst>
          </p:cNvPr>
          <p:cNvSpPr/>
          <p:nvPr/>
        </p:nvSpPr>
        <p:spPr>
          <a:xfrm>
            <a:off x="6250989" y="4012710"/>
            <a:ext cx="1341301" cy="86408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BD3E932-A707-7166-8C94-9DDF70006293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886023" y="4876799"/>
            <a:ext cx="2805632" cy="45025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E976BCC-F270-81BF-EA97-C10B83AF8C24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4691655" y="4876799"/>
            <a:ext cx="2229985" cy="45025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156719A-9469-693B-DE61-00AA78252078}"/>
              </a:ext>
            </a:extLst>
          </p:cNvPr>
          <p:cNvSpPr txBox="1"/>
          <p:nvPr/>
        </p:nvSpPr>
        <p:spPr>
          <a:xfrm>
            <a:off x="2194841" y="5962346"/>
            <a:ext cx="7802318" cy="4616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4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left_join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b="1" kern="100" dirty="0">
                <a:solidFill>
                  <a:srgbClr val="ED7D31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2400" b="1" kern="100" dirty="0" err="1">
                <a:solidFill>
                  <a:srgbClr val="70AD47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att</a:t>
            </a:r>
            <a:r>
              <a:rPr lang="en-US" altLang="zh-TW" sz="24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by=c("GEOID"="ATTID"))</a:t>
            </a:r>
            <a:endParaRPr lang="zh-TW" altLang="zh-TW" sz="2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8" name="文字方塊 5">
            <a:extLst>
              <a:ext uri="{FF2B5EF4-FFF2-40B4-BE49-F238E27FC236}">
                <a16:creationId xmlns:a16="http://schemas.microsoft.com/office/drawing/2014/main" id="{A9509537-C249-32C1-86B9-E3C3B422A476}"/>
              </a:ext>
            </a:extLst>
          </p:cNvPr>
          <p:cNvSpPr txBox="1"/>
          <p:nvPr/>
        </p:nvSpPr>
        <p:spPr>
          <a:xfrm>
            <a:off x="1" y="305294"/>
            <a:ext cx="3067290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Join Attributes</a:t>
            </a:r>
          </a:p>
        </p:txBody>
      </p:sp>
      <p:sp>
        <p:nvSpPr>
          <p:cNvPr id="25" name="文字方塊 9">
            <a:extLst>
              <a:ext uri="{FF2B5EF4-FFF2-40B4-BE49-F238E27FC236}">
                <a16:creationId xmlns:a16="http://schemas.microsoft.com/office/drawing/2014/main" id="{8B72E0C1-545E-6CDE-5696-2ED7F43BECDD}"/>
              </a:ext>
            </a:extLst>
          </p:cNvPr>
          <p:cNvSpPr txBox="1"/>
          <p:nvPr/>
        </p:nvSpPr>
        <p:spPr>
          <a:xfrm>
            <a:off x="7392256" y="3549358"/>
            <a:ext cx="2025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70AD47"/>
                </a:solidFill>
                <a:latin typeface="Consolas" panose="020B0609020204030204" pitchFamily="49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ATTDATA</a:t>
            </a:r>
          </a:p>
        </p:txBody>
      </p:sp>
    </p:spTree>
    <p:extLst>
      <p:ext uri="{BB962C8B-B14F-4D97-AF65-F5344CB8AC3E}">
        <p14:creationId xmlns:p14="http://schemas.microsoft.com/office/powerpoint/2010/main" val="46771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66B232-63C4-4534-594B-C993EA134D4F}"/>
              </a:ext>
            </a:extLst>
          </p:cNvPr>
          <p:cNvSpPr txBox="1"/>
          <p:nvPr/>
        </p:nvSpPr>
        <p:spPr>
          <a:xfrm>
            <a:off x="7336086" y="1017992"/>
            <a:ext cx="4774891" cy="5724644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v3=list(</a:t>
            </a:r>
            <a:r>
              <a:rPr lang="en-US" altLang="zh-TW" sz="19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rbind</a:t>
            </a: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(c(1, 2), c(3, 4)),</a:t>
            </a:r>
            <a:b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rbind</a:t>
            </a: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(c(5, 6), c(7, 8)))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v3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[[1]]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[,1] [,2]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[1,]    1    2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[2,]    3    4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[[2]]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[,1] [,2]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[1,]    5    6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[2,]    7    8</a:t>
            </a:r>
          </a:p>
          <a:p>
            <a:pPr indent="266700" latinLnBrk="1">
              <a:spcAft>
                <a:spcPts val="1000"/>
              </a:spcAft>
            </a:pPr>
            <a:endParaRPr lang="en-US" altLang="zh-TW" sz="1900" kern="100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class(v3) 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</a:t>
            </a:r>
            <a:r>
              <a:rPr lang="zh-TW" altLang="en-US" sz="19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[1] "list" </a:t>
            </a:r>
            <a:endParaRPr lang="zh-TW" altLang="zh-TW" sz="19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5</a:t>
            </a:fld>
            <a:endParaRPr lang="zh-TW" altLang="en-US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9BDB23-60AF-D1DD-4C7F-26991228E4CF}"/>
              </a:ext>
            </a:extLst>
          </p:cNvPr>
          <p:cNvSpPr txBox="1"/>
          <p:nvPr/>
        </p:nvSpPr>
        <p:spPr>
          <a:xfrm>
            <a:off x="357318" y="1379379"/>
            <a:ext cx="451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Recap R Data Structure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76ADFE-452C-83D8-0253-1298DFFC685F}"/>
              </a:ext>
            </a:extLst>
          </p:cNvPr>
          <p:cNvSpPr txBox="1"/>
          <p:nvPr/>
        </p:nvSpPr>
        <p:spPr>
          <a:xfrm>
            <a:off x="1002934" y="2147482"/>
            <a:ext cx="1176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vector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F9C1DCF-8F2A-435B-0B5B-72009E3D61B8}"/>
              </a:ext>
            </a:extLst>
          </p:cNvPr>
          <p:cNvSpPr txBox="1"/>
          <p:nvPr/>
        </p:nvSpPr>
        <p:spPr>
          <a:xfrm>
            <a:off x="4515204" y="2118360"/>
            <a:ext cx="1252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matrix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AC56DDF-2000-70B3-16D3-E67B3885BE7D}"/>
              </a:ext>
            </a:extLst>
          </p:cNvPr>
          <p:cNvSpPr txBox="1"/>
          <p:nvPr/>
        </p:nvSpPr>
        <p:spPr>
          <a:xfrm>
            <a:off x="9384335" y="534871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list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C0DB82-0D6A-8D7A-0AC9-CFB987A85346}"/>
              </a:ext>
            </a:extLst>
          </p:cNvPr>
          <p:cNvSpPr txBox="1"/>
          <p:nvPr/>
        </p:nvSpPr>
        <p:spPr>
          <a:xfrm>
            <a:off x="107318" y="2580025"/>
            <a:ext cx="2839270" cy="2487861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v1=c(1, 2)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v1</a:t>
            </a:r>
            <a:endParaRPr lang="en-US" altLang="zh-TW" sz="1900" kern="100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1 2</a:t>
            </a:r>
          </a:p>
          <a:p>
            <a:pPr indent="266700" latinLnBrk="1">
              <a:spcAft>
                <a:spcPts val="1000"/>
              </a:spcAft>
            </a:pPr>
            <a:endParaRPr lang="en-US" altLang="zh-TW" sz="1900" kern="100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class(v1)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## [1] "numeric"</a:t>
            </a:r>
            <a:endParaRPr lang="zh-TW" altLang="zh-TW" sz="19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1467FA1-DD91-4AF0-91F9-3D47CEE19776}"/>
              </a:ext>
            </a:extLst>
          </p:cNvPr>
          <p:cNvSpPr txBox="1"/>
          <p:nvPr/>
        </p:nvSpPr>
        <p:spPr>
          <a:xfrm>
            <a:off x="3094796" y="2580025"/>
            <a:ext cx="4093082" cy="3329116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v2=</a:t>
            </a:r>
            <a:r>
              <a:rPr lang="en-US" altLang="zh-TW" sz="19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rbind</a:t>
            </a: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(c(1, 2), c(3, 4))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v2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</a:t>
            </a:r>
            <a:r>
              <a:rPr lang="zh-TW" altLang="en-US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</a:t>
            </a: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[,1] [,2]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</a:t>
            </a:r>
            <a:r>
              <a:rPr lang="zh-TW" altLang="en-US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[1,]    1    2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</a:t>
            </a:r>
            <a:r>
              <a:rPr lang="zh-TW" altLang="en-US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[2,]    3    4</a:t>
            </a:r>
            <a:endParaRPr lang="en-US" altLang="zh-TW" sz="1900" kern="100" dirty="0">
              <a:solidFill>
                <a:srgbClr val="000000"/>
              </a:solidFill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endParaRPr lang="en-US" altLang="zh-TW" sz="1900" kern="100" dirty="0">
              <a:solidFill>
                <a:srgbClr val="000000"/>
              </a:solidFill>
              <a:effectLst/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class(v2)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9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</a:t>
            </a:r>
            <a:r>
              <a:rPr lang="zh-TW" altLang="en-US" sz="19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9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[1] "matrix" "array" </a:t>
            </a:r>
            <a:endParaRPr lang="zh-TW" altLang="zh-TW" sz="19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1A85C22-58A1-76CD-1952-AD241F009181}"/>
              </a:ext>
            </a:extLst>
          </p:cNvPr>
          <p:cNvSpPr/>
          <p:nvPr/>
        </p:nvSpPr>
        <p:spPr>
          <a:xfrm>
            <a:off x="3774440" y="3397058"/>
            <a:ext cx="2169161" cy="1300480"/>
          </a:xfrm>
          <a:prstGeom prst="roundRect">
            <a:avLst>
              <a:gd name="adj" fmla="val 13542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AA45C75-9140-6A9F-6C01-42FEA5BB07DE}"/>
              </a:ext>
            </a:extLst>
          </p:cNvPr>
          <p:cNvCxnSpPr>
            <a:cxnSpLocks/>
          </p:cNvCxnSpPr>
          <p:nvPr/>
        </p:nvCxnSpPr>
        <p:spPr>
          <a:xfrm>
            <a:off x="4531377" y="5831648"/>
            <a:ext cx="1838943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A60F5DE-DA98-EF04-F663-8A25AB6D3BC9}"/>
              </a:ext>
            </a:extLst>
          </p:cNvPr>
          <p:cNvCxnSpPr>
            <a:cxnSpLocks/>
          </p:cNvCxnSpPr>
          <p:nvPr/>
        </p:nvCxnSpPr>
        <p:spPr>
          <a:xfrm flipV="1">
            <a:off x="5463540" y="4697538"/>
            <a:ext cx="0" cy="812800"/>
          </a:xfrm>
          <a:prstGeom prst="line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DF0B5A0-63EA-CFA6-41B3-D7D8DDF8D8DB}"/>
              </a:ext>
            </a:extLst>
          </p:cNvPr>
          <p:cNvSpPr/>
          <p:nvPr/>
        </p:nvSpPr>
        <p:spPr>
          <a:xfrm>
            <a:off x="8008621" y="2118360"/>
            <a:ext cx="2250440" cy="1691639"/>
          </a:xfrm>
          <a:prstGeom prst="roundRect">
            <a:avLst>
              <a:gd name="adj" fmla="val 8137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4839550-C93A-8AC0-8C24-6A513B1A81CE}"/>
              </a:ext>
            </a:extLst>
          </p:cNvPr>
          <p:cNvSpPr/>
          <p:nvPr/>
        </p:nvSpPr>
        <p:spPr>
          <a:xfrm>
            <a:off x="8008621" y="3809999"/>
            <a:ext cx="2250440" cy="1691639"/>
          </a:xfrm>
          <a:prstGeom prst="roundRect">
            <a:avLst>
              <a:gd name="adj" fmla="val 8137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9FC2CA8-4C23-B4CF-70DC-F57A5C834A90}"/>
              </a:ext>
            </a:extLst>
          </p:cNvPr>
          <p:cNvSpPr txBox="1"/>
          <p:nvPr/>
        </p:nvSpPr>
        <p:spPr>
          <a:xfrm>
            <a:off x="10220070" y="2766173"/>
            <a:ext cx="1864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The first matrix in the list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3059C70-666F-E3FE-AE13-7AF06ADA5843}"/>
              </a:ext>
            </a:extLst>
          </p:cNvPr>
          <p:cNvSpPr txBox="1"/>
          <p:nvPr/>
        </p:nvSpPr>
        <p:spPr>
          <a:xfrm>
            <a:off x="10220069" y="4585127"/>
            <a:ext cx="17890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The second matrix in the list</a:t>
            </a:r>
          </a:p>
        </p:txBody>
      </p:sp>
      <p:sp>
        <p:nvSpPr>
          <p:cNvPr id="10" name="文字方塊 5">
            <a:extLst>
              <a:ext uri="{FF2B5EF4-FFF2-40B4-BE49-F238E27FC236}">
                <a16:creationId xmlns:a16="http://schemas.microsoft.com/office/drawing/2014/main" id="{992068D9-958D-2023-9067-4EC8C222FE77}"/>
              </a:ext>
            </a:extLst>
          </p:cNvPr>
          <p:cNvSpPr txBox="1"/>
          <p:nvPr/>
        </p:nvSpPr>
        <p:spPr>
          <a:xfrm>
            <a:off x="0" y="305294"/>
            <a:ext cx="6167120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 Geometries (</a:t>
            </a:r>
            <a:r>
              <a:rPr lang="en-US" altLang="zh-TW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sfg</a:t>
            </a:r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76722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E1C6F6D8-A80F-5B61-4248-3A9BC27521D1}"/>
              </a:ext>
            </a:extLst>
          </p:cNvPr>
          <p:cNvSpPr txBox="1"/>
          <p:nvPr/>
        </p:nvSpPr>
        <p:spPr>
          <a:xfrm>
            <a:off x="4296987" y="512575"/>
            <a:ext cx="7548880" cy="590418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read US COVID 19 Data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us_covid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=read.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csv("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  <a:hlinkClick r:id="rId3" tooltip="/hxlproxy/api/data-preview.csv?url=https%3A%2F%2Fraw.githubusercontent.com%2Fnytimes%2Fcovid-19-data%2Fmaster%2Fus-states.csv&amp;filename=us-states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https://data.humdata.org/</a:t>
            </a:r>
            <a:r>
              <a:rPr lang="en-US" altLang="zh-TW" sz="2000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  <a:hlinkClick r:id="rId3" tooltip="/hxlproxy/api/data-preview.csv?url=https%3A%2F%2Fraw.githubusercontent.com%2Fnytimes%2Fcovid-19-data%2Fmaster%2Fus-states.csv&amp;filename=us-states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hxlproxy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  <a:hlinkClick r:id="rId3" tooltip="/hxlproxy/api/data-preview.csv?url=https%3A%2F%2Fraw.githubusercontent.com%2Fnytimes%2Fcovid-19-data%2Fmaster%2Fus-states.csv&amp;filename=us-states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TW" sz="2000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  <a:hlinkClick r:id="rId3" tooltip="/hxlproxy/api/data-preview.csv?url=https%3A%2F%2Fraw.githubusercontent.com%2Fnytimes%2Fcovid-19-data%2Fmaster%2Fus-states.csv&amp;filename=us-states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api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  <a:hlinkClick r:id="rId3" tooltip="/hxlproxy/api/data-preview.csv?url=https%3A%2F%2Fraw.githubusercontent.com%2Fnytimes%2Fcovid-19-data%2Fmaster%2Fus-states.csv&amp;filename=us-states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altLang="zh-TW" sz="2000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  <a:hlinkClick r:id="rId3" tooltip="/hxlproxy/api/data-preview.csv?url=https%3A%2F%2Fraw.githubusercontent.com%2Fnytimes%2Fcovid-19-data%2Fmaster%2Fus-states.csv&amp;filename=us-states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data-preview.csv?url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  <a:hlinkClick r:id="rId3" tooltip="/hxlproxy/api/data-preview.csv?url=https%3A%2F%2Fraw.githubusercontent.com%2Fnytimes%2Fcovid-19-data%2Fmaster%2Fus-states.csv&amp;filename=us-states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=https%3A%2F%2Fraw.githubusercontent.com%2Fnytimes%2Fcovid-19-data%2Fmaster%2Fus-states.csv&amp;filename=us-states.csv</a:t>
            </a:r>
            <a:r>
              <a:rPr lang="en-US" altLang="zh-TW" sz="2000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  <a:endParaRPr lang="zh-TW" altLang="zh-TW" sz="2000" kern="100" dirty="0">
              <a:solidFill>
                <a:srgbClr val="000000"/>
              </a:solidFill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view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us_covid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head(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us_covid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        date      state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fips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cases deaths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1 2020-01-21 Washington   53     1      0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2 2020-01-22 Washington   53     1      0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3 2020-01-23 Washington   53     1      0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4 2020-01-24   Illinois   17     1      0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5 2020-01-24 Washington   53     1      0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6 2020-01-25 California    6     1      0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50</a:t>
            </a:fld>
            <a:endParaRPr lang="zh-TW" altLang="en-US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4FD210B-D6A8-2C72-2E23-3E55AF5B7BEA}"/>
              </a:ext>
            </a:extLst>
          </p:cNvPr>
          <p:cNvSpPr txBox="1"/>
          <p:nvPr/>
        </p:nvSpPr>
        <p:spPr>
          <a:xfrm>
            <a:off x="357317" y="1379379"/>
            <a:ext cx="682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Covid-19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Data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in US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F8DDA38-96F9-0488-19AE-48397B4BE454}"/>
              </a:ext>
            </a:extLst>
          </p:cNvPr>
          <p:cNvSpPr txBox="1"/>
          <p:nvPr/>
        </p:nvSpPr>
        <p:spPr>
          <a:xfrm>
            <a:off x="575922" y="2130298"/>
            <a:ext cx="34575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Read</a:t>
            </a:r>
            <a:r>
              <a:rPr lang="zh-TW" altLang="en-US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Data from Open Sources</a:t>
            </a:r>
          </a:p>
        </p:txBody>
      </p:sp>
      <p:pic>
        <p:nvPicPr>
          <p:cNvPr id="15" name="圖片 14">
            <a:hlinkClick r:id="rId4"/>
            <a:extLst>
              <a:ext uri="{FF2B5EF4-FFF2-40B4-BE49-F238E27FC236}">
                <a16:creationId xmlns:a16="http://schemas.microsoft.com/office/drawing/2014/main" id="{C4536E45-B572-9F5F-B8CC-2B5C49CE2F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61323" y="140696"/>
            <a:ext cx="2039496" cy="780151"/>
          </a:xfrm>
          <a:prstGeom prst="rect">
            <a:avLst/>
          </a:prstGeom>
        </p:spPr>
      </p:pic>
      <p:sp>
        <p:nvSpPr>
          <p:cNvPr id="2" name="文字方塊 5">
            <a:extLst>
              <a:ext uri="{FF2B5EF4-FFF2-40B4-BE49-F238E27FC236}">
                <a16:creationId xmlns:a16="http://schemas.microsoft.com/office/drawing/2014/main" id="{F6B486CB-085A-858A-C3D4-CA6DE13A8A5E}"/>
              </a:ext>
            </a:extLst>
          </p:cNvPr>
          <p:cNvSpPr txBox="1"/>
          <p:nvPr/>
        </p:nvSpPr>
        <p:spPr>
          <a:xfrm>
            <a:off x="1" y="305294"/>
            <a:ext cx="3067290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Join Attributes</a:t>
            </a:r>
          </a:p>
        </p:txBody>
      </p:sp>
    </p:spTree>
    <p:extLst>
      <p:ext uri="{BB962C8B-B14F-4D97-AF65-F5344CB8AC3E}">
        <p14:creationId xmlns:p14="http://schemas.microsoft.com/office/powerpoint/2010/main" val="1624331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51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72DED7-FC82-B47D-B22B-FD8F86F76D4D}"/>
              </a:ext>
            </a:extLst>
          </p:cNvPr>
          <p:cNvSpPr txBox="1"/>
          <p:nvPr/>
        </p:nvSpPr>
        <p:spPr>
          <a:xfrm>
            <a:off x="4547951" y="1015519"/>
            <a:ext cx="7068127" cy="4826962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the accumulative statistics in 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2022-10-07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us_covid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=filter(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us_covid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date=="2022-10-07")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view </a:t>
            </a:r>
            <a:r>
              <a:rPr lang="en-US" altLang="zh-TW" sz="18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us_covid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head(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us_covid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18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date                  state 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fips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  cases deaths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1  2022-10-07          Alabama     1  1526381  20473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2  2022-10-07           Alaska     2   305125   1350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3  2022-10-07   American Samoa    60     8250     34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4  2022-10-07          Arizona     4  2275235  31406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5  2022-10-07         Arkansas     5   953681  12276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6  2022-10-07       California     6 11290991  96348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959C0B88-71F1-77C8-5821-BCE18DEC15D0}"/>
              </a:ext>
            </a:extLst>
          </p:cNvPr>
          <p:cNvSpPr txBox="1"/>
          <p:nvPr/>
        </p:nvSpPr>
        <p:spPr>
          <a:xfrm>
            <a:off x="1" y="305294"/>
            <a:ext cx="3067290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Join Attributes</a:t>
            </a:r>
          </a:p>
        </p:txBody>
      </p:sp>
      <p:sp>
        <p:nvSpPr>
          <p:cNvPr id="6" name="文字方塊 8">
            <a:extLst>
              <a:ext uri="{FF2B5EF4-FFF2-40B4-BE49-F238E27FC236}">
                <a16:creationId xmlns:a16="http://schemas.microsoft.com/office/drawing/2014/main" id="{24161E5D-12F6-385F-53F9-D2DAC0EB31A4}"/>
              </a:ext>
            </a:extLst>
          </p:cNvPr>
          <p:cNvSpPr txBox="1"/>
          <p:nvPr/>
        </p:nvSpPr>
        <p:spPr>
          <a:xfrm>
            <a:off x="357317" y="1379379"/>
            <a:ext cx="682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Covid-19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Data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in US</a:t>
            </a:r>
          </a:p>
        </p:txBody>
      </p:sp>
      <p:sp>
        <p:nvSpPr>
          <p:cNvPr id="7" name="文字方塊 9">
            <a:extLst>
              <a:ext uri="{FF2B5EF4-FFF2-40B4-BE49-F238E27FC236}">
                <a16:creationId xmlns:a16="http://schemas.microsoft.com/office/drawing/2014/main" id="{FC6BEC91-8239-0666-E2FD-D27E23D54C88}"/>
              </a:ext>
            </a:extLst>
          </p:cNvPr>
          <p:cNvSpPr txBox="1"/>
          <p:nvPr/>
        </p:nvSpPr>
        <p:spPr>
          <a:xfrm>
            <a:off x="575922" y="2130298"/>
            <a:ext cx="345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Filter data by dates</a:t>
            </a:r>
          </a:p>
        </p:txBody>
      </p:sp>
    </p:spTree>
    <p:extLst>
      <p:ext uri="{BB962C8B-B14F-4D97-AF65-F5344CB8AC3E}">
        <p14:creationId xmlns:p14="http://schemas.microsoft.com/office/powerpoint/2010/main" val="24296159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52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B837C45-2F47-C38F-4B94-E190C3BD59C7}"/>
              </a:ext>
            </a:extLst>
          </p:cNvPr>
          <p:cNvSpPr txBox="1"/>
          <p:nvPr/>
        </p:nvSpPr>
        <p:spPr>
          <a:xfrm>
            <a:off x="2268877" y="2130298"/>
            <a:ext cx="9501781" cy="1990288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Join spatial data and attribute data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us_states_covid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left_join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sz="18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us_covid</a:t>
            </a:r>
            <a:r>
              <a:rPr lang="en-US" altLang="zh-TW" sz="18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, by=c("NAME"="state"))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18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Add new column</a:t>
            </a:r>
            <a:r>
              <a:rPr lang="en-US" altLang="zh-TW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of death rate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us_states_covid$death_rate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us_states_covid$deaths</a:t>
            </a:r>
            <a:r>
              <a:rPr lang="en-US" altLang="zh-TW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en-US" altLang="zh-TW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us_states_covid$cases</a:t>
            </a:r>
            <a:endParaRPr lang="zh-TW" altLang="zh-TW" kern="100" dirty="0">
              <a:solidFill>
                <a:srgbClr val="000000"/>
              </a:solidFill>
              <a:latin typeface="Consolas" panose="020B0609020204030204" pitchFamily="49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2F4F271-4517-C97D-2EA1-2A723730D6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7223" y="3961643"/>
            <a:ext cx="6544201" cy="2896357"/>
          </a:xfrm>
          <a:prstGeom prst="rect">
            <a:avLst/>
          </a:prstGeom>
        </p:spPr>
      </p:pic>
      <p:sp>
        <p:nvSpPr>
          <p:cNvPr id="2" name="文字方塊 5">
            <a:extLst>
              <a:ext uri="{FF2B5EF4-FFF2-40B4-BE49-F238E27FC236}">
                <a16:creationId xmlns:a16="http://schemas.microsoft.com/office/drawing/2014/main" id="{EA43CA6C-C12C-2199-1AD2-4E479C4F7EA3}"/>
              </a:ext>
            </a:extLst>
          </p:cNvPr>
          <p:cNvSpPr txBox="1"/>
          <p:nvPr/>
        </p:nvSpPr>
        <p:spPr>
          <a:xfrm>
            <a:off x="1" y="305294"/>
            <a:ext cx="3067290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Join Attributes</a:t>
            </a:r>
          </a:p>
        </p:txBody>
      </p:sp>
      <p:sp>
        <p:nvSpPr>
          <p:cNvPr id="8" name="文字方塊 8">
            <a:extLst>
              <a:ext uri="{FF2B5EF4-FFF2-40B4-BE49-F238E27FC236}">
                <a16:creationId xmlns:a16="http://schemas.microsoft.com/office/drawing/2014/main" id="{828F4140-7EC9-4C6D-FAC4-4392AD48D234}"/>
              </a:ext>
            </a:extLst>
          </p:cNvPr>
          <p:cNvSpPr txBox="1"/>
          <p:nvPr/>
        </p:nvSpPr>
        <p:spPr>
          <a:xfrm>
            <a:off x="357317" y="1379379"/>
            <a:ext cx="6829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Covid-19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Data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in US</a:t>
            </a:r>
          </a:p>
        </p:txBody>
      </p:sp>
      <p:sp>
        <p:nvSpPr>
          <p:cNvPr id="9" name="文字方塊 9">
            <a:extLst>
              <a:ext uri="{FF2B5EF4-FFF2-40B4-BE49-F238E27FC236}">
                <a16:creationId xmlns:a16="http://schemas.microsoft.com/office/drawing/2014/main" id="{A05F936B-FEE5-C99F-ADC1-9D9A2F02ED43}"/>
              </a:ext>
            </a:extLst>
          </p:cNvPr>
          <p:cNvSpPr txBox="1"/>
          <p:nvPr/>
        </p:nvSpPr>
        <p:spPr>
          <a:xfrm>
            <a:off x="575922" y="2130298"/>
            <a:ext cx="3457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Join data</a:t>
            </a:r>
          </a:p>
        </p:txBody>
      </p:sp>
    </p:spTree>
    <p:extLst>
      <p:ext uri="{BB962C8B-B14F-4D97-AF65-F5344CB8AC3E}">
        <p14:creationId xmlns:p14="http://schemas.microsoft.com/office/powerpoint/2010/main" val="2188465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6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4070F66-2DF1-59A1-2FC9-D5FF37D8D56E}"/>
              </a:ext>
            </a:extLst>
          </p:cNvPr>
          <p:cNvSpPr txBox="1"/>
          <p:nvPr/>
        </p:nvSpPr>
        <p:spPr>
          <a:xfrm>
            <a:off x="357318" y="1379379"/>
            <a:ext cx="1438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POINT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356303-9C57-8888-E680-E0927E38743C}"/>
              </a:ext>
            </a:extLst>
          </p:cNvPr>
          <p:cNvSpPr txBox="1"/>
          <p:nvPr/>
        </p:nvSpPr>
        <p:spPr>
          <a:xfrm>
            <a:off x="2775168" y="1425545"/>
            <a:ext cx="3312818" cy="430887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2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st_point</a:t>
            </a:r>
            <a:r>
              <a:rPr lang="en-US" altLang="zh-TW" sz="22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(c(x, y))</a:t>
            </a:r>
            <a:endParaRPr lang="zh-TW" altLang="zh-TW" sz="2200" b="1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8D744B-7E15-0859-99DF-D52D99775278}"/>
              </a:ext>
            </a:extLst>
          </p:cNvPr>
          <p:cNvSpPr txBox="1"/>
          <p:nvPr/>
        </p:nvSpPr>
        <p:spPr>
          <a:xfrm>
            <a:off x="603503" y="2330353"/>
            <a:ext cx="5293135" cy="2549416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setting a vector </a:t>
            </a: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c(x, y)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point_eg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st_point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(c(2, 3))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view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point_eg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point_eg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POINT (2 3)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E49D43-5338-B9F6-CAB3-3B89B61FC3F4}"/>
              </a:ext>
            </a:extLst>
          </p:cNvPr>
          <p:cNvSpPr txBox="1"/>
          <p:nvPr/>
        </p:nvSpPr>
        <p:spPr>
          <a:xfrm>
            <a:off x="603502" y="5223023"/>
            <a:ext cx="5293135" cy="12413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data type of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point_eg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point_eg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"XY"    "POINT"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sfg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A583938-D860-E9C2-67C6-734767DBB599}"/>
              </a:ext>
            </a:extLst>
          </p:cNvPr>
          <p:cNvSpPr/>
          <p:nvPr/>
        </p:nvSpPr>
        <p:spPr>
          <a:xfrm>
            <a:off x="2775168" y="6094858"/>
            <a:ext cx="1811216" cy="353733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5728950-2675-9385-AECE-3587D33D0E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82" y="3441469"/>
            <a:ext cx="2961636" cy="28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3A2571-81C6-A6AD-4A32-D12449C9F82B}"/>
              </a:ext>
            </a:extLst>
          </p:cNvPr>
          <p:cNvSpPr txBox="1"/>
          <p:nvPr/>
        </p:nvSpPr>
        <p:spPr>
          <a:xfrm>
            <a:off x="6602128" y="2330353"/>
            <a:ext cx="4536760" cy="836126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ggplot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()+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geom_sf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(data=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point_eg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5">
            <a:extLst>
              <a:ext uri="{FF2B5EF4-FFF2-40B4-BE49-F238E27FC236}">
                <a16:creationId xmlns:a16="http://schemas.microsoft.com/office/drawing/2014/main" id="{5B9368B3-8D0C-4DE1-D9CA-68AEC99B0E09}"/>
              </a:ext>
            </a:extLst>
          </p:cNvPr>
          <p:cNvSpPr txBox="1"/>
          <p:nvPr/>
        </p:nvSpPr>
        <p:spPr>
          <a:xfrm>
            <a:off x="0" y="305294"/>
            <a:ext cx="6167120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 Geometries (</a:t>
            </a:r>
            <a:r>
              <a:rPr lang="en-US" altLang="zh-TW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sfg</a:t>
            </a:r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880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7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CDF846-1FC6-6E18-48BA-414313717549}"/>
              </a:ext>
            </a:extLst>
          </p:cNvPr>
          <p:cNvSpPr txBox="1"/>
          <p:nvPr/>
        </p:nvSpPr>
        <p:spPr>
          <a:xfrm>
            <a:off x="357318" y="1379379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LINESTRING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32AD048-9024-6AE8-A1F6-87EB29386C3E}"/>
              </a:ext>
            </a:extLst>
          </p:cNvPr>
          <p:cNvSpPr txBox="1"/>
          <p:nvPr/>
        </p:nvSpPr>
        <p:spPr>
          <a:xfrm>
            <a:off x="603503" y="2161457"/>
            <a:ext cx="10399777" cy="2580194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setting</a:t>
            </a:r>
            <a:r>
              <a:rPr lang="zh-TW" altLang="en-US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matrix using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rbind</a:t>
            </a: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()</a:t>
            </a:r>
          </a:p>
          <a:p>
            <a:pPr indent="266700" latinLnBrk="1">
              <a:spcAft>
                <a:spcPts val="1000"/>
              </a:spcAft>
            </a:pPr>
            <a:r>
              <a:rPr lang="nn-NO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linestring_eg=st_linestring(rbind(c(2,3), c(4,4), c(3,5), c(1,4)))</a:t>
            </a: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view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linestring_eg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linestring_eg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LINESTRING (2 3, 4 4, 3 5, 1 4)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CEE5B8-3123-BE72-399E-518364B32102}"/>
              </a:ext>
            </a:extLst>
          </p:cNvPr>
          <p:cNvSpPr txBox="1"/>
          <p:nvPr/>
        </p:nvSpPr>
        <p:spPr>
          <a:xfrm>
            <a:off x="603502" y="5184737"/>
            <a:ext cx="5998626" cy="12413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data type of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linestring_eg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linestring_eg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"XY"         "LINESTRING"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sfg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788BEA6-DFD0-463B-17C4-FFC22CAF6BAE}"/>
              </a:ext>
            </a:extLst>
          </p:cNvPr>
          <p:cNvSpPr/>
          <p:nvPr/>
        </p:nvSpPr>
        <p:spPr>
          <a:xfrm>
            <a:off x="3328417" y="6033413"/>
            <a:ext cx="2727104" cy="364124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B62887B-15B2-FF97-F5D6-B1932169DFA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" b="6470"/>
          <a:stretch/>
        </p:blipFill>
        <p:spPr bwMode="auto">
          <a:xfrm>
            <a:off x="7497367" y="3738561"/>
            <a:ext cx="4091130" cy="28923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50EEF09-20A8-7AC7-AC31-ECEB3B0FF5E9}"/>
              </a:ext>
            </a:extLst>
          </p:cNvPr>
          <p:cNvSpPr txBox="1"/>
          <p:nvPr/>
        </p:nvSpPr>
        <p:spPr>
          <a:xfrm>
            <a:off x="3544557" y="1422337"/>
            <a:ext cx="8456943" cy="40011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st_linestring</a:t>
            </a:r>
            <a:r>
              <a:rPr lang="en-US" altLang="zh-TW" sz="20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0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rbind</a:t>
            </a:r>
            <a:r>
              <a:rPr lang="en-US" altLang="zh-TW" sz="2000" b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(c(x1, y1), c(x2, y2), c(x3, y3), ……)))</a:t>
            </a:r>
            <a:endParaRPr lang="zh-TW" altLang="zh-TW" sz="2000" b="1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5">
            <a:extLst>
              <a:ext uri="{FF2B5EF4-FFF2-40B4-BE49-F238E27FC236}">
                <a16:creationId xmlns:a16="http://schemas.microsoft.com/office/drawing/2014/main" id="{1E6700AF-D29A-FAC6-BF2C-40291A9881B8}"/>
              </a:ext>
            </a:extLst>
          </p:cNvPr>
          <p:cNvSpPr txBox="1"/>
          <p:nvPr/>
        </p:nvSpPr>
        <p:spPr>
          <a:xfrm>
            <a:off x="0" y="305294"/>
            <a:ext cx="6167120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 Geometries (</a:t>
            </a:r>
            <a:r>
              <a:rPr lang="en-US" altLang="zh-TW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sfg</a:t>
            </a:r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86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8</a:t>
            </a:fld>
            <a:endParaRPr lang="zh-TW" altLang="en-US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B8B6944-46A8-3D05-C1D8-8495D1C19DD4}"/>
              </a:ext>
            </a:extLst>
          </p:cNvPr>
          <p:cNvSpPr txBox="1"/>
          <p:nvPr/>
        </p:nvSpPr>
        <p:spPr>
          <a:xfrm>
            <a:off x="357318" y="1379379"/>
            <a:ext cx="2127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POLYGON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648BAE-B4D1-7CF4-C39F-EA919F378755}"/>
              </a:ext>
            </a:extLst>
          </p:cNvPr>
          <p:cNvSpPr txBox="1"/>
          <p:nvPr/>
        </p:nvSpPr>
        <p:spPr>
          <a:xfrm>
            <a:off x="3116580" y="1440934"/>
            <a:ext cx="9075420" cy="40011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s-ES" altLang="zh-TW" sz="2000" b="1" kern="1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st_polygon(list(rbind(c(x1, y1), c(x2, y2), ……, c(x1, y1)))))</a:t>
            </a:r>
            <a:endParaRPr lang="zh-TW" altLang="zh-TW" sz="2000" b="1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5395E0-7488-EB1B-4A8B-0F8340AEFA10}"/>
              </a:ext>
            </a:extLst>
          </p:cNvPr>
          <p:cNvSpPr txBox="1"/>
          <p:nvPr/>
        </p:nvSpPr>
        <p:spPr>
          <a:xfrm>
            <a:off x="603503" y="2161457"/>
            <a:ext cx="11237977" cy="2580194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setting a list using list()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polygon_eg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st_polygon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(list(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rbind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(c(2,3), c(4,4), c(3,5),</a:t>
            </a:r>
            <a:r>
              <a:rPr lang="en-US" altLang="zh-TW" sz="2000" kern="100" dirty="0">
                <a:effectLst/>
                <a:latin typeface="Consolas" panose="020B0609020204030204" pitchFamily="49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c(1,4), c(2,3))))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view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polygon_eg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polygon_eg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POLYGON ((2 3, 4 4, 3 5, 1 4, 2 3))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235B56A-6782-8ADC-76E9-1CAEC021F513}"/>
              </a:ext>
            </a:extLst>
          </p:cNvPr>
          <p:cNvSpPr txBox="1"/>
          <p:nvPr/>
        </p:nvSpPr>
        <p:spPr>
          <a:xfrm>
            <a:off x="603502" y="5062064"/>
            <a:ext cx="5998626" cy="12413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data type of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polygon_eg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polygon_eg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"XY"      "POLYGON"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sfg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16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611CC62-2266-5068-6B16-0147DAE81DA0}"/>
              </a:ext>
            </a:extLst>
          </p:cNvPr>
          <p:cNvSpPr/>
          <p:nvPr/>
        </p:nvSpPr>
        <p:spPr>
          <a:xfrm>
            <a:off x="2849787" y="5941219"/>
            <a:ext cx="2491740" cy="36526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A82FE4-E547-E832-6194-56EA44AB4D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" b="7324"/>
          <a:stretch/>
        </p:blipFill>
        <p:spPr bwMode="auto">
          <a:xfrm>
            <a:off x="7044490" y="3611884"/>
            <a:ext cx="4048907" cy="281236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FE2823F-AFF1-9E71-5C1B-AE184C3CBAB9}"/>
              </a:ext>
            </a:extLst>
          </p:cNvPr>
          <p:cNvSpPr/>
          <p:nvPr/>
        </p:nvSpPr>
        <p:spPr>
          <a:xfrm>
            <a:off x="5541265" y="2572512"/>
            <a:ext cx="865631" cy="4389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60BB04E-77BF-DDD5-A129-BD338DF0F7D4}"/>
              </a:ext>
            </a:extLst>
          </p:cNvPr>
          <p:cNvSpPr/>
          <p:nvPr/>
        </p:nvSpPr>
        <p:spPr>
          <a:xfrm>
            <a:off x="10011665" y="2572512"/>
            <a:ext cx="865631" cy="4389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D35F22B0-82AF-623C-2B54-85AA04FBA147}"/>
              </a:ext>
            </a:extLst>
          </p:cNvPr>
          <p:cNvSpPr/>
          <p:nvPr/>
        </p:nvSpPr>
        <p:spPr>
          <a:xfrm flipV="1">
            <a:off x="5852160" y="2722879"/>
            <a:ext cx="4653280" cy="540795"/>
          </a:xfrm>
          <a:prstGeom prst="arc">
            <a:avLst>
              <a:gd name="adj1" fmla="val 10824269"/>
              <a:gd name="adj2" fmla="val 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18CF0FB-90B8-BC05-BBB4-0F7102457B75}"/>
              </a:ext>
            </a:extLst>
          </p:cNvPr>
          <p:cNvSpPr txBox="1"/>
          <p:nvPr/>
        </p:nvSpPr>
        <p:spPr>
          <a:xfrm>
            <a:off x="6171347" y="3290329"/>
            <a:ext cx="4708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The first and last point should be identical!</a:t>
            </a:r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C3CD18F6-EC37-DE85-E8F6-C64FE9839549}"/>
              </a:ext>
            </a:extLst>
          </p:cNvPr>
          <p:cNvCxnSpPr>
            <a:cxnSpLocks/>
          </p:cNvCxnSpPr>
          <p:nvPr/>
        </p:nvCxnSpPr>
        <p:spPr>
          <a:xfrm>
            <a:off x="6602128" y="1841044"/>
            <a:ext cx="1215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668C51F6-25C6-7BC4-C7D0-412EE50B438B}"/>
              </a:ext>
            </a:extLst>
          </p:cNvPr>
          <p:cNvCxnSpPr>
            <a:cxnSpLocks/>
          </p:cNvCxnSpPr>
          <p:nvPr/>
        </p:nvCxnSpPr>
        <p:spPr>
          <a:xfrm>
            <a:off x="10196975" y="1841044"/>
            <a:ext cx="12150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5">
            <a:extLst>
              <a:ext uri="{FF2B5EF4-FFF2-40B4-BE49-F238E27FC236}">
                <a16:creationId xmlns:a16="http://schemas.microsoft.com/office/drawing/2014/main" id="{489AEA3C-CFFC-F860-30D7-B06F6AA43B47}"/>
              </a:ext>
            </a:extLst>
          </p:cNvPr>
          <p:cNvSpPr txBox="1"/>
          <p:nvPr/>
        </p:nvSpPr>
        <p:spPr>
          <a:xfrm>
            <a:off x="0" y="305294"/>
            <a:ext cx="6167120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 Geometries (</a:t>
            </a:r>
            <a:r>
              <a:rPr lang="en-US" altLang="zh-TW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sfg</a:t>
            </a:r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0621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094651B0-2281-A979-14CB-216F97552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4480" y="6356350"/>
            <a:ext cx="2743200" cy="365125"/>
          </a:xfrm>
        </p:spPr>
        <p:txBody>
          <a:bodyPr/>
          <a:lstStyle/>
          <a:p>
            <a:fld id="{F13D8DBA-B0A5-4A11-B90C-EDB6495EB16A}" type="slidenum">
              <a:rPr lang="zh-TW" altLang="en-US" b="1" smtClean="0"/>
              <a:pPr/>
              <a:t>9</a:t>
            </a:fld>
            <a:endParaRPr lang="zh-TW" altLang="en-US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079F54E-B59E-C0D9-32EC-2E1D87585668}"/>
              </a:ext>
            </a:extLst>
          </p:cNvPr>
          <p:cNvSpPr txBox="1"/>
          <p:nvPr/>
        </p:nvSpPr>
        <p:spPr>
          <a:xfrm>
            <a:off x="357318" y="1379379"/>
            <a:ext cx="4331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Adobe 黑体 Std R" panose="020B0400000000000000" pitchFamily="34" charset="-128"/>
              </a:rPr>
              <a:t>Simple Feature</a:t>
            </a:r>
            <a:r>
              <a:rPr lang="zh-TW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Adobe 黑体 Std R" panose="020B0400000000000000" pitchFamily="34" charset="-128"/>
              </a:rPr>
              <a:t> </a:t>
            </a:r>
            <a:r>
              <a:rPr lang="en-US" altLang="zh-TW" sz="28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Georgia" panose="02040502050405020303" pitchFamily="18" charset="0"/>
                <a:ea typeface="Adobe 黑体 Std R" panose="020B0400000000000000" pitchFamily="34" charset="-128"/>
              </a:rPr>
              <a:t>Columns</a:t>
            </a:r>
          </a:p>
          <a:p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What is</a:t>
            </a:r>
            <a:r>
              <a:rPr lang="zh-TW" altLang="en-US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</a:t>
            </a:r>
            <a:r>
              <a:rPr lang="en-US" altLang="zh-TW" sz="2800" b="1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Column</a:t>
            </a:r>
            <a:r>
              <a:rPr lang="en-US" altLang="zh-TW" sz="2800" dirty="0"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 ?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CA6125-2890-CE68-C974-554DED945520}"/>
              </a:ext>
            </a:extLst>
          </p:cNvPr>
          <p:cNvSpPr txBox="1"/>
          <p:nvPr/>
        </p:nvSpPr>
        <p:spPr>
          <a:xfrm>
            <a:off x="357318" y="2761240"/>
            <a:ext cx="4940771" cy="836126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us_states</a:t>
            </a:r>
            <a:r>
              <a:rPr lang="en-US" altLang="zh-TW" sz="2000" b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$geometry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zh-TW" sz="20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sfc_MULTIPOLYGON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3A8A8B9-D9FD-F08C-91A1-519FD46FB98C}"/>
              </a:ext>
            </a:extLst>
          </p:cNvPr>
          <p:cNvSpPr/>
          <p:nvPr/>
        </p:nvSpPr>
        <p:spPr>
          <a:xfrm>
            <a:off x="1560802" y="3179303"/>
            <a:ext cx="3140932" cy="36526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E2311D-147C-1038-A750-1209BE23CE83}"/>
              </a:ext>
            </a:extLst>
          </p:cNvPr>
          <p:cNvSpPr txBox="1"/>
          <p:nvPr/>
        </p:nvSpPr>
        <p:spPr>
          <a:xfrm>
            <a:off x="5854603" y="1130521"/>
            <a:ext cx="5695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spc="15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st_sfc</a:t>
            </a:r>
            <a:r>
              <a:rPr lang="en-US" altLang="zh-TW" sz="2400" b="1" spc="15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() </a:t>
            </a:r>
            <a:r>
              <a:rPr lang="en-US" altLang="zh-TW" sz="2400" spc="15" dirty="0">
                <a:solidFill>
                  <a:srgbClr val="333333"/>
                </a:solidFill>
                <a:effectLst/>
                <a:latin typeface="Georgia" panose="02040502050405020303" pitchFamily="18" charset="0"/>
                <a:ea typeface="Adobe 黑体 Std R" panose="020B0400000000000000" pitchFamily="34" charset="-128"/>
                <a:cs typeface="Times New Roman" panose="02020603050405020304" pitchFamily="18" charset="0"/>
              </a:rPr>
              <a:t>build simple feature columns</a:t>
            </a:r>
            <a:endParaRPr lang="zh-TW" altLang="en-US" sz="2800" dirty="0">
              <a:latin typeface="Georgia" panose="02040502050405020303" pitchFamily="18" charset="0"/>
              <a:ea typeface="Adobe 黑体 Std R" panose="020B0400000000000000" pitchFamily="34" charset="-128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4106EA-0BD9-CDD1-1C9B-D40FDF965948}"/>
              </a:ext>
            </a:extLst>
          </p:cNvPr>
          <p:cNvSpPr txBox="1"/>
          <p:nvPr/>
        </p:nvSpPr>
        <p:spPr>
          <a:xfrm>
            <a:off x="5653802" y="1607161"/>
            <a:ext cx="6180880" cy="3016210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build </a:t>
            </a:r>
            <a:r>
              <a:rPr lang="en-US" altLang="zh-TW" sz="2000" b="1" i="1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sfg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st_point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(c(3, 5))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point2=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st_point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(c(2, 6))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point3=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st_point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(c(1, 4))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667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build </a:t>
            </a:r>
            <a:r>
              <a:rPr lang="en-US" altLang="zh-TW" sz="2000" b="1" i="1" kern="100" dirty="0" err="1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point123=</a:t>
            </a:r>
            <a:r>
              <a:rPr lang="en-US" altLang="zh-TW" sz="2000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st_sfc</a:t>
            </a: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(point1, point2, point3)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7F13EDB-974A-218D-7B1B-F32A98D0EFBA}"/>
              </a:ext>
            </a:extLst>
          </p:cNvPr>
          <p:cNvSpPr txBox="1"/>
          <p:nvPr/>
        </p:nvSpPr>
        <p:spPr>
          <a:xfrm>
            <a:off x="5653802" y="5114985"/>
            <a:ext cx="6180880" cy="1241365"/>
          </a:xfrm>
          <a:prstGeom prst="rect">
            <a:avLst/>
          </a:prstGeom>
          <a:solidFill>
            <a:srgbClr val="F8F8F8"/>
          </a:solidFill>
        </p:spPr>
        <p:txBody>
          <a:bodyPr wrap="square">
            <a:spAutoFit/>
          </a:bodyPr>
          <a:lstStyle/>
          <a:p>
            <a:pPr indent="254000" latinLnBrk="1">
              <a:spcAft>
                <a:spcPts val="1000"/>
              </a:spcAft>
            </a:pP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 </a:t>
            </a:r>
            <a:r>
              <a:rPr lang="en-US" altLang="zh-TW" sz="2000" b="1" i="1" kern="100" dirty="0">
                <a:solidFill>
                  <a:srgbClr val="000000"/>
                </a:solidFill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check data type of </a:t>
            </a:r>
            <a:r>
              <a:rPr lang="en-US" altLang="zh-TW" sz="2000" b="1" i="1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point123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sz="2000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class(point123)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indent="254000" latinLnBrk="1">
              <a:spcAft>
                <a:spcPts val="1000"/>
              </a:spcAft>
            </a:pP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## [1]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sfc_POINT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 "</a:t>
            </a:r>
            <a:r>
              <a:rPr lang="en-US" altLang="zh-TW" kern="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sfc</a:t>
            </a:r>
            <a:r>
              <a:rPr lang="en-US" altLang="zh-TW" kern="1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標楷體" panose="03000509000000000000" pitchFamily="65" charset="-120"/>
                <a:cs typeface="Times New Roman" panose="02020603050405020304" pitchFamily="18" charset="0"/>
              </a:rPr>
              <a:t>"</a:t>
            </a:r>
            <a:endParaRPr lang="zh-TW" altLang="zh-TW" sz="2400" kern="100" dirty="0">
              <a:effectLst/>
              <a:latin typeface="Consolas" panose="020B0609020204030204" pitchFamily="49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8D7F24B-6B5A-5728-F03F-0AF9522888C3}"/>
              </a:ext>
            </a:extLst>
          </p:cNvPr>
          <p:cNvSpPr/>
          <p:nvPr/>
        </p:nvSpPr>
        <p:spPr>
          <a:xfrm>
            <a:off x="6831717" y="5952730"/>
            <a:ext cx="2491740" cy="365266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              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87EEE7-B93B-2EE9-F106-9FB03C5A7056}"/>
              </a:ext>
            </a:extLst>
          </p:cNvPr>
          <p:cNvSpPr txBox="1"/>
          <p:nvPr/>
        </p:nvSpPr>
        <p:spPr>
          <a:xfrm>
            <a:off x="2001557" y="383076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2060"/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geometry column</a:t>
            </a:r>
          </a:p>
        </p:txBody>
      </p:sp>
      <p:sp>
        <p:nvSpPr>
          <p:cNvPr id="2" name="文字方塊 5">
            <a:extLst>
              <a:ext uri="{FF2B5EF4-FFF2-40B4-BE49-F238E27FC236}">
                <a16:creationId xmlns:a16="http://schemas.microsoft.com/office/drawing/2014/main" id="{965CC120-1CA7-F7D6-EBF2-0114CBBB3FFC}"/>
              </a:ext>
            </a:extLst>
          </p:cNvPr>
          <p:cNvSpPr txBox="1"/>
          <p:nvPr/>
        </p:nvSpPr>
        <p:spPr>
          <a:xfrm>
            <a:off x="0" y="305294"/>
            <a:ext cx="5854603" cy="523220"/>
          </a:xfrm>
          <a:prstGeom prst="rect">
            <a:avLst/>
          </a:prstGeom>
          <a:solidFill>
            <a:srgbClr val="75AADB"/>
          </a:solidFill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Simple Feature Columns (</a:t>
            </a:r>
            <a:r>
              <a:rPr lang="en-US" altLang="zh-TW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sfc</a:t>
            </a:r>
            <a:r>
              <a:rPr lang="en-US" altLang="zh-TW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ea typeface="Adobe 黑体 Std R" panose="020B0400000000000000" pitchFamily="34" charset="-128"/>
                <a:cs typeface="Adobe Arabic" panose="02040503050201020203" pitchFamily="18" charset="-78"/>
              </a:rPr>
              <a:t>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1B4764-0724-B520-E26F-6DB03A2EB2CE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131268" y="3544569"/>
            <a:ext cx="1368" cy="28619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077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1.3319"/>
  <p:tag name="SLIDO_PRESENTATION_ID" val="00000000-0000-0000-0000-000000000000"/>
  <p:tag name="SLIDO_EVENT_UUID" val="c34a5e3a-18ec-4529-a704-f94d6b325231"/>
  <p:tag name="SLIDO_EVENT_SECTION_UUID" val="2128a956-11e1-4275-bda4-ebf7823570b1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4773</Words>
  <Application>Microsoft Office PowerPoint</Application>
  <PresentationFormat>Widescreen</PresentationFormat>
  <Paragraphs>854</Paragraphs>
  <Slides>52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Georgia</vt:lpstr>
      <vt:lpstr>Calibri Light</vt:lpstr>
      <vt:lpstr>Consolas</vt:lpstr>
      <vt:lpstr>Times New Roman</vt:lpstr>
      <vt:lpstr>Calibri</vt:lpstr>
      <vt:lpstr>Arial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Chia-jung Yeh</cp:lastModifiedBy>
  <cp:revision>812</cp:revision>
  <dcterms:created xsi:type="dcterms:W3CDTF">2021-11-18T12:50:34Z</dcterms:created>
  <dcterms:modified xsi:type="dcterms:W3CDTF">2025-10-24T13:34:38Z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1.5.1.3319</vt:lpwstr>
  </property>
</Properties>
</file>