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BDD7EE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43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DB3E7-F564-44D7-A8DB-8B6E40616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13F0A17-438B-4162-ABBD-7A5ED036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4A839-1185-4B34-9B1A-E44CCF588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452A43-A57C-49A7-AF5E-F9188531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C2F356-6A22-4B0D-81E1-CF02DF19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72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E2B0D3-2CEA-4100-9392-D12957A4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085485-818A-4DC0-9D41-98FA64DDC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BCF93-32DA-4F95-B1FE-9B86A978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ED93AA-82F4-4545-B3E8-517ADCCD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01E7BC-B00A-4194-A3D6-9CBF5F1B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99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61542B9-E6F1-4507-BADB-0A978F541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C97FC3-98C9-4CB0-95A2-B2ED54449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C1200B-5FDA-4BAE-8F5C-A75E9668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41F597-8FDD-424D-A934-4B2EC56A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4E7BDA-49E1-403E-8732-A0E65283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66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BA0949-9796-419E-9796-CF9ECE85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C1F845-5EE8-45E9-9367-349FF4953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7D203A-1779-42E0-B93B-8A11A895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41A161-1CF2-4905-AD90-D987182F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B2E946-BF7B-4B86-A6AD-C6F5E02B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11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9AFAB0-B46E-4388-A89F-2EE23808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30F2B-1A31-43CF-87E2-FF027D28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39C705-1B46-4361-833C-D045AF35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E545EA-7A54-4AAD-8531-BE85C3DC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369CD-9A1B-400C-BFB1-6ED42348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74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42AFF-7BB6-4107-8ADE-589D5B1E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6CC6B4-2A2C-479A-AEC9-DDF932B63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BFBAB8-79E9-4485-A5E2-06A6F345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77270C2-189E-4DF1-BC66-3D21AB55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1D277A-C46D-4642-997D-CCE46F3C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284FA-ECD5-4A4A-9707-AC41D07E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58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5FA3C-2246-454C-B020-DD5D21F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6474D1-04D4-48EC-9BB1-832430815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6B0A79-B4CB-498E-95EE-3A55AE2F0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5A2186-4A57-4993-A159-533367C04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08462B0-1047-4A3B-BC1B-7D722B6D8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33B915-9BF8-48CE-B05A-7C8966CA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DFF9891-8131-4FAF-BEA4-31948BFB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D026A5-3C80-461C-AF28-E99D2290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77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8BBC1-CC7A-44F6-B3AA-03461A446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B93696-B184-46CC-8F00-49C3C380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072DFD-BD54-460C-9934-5C82AC9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B540E7-0D15-41B5-B95B-9F3023FA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05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34726-9985-4D02-B348-42FEC1BC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AAE77F-EA8B-4312-A367-2559AFAF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2DDFD-4D70-45E0-8AF9-707985EFA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96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87E0F-3099-4A85-A21F-43243623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C2341-B755-4EFA-9437-06E61183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428F2D-B23B-4F5E-9B4D-B8B9F121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DD6D9-0667-4659-9FBA-16CB49AB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E75717-4D85-4D14-8967-4A926632D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61F435-B773-4216-96A2-C44595B7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83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62667-E2B9-42B4-8383-9E14E8C37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B6C9AAD-856F-4C39-B100-7CC5F9338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351BFA-ACEA-4575-9522-87F33CBC9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C40E63-0D6E-4EDB-AA9E-9FE53EDA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92CAB2-7BA5-4BD6-9195-CC76F476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DE46E8-8697-40E0-9F3D-08B439F9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14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85A444-0768-4002-BFD8-1547200B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6A672C-2C09-45AA-912B-C6C7B5C9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DAB971-E735-4F2B-97BD-2B39F3DD5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4027C-E88F-4428-A098-5DE561F4DBC7}" type="datetimeFigureOut">
              <a:rPr lang="zh-TW" altLang="en-US" smtClean="0"/>
              <a:t>2022/2/7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A9B539-F98A-452E-8515-2CDD409F8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AAA6DB-B37D-46D7-B686-3AD67F8910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BD88-A941-4B5D-9EB0-B138E920E7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1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6B9A6720-3E1F-470E-BFF8-9D128902B33D}"/>
              </a:ext>
            </a:extLst>
          </p:cNvPr>
          <p:cNvSpPr/>
          <p:nvPr/>
        </p:nvSpPr>
        <p:spPr>
          <a:xfrm>
            <a:off x="4053255" y="833535"/>
            <a:ext cx="756137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29CA94-E6D8-4D9D-A2D0-2810D7BC0CDA}"/>
              </a:ext>
            </a:extLst>
          </p:cNvPr>
          <p:cNvSpPr txBox="1"/>
          <p:nvPr/>
        </p:nvSpPr>
        <p:spPr>
          <a:xfrm>
            <a:off x="975946" y="3255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原方程式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29A1A6B-7A2B-4542-8E69-FC877944666E}"/>
              </a:ext>
            </a:extLst>
          </p:cNvPr>
          <p:cNvSpPr txBox="1"/>
          <p:nvPr/>
        </p:nvSpPr>
        <p:spPr>
          <a:xfrm>
            <a:off x="975946" y="194930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薪水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3C5EF5-32BA-4657-8BA2-7C75F96D4C0A}"/>
              </a:ext>
            </a:extLst>
          </p:cNvPr>
          <p:cNvSpPr txBox="1"/>
          <p:nvPr/>
        </p:nvSpPr>
        <p:spPr>
          <a:xfrm>
            <a:off x="3028467" y="19493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教育程度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A4059EF-E3DB-4FC2-AE95-243B8878785D}"/>
              </a:ext>
            </a:extLst>
          </p:cNvPr>
          <p:cNvCxnSpPr>
            <a:stCxn id="16" idx="1"/>
            <a:endCxn id="15" idx="3"/>
          </p:cNvCxnSpPr>
          <p:nvPr/>
        </p:nvCxnSpPr>
        <p:spPr>
          <a:xfrm flipH="1">
            <a:off x="1776165" y="2180133"/>
            <a:ext cx="1252302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09DC2546-2311-4524-9395-CB8B3E0F50E4}"/>
              </a:ext>
            </a:extLst>
          </p:cNvPr>
          <p:cNvSpPr/>
          <p:nvPr/>
        </p:nvSpPr>
        <p:spPr>
          <a:xfrm>
            <a:off x="4638057" y="1949300"/>
            <a:ext cx="2423667" cy="46166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8EB2748-565C-4DFE-B267-DBA1F563782E}"/>
              </a:ext>
            </a:extLst>
          </p:cNvPr>
          <p:cNvSpPr txBox="1"/>
          <p:nvPr/>
        </p:nvSpPr>
        <p:spPr>
          <a:xfrm>
            <a:off x="4554464" y="2417859"/>
            <a:ext cx="2590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薪水與教育程度可能同時受其他因子影響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5A12004-E8A0-44FD-99EC-47DF5C7B6B4A}"/>
              </a:ext>
            </a:extLst>
          </p:cNvPr>
          <p:cNvSpPr/>
          <p:nvPr/>
        </p:nvSpPr>
        <p:spPr>
          <a:xfrm>
            <a:off x="963937" y="1749669"/>
            <a:ext cx="3468293" cy="9210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DDEBC7-91F6-43E9-9268-E566D8690620}"/>
              </a:ext>
            </a:extLst>
          </p:cNvPr>
          <p:cNvSpPr txBox="1"/>
          <p:nvPr/>
        </p:nvSpPr>
        <p:spPr>
          <a:xfrm>
            <a:off x="7267551" y="16076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薪水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0B7D79D3-2371-4BE5-820F-7E4355B6E58A}"/>
              </a:ext>
            </a:extLst>
          </p:cNvPr>
          <p:cNvSpPr txBox="1"/>
          <p:nvPr/>
        </p:nvSpPr>
        <p:spPr>
          <a:xfrm>
            <a:off x="9320072" y="16076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教育程度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13615B9-598F-4688-B7E0-A21F12F42C43}"/>
              </a:ext>
            </a:extLst>
          </p:cNvPr>
          <p:cNvSpPr txBox="1"/>
          <p:nvPr/>
        </p:nvSpPr>
        <p:spPr>
          <a:xfrm>
            <a:off x="8107309" y="3040277"/>
            <a:ext cx="1764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sz="2400" dirty="0"/>
              <a:t>產生內生性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E10570F-BADE-4BDB-B911-08CAB5E6E86C}"/>
              </a:ext>
            </a:extLst>
          </p:cNvPr>
          <p:cNvCxnSpPr>
            <a:stCxn id="28" idx="1"/>
            <a:endCxn id="27" idx="3"/>
          </p:cNvCxnSpPr>
          <p:nvPr/>
        </p:nvCxnSpPr>
        <p:spPr>
          <a:xfrm flipH="1">
            <a:off x="8067770" y="1838466"/>
            <a:ext cx="1252302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C2398859-DAE0-4754-8966-09DBB81C6594}"/>
              </a:ext>
            </a:extLst>
          </p:cNvPr>
          <p:cNvSpPr/>
          <p:nvPr/>
        </p:nvSpPr>
        <p:spPr>
          <a:xfrm>
            <a:off x="7255542" y="1583848"/>
            <a:ext cx="3468293" cy="14419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9C8C63E-FBAA-4355-9E7F-4B8E6F539D9B}"/>
              </a:ext>
            </a:extLst>
          </p:cNvPr>
          <p:cNvSpPr txBox="1"/>
          <p:nvPr/>
        </p:nvSpPr>
        <p:spPr>
          <a:xfrm>
            <a:off x="8203870" y="24398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個人能力</a:t>
            </a: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FC295D5-58FB-4805-8979-5034014DB3B5}"/>
              </a:ext>
            </a:extLst>
          </p:cNvPr>
          <p:cNvCxnSpPr>
            <a:cxnSpLocks/>
            <a:stCxn id="44" idx="0"/>
            <a:endCxn id="27" idx="2"/>
          </p:cNvCxnSpPr>
          <p:nvPr/>
        </p:nvCxnSpPr>
        <p:spPr>
          <a:xfrm flipH="1" flipV="1">
            <a:off x="7667661" y="2069299"/>
            <a:ext cx="1244095" cy="370588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C076B81B-7480-48C8-A32A-00C6FA98E262}"/>
              </a:ext>
            </a:extLst>
          </p:cNvPr>
          <p:cNvCxnSpPr>
            <a:cxnSpLocks/>
            <a:stCxn id="44" idx="0"/>
            <a:endCxn id="28" idx="2"/>
          </p:cNvCxnSpPr>
          <p:nvPr/>
        </p:nvCxnSpPr>
        <p:spPr>
          <a:xfrm flipV="1">
            <a:off x="8911756" y="2069298"/>
            <a:ext cx="1116202" cy="37058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4FABB5F-7680-4D40-B7DE-7D7B0EDEB3AE}"/>
              </a:ext>
            </a:extLst>
          </p:cNvPr>
          <p:cNvSpPr txBox="1"/>
          <p:nvPr/>
        </p:nvSpPr>
        <p:spPr>
          <a:xfrm>
            <a:off x="963937" y="3832214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教育程度為內生變數（</a:t>
            </a:r>
            <a:r>
              <a:rPr lang="en-US" altLang="zh-TW" sz="24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endogeneous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9FB2AC-EE23-43A7-AB65-42AC07176DF8}"/>
              </a:ext>
            </a:extLst>
          </p:cNvPr>
          <p:cNvSpPr txBox="1"/>
          <p:nvPr/>
        </p:nvSpPr>
        <p:spPr>
          <a:xfrm>
            <a:off x="963936" y="4467979"/>
            <a:ext cx="9618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尋找工具變數（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instruments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）來取代內生變數，工具變數必須與內生變數高度相關，但與原應變數（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）不相關</a:t>
            </a:r>
          </a:p>
        </p:txBody>
      </p: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903AFAF8-40CF-48DB-820E-AD04275C5349}"/>
              </a:ext>
            </a:extLst>
          </p:cNvPr>
          <p:cNvSpPr/>
          <p:nvPr/>
        </p:nvSpPr>
        <p:spPr>
          <a:xfrm>
            <a:off x="1046286" y="833535"/>
            <a:ext cx="1556238" cy="511762"/>
          </a:xfrm>
          <a:prstGeom prst="round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FCFEC1EF-AAA5-409A-BF80-E746E78BBB7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619642" y="2670720"/>
            <a:ext cx="132678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5FA262C-0508-4FF1-8E6B-B79AC9D6D6A4}"/>
              </a:ext>
            </a:extLst>
          </p:cNvPr>
          <p:cNvSpPr txBox="1"/>
          <p:nvPr/>
        </p:nvSpPr>
        <p:spPr>
          <a:xfrm>
            <a:off x="11035414" y="2486054"/>
            <a:ext cx="205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不易蒐集、調查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3BF1D-DD56-4B24-BA4B-8CE01BE7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319" y="816815"/>
            <a:ext cx="7935810" cy="511762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D967EC31-04E2-4A11-91FE-74B52FA156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674"/>
          <a:stretch/>
        </p:blipFill>
        <p:spPr>
          <a:xfrm>
            <a:off x="975946" y="5636114"/>
            <a:ext cx="11245510" cy="8609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391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A6C57C4-7F7F-45FB-868A-3974D0A7E848}"/>
              </a:ext>
            </a:extLst>
          </p:cNvPr>
          <p:cNvSpPr/>
          <p:nvPr/>
        </p:nvSpPr>
        <p:spPr>
          <a:xfrm>
            <a:off x="4062047" y="3343891"/>
            <a:ext cx="703384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4A2F08D-B428-4676-9068-DD4E92C995E5}"/>
              </a:ext>
            </a:extLst>
          </p:cNvPr>
          <p:cNvSpPr/>
          <p:nvPr/>
        </p:nvSpPr>
        <p:spPr>
          <a:xfrm>
            <a:off x="1081455" y="1123110"/>
            <a:ext cx="756137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D092A4D-0172-4D6E-B856-CA99B823F2B1}"/>
              </a:ext>
            </a:extLst>
          </p:cNvPr>
          <p:cNvSpPr/>
          <p:nvPr/>
        </p:nvSpPr>
        <p:spPr>
          <a:xfrm>
            <a:off x="6594232" y="1123110"/>
            <a:ext cx="1793630" cy="511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854A1AF-39E2-4BE2-9C68-61767D929977}"/>
              </a:ext>
            </a:extLst>
          </p:cNvPr>
          <p:cNvSpPr txBox="1"/>
          <p:nvPr/>
        </p:nvSpPr>
        <p:spPr>
          <a:xfrm>
            <a:off x="975945" y="59922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第一階段方程式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AE6691-0693-45AC-94E7-552D6220E0F2}"/>
              </a:ext>
            </a:extLst>
          </p:cNvPr>
          <p:cNvSpPr txBox="1"/>
          <p:nvPr/>
        </p:nvSpPr>
        <p:spPr>
          <a:xfrm>
            <a:off x="827852" y="16767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內生變數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CE66823-F5A3-475F-BEF8-9C05F85760D9}"/>
              </a:ext>
            </a:extLst>
          </p:cNvPr>
          <p:cNvSpPr txBox="1"/>
          <p:nvPr/>
        </p:nvSpPr>
        <p:spPr>
          <a:xfrm>
            <a:off x="6859376" y="16767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工具變數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8F1111-9AEB-4435-A9E2-0FE8BFB28749}"/>
              </a:ext>
            </a:extLst>
          </p:cNvPr>
          <p:cNvSpPr txBox="1"/>
          <p:nvPr/>
        </p:nvSpPr>
        <p:spPr>
          <a:xfrm>
            <a:off x="975946" y="28412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第二階段方程式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5577DF2-DC33-4D09-B8E4-9A16ECF7F45D}"/>
              </a:ext>
            </a:extLst>
          </p:cNvPr>
          <p:cNvSpPr txBox="1"/>
          <p:nvPr/>
        </p:nvSpPr>
        <p:spPr>
          <a:xfrm>
            <a:off x="4187555" y="306474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^</a:t>
            </a:r>
            <a:endParaRPr lang="zh-TW" altLang="en-US" sz="36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25C272-33C1-4664-A77D-8DCAE8C62C7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535738" y="2138398"/>
            <a:ext cx="2790078" cy="106897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8069AF-8A6E-4690-8CF0-ABA23D22A42D}"/>
              </a:ext>
            </a:extLst>
          </p:cNvPr>
          <p:cNvSpPr txBox="1"/>
          <p:nvPr/>
        </p:nvSpPr>
        <p:spPr>
          <a:xfrm rot="1179323">
            <a:off x="2710953" y="242551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配適估計值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F29438C-3753-4F38-8853-6D1C5EA5667B}"/>
              </a:ext>
            </a:extLst>
          </p:cNvPr>
          <p:cNvSpPr/>
          <p:nvPr/>
        </p:nvSpPr>
        <p:spPr>
          <a:xfrm>
            <a:off x="5481066" y="3343891"/>
            <a:ext cx="895773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2948A98-43FB-4806-A512-6D3E63D77420}"/>
              </a:ext>
            </a:extLst>
          </p:cNvPr>
          <p:cNvSpPr/>
          <p:nvPr/>
        </p:nvSpPr>
        <p:spPr>
          <a:xfrm>
            <a:off x="7043161" y="3343891"/>
            <a:ext cx="1028178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C7F2D52E-BE63-4B43-AADF-53D110C26EBB}"/>
              </a:ext>
            </a:extLst>
          </p:cNvPr>
          <p:cNvSpPr/>
          <p:nvPr/>
        </p:nvSpPr>
        <p:spPr>
          <a:xfrm>
            <a:off x="3291781" y="1112930"/>
            <a:ext cx="895773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EB1F776-9B80-443B-A6A4-758281F7BBCD}"/>
              </a:ext>
            </a:extLst>
          </p:cNvPr>
          <p:cNvSpPr/>
          <p:nvPr/>
        </p:nvSpPr>
        <p:spPr>
          <a:xfrm>
            <a:off x="4874396" y="1112930"/>
            <a:ext cx="1095581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7ACAEFB-6AC9-4936-9D60-7EE49727217B}"/>
              </a:ext>
            </a:extLst>
          </p:cNvPr>
          <p:cNvSpPr txBox="1"/>
          <p:nvPr/>
        </p:nvSpPr>
        <p:spPr>
          <a:xfrm>
            <a:off x="2969094" y="16767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外生變數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664C253-F4D5-4C2B-A504-4A1EF2F93C2C}"/>
              </a:ext>
            </a:extLst>
          </p:cNvPr>
          <p:cNvSpPr txBox="1"/>
          <p:nvPr/>
        </p:nvSpPr>
        <p:spPr>
          <a:xfrm>
            <a:off x="4718134" y="167673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外生變數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D76B6B-9876-416A-B66B-64585A9EA7C7}"/>
              </a:ext>
            </a:extLst>
          </p:cNvPr>
          <p:cNvSpPr txBox="1"/>
          <p:nvPr/>
        </p:nvSpPr>
        <p:spPr>
          <a:xfrm>
            <a:off x="3733068" y="383255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內生變數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BE6C1C-4C37-4361-8936-6D030EBF5703}"/>
              </a:ext>
            </a:extLst>
          </p:cNvPr>
          <p:cNvSpPr txBox="1"/>
          <p:nvPr/>
        </p:nvSpPr>
        <p:spPr>
          <a:xfrm>
            <a:off x="5240534" y="38556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外生變數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477C99C-4CDB-4DBA-9124-EB24166A930B}"/>
              </a:ext>
            </a:extLst>
          </p:cNvPr>
          <p:cNvSpPr txBox="1"/>
          <p:nvPr/>
        </p:nvSpPr>
        <p:spPr>
          <a:xfrm>
            <a:off x="6859376" y="385565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外生變數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75B08EE0-3422-4328-ACF1-20946819C878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320" y="3343891"/>
            <a:ext cx="7935810" cy="5117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08D6501-22C7-44CE-83D3-FAA4A484E8C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5945" y="978622"/>
            <a:ext cx="8529178" cy="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0316E08-7D54-4182-85F9-8AC785E149B1}"/>
              </a:ext>
            </a:extLst>
          </p:cNvPr>
          <p:cNvSpPr/>
          <p:nvPr/>
        </p:nvSpPr>
        <p:spPr>
          <a:xfrm>
            <a:off x="7399397" y="1971599"/>
            <a:ext cx="1547620" cy="511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4022578-B48B-494B-9EBD-8B9C28724A75}"/>
              </a:ext>
            </a:extLst>
          </p:cNvPr>
          <p:cNvSpPr/>
          <p:nvPr/>
        </p:nvSpPr>
        <p:spPr>
          <a:xfrm>
            <a:off x="1555726" y="1993775"/>
            <a:ext cx="1522403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296D829-0706-4A4B-8DB4-B81BDB937F9D}"/>
              </a:ext>
            </a:extLst>
          </p:cNvPr>
          <p:cNvSpPr/>
          <p:nvPr/>
        </p:nvSpPr>
        <p:spPr>
          <a:xfrm>
            <a:off x="3469316" y="1990576"/>
            <a:ext cx="1547620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429A6BF-536A-48A1-9877-562A2068CC8F}"/>
              </a:ext>
            </a:extLst>
          </p:cNvPr>
          <p:cNvSpPr/>
          <p:nvPr/>
        </p:nvSpPr>
        <p:spPr>
          <a:xfrm>
            <a:off x="2274838" y="1299676"/>
            <a:ext cx="1522404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8B307000-9680-458C-8490-0162327D52CC}"/>
              </a:ext>
            </a:extLst>
          </p:cNvPr>
          <p:cNvSpPr/>
          <p:nvPr/>
        </p:nvSpPr>
        <p:spPr>
          <a:xfrm>
            <a:off x="5470750" y="1990576"/>
            <a:ext cx="1547620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43BA29C-B7F6-45D8-8049-910FD0EA2088}"/>
              </a:ext>
            </a:extLst>
          </p:cNvPr>
          <p:cNvSpPr/>
          <p:nvPr/>
        </p:nvSpPr>
        <p:spPr>
          <a:xfrm>
            <a:off x="4234253" y="1299676"/>
            <a:ext cx="1547620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2511FAA-DCC0-44F6-B456-45A2E4C5F281}"/>
              </a:ext>
            </a:extLst>
          </p:cNvPr>
          <p:cNvSpPr/>
          <p:nvPr/>
        </p:nvSpPr>
        <p:spPr>
          <a:xfrm>
            <a:off x="6209687" y="1299676"/>
            <a:ext cx="1547620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4081867-C468-414C-935E-ACC38F7D168B}"/>
              </a:ext>
            </a:extLst>
          </p:cNvPr>
          <p:cNvSpPr txBox="1"/>
          <p:nvPr/>
        </p:nvSpPr>
        <p:spPr>
          <a:xfrm>
            <a:off x="375075" y="3792657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ivreg</a:t>
            </a:r>
            <a:r>
              <a:rPr lang="en-US" altLang="zh-TW" sz="24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撰寫方式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355C4CE-1226-4320-AD83-FE5781FDE1FB}"/>
              </a:ext>
            </a:extLst>
          </p:cNvPr>
          <p:cNvSpPr/>
          <p:nvPr/>
        </p:nvSpPr>
        <p:spPr>
          <a:xfrm>
            <a:off x="3136119" y="4440942"/>
            <a:ext cx="3401059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2733BC7-34C5-4655-990C-E0E463918B01}"/>
              </a:ext>
            </a:extLst>
          </p:cNvPr>
          <p:cNvSpPr/>
          <p:nvPr/>
        </p:nvSpPr>
        <p:spPr>
          <a:xfrm>
            <a:off x="7075073" y="4440942"/>
            <a:ext cx="3401059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48FA652-B647-4E1C-9DE1-D5FBD125F332}"/>
              </a:ext>
            </a:extLst>
          </p:cNvPr>
          <p:cNvSpPr/>
          <p:nvPr/>
        </p:nvSpPr>
        <p:spPr>
          <a:xfrm>
            <a:off x="1147667" y="4402632"/>
            <a:ext cx="1547620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77590C4-3692-4229-8446-A64086D60869}"/>
              </a:ext>
            </a:extLst>
          </p:cNvPr>
          <p:cNvSpPr/>
          <p:nvPr/>
        </p:nvSpPr>
        <p:spPr>
          <a:xfrm>
            <a:off x="10940759" y="4440942"/>
            <a:ext cx="1547620" cy="511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D96A35-EC14-46BC-9B8E-869AD06A5048}"/>
              </a:ext>
            </a:extLst>
          </p:cNvPr>
          <p:cNvSpPr txBox="1"/>
          <p:nvPr/>
        </p:nvSpPr>
        <p:spPr>
          <a:xfrm>
            <a:off x="408941" y="4440942"/>
            <a:ext cx="121949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 ~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內生變數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|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工具變數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EFE658-7E5E-4519-9368-FA3D7DE7BB92}"/>
              </a:ext>
            </a:extLst>
          </p:cNvPr>
          <p:cNvSpPr txBox="1"/>
          <p:nvPr/>
        </p:nvSpPr>
        <p:spPr>
          <a:xfrm>
            <a:off x="4254636" y="499388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＊注意：外生變數在兩側皆必須出現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4CF97A-1F9F-4F2D-98CE-E30C41B46814}"/>
              </a:ext>
            </a:extLst>
          </p:cNvPr>
          <p:cNvSpPr txBox="1"/>
          <p:nvPr/>
        </p:nvSpPr>
        <p:spPr>
          <a:xfrm>
            <a:off x="408941" y="643594"/>
            <a:ext cx="1522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方程式</a:t>
            </a: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F5167F5-A193-4C0E-A35B-666009DA7FB4}"/>
              </a:ext>
            </a:extLst>
          </p:cNvPr>
          <p:cNvSpPr/>
          <p:nvPr/>
        </p:nvSpPr>
        <p:spPr>
          <a:xfrm rot="5400000">
            <a:off x="4331728" y="2837669"/>
            <a:ext cx="1009839" cy="852862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8BE8C8-DFDC-4305-94D4-D8AB9350E646}"/>
              </a:ext>
            </a:extLst>
          </p:cNvPr>
          <p:cNvSpPr txBox="1"/>
          <p:nvPr/>
        </p:nvSpPr>
        <p:spPr>
          <a:xfrm>
            <a:off x="1507075" y="2019583"/>
            <a:ext cx="85826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內生變數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 ~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工具變數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EE09CE6-8622-4AD9-BB44-D0C099437E00}"/>
              </a:ext>
            </a:extLst>
          </p:cNvPr>
          <p:cNvSpPr txBox="1"/>
          <p:nvPr/>
        </p:nvSpPr>
        <p:spPr>
          <a:xfrm>
            <a:off x="1507075" y="1318942"/>
            <a:ext cx="68757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y ~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內生變數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1</a:t>
            </a:r>
            <a:r>
              <a:rPr lang="pl-PL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+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</a:t>
            </a:r>
            <a:r>
              <a:rPr lang="zh-TW" altLang="en-US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外生變數</a:t>
            </a:r>
            <a:r>
              <a:rPr lang="en-US" altLang="zh-TW" sz="2400" b="1" dirty="0">
                <a:solidFill>
                  <a:srgbClr val="333333"/>
                </a:solidFill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2</a:t>
            </a:r>
            <a:endParaRPr lang="zh-TW" altLang="en-US" sz="2400" b="1" dirty="0">
              <a:solidFill>
                <a:srgbClr val="333333"/>
              </a:solidFill>
              <a:latin typeface="Courier New" panose="02070309020205020404" pitchFamily="49" charset="0"/>
              <a:ea typeface="標楷體" panose="03000509000000000000" pitchFamily="65" charset="-120"/>
              <a:cs typeface="Courier New" panose="02070309020205020404" pitchFamily="49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A45E3C5-8C5E-47FF-A441-88D72EB5AFF9}"/>
              </a:ext>
            </a:extLst>
          </p:cNvPr>
          <p:cNvSpPr txBox="1"/>
          <p:nvPr/>
        </p:nvSpPr>
        <p:spPr>
          <a:xfrm>
            <a:off x="408941" y="1307127"/>
            <a:ext cx="945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CA9583A-A099-4576-9A23-20D7604E6A01}"/>
              </a:ext>
            </a:extLst>
          </p:cNvPr>
          <p:cNvSpPr txBox="1"/>
          <p:nvPr/>
        </p:nvSpPr>
        <p:spPr>
          <a:xfrm>
            <a:off x="408941" y="2015624"/>
            <a:ext cx="9451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 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131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59F538-03F1-466C-9824-BDC17B67979B}"/>
              </a:ext>
            </a:extLst>
          </p:cNvPr>
          <p:cNvSpPr/>
          <p:nvPr/>
        </p:nvSpPr>
        <p:spPr>
          <a:xfrm>
            <a:off x="2454911" y="4589124"/>
            <a:ext cx="1438225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179E0B9-72C6-4D39-B7FC-51F9336AB643}"/>
              </a:ext>
            </a:extLst>
          </p:cNvPr>
          <p:cNvSpPr/>
          <p:nvPr/>
        </p:nvSpPr>
        <p:spPr>
          <a:xfrm>
            <a:off x="3486919" y="3740141"/>
            <a:ext cx="1566211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AAA94E5-9346-42A3-8E7A-6993B13864B4}"/>
              </a:ext>
            </a:extLst>
          </p:cNvPr>
          <p:cNvSpPr txBox="1"/>
          <p:nvPr/>
        </p:nvSpPr>
        <p:spPr>
          <a:xfrm>
            <a:off x="1192613" y="903141"/>
            <a:ext cx="20665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整理一下：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IV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方程式中</a:t>
            </a:r>
            <a:endParaRPr lang="en-US" altLang="zh-TW" sz="2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D0D0A75-7DC6-4775-AA35-63F809D4B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27737"/>
              </p:ext>
            </p:extLst>
          </p:nvPr>
        </p:nvGraphicFramePr>
        <p:xfrm>
          <a:off x="3710646" y="682578"/>
          <a:ext cx="8127999" cy="21031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479648">
                  <a:extLst>
                    <a:ext uri="{9D8B030D-6E8A-4147-A177-3AD203B41FA5}">
                      <a16:colId xmlns:a16="http://schemas.microsoft.com/office/drawing/2014/main" val="1101099244"/>
                    </a:ext>
                  </a:extLst>
                </a:gridCol>
                <a:gridCol w="2558561">
                  <a:extLst>
                    <a:ext uri="{9D8B030D-6E8A-4147-A177-3AD203B41FA5}">
                      <a16:colId xmlns:a16="http://schemas.microsoft.com/office/drawing/2014/main" val="4232758366"/>
                    </a:ext>
                  </a:extLst>
                </a:gridCol>
                <a:gridCol w="2044895">
                  <a:extLst>
                    <a:ext uri="{9D8B030D-6E8A-4147-A177-3AD203B41FA5}">
                      <a16:colId xmlns:a16="http://schemas.microsoft.com/office/drawing/2014/main" val="306021204"/>
                    </a:ext>
                  </a:extLst>
                </a:gridCol>
                <a:gridCol w="2044895">
                  <a:extLst>
                    <a:ext uri="{9D8B030D-6E8A-4147-A177-3AD203B41FA5}">
                      <a16:colId xmlns:a16="http://schemas.microsoft.com/office/drawing/2014/main" val="405770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應變數</a:t>
                      </a:r>
                      <a:endParaRPr lang="zh-TW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自變數</a:t>
                      </a:r>
                      <a:endParaRPr lang="zh-TW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61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式</a:t>
                      </a:r>
                      <a:r>
                        <a:rPr lang="en-US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第二階段</a:t>
                      </a:r>
                      <a:endParaRPr lang="zh-TW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原方程式應變數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內生變數</a:t>
                      </a: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外生變數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1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式</a:t>
                      </a:r>
                      <a:r>
                        <a:rPr lang="en-US" altLang="zh-TW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2)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第一階段</a:t>
                      </a:r>
                      <a:endParaRPr lang="zh-TW" altLang="en-US" sz="2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內生變數</a:t>
                      </a:r>
                    </a:p>
                  </a:txBody>
                  <a:tcPr anchor="ctr"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外生變數</a:t>
                      </a:r>
                    </a:p>
                  </a:txBody>
                  <a:tcPr anchor="ctr"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工具變數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32248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CBF1B0E-A33B-4980-A37F-A05C4504CA42}"/>
              </a:ext>
            </a:extLst>
          </p:cNvPr>
          <p:cNvSpPr/>
          <p:nvPr/>
        </p:nvSpPr>
        <p:spPr>
          <a:xfrm>
            <a:off x="2413514" y="3740141"/>
            <a:ext cx="823264" cy="511762"/>
          </a:xfrm>
          <a:prstGeom prst="round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69B6CA-DCEC-4C29-A417-527009DEAA65}"/>
              </a:ext>
            </a:extLst>
          </p:cNvPr>
          <p:cNvSpPr/>
          <p:nvPr/>
        </p:nvSpPr>
        <p:spPr>
          <a:xfrm>
            <a:off x="5318759" y="3666812"/>
            <a:ext cx="6128239" cy="6436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E4F42F-9F46-4C4D-A00B-CF904E56E0B3}"/>
              </a:ext>
            </a:extLst>
          </p:cNvPr>
          <p:cNvSpPr/>
          <p:nvPr/>
        </p:nvSpPr>
        <p:spPr>
          <a:xfrm>
            <a:off x="4230851" y="4513461"/>
            <a:ext cx="3356912" cy="64364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35A6D7-7624-41DA-B0DA-78A3B41DE934}"/>
              </a:ext>
            </a:extLst>
          </p:cNvPr>
          <p:cNvSpPr txBox="1"/>
          <p:nvPr/>
        </p:nvSpPr>
        <p:spPr>
          <a:xfrm>
            <a:off x="7910980" y="4495827"/>
            <a:ext cx="324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此方程式無法確定外生變數與工具變數分別為何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C3F5CB-634D-4C1C-9129-43D0F09CD559}"/>
              </a:ext>
            </a:extLst>
          </p:cNvPr>
          <p:cNvSpPr txBox="1"/>
          <p:nvPr/>
        </p:nvSpPr>
        <p:spPr>
          <a:xfrm>
            <a:off x="1254759" y="3713764"/>
            <a:ext cx="105972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人行道寬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人行道特徵條件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建成環境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社經變數</a:t>
            </a:r>
            <a:endParaRPr lang="en-US" altLang="zh-TW" sz="2800" b="1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人行道寬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建成環境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社經變數</a:t>
            </a:r>
            <a:endParaRPr lang="zh-TW" altLang="zh-TW" sz="2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C76F9C-B681-4E63-9F5F-83E9ED06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204" y="5321612"/>
            <a:ext cx="6190035" cy="17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3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圓角 5">
            <a:extLst>
              <a:ext uri="{FF2B5EF4-FFF2-40B4-BE49-F238E27FC236}">
                <a16:creationId xmlns:a16="http://schemas.microsoft.com/office/drawing/2014/main" id="{B47144E9-6832-4840-8F90-E1A76038C0DC}"/>
              </a:ext>
            </a:extLst>
          </p:cNvPr>
          <p:cNvSpPr/>
          <p:nvPr/>
        </p:nvSpPr>
        <p:spPr>
          <a:xfrm>
            <a:off x="2105287" y="2135651"/>
            <a:ext cx="1480596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0545807-B3D1-4072-A75B-6F4BE1600FC3}"/>
              </a:ext>
            </a:extLst>
          </p:cNvPr>
          <p:cNvSpPr/>
          <p:nvPr/>
        </p:nvSpPr>
        <p:spPr>
          <a:xfrm>
            <a:off x="7549592" y="2135651"/>
            <a:ext cx="2537121" cy="5117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F452CA4-78E4-45D9-9AB0-688BB877A9BA}"/>
              </a:ext>
            </a:extLst>
          </p:cNvPr>
          <p:cNvSpPr/>
          <p:nvPr/>
        </p:nvSpPr>
        <p:spPr>
          <a:xfrm>
            <a:off x="4951208" y="1261001"/>
            <a:ext cx="3389729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2BD65C3-598B-43A6-92BD-79030D7CB816}"/>
              </a:ext>
            </a:extLst>
          </p:cNvPr>
          <p:cNvSpPr/>
          <p:nvPr/>
        </p:nvSpPr>
        <p:spPr>
          <a:xfrm>
            <a:off x="3186134" y="1262418"/>
            <a:ext cx="1480596" cy="511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DF7DF60-E368-4C33-BAEF-57385D998288}"/>
              </a:ext>
            </a:extLst>
          </p:cNvPr>
          <p:cNvSpPr/>
          <p:nvPr/>
        </p:nvSpPr>
        <p:spPr>
          <a:xfrm>
            <a:off x="2105287" y="1262418"/>
            <a:ext cx="823264" cy="511762"/>
          </a:xfrm>
          <a:prstGeom prst="round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BC0617F-5638-4814-9993-F9A810BF7E50}"/>
              </a:ext>
            </a:extLst>
          </p:cNvPr>
          <p:cNvSpPr/>
          <p:nvPr/>
        </p:nvSpPr>
        <p:spPr>
          <a:xfrm>
            <a:off x="3863907" y="2134234"/>
            <a:ext cx="3389729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8DF1E7-4FB7-4BD8-B053-CFC8DE5B2568}"/>
              </a:ext>
            </a:extLst>
          </p:cNvPr>
          <p:cNvSpPr txBox="1"/>
          <p:nvPr/>
        </p:nvSpPr>
        <p:spPr>
          <a:xfrm>
            <a:off x="914707" y="1262418"/>
            <a:ext cx="101567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 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人行道寬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建成環境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社經變數</a:t>
            </a:r>
            <a:endParaRPr lang="en-US" altLang="zh-TW" sz="2800" b="1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zh-TW" sz="2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式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人行道寬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建成環境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社經變數</a:t>
            </a:r>
            <a:r>
              <a:rPr lang="zh-TW" altLang="en-US" sz="28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8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800" b="1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zh-TW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人行道特徵條件</a:t>
            </a:r>
            <a:r>
              <a:rPr lang="zh-TW" altLang="en-US" sz="2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800" b="1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792DFBD6-FFFE-4198-B003-CC97E6AE48E7}"/>
              </a:ext>
            </a:extLst>
          </p:cNvPr>
          <p:cNvSpPr/>
          <p:nvPr/>
        </p:nvSpPr>
        <p:spPr>
          <a:xfrm>
            <a:off x="5225950" y="4268625"/>
            <a:ext cx="2835996" cy="514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FB0EE26B-F0E6-49E7-BC3A-A56B37CB6FBD}"/>
              </a:ext>
            </a:extLst>
          </p:cNvPr>
          <p:cNvSpPr/>
          <p:nvPr/>
        </p:nvSpPr>
        <p:spPr>
          <a:xfrm>
            <a:off x="8495692" y="3738102"/>
            <a:ext cx="3557962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A90F4BCE-2E25-4D5F-A288-0931F15D07FB}"/>
              </a:ext>
            </a:extLst>
          </p:cNvPr>
          <p:cNvSpPr/>
          <p:nvPr/>
        </p:nvSpPr>
        <p:spPr>
          <a:xfrm>
            <a:off x="6243384" y="3745718"/>
            <a:ext cx="2003200" cy="4965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C0FFC03-0639-412F-865A-40447C657455}"/>
              </a:ext>
            </a:extLst>
          </p:cNvPr>
          <p:cNvSpPr/>
          <p:nvPr/>
        </p:nvSpPr>
        <p:spPr>
          <a:xfrm>
            <a:off x="5141000" y="3745718"/>
            <a:ext cx="823264" cy="496530"/>
          </a:xfrm>
          <a:prstGeom prst="round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A5483F90-EB2E-4E82-A7A3-9A6085EF2E25}"/>
              </a:ext>
            </a:extLst>
          </p:cNvPr>
          <p:cNvSpPr/>
          <p:nvPr/>
        </p:nvSpPr>
        <p:spPr>
          <a:xfrm>
            <a:off x="1443478" y="4249864"/>
            <a:ext cx="3557962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163E16-FD22-4F71-898D-F1932375BC11}"/>
              </a:ext>
            </a:extLst>
          </p:cNvPr>
          <p:cNvSpPr txBox="1"/>
          <p:nvPr/>
        </p:nvSpPr>
        <p:spPr>
          <a:xfrm>
            <a:off x="914707" y="3718871"/>
            <a:ext cx="11420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pred.iv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&lt;- </a:t>
            </a:r>
            <a:r>
              <a:rPr lang="en-US" altLang="zh-TW" sz="3200" b="1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ivreg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流量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~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人行道淨寬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建成環境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社經變數 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|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建成環境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社經變數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人行道特徵條件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data=weekday2)</a:t>
            </a:r>
            <a:endParaRPr lang="zh-TW" altLang="zh-TW" sz="3200" b="1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92B123E-AD78-40C3-B142-389626B2C1FC}"/>
              </a:ext>
            </a:extLst>
          </p:cNvPr>
          <p:cNvSpPr txBox="1"/>
          <p:nvPr/>
        </p:nvSpPr>
        <p:spPr>
          <a:xfrm>
            <a:off x="919421" y="311791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707DCA-0A2B-4BB2-8774-C3864418792B}"/>
              </a:ext>
            </a:extLst>
          </p:cNvPr>
          <p:cNvSpPr txBox="1"/>
          <p:nvPr/>
        </p:nvSpPr>
        <p:spPr>
          <a:xfrm>
            <a:off x="919421" y="52834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模式修正</a:t>
            </a:r>
          </a:p>
        </p:txBody>
      </p:sp>
    </p:spTree>
    <p:extLst>
      <p:ext uri="{BB962C8B-B14F-4D97-AF65-F5344CB8AC3E}">
        <p14:creationId xmlns:p14="http://schemas.microsoft.com/office/powerpoint/2010/main" val="124737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0A16C0E-B9B7-4148-82CD-61476E30000E}"/>
              </a:ext>
            </a:extLst>
          </p:cNvPr>
          <p:cNvSpPr txBox="1"/>
          <p:nvPr/>
        </p:nvSpPr>
        <p:spPr>
          <a:xfrm>
            <a:off x="322321" y="11901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程式碼修正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43F996C-FEC8-4D92-B64C-DE80C47C9E59}"/>
              </a:ext>
            </a:extLst>
          </p:cNvPr>
          <p:cNvSpPr/>
          <p:nvPr/>
        </p:nvSpPr>
        <p:spPr>
          <a:xfrm>
            <a:off x="4707804" y="2444262"/>
            <a:ext cx="2835996" cy="5140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18D5360-1CDD-4FE0-A25E-112C409591FB}"/>
              </a:ext>
            </a:extLst>
          </p:cNvPr>
          <p:cNvSpPr/>
          <p:nvPr/>
        </p:nvSpPr>
        <p:spPr>
          <a:xfrm>
            <a:off x="7977546" y="1913739"/>
            <a:ext cx="3557962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BE9C3EF-B04C-4C27-92BE-1D438696720C}"/>
              </a:ext>
            </a:extLst>
          </p:cNvPr>
          <p:cNvSpPr/>
          <p:nvPr/>
        </p:nvSpPr>
        <p:spPr>
          <a:xfrm>
            <a:off x="5725238" y="1921355"/>
            <a:ext cx="2003200" cy="4965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8252823-6339-47A6-B58F-62B817B1FB38}"/>
              </a:ext>
            </a:extLst>
          </p:cNvPr>
          <p:cNvSpPr/>
          <p:nvPr/>
        </p:nvSpPr>
        <p:spPr>
          <a:xfrm>
            <a:off x="4622854" y="1921355"/>
            <a:ext cx="823264" cy="496530"/>
          </a:xfrm>
          <a:prstGeom prst="round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2154A27-74E4-4454-AB66-7E20B8B597C8}"/>
              </a:ext>
            </a:extLst>
          </p:cNvPr>
          <p:cNvSpPr/>
          <p:nvPr/>
        </p:nvSpPr>
        <p:spPr>
          <a:xfrm>
            <a:off x="925332" y="2425501"/>
            <a:ext cx="3557962" cy="5117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67C1B9-F87B-41AE-B3E9-FA9082C6B1EB}"/>
              </a:ext>
            </a:extLst>
          </p:cNvPr>
          <p:cNvSpPr txBox="1"/>
          <p:nvPr/>
        </p:nvSpPr>
        <p:spPr>
          <a:xfrm>
            <a:off x="396561" y="1894508"/>
            <a:ext cx="114203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pred.iv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&lt;- </a:t>
            </a:r>
            <a:r>
              <a:rPr lang="en-US" altLang="zh-TW" sz="3200" b="1" kern="100" dirty="0" err="1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ivreg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(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流量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~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人行道淨寬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建成環境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社經變數 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|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 建成環境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en-US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社經變數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+</a:t>
            </a:r>
            <a:r>
              <a:rPr lang="zh-TW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人行道特徵條件</a:t>
            </a:r>
            <a:r>
              <a:rPr lang="en-US" altLang="zh-TW" sz="3200" b="1" kern="100" dirty="0">
                <a:effectLst/>
                <a:latin typeface="Courier New" panose="02070309020205020404" pitchFamily="49" charset="0"/>
                <a:ea typeface="標楷體" panose="03000509000000000000" pitchFamily="65" charset="-120"/>
                <a:cs typeface="Courier New" panose="02070309020205020404" pitchFamily="49" charset="0"/>
              </a:rPr>
              <a:t>, data=weekday2)</a:t>
            </a:r>
            <a:endParaRPr lang="zh-TW" altLang="zh-TW" sz="3200" b="1" kern="100" dirty="0">
              <a:effectLst/>
              <a:latin typeface="Courier New" panose="02070309020205020404" pitchFamily="49" charset="0"/>
              <a:ea typeface="新細明體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0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374</Words>
  <Application>Microsoft Office PowerPoint</Application>
  <PresentationFormat>寬螢幕</PresentationFormat>
  <Paragraphs>56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Courier New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24</cp:revision>
  <dcterms:created xsi:type="dcterms:W3CDTF">2022-02-06T15:39:43Z</dcterms:created>
  <dcterms:modified xsi:type="dcterms:W3CDTF">2022-02-06T17:50:35Z</dcterms:modified>
</cp:coreProperties>
</file>