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60" r:id="rId4"/>
    <p:sldId id="290" r:id="rId5"/>
    <p:sldId id="267" r:id="rId6"/>
    <p:sldId id="291" r:id="rId7"/>
    <p:sldId id="292" r:id="rId8"/>
    <p:sldId id="293" r:id="rId9"/>
    <p:sldId id="279" r:id="rId10"/>
    <p:sldId id="280" r:id="rId11"/>
    <p:sldId id="294" r:id="rId12"/>
    <p:sldId id="295" r:id="rId13"/>
    <p:sldId id="296" r:id="rId14"/>
    <p:sldId id="297" r:id="rId15"/>
    <p:sldId id="298" r:id="rId16"/>
    <p:sldId id="299" r:id="rId17"/>
    <p:sldId id="300" r:id="rId18"/>
    <p:sldId id="302" r:id="rId19"/>
    <p:sldId id="303" r:id="rId20"/>
    <p:sldId id="304" r:id="rId21"/>
    <p:sldId id="288" r:id="rId22"/>
    <p:sldId id="289" r:id="rId2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81B9"/>
    <a:srgbClr val="FFB509"/>
    <a:srgbClr val="65850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61" autoAdjust="0"/>
    <p:restoredTop sz="95191" autoAdjust="0"/>
  </p:normalViewPr>
  <p:slideViewPr>
    <p:cSldViewPr snapToGrid="0">
      <p:cViewPr>
        <p:scale>
          <a:sx n="75" d="100"/>
          <a:sy n="75" d="100"/>
        </p:scale>
        <p:origin x="1032" y="2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39AD78-8236-48F3-8770-231F5BBFCEEB}" type="datetimeFigureOut">
              <a:rPr lang="zh-TW" altLang="en-US" smtClean="0"/>
              <a:t>2022/5/29</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F4E6A2-07B0-4196-95A4-9E3F199C5F08}" type="slidenum">
              <a:rPr lang="zh-TW" altLang="en-US" smtClean="0"/>
              <a:t>‹#›</a:t>
            </a:fld>
            <a:endParaRPr lang="zh-TW" altLang="en-US"/>
          </a:p>
        </p:txBody>
      </p:sp>
    </p:spTree>
    <p:extLst>
      <p:ext uri="{BB962C8B-B14F-4D97-AF65-F5344CB8AC3E}">
        <p14:creationId xmlns:p14="http://schemas.microsoft.com/office/powerpoint/2010/main" val="512363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2F4E6A2-07B0-4196-95A4-9E3F199C5F08}" type="slidenum">
              <a:rPr lang="zh-TW" altLang="en-US" smtClean="0"/>
              <a:t>1</a:t>
            </a:fld>
            <a:endParaRPr lang="zh-TW" altLang="en-US"/>
          </a:p>
        </p:txBody>
      </p:sp>
    </p:spTree>
    <p:extLst>
      <p:ext uri="{BB962C8B-B14F-4D97-AF65-F5344CB8AC3E}">
        <p14:creationId xmlns:p14="http://schemas.microsoft.com/office/powerpoint/2010/main" val="3053926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2F4E6A2-07B0-4196-95A4-9E3F199C5F08}" type="slidenum">
              <a:rPr lang="zh-TW" altLang="en-US" smtClean="0"/>
              <a:t>15</a:t>
            </a:fld>
            <a:endParaRPr lang="zh-TW" altLang="en-US"/>
          </a:p>
        </p:txBody>
      </p:sp>
    </p:spTree>
    <p:extLst>
      <p:ext uri="{BB962C8B-B14F-4D97-AF65-F5344CB8AC3E}">
        <p14:creationId xmlns:p14="http://schemas.microsoft.com/office/powerpoint/2010/main" val="1305885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2F4E6A2-07B0-4196-95A4-9E3F199C5F08}" type="slidenum">
              <a:rPr lang="zh-TW" altLang="en-US" smtClean="0"/>
              <a:t>16</a:t>
            </a:fld>
            <a:endParaRPr lang="zh-TW" altLang="en-US"/>
          </a:p>
        </p:txBody>
      </p:sp>
    </p:spTree>
    <p:extLst>
      <p:ext uri="{BB962C8B-B14F-4D97-AF65-F5344CB8AC3E}">
        <p14:creationId xmlns:p14="http://schemas.microsoft.com/office/powerpoint/2010/main" val="4238773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2F4E6A2-07B0-4196-95A4-9E3F199C5F08}" type="slidenum">
              <a:rPr lang="zh-TW" altLang="en-US" smtClean="0"/>
              <a:t>17</a:t>
            </a:fld>
            <a:endParaRPr lang="zh-TW" altLang="en-US"/>
          </a:p>
        </p:txBody>
      </p:sp>
    </p:spTree>
    <p:extLst>
      <p:ext uri="{BB962C8B-B14F-4D97-AF65-F5344CB8AC3E}">
        <p14:creationId xmlns:p14="http://schemas.microsoft.com/office/powerpoint/2010/main" val="3216849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2F4E6A2-07B0-4196-95A4-9E3F199C5F08}" type="slidenum">
              <a:rPr lang="zh-TW" altLang="en-US" smtClean="0"/>
              <a:t>18</a:t>
            </a:fld>
            <a:endParaRPr lang="zh-TW" altLang="en-US"/>
          </a:p>
        </p:txBody>
      </p:sp>
    </p:spTree>
    <p:extLst>
      <p:ext uri="{BB962C8B-B14F-4D97-AF65-F5344CB8AC3E}">
        <p14:creationId xmlns:p14="http://schemas.microsoft.com/office/powerpoint/2010/main" val="877532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2F4E6A2-07B0-4196-95A4-9E3F199C5F08}" type="slidenum">
              <a:rPr lang="zh-TW" altLang="en-US" smtClean="0"/>
              <a:t>19</a:t>
            </a:fld>
            <a:endParaRPr lang="zh-TW" altLang="en-US"/>
          </a:p>
        </p:txBody>
      </p:sp>
    </p:spTree>
    <p:extLst>
      <p:ext uri="{BB962C8B-B14F-4D97-AF65-F5344CB8AC3E}">
        <p14:creationId xmlns:p14="http://schemas.microsoft.com/office/powerpoint/2010/main" val="3133442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2F4E6A2-07B0-4196-95A4-9E3F199C5F08}" type="slidenum">
              <a:rPr lang="zh-TW" altLang="en-US" smtClean="0"/>
              <a:t>20</a:t>
            </a:fld>
            <a:endParaRPr lang="zh-TW" altLang="en-US"/>
          </a:p>
        </p:txBody>
      </p:sp>
    </p:spTree>
    <p:extLst>
      <p:ext uri="{BB962C8B-B14F-4D97-AF65-F5344CB8AC3E}">
        <p14:creationId xmlns:p14="http://schemas.microsoft.com/office/powerpoint/2010/main" val="1428513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a:latin typeface="微軟正黑體" panose="020B0604030504040204" pitchFamily="34" charset="-120"/>
                <a:ea typeface="微軟正黑體" panose="020B0604030504040204" pitchFamily="34" charset="-120"/>
              </a:rPr>
              <a:t> 本研究中由一起點站至一訖點站的騎乘次數謂為「騎乘量」，而一站點中租借與還車次數的總和稱之「租還量」。</a:t>
            </a:r>
          </a:p>
        </p:txBody>
      </p:sp>
      <p:sp>
        <p:nvSpPr>
          <p:cNvPr id="4" name="投影片編號版面配置區 3"/>
          <p:cNvSpPr>
            <a:spLocks noGrp="1"/>
          </p:cNvSpPr>
          <p:nvPr>
            <p:ph type="sldNum" sz="quarter" idx="5"/>
          </p:nvPr>
        </p:nvSpPr>
        <p:spPr/>
        <p:txBody>
          <a:bodyPr/>
          <a:lstStyle/>
          <a:p>
            <a:fld id="{62F4E6A2-07B0-4196-95A4-9E3F199C5F08}" type="slidenum">
              <a:rPr lang="zh-TW" altLang="en-US" smtClean="0"/>
              <a:t>4</a:t>
            </a:fld>
            <a:endParaRPr lang="zh-TW" altLang="en-US"/>
          </a:p>
        </p:txBody>
      </p:sp>
    </p:spTree>
    <p:extLst>
      <p:ext uri="{BB962C8B-B14F-4D97-AF65-F5344CB8AC3E}">
        <p14:creationId xmlns:p14="http://schemas.microsoft.com/office/powerpoint/2010/main" val="2497832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2F4E6A2-07B0-4196-95A4-9E3F199C5F08}" type="slidenum">
              <a:rPr lang="zh-TW" altLang="en-US" smtClean="0"/>
              <a:t>6</a:t>
            </a:fld>
            <a:endParaRPr lang="zh-TW" altLang="en-US"/>
          </a:p>
        </p:txBody>
      </p:sp>
    </p:spTree>
    <p:extLst>
      <p:ext uri="{BB962C8B-B14F-4D97-AF65-F5344CB8AC3E}">
        <p14:creationId xmlns:p14="http://schemas.microsoft.com/office/powerpoint/2010/main" val="1531815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2F4E6A2-07B0-4196-95A4-9E3F199C5F08}" type="slidenum">
              <a:rPr lang="zh-TW" altLang="en-US" smtClean="0"/>
              <a:t>8</a:t>
            </a:fld>
            <a:endParaRPr lang="zh-TW" altLang="en-US"/>
          </a:p>
        </p:txBody>
      </p:sp>
    </p:spTree>
    <p:extLst>
      <p:ext uri="{BB962C8B-B14F-4D97-AF65-F5344CB8AC3E}">
        <p14:creationId xmlns:p14="http://schemas.microsoft.com/office/powerpoint/2010/main" val="3691990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2F4E6A2-07B0-4196-95A4-9E3F199C5F08}" type="slidenum">
              <a:rPr lang="zh-TW" altLang="en-US" smtClean="0"/>
              <a:t>10</a:t>
            </a:fld>
            <a:endParaRPr lang="zh-TW" altLang="en-US"/>
          </a:p>
        </p:txBody>
      </p:sp>
    </p:spTree>
    <p:extLst>
      <p:ext uri="{BB962C8B-B14F-4D97-AF65-F5344CB8AC3E}">
        <p14:creationId xmlns:p14="http://schemas.microsoft.com/office/powerpoint/2010/main" val="2972422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2F4E6A2-07B0-4196-95A4-9E3F199C5F08}" type="slidenum">
              <a:rPr lang="zh-TW" altLang="en-US" smtClean="0"/>
              <a:t>11</a:t>
            </a:fld>
            <a:endParaRPr lang="zh-TW" altLang="en-US"/>
          </a:p>
        </p:txBody>
      </p:sp>
    </p:spTree>
    <p:extLst>
      <p:ext uri="{BB962C8B-B14F-4D97-AF65-F5344CB8AC3E}">
        <p14:creationId xmlns:p14="http://schemas.microsoft.com/office/powerpoint/2010/main" val="837309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2F4E6A2-07B0-4196-95A4-9E3F199C5F08}" type="slidenum">
              <a:rPr lang="zh-TW" altLang="en-US" smtClean="0"/>
              <a:t>12</a:t>
            </a:fld>
            <a:endParaRPr lang="zh-TW" altLang="en-US"/>
          </a:p>
        </p:txBody>
      </p:sp>
    </p:spTree>
    <p:extLst>
      <p:ext uri="{BB962C8B-B14F-4D97-AF65-F5344CB8AC3E}">
        <p14:creationId xmlns:p14="http://schemas.microsoft.com/office/powerpoint/2010/main" val="604827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2F4E6A2-07B0-4196-95A4-9E3F199C5F08}" type="slidenum">
              <a:rPr lang="zh-TW" altLang="en-US" smtClean="0"/>
              <a:t>13</a:t>
            </a:fld>
            <a:endParaRPr lang="zh-TW" altLang="en-US"/>
          </a:p>
        </p:txBody>
      </p:sp>
    </p:spTree>
    <p:extLst>
      <p:ext uri="{BB962C8B-B14F-4D97-AF65-F5344CB8AC3E}">
        <p14:creationId xmlns:p14="http://schemas.microsoft.com/office/powerpoint/2010/main" val="2509353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2F4E6A2-07B0-4196-95A4-9E3F199C5F08}" type="slidenum">
              <a:rPr lang="zh-TW" altLang="en-US" smtClean="0"/>
              <a:t>14</a:t>
            </a:fld>
            <a:endParaRPr lang="zh-TW" altLang="en-US"/>
          </a:p>
        </p:txBody>
      </p:sp>
    </p:spTree>
    <p:extLst>
      <p:ext uri="{BB962C8B-B14F-4D97-AF65-F5344CB8AC3E}">
        <p14:creationId xmlns:p14="http://schemas.microsoft.com/office/powerpoint/2010/main" val="2324307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FBE707-2935-4B23-ABA3-2C2EAC8BA62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D91F647F-AC43-4353-942C-A8353AF05A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F148E615-2CCD-43D0-BA03-3E1A165F49B6}"/>
              </a:ext>
            </a:extLst>
          </p:cNvPr>
          <p:cNvSpPr>
            <a:spLocks noGrp="1"/>
          </p:cNvSpPr>
          <p:nvPr>
            <p:ph type="dt" sz="half" idx="10"/>
          </p:nvPr>
        </p:nvSpPr>
        <p:spPr/>
        <p:txBody>
          <a:bodyPr/>
          <a:lstStyle/>
          <a:p>
            <a:fld id="{6E22CA1A-2ACE-4834-A382-6404395F8D22}" type="datetime1">
              <a:rPr lang="zh-TW" altLang="en-US" smtClean="0"/>
              <a:t>2022/5/29</a:t>
            </a:fld>
            <a:endParaRPr lang="zh-TW" altLang="en-US"/>
          </a:p>
        </p:txBody>
      </p:sp>
      <p:sp>
        <p:nvSpPr>
          <p:cNvPr id="5" name="頁尾版面配置區 4">
            <a:extLst>
              <a:ext uri="{FF2B5EF4-FFF2-40B4-BE49-F238E27FC236}">
                <a16:creationId xmlns:a16="http://schemas.microsoft.com/office/drawing/2014/main" id="{DEFE4146-1A43-40E9-9E84-7E42357E76D5}"/>
              </a:ext>
            </a:extLst>
          </p:cNvPr>
          <p:cNvSpPr>
            <a:spLocks noGrp="1"/>
          </p:cNvSpPr>
          <p:nvPr>
            <p:ph type="ftr" sz="quarter" idx="11"/>
          </p:nvPr>
        </p:nvSpPr>
        <p:spPr/>
        <p:txBody>
          <a:bodyPr/>
          <a:lstStyle/>
          <a:p>
            <a:endParaRPr lang="zh-TW" altLang="en-US"/>
          </a:p>
        </p:txBody>
      </p:sp>
      <p:sp>
        <p:nvSpPr>
          <p:cNvPr id="7" name="投影片編號版面配置區 5">
            <a:extLst>
              <a:ext uri="{FF2B5EF4-FFF2-40B4-BE49-F238E27FC236}">
                <a16:creationId xmlns:a16="http://schemas.microsoft.com/office/drawing/2014/main" id="{ADF9C170-A9EE-45E7-AE6A-40CEEB2462CD}"/>
              </a:ext>
            </a:extLst>
          </p:cNvPr>
          <p:cNvSpPr>
            <a:spLocks noGrp="1"/>
          </p:cNvSpPr>
          <p:nvPr>
            <p:ph type="sldNum" sz="quarter" idx="12"/>
          </p:nvPr>
        </p:nvSpPr>
        <p:spPr>
          <a:xfrm>
            <a:off x="8610600" y="6356350"/>
            <a:ext cx="2743200" cy="365125"/>
          </a:xfrm>
          <a:prstGeom prst="rect">
            <a:avLst/>
          </a:prstGeom>
        </p:spPr>
        <p:txBody>
          <a:bodyPr/>
          <a:lstStyle>
            <a:lvl1pPr>
              <a:defRPr sz="1400" b="1">
                <a:solidFill>
                  <a:schemeClr val="tx1"/>
                </a:solidFill>
                <a:latin typeface="Times New Roman" panose="02020603050405020304" pitchFamily="18" charset="0"/>
                <a:cs typeface="Times New Roman" panose="02020603050405020304" pitchFamily="18" charset="0"/>
              </a:defRPr>
            </a:lvl1pPr>
          </a:lstStyle>
          <a:p>
            <a:fld id="{7DA83CBE-A3DA-4475-8E7E-C4720364E3C1}" type="slidenum">
              <a:rPr lang="zh-TW" altLang="en-US" smtClean="0"/>
              <a:pPr/>
              <a:t>‹#›</a:t>
            </a:fld>
            <a:endParaRPr lang="zh-TW" altLang="en-US"/>
          </a:p>
        </p:txBody>
      </p:sp>
    </p:spTree>
    <p:extLst>
      <p:ext uri="{BB962C8B-B14F-4D97-AF65-F5344CB8AC3E}">
        <p14:creationId xmlns:p14="http://schemas.microsoft.com/office/powerpoint/2010/main" val="1242401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CB04F0-95B9-4E39-AF0F-4508177602F4}"/>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9BF7B501-0E36-47DE-88E5-9BE76934A65B}"/>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8670FA5-44BD-464D-9DF0-7A4A4D2B2CD0}"/>
              </a:ext>
            </a:extLst>
          </p:cNvPr>
          <p:cNvSpPr>
            <a:spLocks noGrp="1"/>
          </p:cNvSpPr>
          <p:nvPr>
            <p:ph type="dt" sz="half" idx="10"/>
          </p:nvPr>
        </p:nvSpPr>
        <p:spPr/>
        <p:txBody>
          <a:bodyPr/>
          <a:lstStyle/>
          <a:p>
            <a:fld id="{4CA462B2-92B2-4DF7-8D7B-1783957D4E6C}" type="datetime1">
              <a:rPr lang="zh-TW" altLang="en-US" smtClean="0"/>
              <a:t>2022/5/29</a:t>
            </a:fld>
            <a:endParaRPr lang="zh-TW" altLang="en-US"/>
          </a:p>
        </p:txBody>
      </p:sp>
      <p:sp>
        <p:nvSpPr>
          <p:cNvPr id="5" name="頁尾版面配置區 4">
            <a:extLst>
              <a:ext uri="{FF2B5EF4-FFF2-40B4-BE49-F238E27FC236}">
                <a16:creationId xmlns:a16="http://schemas.microsoft.com/office/drawing/2014/main" id="{55F29663-2489-4F10-BFC4-821F6151310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524A53C-2E38-451A-97E1-33C6431E8DD8}"/>
              </a:ext>
            </a:extLst>
          </p:cNvPr>
          <p:cNvSpPr>
            <a:spLocks noGrp="1"/>
          </p:cNvSpPr>
          <p:nvPr>
            <p:ph type="sldNum" sz="quarter" idx="12"/>
          </p:nvPr>
        </p:nvSpPr>
        <p:spPr>
          <a:xfrm>
            <a:off x="8610600" y="6356350"/>
            <a:ext cx="2743200" cy="365125"/>
          </a:xfrm>
          <a:prstGeom prst="rect">
            <a:avLst/>
          </a:prstGeom>
        </p:spPr>
        <p:txBody>
          <a:bodyPr/>
          <a:lstStyle/>
          <a:p>
            <a:fld id="{7DA83CBE-A3DA-4475-8E7E-C4720364E3C1}" type="slidenum">
              <a:rPr lang="zh-TW" altLang="en-US" smtClean="0"/>
              <a:t>‹#›</a:t>
            </a:fld>
            <a:endParaRPr lang="zh-TW" altLang="en-US"/>
          </a:p>
        </p:txBody>
      </p:sp>
    </p:spTree>
    <p:extLst>
      <p:ext uri="{BB962C8B-B14F-4D97-AF65-F5344CB8AC3E}">
        <p14:creationId xmlns:p14="http://schemas.microsoft.com/office/powerpoint/2010/main" val="263855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6C817340-5992-4A3C-969A-4E7B07FB1FD0}"/>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12D8B1E9-2A3D-42B1-9932-63D262B6306D}"/>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C18E736-0A28-4727-9638-B4050D68E4D0}"/>
              </a:ext>
            </a:extLst>
          </p:cNvPr>
          <p:cNvSpPr>
            <a:spLocks noGrp="1"/>
          </p:cNvSpPr>
          <p:nvPr>
            <p:ph type="dt" sz="half" idx="10"/>
          </p:nvPr>
        </p:nvSpPr>
        <p:spPr/>
        <p:txBody>
          <a:bodyPr/>
          <a:lstStyle/>
          <a:p>
            <a:fld id="{16C4FB44-E4A0-45D3-9BF9-DDDBBA0C6841}" type="datetime1">
              <a:rPr lang="zh-TW" altLang="en-US" smtClean="0"/>
              <a:t>2022/5/29</a:t>
            </a:fld>
            <a:endParaRPr lang="zh-TW" altLang="en-US"/>
          </a:p>
        </p:txBody>
      </p:sp>
      <p:sp>
        <p:nvSpPr>
          <p:cNvPr id="5" name="頁尾版面配置區 4">
            <a:extLst>
              <a:ext uri="{FF2B5EF4-FFF2-40B4-BE49-F238E27FC236}">
                <a16:creationId xmlns:a16="http://schemas.microsoft.com/office/drawing/2014/main" id="{B2043F5E-7366-49B4-96B1-62F8A0B51A9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D24F12A-992E-4767-AFC8-E2B0D49044AA}"/>
              </a:ext>
            </a:extLst>
          </p:cNvPr>
          <p:cNvSpPr>
            <a:spLocks noGrp="1"/>
          </p:cNvSpPr>
          <p:nvPr>
            <p:ph type="sldNum" sz="quarter" idx="12"/>
          </p:nvPr>
        </p:nvSpPr>
        <p:spPr>
          <a:xfrm>
            <a:off x="8610600" y="6356350"/>
            <a:ext cx="2743200" cy="365125"/>
          </a:xfrm>
          <a:prstGeom prst="rect">
            <a:avLst/>
          </a:prstGeom>
        </p:spPr>
        <p:txBody>
          <a:bodyPr/>
          <a:lstStyle/>
          <a:p>
            <a:fld id="{7DA83CBE-A3DA-4475-8E7E-C4720364E3C1}" type="slidenum">
              <a:rPr lang="zh-TW" altLang="en-US" smtClean="0"/>
              <a:t>‹#›</a:t>
            </a:fld>
            <a:endParaRPr lang="zh-TW" altLang="en-US"/>
          </a:p>
        </p:txBody>
      </p:sp>
    </p:spTree>
    <p:extLst>
      <p:ext uri="{BB962C8B-B14F-4D97-AF65-F5344CB8AC3E}">
        <p14:creationId xmlns:p14="http://schemas.microsoft.com/office/powerpoint/2010/main" val="1204045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429D18-01BE-4478-9CAC-50C433B57CA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EC8BF74-F7AC-462B-9A19-CF59A3D3893C}"/>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FF1429E-41AF-4A97-8A17-B6DF552A4244}"/>
              </a:ext>
            </a:extLst>
          </p:cNvPr>
          <p:cNvSpPr>
            <a:spLocks noGrp="1"/>
          </p:cNvSpPr>
          <p:nvPr>
            <p:ph type="dt" sz="half" idx="10"/>
          </p:nvPr>
        </p:nvSpPr>
        <p:spPr/>
        <p:txBody>
          <a:bodyPr/>
          <a:lstStyle/>
          <a:p>
            <a:fld id="{EEDCEA48-D907-4936-A415-A347C7995916}" type="datetime1">
              <a:rPr lang="zh-TW" altLang="en-US" smtClean="0"/>
              <a:t>2022/5/29</a:t>
            </a:fld>
            <a:endParaRPr lang="zh-TW" altLang="en-US"/>
          </a:p>
        </p:txBody>
      </p:sp>
      <p:sp>
        <p:nvSpPr>
          <p:cNvPr id="5" name="頁尾版面配置區 4">
            <a:extLst>
              <a:ext uri="{FF2B5EF4-FFF2-40B4-BE49-F238E27FC236}">
                <a16:creationId xmlns:a16="http://schemas.microsoft.com/office/drawing/2014/main" id="{FA5455FB-CAD7-4FAF-BDA2-009CC10013C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5A64E42-8851-4729-8361-4B6D29C33313}"/>
              </a:ext>
            </a:extLst>
          </p:cNvPr>
          <p:cNvSpPr>
            <a:spLocks noGrp="1"/>
          </p:cNvSpPr>
          <p:nvPr>
            <p:ph type="sldNum" sz="quarter" idx="12"/>
          </p:nvPr>
        </p:nvSpPr>
        <p:spPr>
          <a:xfrm>
            <a:off x="8610600" y="6356350"/>
            <a:ext cx="2743200" cy="365125"/>
          </a:xfrm>
          <a:prstGeom prst="rect">
            <a:avLst/>
          </a:prstGeom>
        </p:spPr>
        <p:txBody>
          <a:bodyPr/>
          <a:lstStyle>
            <a:lvl1pPr>
              <a:defRPr sz="1400" b="1">
                <a:solidFill>
                  <a:schemeClr val="tx1"/>
                </a:solidFill>
                <a:latin typeface="Times New Roman" panose="02020603050405020304" pitchFamily="18" charset="0"/>
                <a:cs typeface="Times New Roman" panose="02020603050405020304" pitchFamily="18" charset="0"/>
              </a:defRPr>
            </a:lvl1pPr>
          </a:lstStyle>
          <a:p>
            <a:fld id="{7DA83CBE-A3DA-4475-8E7E-C4720364E3C1}" type="slidenum">
              <a:rPr lang="zh-TW" altLang="en-US" smtClean="0"/>
              <a:pPr/>
              <a:t>‹#›</a:t>
            </a:fld>
            <a:endParaRPr lang="zh-TW" altLang="en-US"/>
          </a:p>
        </p:txBody>
      </p:sp>
    </p:spTree>
    <p:extLst>
      <p:ext uri="{BB962C8B-B14F-4D97-AF65-F5344CB8AC3E}">
        <p14:creationId xmlns:p14="http://schemas.microsoft.com/office/powerpoint/2010/main" val="1717936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62D3E8-46C8-4FA9-9A23-1B46A24A4CD9}"/>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88180A5E-0A51-49FC-818B-C6A568A380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77379993-3DE0-4841-8951-8212F7332790}"/>
              </a:ext>
            </a:extLst>
          </p:cNvPr>
          <p:cNvSpPr>
            <a:spLocks noGrp="1"/>
          </p:cNvSpPr>
          <p:nvPr>
            <p:ph type="dt" sz="half" idx="10"/>
          </p:nvPr>
        </p:nvSpPr>
        <p:spPr/>
        <p:txBody>
          <a:bodyPr/>
          <a:lstStyle/>
          <a:p>
            <a:fld id="{31C10ADC-1B75-4FE7-8DF1-A166CE413325}" type="datetime1">
              <a:rPr lang="zh-TW" altLang="en-US" smtClean="0"/>
              <a:t>2022/5/29</a:t>
            </a:fld>
            <a:endParaRPr lang="zh-TW" altLang="en-US"/>
          </a:p>
        </p:txBody>
      </p:sp>
      <p:sp>
        <p:nvSpPr>
          <p:cNvPr id="5" name="頁尾版面配置區 4">
            <a:extLst>
              <a:ext uri="{FF2B5EF4-FFF2-40B4-BE49-F238E27FC236}">
                <a16:creationId xmlns:a16="http://schemas.microsoft.com/office/drawing/2014/main" id="{F43AE58F-811D-49AA-B3CD-7F7602BC47E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140DE3F-41CD-49FD-9238-31C465FAC31A}"/>
              </a:ext>
            </a:extLst>
          </p:cNvPr>
          <p:cNvSpPr>
            <a:spLocks noGrp="1"/>
          </p:cNvSpPr>
          <p:nvPr>
            <p:ph type="sldNum" sz="quarter" idx="12"/>
          </p:nvPr>
        </p:nvSpPr>
        <p:spPr>
          <a:xfrm>
            <a:off x="8610600" y="6356350"/>
            <a:ext cx="2743200" cy="365125"/>
          </a:xfrm>
          <a:prstGeom prst="rect">
            <a:avLst/>
          </a:prstGeom>
        </p:spPr>
        <p:txBody>
          <a:bodyPr/>
          <a:lstStyle/>
          <a:p>
            <a:fld id="{7DA83CBE-A3DA-4475-8E7E-C4720364E3C1}" type="slidenum">
              <a:rPr lang="zh-TW" altLang="en-US" smtClean="0"/>
              <a:t>‹#›</a:t>
            </a:fld>
            <a:endParaRPr lang="zh-TW" altLang="en-US"/>
          </a:p>
        </p:txBody>
      </p:sp>
    </p:spTree>
    <p:extLst>
      <p:ext uri="{BB962C8B-B14F-4D97-AF65-F5344CB8AC3E}">
        <p14:creationId xmlns:p14="http://schemas.microsoft.com/office/powerpoint/2010/main" val="566761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DAF404-0624-4075-8BC4-8794BBA4D97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06A2D5F-AF9A-4DAB-AA50-BDF3980B2098}"/>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D3378F09-6967-48BF-819E-38BAF9E0631F}"/>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405A2C04-375C-492B-9527-E26405D81D7C}"/>
              </a:ext>
            </a:extLst>
          </p:cNvPr>
          <p:cNvSpPr>
            <a:spLocks noGrp="1"/>
          </p:cNvSpPr>
          <p:nvPr>
            <p:ph type="dt" sz="half" idx="10"/>
          </p:nvPr>
        </p:nvSpPr>
        <p:spPr/>
        <p:txBody>
          <a:bodyPr/>
          <a:lstStyle/>
          <a:p>
            <a:fld id="{B5D69EAB-5A26-40A9-992F-2226739B8EC0}" type="datetime1">
              <a:rPr lang="zh-TW" altLang="en-US" smtClean="0"/>
              <a:t>2022/5/29</a:t>
            </a:fld>
            <a:endParaRPr lang="zh-TW" altLang="en-US"/>
          </a:p>
        </p:txBody>
      </p:sp>
      <p:sp>
        <p:nvSpPr>
          <p:cNvPr id="6" name="頁尾版面配置區 5">
            <a:extLst>
              <a:ext uri="{FF2B5EF4-FFF2-40B4-BE49-F238E27FC236}">
                <a16:creationId xmlns:a16="http://schemas.microsoft.com/office/drawing/2014/main" id="{13FE4987-554B-4F0E-B10D-C72384FC8EE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065A104-0DCE-4E4A-9208-A37FE7AE95A8}"/>
              </a:ext>
            </a:extLst>
          </p:cNvPr>
          <p:cNvSpPr>
            <a:spLocks noGrp="1"/>
          </p:cNvSpPr>
          <p:nvPr>
            <p:ph type="sldNum" sz="quarter" idx="12"/>
          </p:nvPr>
        </p:nvSpPr>
        <p:spPr>
          <a:xfrm>
            <a:off x="8610600" y="6356350"/>
            <a:ext cx="2743200" cy="365125"/>
          </a:xfrm>
          <a:prstGeom prst="rect">
            <a:avLst/>
          </a:prstGeom>
        </p:spPr>
        <p:txBody>
          <a:bodyPr/>
          <a:lstStyle/>
          <a:p>
            <a:fld id="{7DA83CBE-A3DA-4475-8E7E-C4720364E3C1}" type="slidenum">
              <a:rPr lang="zh-TW" altLang="en-US" smtClean="0"/>
              <a:t>‹#›</a:t>
            </a:fld>
            <a:endParaRPr lang="zh-TW" altLang="en-US"/>
          </a:p>
        </p:txBody>
      </p:sp>
    </p:spTree>
    <p:extLst>
      <p:ext uri="{BB962C8B-B14F-4D97-AF65-F5344CB8AC3E}">
        <p14:creationId xmlns:p14="http://schemas.microsoft.com/office/powerpoint/2010/main" val="857635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7F70AE-FBEF-4E5A-83B5-ACAF66C043D7}"/>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B05ED96-9B72-47EF-B58D-2F180FDBFF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7DB1AD06-F6A7-43A2-BC6C-FA16BF7688AD}"/>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D2D95E7E-9B2E-46E5-9AE9-EC823DEDE9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2530E785-E5FF-4588-87BC-882BE3EE9E69}"/>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C70BBAF2-B57D-428D-8A05-D8B5B96FDD43}"/>
              </a:ext>
            </a:extLst>
          </p:cNvPr>
          <p:cNvSpPr>
            <a:spLocks noGrp="1"/>
          </p:cNvSpPr>
          <p:nvPr>
            <p:ph type="dt" sz="half" idx="10"/>
          </p:nvPr>
        </p:nvSpPr>
        <p:spPr/>
        <p:txBody>
          <a:bodyPr/>
          <a:lstStyle/>
          <a:p>
            <a:fld id="{C9F15B77-FBFB-46DF-89C4-7ADB7EF87277}" type="datetime1">
              <a:rPr lang="zh-TW" altLang="en-US" smtClean="0"/>
              <a:t>2022/5/29</a:t>
            </a:fld>
            <a:endParaRPr lang="zh-TW" altLang="en-US"/>
          </a:p>
        </p:txBody>
      </p:sp>
      <p:sp>
        <p:nvSpPr>
          <p:cNvPr id="8" name="頁尾版面配置區 7">
            <a:extLst>
              <a:ext uri="{FF2B5EF4-FFF2-40B4-BE49-F238E27FC236}">
                <a16:creationId xmlns:a16="http://schemas.microsoft.com/office/drawing/2014/main" id="{52A00184-43A9-490F-B7DD-B0C8EAD0201F}"/>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7F8E0ED8-1E66-4CD1-97D8-03889A8B65B7}"/>
              </a:ext>
            </a:extLst>
          </p:cNvPr>
          <p:cNvSpPr>
            <a:spLocks noGrp="1"/>
          </p:cNvSpPr>
          <p:nvPr>
            <p:ph type="sldNum" sz="quarter" idx="12"/>
          </p:nvPr>
        </p:nvSpPr>
        <p:spPr>
          <a:xfrm>
            <a:off x="8610600" y="6356350"/>
            <a:ext cx="2743200" cy="365125"/>
          </a:xfrm>
          <a:prstGeom prst="rect">
            <a:avLst/>
          </a:prstGeom>
        </p:spPr>
        <p:txBody>
          <a:bodyPr/>
          <a:lstStyle/>
          <a:p>
            <a:fld id="{7DA83CBE-A3DA-4475-8E7E-C4720364E3C1}" type="slidenum">
              <a:rPr lang="zh-TW" altLang="en-US" smtClean="0"/>
              <a:t>‹#›</a:t>
            </a:fld>
            <a:endParaRPr lang="zh-TW" altLang="en-US"/>
          </a:p>
        </p:txBody>
      </p:sp>
    </p:spTree>
    <p:extLst>
      <p:ext uri="{BB962C8B-B14F-4D97-AF65-F5344CB8AC3E}">
        <p14:creationId xmlns:p14="http://schemas.microsoft.com/office/powerpoint/2010/main" val="1045111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6B7A21-4099-4D02-BB04-4CA879A0C368}"/>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09D811C3-B8B9-4E3E-8F0E-74C5290A43DD}"/>
              </a:ext>
            </a:extLst>
          </p:cNvPr>
          <p:cNvSpPr>
            <a:spLocks noGrp="1"/>
          </p:cNvSpPr>
          <p:nvPr>
            <p:ph type="dt" sz="half" idx="10"/>
          </p:nvPr>
        </p:nvSpPr>
        <p:spPr/>
        <p:txBody>
          <a:bodyPr/>
          <a:lstStyle/>
          <a:p>
            <a:fld id="{C0C54100-8010-44AD-8755-3B2882909E0E}" type="datetime1">
              <a:rPr lang="zh-TW" altLang="en-US" smtClean="0"/>
              <a:t>2022/5/29</a:t>
            </a:fld>
            <a:endParaRPr lang="zh-TW" altLang="en-US"/>
          </a:p>
        </p:txBody>
      </p:sp>
      <p:sp>
        <p:nvSpPr>
          <p:cNvPr id="4" name="頁尾版面配置區 3">
            <a:extLst>
              <a:ext uri="{FF2B5EF4-FFF2-40B4-BE49-F238E27FC236}">
                <a16:creationId xmlns:a16="http://schemas.microsoft.com/office/drawing/2014/main" id="{59071F59-BBF8-41DF-AFC2-A74F33708BA5}"/>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FD49FDDE-9C55-48DF-B568-44C39D9A3F0D}"/>
              </a:ext>
            </a:extLst>
          </p:cNvPr>
          <p:cNvSpPr>
            <a:spLocks noGrp="1"/>
          </p:cNvSpPr>
          <p:nvPr>
            <p:ph type="sldNum" sz="quarter" idx="12"/>
          </p:nvPr>
        </p:nvSpPr>
        <p:spPr>
          <a:xfrm>
            <a:off x="8610600" y="6356350"/>
            <a:ext cx="2743200" cy="365125"/>
          </a:xfrm>
          <a:prstGeom prst="rect">
            <a:avLst/>
          </a:prstGeom>
        </p:spPr>
        <p:txBody>
          <a:bodyPr/>
          <a:lstStyle/>
          <a:p>
            <a:fld id="{7DA83CBE-A3DA-4475-8E7E-C4720364E3C1}" type="slidenum">
              <a:rPr lang="zh-TW" altLang="en-US" smtClean="0"/>
              <a:t>‹#›</a:t>
            </a:fld>
            <a:endParaRPr lang="zh-TW" altLang="en-US"/>
          </a:p>
        </p:txBody>
      </p:sp>
    </p:spTree>
    <p:extLst>
      <p:ext uri="{BB962C8B-B14F-4D97-AF65-F5344CB8AC3E}">
        <p14:creationId xmlns:p14="http://schemas.microsoft.com/office/powerpoint/2010/main" val="1249571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6A268544-F505-460A-870F-E75756813724}"/>
              </a:ext>
            </a:extLst>
          </p:cNvPr>
          <p:cNvSpPr>
            <a:spLocks noGrp="1"/>
          </p:cNvSpPr>
          <p:nvPr>
            <p:ph type="dt" sz="half" idx="10"/>
          </p:nvPr>
        </p:nvSpPr>
        <p:spPr/>
        <p:txBody>
          <a:bodyPr/>
          <a:lstStyle/>
          <a:p>
            <a:fld id="{59EF75EE-5557-4A70-9370-F9BFBDDBECE7}" type="datetime1">
              <a:rPr lang="zh-TW" altLang="en-US" smtClean="0"/>
              <a:t>2022/5/29</a:t>
            </a:fld>
            <a:endParaRPr lang="zh-TW" altLang="en-US"/>
          </a:p>
        </p:txBody>
      </p:sp>
      <p:sp>
        <p:nvSpPr>
          <p:cNvPr id="3" name="頁尾版面配置區 2">
            <a:extLst>
              <a:ext uri="{FF2B5EF4-FFF2-40B4-BE49-F238E27FC236}">
                <a16:creationId xmlns:a16="http://schemas.microsoft.com/office/drawing/2014/main" id="{E1325F02-D435-4E8C-8760-09058450A6EB}"/>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66807C94-8876-46F7-B084-A890654EDEDA}"/>
              </a:ext>
            </a:extLst>
          </p:cNvPr>
          <p:cNvSpPr>
            <a:spLocks noGrp="1"/>
          </p:cNvSpPr>
          <p:nvPr>
            <p:ph type="sldNum" sz="quarter" idx="12"/>
          </p:nvPr>
        </p:nvSpPr>
        <p:spPr>
          <a:xfrm>
            <a:off x="8610600" y="6356350"/>
            <a:ext cx="2743200" cy="365125"/>
          </a:xfrm>
          <a:prstGeom prst="rect">
            <a:avLst/>
          </a:prstGeom>
        </p:spPr>
        <p:txBody>
          <a:bodyPr/>
          <a:lstStyle/>
          <a:p>
            <a:fld id="{7DA83CBE-A3DA-4475-8E7E-C4720364E3C1}" type="slidenum">
              <a:rPr lang="zh-TW" altLang="en-US" smtClean="0"/>
              <a:t>‹#›</a:t>
            </a:fld>
            <a:endParaRPr lang="zh-TW" altLang="en-US"/>
          </a:p>
        </p:txBody>
      </p:sp>
    </p:spTree>
    <p:extLst>
      <p:ext uri="{BB962C8B-B14F-4D97-AF65-F5344CB8AC3E}">
        <p14:creationId xmlns:p14="http://schemas.microsoft.com/office/powerpoint/2010/main" val="2895680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DD35C8-B56F-4232-B604-AC0D4341E693}"/>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20AE5B04-5D8C-4172-AF85-251E519013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EA528A04-30CD-45DC-8940-C4109F3898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A5BE25C2-D63D-4DE2-A927-F934133BF33C}"/>
              </a:ext>
            </a:extLst>
          </p:cNvPr>
          <p:cNvSpPr>
            <a:spLocks noGrp="1"/>
          </p:cNvSpPr>
          <p:nvPr>
            <p:ph type="dt" sz="half" idx="10"/>
          </p:nvPr>
        </p:nvSpPr>
        <p:spPr/>
        <p:txBody>
          <a:bodyPr/>
          <a:lstStyle/>
          <a:p>
            <a:fld id="{EA71C4F5-CC30-418E-AB3F-5571BBF0142E}" type="datetime1">
              <a:rPr lang="zh-TW" altLang="en-US" smtClean="0"/>
              <a:t>2022/5/29</a:t>
            </a:fld>
            <a:endParaRPr lang="zh-TW" altLang="en-US"/>
          </a:p>
        </p:txBody>
      </p:sp>
      <p:sp>
        <p:nvSpPr>
          <p:cNvPr id="6" name="頁尾版面配置區 5">
            <a:extLst>
              <a:ext uri="{FF2B5EF4-FFF2-40B4-BE49-F238E27FC236}">
                <a16:creationId xmlns:a16="http://schemas.microsoft.com/office/drawing/2014/main" id="{D1DCEE26-9C87-4D1F-B404-4AB4C16FED5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48B946A-69D6-4899-ACD8-3C8B7C7D8A21}"/>
              </a:ext>
            </a:extLst>
          </p:cNvPr>
          <p:cNvSpPr>
            <a:spLocks noGrp="1"/>
          </p:cNvSpPr>
          <p:nvPr>
            <p:ph type="sldNum" sz="quarter" idx="12"/>
          </p:nvPr>
        </p:nvSpPr>
        <p:spPr>
          <a:xfrm>
            <a:off x="8610600" y="6356350"/>
            <a:ext cx="2743200" cy="365125"/>
          </a:xfrm>
          <a:prstGeom prst="rect">
            <a:avLst/>
          </a:prstGeom>
        </p:spPr>
        <p:txBody>
          <a:bodyPr/>
          <a:lstStyle/>
          <a:p>
            <a:fld id="{7DA83CBE-A3DA-4475-8E7E-C4720364E3C1}" type="slidenum">
              <a:rPr lang="zh-TW" altLang="en-US" smtClean="0"/>
              <a:t>‹#›</a:t>
            </a:fld>
            <a:endParaRPr lang="zh-TW" altLang="en-US"/>
          </a:p>
        </p:txBody>
      </p:sp>
    </p:spTree>
    <p:extLst>
      <p:ext uri="{BB962C8B-B14F-4D97-AF65-F5344CB8AC3E}">
        <p14:creationId xmlns:p14="http://schemas.microsoft.com/office/powerpoint/2010/main" val="1864792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38658B-5300-46A6-8AA4-174F40563403}"/>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58E121F5-140D-4438-BA4D-16994F5045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EC3D0840-FAD2-4638-9685-D09768D6C0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838394E4-B7DB-4F3D-99E3-77841BE35F2E}"/>
              </a:ext>
            </a:extLst>
          </p:cNvPr>
          <p:cNvSpPr>
            <a:spLocks noGrp="1"/>
          </p:cNvSpPr>
          <p:nvPr>
            <p:ph type="dt" sz="half" idx="10"/>
          </p:nvPr>
        </p:nvSpPr>
        <p:spPr/>
        <p:txBody>
          <a:bodyPr/>
          <a:lstStyle/>
          <a:p>
            <a:fld id="{13BDA549-A1E5-488E-A28F-6EDEF2BB8962}" type="datetime1">
              <a:rPr lang="zh-TW" altLang="en-US" smtClean="0"/>
              <a:t>2022/5/29</a:t>
            </a:fld>
            <a:endParaRPr lang="zh-TW" altLang="en-US"/>
          </a:p>
        </p:txBody>
      </p:sp>
      <p:sp>
        <p:nvSpPr>
          <p:cNvPr id="6" name="頁尾版面配置區 5">
            <a:extLst>
              <a:ext uri="{FF2B5EF4-FFF2-40B4-BE49-F238E27FC236}">
                <a16:creationId xmlns:a16="http://schemas.microsoft.com/office/drawing/2014/main" id="{F1379B88-C521-4EC2-B159-49A28219591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5E499A0-99D8-4DD6-9841-0AD9963648C3}"/>
              </a:ext>
            </a:extLst>
          </p:cNvPr>
          <p:cNvSpPr>
            <a:spLocks noGrp="1"/>
          </p:cNvSpPr>
          <p:nvPr>
            <p:ph type="sldNum" sz="quarter" idx="12"/>
          </p:nvPr>
        </p:nvSpPr>
        <p:spPr>
          <a:xfrm>
            <a:off x="8610600" y="6356350"/>
            <a:ext cx="2743200" cy="365125"/>
          </a:xfrm>
          <a:prstGeom prst="rect">
            <a:avLst/>
          </a:prstGeom>
        </p:spPr>
        <p:txBody>
          <a:bodyPr/>
          <a:lstStyle/>
          <a:p>
            <a:fld id="{7DA83CBE-A3DA-4475-8E7E-C4720364E3C1}" type="slidenum">
              <a:rPr lang="zh-TW" altLang="en-US" smtClean="0"/>
              <a:t>‹#›</a:t>
            </a:fld>
            <a:endParaRPr lang="zh-TW" altLang="en-US"/>
          </a:p>
        </p:txBody>
      </p:sp>
    </p:spTree>
    <p:extLst>
      <p:ext uri="{BB962C8B-B14F-4D97-AF65-F5344CB8AC3E}">
        <p14:creationId xmlns:p14="http://schemas.microsoft.com/office/powerpoint/2010/main" val="2287334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0D8A0F29-F99E-4561-A6E2-C849F1A23A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9C306EF-0DE3-48F6-980C-2279426E12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E0FCC13-43E9-4DBB-B0CC-4C4115910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114092-CCBA-489D-84B7-B18534A57D36}" type="datetime1">
              <a:rPr lang="zh-TW" altLang="en-US" smtClean="0"/>
              <a:t>2022/5/29</a:t>
            </a:fld>
            <a:endParaRPr lang="zh-TW" altLang="en-US"/>
          </a:p>
        </p:txBody>
      </p:sp>
      <p:sp>
        <p:nvSpPr>
          <p:cNvPr id="5" name="頁尾版面配置區 4">
            <a:extLst>
              <a:ext uri="{FF2B5EF4-FFF2-40B4-BE49-F238E27FC236}">
                <a16:creationId xmlns:a16="http://schemas.microsoft.com/office/drawing/2014/main" id="{A9D12251-5732-40D9-BCF5-89088CC851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7" name="投影片編號版面配置區 5">
            <a:extLst>
              <a:ext uri="{FF2B5EF4-FFF2-40B4-BE49-F238E27FC236}">
                <a16:creationId xmlns:a16="http://schemas.microsoft.com/office/drawing/2014/main" id="{692163A3-7285-4AA8-A9AC-91D2D0830324}"/>
              </a:ext>
            </a:extLst>
          </p:cNvPr>
          <p:cNvSpPr>
            <a:spLocks noGrp="1"/>
          </p:cNvSpPr>
          <p:nvPr>
            <p:ph type="sldNum" sz="quarter" idx="4"/>
          </p:nvPr>
        </p:nvSpPr>
        <p:spPr>
          <a:xfrm>
            <a:off x="8610600" y="6356350"/>
            <a:ext cx="2743200" cy="365125"/>
          </a:xfrm>
          <a:prstGeom prst="rect">
            <a:avLst/>
          </a:prstGeom>
        </p:spPr>
        <p:txBody>
          <a:bodyPr/>
          <a:lstStyle>
            <a:lvl1pPr algn="r">
              <a:defRPr sz="1400" b="1">
                <a:solidFill>
                  <a:schemeClr val="tx1"/>
                </a:solidFill>
                <a:latin typeface="Times New Roman" panose="02020603050405020304" pitchFamily="18" charset="0"/>
                <a:cs typeface="Times New Roman" panose="02020603050405020304" pitchFamily="18" charset="0"/>
              </a:defRPr>
            </a:lvl1pPr>
          </a:lstStyle>
          <a:p>
            <a:fld id="{7DA83CBE-A3DA-4475-8E7E-C4720364E3C1}" type="slidenum">
              <a:rPr lang="zh-TW" altLang="en-US" smtClean="0"/>
              <a:pPr/>
              <a:t>‹#›</a:t>
            </a:fld>
            <a:endParaRPr lang="zh-TW" altLang="en-US" dirty="0"/>
          </a:p>
        </p:txBody>
      </p:sp>
    </p:spTree>
    <p:extLst>
      <p:ext uri="{BB962C8B-B14F-4D97-AF65-F5344CB8AC3E}">
        <p14:creationId xmlns:p14="http://schemas.microsoft.com/office/powerpoint/2010/main" val="1667249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18.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E9E8A533-25AB-4623-9525-9D3BEBB05049}"/>
              </a:ext>
            </a:extLst>
          </p:cNvPr>
          <p:cNvSpPr>
            <a:spLocks noGrp="1"/>
          </p:cNvSpPr>
          <p:nvPr>
            <p:ph type="ctrTitle"/>
          </p:nvPr>
        </p:nvSpPr>
        <p:spPr>
          <a:xfrm>
            <a:off x="1524000" y="1594033"/>
            <a:ext cx="9144000" cy="2092571"/>
          </a:xfrm>
        </p:spPr>
        <p:txBody>
          <a:bodyPr>
            <a:normAutofit/>
          </a:bodyPr>
          <a:lstStyle/>
          <a:p>
            <a:r>
              <a:rPr lang="zh-TW" altLang="en-US" b="1" dirty="0">
                <a:latin typeface="Adobe Caslon Pro" panose="0205050205050A020403" pitchFamily="18" charset="0"/>
                <a:ea typeface="Adobe 仿宋 Std R" panose="02020400000000000000" pitchFamily="18" charset="-128"/>
              </a:rPr>
              <a:t>運輸需求分析</a:t>
            </a:r>
            <a:br>
              <a:rPr lang="en-US" altLang="zh-TW" b="1" dirty="0">
                <a:latin typeface="Adobe Caslon Pro" panose="0205050205050A020403" pitchFamily="18" charset="0"/>
                <a:ea typeface="Adobe 仿宋 Std R" panose="02020400000000000000" pitchFamily="18" charset="-128"/>
              </a:rPr>
            </a:br>
            <a:r>
              <a:rPr lang="zh-TW" altLang="en-US" b="1" dirty="0">
                <a:latin typeface="Adobe Caslon Pro" panose="0205050205050A020403" pitchFamily="18" charset="0"/>
                <a:ea typeface="Adobe 仿宋 Std R" panose="02020400000000000000" pitchFamily="18" charset="-128"/>
              </a:rPr>
              <a:t>期末報告</a:t>
            </a:r>
          </a:p>
        </p:txBody>
      </p:sp>
      <p:sp>
        <p:nvSpPr>
          <p:cNvPr id="5" name="副標題 2">
            <a:extLst>
              <a:ext uri="{FF2B5EF4-FFF2-40B4-BE49-F238E27FC236}">
                <a16:creationId xmlns:a16="http://schemas.microsoft.com/office/drawing/2014/main" id="{46DAD968-EFD4-46A8-B66E-947162BABB88}"/>
              </a:ext>
            </a:extLst>
          </p:cNvPr>
          <p:cNvSpPr>
            <a:spLocks noGrp="1"/>
          </p:cNvSpPr>
          <p:nvPr>
            <p:ph type="subTitle" idx="1"/>
          </p:nvPr>
        </p:nvSpPr>
        <p:spPr>
          <a:xfrm>
            <a:off x="1524000" y="5189617"/>
            <a:ext cx="9144000" cy="920195"/>
          </a:xfrm>
        </p:spPr>
        <p:txBody>
          <a:bodyPr>
            <a:noAutofit/>
          </a:bodyPr>
          <a:lstStyle/>
          <a:p>
            <a:r>
              <a:rPr lang="en-US" altLang="zh-TW" b="1" dirty="0">
                <a:latin typeface="Times New Roman" panose="02020603050405020304" pitchFamily="18" charset="0"/>
                <a:ea typeface="Adobe 仿宋 Std R" panose="02020400000000000000" pitchFamily="18" charset="-128"/>
                <a:cs typeface="Times New Roman" panose="02020603050405020304" pitchFamily="18" charset="0"/>
              </a:rPr>
              <a:t>310702051</a:t>
            </a:r>
            <a:r>
              <a:rPr lang="zh-TW" altLang="en-US" b="1" dirty="0">
                <a:latin typeface="Times New Roman" panose="02020603050405020304" pitchFamily="18" charset="0"/>
                <a:ea typeface="Adobe 仿宋 Std R" panose="02020400000000000000" pitchFamily="18" charset="-128"/>
                <a:cs typeface="Times New Roman" panose="02020603050405020304" pitchFamily="18" charset="0"/>
              </a:rPr>
              <a:t>    交通碩一    葉家榮</a:t>
            </a:r>
            <a:endParaRPr lang="en-US" altLang="zh-TW" b="1" dirty="0">
              <a:latin typeface="Times New Roman" panose="02020603050405020304" pitchFamily="18" charset="0"/>
              <a:ea typeface="Adobe 仿宋 Std R" panose="02020400000000000000" pitchFamily="18" charset="-128"/>
              <a:cs typeface="Times New Roman" panose="02020603050405020304" pitchFamily="18" charset="0"/>
            </a:endParaRPr>
          </a:p>
          <a:p>
            <a:r>
              <a:rPr lang="en-US" altLang="zh-TW" b="1" dirty="0">
                <a:latin typeface="Times New Roman" panose="02020603050405020304" pitchFamily="18" charset="0"/>
                <a:ea typeface="Adobe 仿宋 Std R" panose="02020400000000000000" pitchFamily="18" charset="-128"/>
                <a:cs typeface="Times New Roman" panose="02020603050405020304" pitchFamily="18" charset="0"/>
              </a:rPr>
              <a:t>310702067</a:t>
            </a:r>
            <a:r>
              <a:rPr lang="zh-TW" altLang="en-US" b="1" dirty="0">
                <a:latin typeface="Times New Roman" panose="02020603050405020304" pitchFamily="18" charset="0"/>
                <a:ea typeface="Adobe 仿宋 Std R" panose="02020400000000000000" pitchFamily="18" charset="-128"/>
                <a:cs typeface="Times New Roman" panose="02020603050405020304" pitchFamily="18" charset="0"/>
              </a:rPr>
              <a:t>    交通碩一    史名傑</a:t>
            </a:r>
          </a:p>
        </p:txBody>
      </p:sp>
      <p:sp>
        <p:nvSpPr>
          <p:cNvPr id="6" name="副標題 2">
            <a:extLst>
              <a:ext uri="{FF2B5EF4-FFF2-40B4-BE49-F238E27FC236}">
                <a16:creationId xmlns:a16="http://schemas.microsoft.com/office/drawing/2014/main" id="{CA70B111-54D8-4DB8-9265-6CDAE633F954}"/>
              </a:ext>
            </a:extLst>
          </p:cNvPr>
          <p:cNvSpPr txBox="1">
            <a:spLocks/>
          </p:cNvSpPr>
          <p:nvPr/>
        </p:nvSpPr>
        <p:spPr>
          <a:xfrm>
            <a:off x="1011382" y="3977083"/>
            <a:ext cx="10169236" cy="6073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sz="3200" b="1" dirty="0" err="1">
                <a:latin typeface="Times New Roman" panose="02020603050405020304" pitchFamily="18" charset="0"/>
                <a:ea typeface="Adobe 仿宋 Std R" panose="02020400000000000000" pitchFamily="18" charset="-128"/>
                <a:cs typeface="Times New Roman" panose="02020603050405020304" pitchFamily="18" charset="0"/>
              </a:rPr>
              <a:t>YouBike</a:t>
            </a:r>
            <a:r>
              <a:rPr lang="en-US" altLang="zh-TW" sz="3200" b="1" dirty="0">
                <a:latin typeface="Times New Roman" panose="02020603050405020304" pitchFamily="18" charset="0"/>
                <a:ea typeface="Adobe 仿宋 Std R" panose="02020400000000000000" pitchFamily="18" charset="-128"/>
                <a:cs typeface="Times New Roman" panose="02020603050405020304" pitchFamily="18" charset="0"/>
              </a:rPr>
              <a:t> 1.0</a:t>
            </a:r>
            <a:r>
              <a:rPr lang="zh-TW" altLang="en-US" sz="3200" b="1" dirty="0">
                <a:latin typeface="Times New Roman" panose="02020603050405020304" pitchFamily="18" charset="0"/>
                <a:ea typeface="Adobe 仿宋 Std R" panose="02020400000000000000" pitchFamily="18" charset="-128"/>
                <a:cs typeface="Times New Roman" panose="02020603050405020304" pitchFamily="18" charset="0"/>
              </a:rPr>
              <a:t> 與 </a:t>
            </a:r>
            <a:r>
              <a:rPr lang="en-US" altLang="zh-TW" sz="3200" b="1" dirty="0" err="1">
                <a:latin typeface="Times New Roman" panose="02020603050405020304" pitchFamily="18" charset="0"/>
                <a:ea typeface="Adobe 仿宋 Std R" panose="02020400000000000000" pitchFamily="18" charset="-128"/>
                <a:cs typeface="Times New Roman" panose="02020603050405020304" pitchFamily="18" charset="0"/>
              </a:rPr>
              <a:t>YouBike</a:t>
            </a:r>
            <a:r>
              <a:rPr lang="en-US" altLang="zh-TW" sz="3200" b="1" dirty="0">
                <a:latin typeface="Times New Roman" panose="02020603050405020304" pitchFamily="18" charset="0"/>
                <a:ea typeface="Adobe 仿宋 Std R" panose="02020400000000000000" pitchFamily="18" charset="-128"/>
                <a:cs typeface="Times New Roman" panose="02020603050405020304" pitchFamily="18" charset="0"/>
              </a:rPr>
              <a:t> 2.0</a:t>
            </a:r>
            <a:r>
              <a:rPr lang="zh-TW" altLang="en-US" sz="3200" b="1" dirty="0">
                <a:latin typeface="Times New Roman" panose="02020603050405020304" pitchFamily="18" charset="0"/>
                <a:ea typeface="Adobe 仿宋 Std R" panose="02020400000000000000" pitchFamily="18" charset="-128"/>
                <a:cs typeface="Times New Roman" panose="02020603050405020304" pitchFamily="18" charset="0"/>
              </a:rPr>
              <a:t> 騎乘量之影響因素探討</a:t>
            </a:r>
            <a:endParaRPr lang="en-US" altLang="zh-TW" sz="3200" b="1" dirty="0">
              <a:latin typeface="Times New Roman" panose="02020603050405020304" pitchFamily="18" charset="0"/>
              <a:ea typeface="Adobe 仿宋 Std R" panose="02020400000000000000" pitchFamily="18" charset="-128"/>
              <a:cs typeface="Times New Roman" panose="02020603050405020304" pitchFamily="18" charset="0"/>
            </a:endParaRPr>
          </a:p>
        </p:txBody>
      </p:sp>
      <p:sp>
        <p:nvSpPr>
          <p:cNvPr id="7" name="投影片編號版面配置區 6">
            <a:extLst>
              <a:ext uri="{FF2B5EF4-FFF2-40B4-BE49-F238E27FC236}">
                <a16:creationId xmlns:a16="http://schemas.microsoft.com/office/drawing/2014/main" id="{4FA9F621-06E8-4492-A083-2ECB99831B32}"/>
              </a:ext>
            </a:extLst>
          </p:cNvPr>
          <p:cNvSpPr>
            <a:spLocks noGrp="1"/>
          </p:cNvSpPr>
          <p:nvPr>
            <p:ph type="sldNum" sz="quarter" idx="12"/>
          </p:nvPr>
        </p:nvSpPr>
        <p:spPr>
          <a:xfrm>
            <a:off x="9296400" y="6421005"/>
            <a:ext cx="2743200" cy="365125"/>
          </a:xfrm>
        </p:spPr>
        <p:txBody>
          <a:bodyPr/>
          <a:lstStyle/>
          <a:p>
            <a:fld id="{7DA83CBE-A3DA-4475-8E7E-C4720364E3C1}" type="slidenum">
              <a:rPr lang="zh-TW" altLang="en-US" sz="1600" smtClean="0"/>
              <a:t>1</a:t>
            </a:fld>
            <a:endParaRPr lang="zh-TW" altLang="en-US" sz="1600"/>
          </a:p>
        </p:txBody>
      </p:sp>
    </p:spTree>
    <p:extLst>
      <p:ext uri="{BB962C8B-B14F-4D97-AF65-F5344CB8AC3E}">
        <p14:creationId xmlns:p14="http://schemas.microsoft.com/office/powerpoint/2010/main" val="1100369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A73BA9E5-4C97-894A-6BC3-3175660A68EB}"/>
              </a:ext>
            </a:extLst>
          </p:cNvPr>
          <p:cNvPicPr>
            <a:picLocks noChangeAspect="1"/>
          </p:cNvPicPr>
          <p:nvPr/>
        </p:nvPicPr>
        <p:blipFill rotWithShape="1">
          <a:blip r:embed="rId3">
            <a:extLst>
              <a:ext uri="{28A0092B-C50C-407E-A947-70E740481C1C}">
                <a14:useLocalDpi xmlns:a14="http://schemas.microsoft.com/office/drawing/2010/main" val="0"/>
              </a:ext>
            </a:extLst>
          </a:blip>
          <a:srcRect l="4137" b="1991"/>
          <a:stretch/>
        </p:blipFill>
        <p:spPr>
          <a:xfrm>
            <a:off x="7173899" y="136525"/>
            <a:ext cx="5018101" cy="6721475"/>
          </a:xfrm>
          <a:prstGeom prst="rect">
            <a:avLst/>
          </a:prstGeom>
        </p:spPr>
      </p:pic>
      <p:pic>
        <p:nvPicPr>
          <p:cNvPr id="3" name="圖片 2">
            <a:extLst>
              <a:ext uri="{FF2B5EF4-FFF2-40B4-BE49-F238E27FC236}">
                <a16:creationId xmlns:a16="http://schemas.microsoft.com/office/drawing/2014/main" id="{5ED2F9C2-3A48-352B-2869-B7F7507E437C}"/>
              </a:ext>
            </a:extLst>
          </p:cNvPr>
          <p:cNvPicPr>
            <a:picLocks noChangeAspect="1"/>
          </p:cNvPicPr>
          <p:nvPr/>
        </p:nvPicPr>
        <p:blipFill rotWithShape="1">
          <a:blip r:embed="rId4">
            <a:extLst>
              <a:ext uri="{28A0092B-C50C-407E-A947-70E740481C1C}">
                <a14:useLocalDpi xmlns:a14="http://schemas.microsoft.com/office/drawing/2010/main" val="0"/>
              </a:ext>
            </a:extLst>
          </a:blip>
          <a:srcRect b="1991"/>
          <a:stretch/>
        </p:blipFill>
        <p:spPr>
          <a:xfrm>
            <a:off x="2064571" y="136525"/>
            <a:ext cx="5234651" cy="6721475"/>
          </a:xfrm>
          <a:prstGeom prst="rect">
            <a:avLst/>
          </a:prstGeom>
        </p:spPr>
      </p:pic>
      <p:sp>
        <p:nvSpPr>
          <p:cNvPr id="7" name="文字方塊 6">
            <a:extLst>
              <a:ext uri="{FF2B5EF4-FFF2-40B4-BE49-F238E27FC236}">
                <a16:creationId xmlns:a16="http://schemas.microsoft.com/office/drawing/2014/main" id="{741795C8-31CA-4285-AE55-8F91E4BA4559}"/>
              </a:ext>
            </a:extLst>
          </p:cNvPr>
          <p:cNvSpPr txBox="1"/>
          <p:nvPr/>
        </p:nvSpPr>
        <p:spPr>
          <a:xfrm>
            <a:off x="984740" y="633046"/>
            <a:ext cx="2294218" cy="707886"/>
          </a:xfrm>
          <a:prstGeom prst="rect">
            <a:avLst/>
          </a:prstGeom>
          <a:noFill/>
        </p:spPr>
        <p:txBody>
          <a:bodyPr wrap="none" rtlCol="0">
            <a:spAutoFit/>
          </a:bodyPr>
          <a:lstStyle/>
          <a:p>
            <a:r>
              <a:rPr lang="zh-TW" altLang="en-US" sz="4000" b="1" dirty="0">
                <a:latin typeface="Adobe 仿宋 Std R" panose="02020400000000000000" pitchFamily="18" charset="-128"/>
                <a:ea typeface="Adobe 仿宋 Std R" panose="02020400000000000000" pitchFamily="18" charset="-128"/>
              </a:rPr>
              <a:t>研究結果</a:t>
            </a:r>
          </a:p>
        </p:txBody>
      </p:sp>
      <p:sp>
        <p:nvSpPr>
          <p:cNvPr id="38" name="文字方塊 37">
            <a:extLst>
              <a:ext uri="{FF2B5EF4-FFF2-40B4-BE49-F238E27FC236}">
                <a16:creationId xmlns:a16="http://schemas.microsoft.com/office/drawing/2014/main" id="{F33993C7-9AD4-8E61-3360-7A118CBE28D1}"/>
              </a:ext>
            </a:extLst>
          </p:cNvPr>
          <p:cNvSpPr txBox="1"/>
          <p:nvPr/>
        </p:nvSpPr>
        <p:spPr>
          <a:xfrm>
            <a:off x="984740" y="1468965"/>
            <a:ext cx="3566403" cy="523220"/>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r>
              <a:rPr lang="zh-TW" altLang="en-US" sz="2800" dirty="0">
                <a:effectLst>
                  <a:outerShdw blurRad="38100" dist="38100" dir="2700000" algn="tl">
                    <a:srgbClr val="000000">
                      <a:alpha val="43137"/>
                    </a:srgbClr>
                  </a:outerShdw>
                </a:effectLst>
              </a:rPr>
              <a:t>站點租還量統計</a:t>
            </a:r>
            <a:endParaRPr lang="en-US" altLang="zh-TW" sz="2800" dirty="0">
              <a:effectLst>
                <a:outerShdw blurRad="38100" dist="38100" dir="2700000" algn="tl">
                  <a:srgbClr val="000000">
                    <a:alpha val="43137"/>
                  </a:srgbClr>
                </a:outerShdw>
              </a:effectLst>
            </a:endParaRPr>
          </a:p>
        </p:txBody>
      </p:sp>
      <p:sp>
        <p:nvSpPr>
          <p:cNvPr id="46" name="投影片編號版面配置區 6">
            <a:extLst>
              <a:ext uri="{FF2B5EF4-FFF2-40B4-BE49-F238E27FC236}">
                <a16:creationId xmlns:a16="http://schemas.microsoft.com/office/drawing/2014/main" id="{FFF54B82-E9BF-727B-BB80-ABBFA7E78DEB}"/>
              </a:ext>
            </a:extLst>
          </p:cNvPr>
          <p:cNvSpPr>
            <a:spLocks noGrp="1"/>
          </p:cNvSpPr>
          <p:nvPr>
            <p:ph type="sldNum" sz="quarter" idx="12"/>
          </p:nvPr>
        </p:nvSpPr>
        <p:spPr>
          <a:xfrm>
            <a:off x="9296400" y="6421005"/>
            <a:ext cx="2743200" cy="365125"/>
          </a:xfrm>
        </p:spPr>
        <p:txBody>
          <a:bodyPr/>
          <a:lstStyle/>
          <a:p>
            <a:fld id="{7DA83CBE-A3DA-4475-8E7E-C4720364E3C1}" type="slidenum">
              <a:rPr lang="zh-TW" altLang="en-US" sz="1600" smtClean="0"/>
              <a:t>10</a:t>
            </a:fld>
            <a:endParaRPr lang="zh-TW" altLang="en-US" sz="1600"/>
          </a:p>
        </p:txBody>
      </p:sp>
    </p:spTree>
    <p:extLst>
      <p:ext uri="{BB962C8B-B14F-4D97-AF65-F5344CB8AC3E}">
        <p14:creationId xmlns:p14="http://schemas.microsoft.com/office/powerpoint/2010/main" val="2427470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31460AE7-40A9-EDFC-39AB-B8C4A5FF9A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8377" y="1889191"/>
            <a:ext cx="9032240" cy="4960328"/>
          </a:xfrm>
          <a:prstGeom prst="rect">
            <a:avLst/>
          </a:prstGeom>
        </p:spPr>
      </p:pic>
      <p:sp>
        <p:nvSpPr>
          <p:cNvPr id="7" name="文字方塊 6">
            <a:extLst>
              <a:ext uri="{FF2B5EF4-FFF2-40B4-BE49-F238E27FC236}">
                <a16:creationId xmlns:a16="http://schemas.microsoft.com/office/drawing/2014/main" id="{741795C8-31CA-4285-AE55-8F91E4BA4559}"/>
              </a:ext>
            </a:extLst>
          </p:cNvPr>
          <p:cNvSpPr txBox="1"/>
          <p:nvPr/>
        </p:nvSpPr>
        <p:spPr>
          <a:xfrm>
            <a:off x="984740" y="633046"/>
            <a:ext cx="2294218" cy="707886"/>
          </a:xfrm>
          <a:prstGeom prst="rect">
            <a:avLst/>
          </a:prstGeom>
          <a:noFill/>
        </p:spPr>
        <p:txBody>
          <a:bodyPr wrap="none" rtlCol="0">
            <a:spAutoFit/>
          </a:bodyPr>
          <a:lstStyle/>
          <a:p>
            <a:r>
              <a:rPr lang="zh-TW" altLang="en-US" sz="4000" b="1" dirty="0">
                <a:latin typeface="Adobe 仿宋 Std R" panose="02020400000000000000" pitchFamily="18" charset="-128"/>
                <a:ea typeface="Adobe 仿宋 Std R" panose="02020400000000000000" pitchFamily="18" charset="-128"/>
              </a:rPr>
              <a:t>研究結果</a:t>
            </a:r>
          </a:p>
        </p:txBody>
      </p:sp>
      <p:sp>
        <p:nvSpPr>
          <p:cNvPr id="38" name="文字方塊 37">
            <a:extLst>
              <a:ext uri="{FF2B5EF4-FFF2-40B4-BE49-F238E27FC236}">
                <a16:creationId xmlns:a16="http://schemas.microsoft.com/office/drawing/2014/main" id="{F33993C7-9AD4-8E61-3360-7A118CBE28D1}"/>
              </a:ext>
            </a:extLst>
          </p:cNvPr>
          <p:cNvSpPr txBox="1"/>
          <p:nvPr/>
        </p:nvSpPr>
        <p:spPr>
          <a:xfrm>
            <a:off x="984740" y="1468965"/>
            <a:ext cx="3566403" cy="523220"/>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r>
              <a:rPr lang="zh-TW" altLang="en-US" sz="2800" dirty="0">
                <a:effectLst>
                  <a:outerShdw blurRad="38100" dist="38100" dir="2700000" algn="tl">
                    <a:srgbClr val="000000">
                      <a:alpha val="43137"/>
                    </a:srgbClr>
                  </a:outerShdw>
                </a:effectLst>
              </a:rPr>
              <a:t>站點租還量統計</a:t>
            </a:r>
            <a:endParaRPr lang="en-US" altLang="zh-TW" sz="2800" dirty="0">
              <a:effectLst>
                <a:outerShdw blurRad="38100" dist="38100" dir="2700000" algn="tl">
                  <a:srgbClr val="000000">
                    <a:alpha val="43137"/>
                  </a:srgbClr>
                </a:outerShdw>
              </a:effectLst>
            </a:endParaRPr>
          </a:p>
        </p:txBody>
      </p:sp>
      <p:pic>
        <p:nvPicPr>
          <p:cNvPr id="11" name="圖片 10">
            <a:extLst>
              <a:ext uri="{FF2B5EF4-FFF2-40B4-BE49-F238E27FC236}">
                <a16:creationId xmlns:a16="http://schemas.microsoft.com/office/drawing/2014/main" id="{2B514A7B-89EA-0DC5-576F-D81916B5E7A4}"/>
              </a:ext>
            </a:extLst>
          </p:cNvPr>
          <p:cNvPicPr>
            <a:picLocks noChangeAspect="1"/>
          </p:cNvPicPr>
          <p:nvPr/>
        </p:nvPicPr>
        <p:blipFill rotWithShape="1">
          <a:blip r:embed="rId4"/>
          <a:srcRect l="49822" b="5498"/>
          <a:stretch/>
        </p:blipFill>
        <p:spPr>
          <a:xfrm>
            <a:off x="191383" y="4342597"/>
            <a:ext cx="2671235" cy="2515404"/>
          </a:xfrm>
          <a:prstGeom prst="rect">
            <a:avLst/>
          </a:prstGeom>
        </p:spPr>
      </p:pic>
      <p:pic>
        <p:nvPicPr>
          <p:cNvPr id="12" name="圖片 11">
            <a:extLst>
              <a:ext uri="{FF2B5EF4-FFF2-40B4-BE49-F238E27FC236}">
                <a16:creationId xmlns:a16="http://schemas.microsoft.com/office/drawing/2014/main" id="{210BA914-5167-B9C1-BE0C-3825C2713767}"/>
              </a:ext>
            </a:extLst>
          </p:cNvPr>
          <p:cNvPicPr>
            <a:picLocks noChangeAspect="1"/>
          </p:cNvPicPr>
          <p:nvPr/>
        </p:nvPicPr>
        <p:blipFill rotWithShape="1">
          <a:blip r:embed="rId4"/>
          <a:srcRect l="1" r="49924" b="9371"/>
          <a:stretch/>
        </p:blipFill>
        <p:spPr>
          <a:xfrm>
            <a:off x="191383" y="1992184"/>
            <a:ext cx="2671197" cy="2417256"/>
          </a:xfrm>
          <a:prstGeom prst="rect">
            <a:avLst/>
          </a:prstGeom>
        </p:spPr>
      </p:pic>
      <p:sp>
        <p:nvSpPr>
          <p:cNvPr id="8" name="矩形: 圓角 7">
            <a:extLst>
              <a:ext uri="{FF2B5EF4-FFF2-40B4-BE49-F238E27FC236}">
                <a16:creationId xmlns:a16="http://schemas.microsoft.com/office/drawing/2014/main" id="{E4971422-841B-17B3-5E39-9952318D1955}"/>
              </a:ext>
            </a:extLst>
          </p:cNvPr>
          <p:cNvSpPr/>
          <p:nvPr/>
        </p:nvSpPr>
        <p:spPr>
          <a:xfrm>
            <a:off x="191383" y="2682240"/>
            <a:ext cx="2671235" cy="152400"/>
          </a:xfrm>
          <a:prstGeom prst="round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圓角 13">
            <a:extLst>
              <a:ext uri="{FF2B5EF4-FFF2-40B4-BE49-F238E27FC236}">
                <a16:creationId xmlns:a16="http://schemas.microsoft.com/office/drawing/2014/main" id="{A151F46C-188E-64B6-BF75-D50564F40E4B}"/>
              </a:ext>
            </a:extLst>
          </p:cNvPr>
          <p:cNvSpPr/>
          <p:nvPr/>
        </p:nvSpPr>
        <p:spPr>
          <a:xfrm>
            <a:off x="191383" y="4686300"/>
            <a:ext cx="2671235" cy="152400"/>
          </a:xfrm>
          <a:prstGeom prst="roundRect">
            <a:avLst/>
          </a:prstGeom>
          <a:solidFill>
            <a:srgbClr val="3C81B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圓角 15">
            <a:extLst>
              <a:ext uri="{FF2B5EF4-FFF2-40B4-BE49-F238E27FC236}">
                <a16:creationId xmlns:a16="http://schemas.microsoft.com/office/drawing/2014/main" id="{764B6FB5-B1B7-43F6-58F7-E3753B1C5007}"/>
              </a:ext>
            </a:extLst>
          </p:cNvPr>
          <p:cNvSpPr/>
          <p:nvPr/>
        </p:nvSpPr>
        <p:spPr>
          <a:xfrm>
            <a:off x="191383" y="2329180"/>
            <a:ext cx="2671235" cy="152400"/>
          </a:xfrm>
          <a:prstGeom prst="round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投影片編號版面配置區 6">
            <a:extLst>
              <a:ext uri="{FF2B5EF4-FFF2-40B4-BE49-F238E27FC236}">
                <a16:creationId xmlns:a16="http://schemas.microsoft.com/office/drawing/2014/main" id="{0F9CE4C0-2743-D6F8-9F5E-BDC63890ADF3}"/>
              </a:ext>
            </a:extLst>
          </p:cNvPr>
          <p:cNvSpPr>
            <a:spLocks noGrp="1"/>
          </p:cNvSpPr>
          <p:nvPr>
            <p:ph type="sldNum" sz="quarter" idx="12"/>
          </p:nvPr>
        </p:nvSpPr>
        <p:spPr>
          <a:xfrm>
            <a:off x="9296400" y="6421005"/>
            <a:ext cx="2743200" cy="365125"/>
          </a:xfrm>
        </p:spPr>
        <p:txBody>
          <a:bodyPr/>
          <a:lstStyle/>
          <a:p>
            <a:fld id="{7DA83CBE-A3DA-4475-8E7E-C4720364E3C1}" type="slidenum">
              <a:rPr lang="zh-TW" altLang="en-US" sz="1600" smtClean="0"/>
              <a:t>11</a:t>
            </a:fld>
            <a:endParaRPr lang="zh-TW" altLang="en-US" sz="1600"/>
          </a:p>
        </p:txBody>
      </p:sp>
    </p:spTree>
    <p:extLst>
      <p:ext uri="{BB962C8B-B14F-4D97-AF65-F5344CB8AC3E}">
        <p14:creationId xmlns:p14="http://schemas.microsoft.com/office/powerpoint/2010/main" val="2478828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a:extLst>
              <a:ext uri="{FF2B5EF4-FFF2-40B4-BE49-F238E27FC236}">
                <a16:creationId xmlns:a16="http://schemas.microsoft.com/office/drawing/2014/main" id="{3DCA747B-FBB9-FD11-8DA6-2667E97321B9}"/>
              </a:ext>
            </a:extLst>
          </p:cNvPr>
          <p:cNvPicPr>
            <a:picLocks noChangeAspect="1"/>
          </p:cNvPicPr>
          <p:nvPr/>
        </p:nvPicPr>
        <p:blipFill rotWithShape="1">
          <a:blip r:embed="rId3">
            <a:extLst>
              <a:ext uri="{28A0092B-C50C-407E-A947-70E740481C1C}">
                <a14:useLocalDpi xmlns:a14="http://schemas.microsoft.com/office/drawing/2010/main" val="0"/>
              </a:ext>
            </a:extLst>
          </a:blip>
          <a:srcRect l="11998" t="-995" r="9735" b="2986"/>
          <a:stretch/>
        </p:blipFill>
        <p:spPr>
          <a:xfrm>
            <a:off x="2404705" y="68262"/>
            <a:ext cx="4959929" cy="6721475"/>
          </a:xfrm>
          <a:prstGeom prst="rect">
            <a:avLst/>
          </a:prstGeom>
        </p:spPr>
      </p:pic>
      <p:pic>
        <p:nvPicPr>
          <p:cNvPr id="8" name="圖片 7">
            <a:extLst>
              <a:ext uri="{FF2B5EF4-FFF2-40B4-BE49-F238E27FC236}">
                <a16:creationId xmlns:a16="http://schemas.microsoft.com/office/drawing/2014/main" id="{1216362A-2BD8-6BF5-E047-BE93DD67132D}"/>
              </a:ext>
            </a:extLst>
          </p:cNvPr>
          <p:cNvPicPr>
            <a:picLocks noChangeAspect="1"/>
          </p:cNvPicPr>
          <p:nvPr/>
        </p:nvPicPr>
        <p:blipFill rotWithShape="1">
          <a:blip r:embed="rId4">
            <a:extLst>
              <a:ext uri="{28A0092B-C50C-407E-A947-70E740481C1C}">
                <a14:useLocalDpi xmlns:a14="http://schemas.microsoft.com/office/drawing/2010/main" val="0"/>
              </a:ext>
            </a:extLst>
          </a:blip>
          <a:srcRect l="13529" r="13119" b="1991"/>
          <a:stretch/>
        </p:blipFill>
        <p:spPr>
          <a:xfrm>
            <a:off x="7232072" y="136525"/>
            <a:ext cx="4959928" cy="6721475"/>
          </a:xfrm>
          <a:prstGeom prst="rect">
            <a:avLst/>
          </a:prstGeom>
        </p:spPr>
      </p:pic>
      <p:sp>
        <p:nvSpPr>
          <p:cNvPr id="7" name="文字方塊 6">
            <a:extLst>
              <a:ext uri="{FF2B5EF4-FFF2-40B4-BE49-F238E27FC236}">
                <a16:creationId xmlns:a16="http://schemas.microsoft.com/office/drawing/2014/main" id="{741795C8-31CA-4285-AE55-8F91E4BA4559}"/>
              </a:ext>
            </a:extLst>
          </p:cNvPr>
          <p:cNvSpPr txBox="1"/>
          <p:nvPr/>
        </p:nvSpPr>
        <p:spPr>
          <a:xfrm>
            <a:off x="984740" y="633046"/>
            <a:ext cx="2294218" cy="707886"/>
          </a:xfrm>
          <a:prstGeom prst="rect">
            <a:avLst/>
          </a:prstGeom>
          <a:noFill/>
        </p:spPr>
        <p:txBody>
          <a:bodyPr wrap="none" rtlCol="0">
            <a:spAutoFit/>
          </a:bodyPr>
          <a:lstStyle/>
          <a:p>
            <a:r>
              <a:rPr lang="zh-TW" altLang="en-US" sz="4000" b="1" dirty="0">
                <a:latin typeface="Adobe 仿宋 Std R" panose="02020400000000000000" pitchFamily="18" charset="-128"/>
                <a:ea typeface="Adobe 仿宋 Std R" panose="02020400000000000000" pitchFamily="18" charset="-128"/>
              </a:rPr>
              <a:t>研究結果</a:t>
            </a:r>
          </a:p>
        </p:txBody>
      </p:sp>
      <p:sp>
        <p:nvSpPr>
          <p:cNvPr id="38" name="文字方塊 37">
            <a:extLst>
              <a:ext uri="{FF2B5EF4-FFF2-40B4-BE49-F238E27FC236}">
                <a16:creationId xmlns:a16="http://schemas.microsoft.com/office/drawing/2014/main" id="{F33993C7-9AD4-8E61-3360-7A118CBE28D1}"/>
              </a:ext>
            </a:extLst>
          </p:cNvPr>
          <p:cNvSpPr txBox="1"/>
          <p:nvPr/>
        </p:nvSpPr>
        <p:spPr>
          <a:xfrm>
            <a:off x="984740" y="1468965"/>
            <a:ext cx="3566403" cy="523220"/>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r>
              <a:rPr lang="zh-TW" altLang="en-US" sz="2800" dirty="0">
                <a:effectLst>
                  <a:outerShdw blurRad="38100" dist="38100" dir="2700000" algn="tl">
                    <a:srgbClr val="000000">
                      <a:alpha val="43137"/>
                    </a:srgbClr>
                  </a:outerShdw>
                </a:effectLst>
              </a:rPr>
              <a:t>起訖對騎乘量統計</a:t>
            </a:r>
            <a:endParaRPr lang="en-US" altLang="zh-TW" sz="2800" dirty="0">
              <a:effectLst>
                <a:outerShdw blurRad="38100" dist="38100" dir="2700000" algn="tl">
                  <a:srgbClr val="000000">
                    <a:alpha val="43137"/>
                  </a:srgbClr>
                </a:outerShdw>
              </a:effectLst>
            </a:endParaRPr>
          </a:p>
        </p:txBody>
      </p:sp>
      <p:sp>
        <p:nvSpPr>
          <p:cNvPr id="14" name="投影片編號版面配置區 6">
            <a:extLst>
              <a:ext uri="{FF2B5EF4-FFF2-40B4-BE49-F238E27FC236}">
                <a16:creationId xmlns:a16="http://schemas.microsoft.com/office/drawing/2014/main" id="{FDE0D480-1AC4-171C-AFD6-D1CD427FA635}"/>
              </a:ext>
            </a:extLst>
          </p:cNvPr>
          <p:cNvSpPr>
            <a:spLocks noGrp="1"/>
          </p:cNvSpPr>
          <p:nvPr>
            <p:ph type="sldNum" sz="quarter" idx="12"/>
          </p:nvPr>
        </p:nvSpPr>
        <p:spPr>
          <a:xfrm>
            <a:off x="9296400" y="6421005"/>
            <a:ext cx="2743200" cy="365125"/>
          </a:xfrm>
        </p:spPr>
        <p:txBody>
          <a:bodyPr/>
          <a:lstStyle/>
          <a:p>
            <a:fld id="{7DA83CBE-A3DA-4475-8E7E-C4720364E3C1}" type="slidenum">
              <a:rPr lang="zh-TW" altLang="en-US" sz="1600" smtClean="0"/>
              <a:t>12</a:t>
            </a:fld>
            <a:endParaRPr lang="zh-TW" altLang="en-US" sz="1600"/>
          </a:p>
        </p:txBody>
      </p:sp>
    </p:spTree>
    <p:extLst>
      <p:ext uri="{BB962C8B-B14F-4D97-AF65-F5344CB8AC3E}">
        <p14:creationId xmlns:p14="http://schemas.microsoft.com/office/powerpoint/2010/main" val="1530704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5BD461D5-7D0F-10A1-0055-6270101AE401}"/>
              </a:ext>
            </a:extLst>
          </p:cNvPr>
          <p:cNvPicPr>
            <a:picLocks noChangeAspect="1"/>
          </p:cNvPicPr>
          <p:nvPr/>
        </p:nvPicPr>
        <p:blipFill rotWithShape="1">
          <a:blip r:embed="rId3">
            <a:extLst>
              <a:ext uri="{28A0092B-C50C-407E-A947-70E740481C1C}">
                <a14:useLocalDpi xmlns:a14="http://schemas.microsoft.com/office/drawing/2010/main" val="0"/>
              </a:ext>
            </a:extLst>
          </a:blip>
          <a:srcRect l="17154" t="1991" r="4771"/>
          <a:stretch/>
        </p:blipFill>
        <p:spPr>
          <a:xfrm>
            <a:off x="6346156" y="0"/>
            <a:ext cx="5845844" cy="6858000"/>
          </a:xfrm>
          <a:prstGeom prst="rect">
            <a:avLst/>
          </a:prstGeom>
        </p:spPr>
      </p:pic>
      <p:sp>
        <p:nvSpPr>
          <p:cNvPr id="7" name="文字方塊 6">
            <a:extLst>
              <a:ext uri="{FF2B5EF4-FFF2-40B4-BE49-F238E27FC236}">
                <a16:creationId xmlns:a16="http://schemas.microsoft.com/office/drawing/2014/main" id="{741795C8-31CA-4285-AE55-8F91E4BA4559}"/>
              </a:ext>
            </a:extLst>
          </p:cNvPr>
          <p:cNvSpPr txBox="1"/>
          <p:nvPr/>
        </p:nvSpPr>
        <p:spPr>
          <a:xfrm>
            <a:off x="984740" y="633046"/>
            <a:ext cx="2294218" cy="707886"/>
          </a:xfrm>
          <a:prstGeom prst="rect">
            <a:avLst/>
          </a:prstGeom>
          <a:noFill/>
        </p:spPr>
        <p:txBody>
          <a:bodyPr wrap="none" rtlCol="0">
            <a:spAutoFit/>
          </a:bodyPr>
          <a:lstStyle/>
          <a:p>
            <a:r>
              <a:rPr lang="zh-TW" altLang="en-US" sz="4000" b="1" dirty="0">
                <a:latin typeface="Adobe 仿宋 Std R" panose="02020400000000000000" pitchFamily="18" charset="-128"/>
                <a:ea typeface="Adobe 仿宋 Std R" panose="02020400000000000000" pitchFamily="18" charset="-128"/>
              </a:rPr>
              <a:t>研究結果</a:t>
            </a:r>
          </a:p>
        </p:txBody>
      </p:sp>
      <p:sp>
        <p:nvSpPr>
          <p:cNvPr id="38" name="文字方塊 37">
            <a:extLst>
              <a:ext uri="{FF2B5EF4-FFF2-40B4-BE49-F238E27FC236}">
                <a16:creationId xmlns:a16="http://schemas.microsoft.com/office/drawing/2014/main" id="{F33993C7-9AD4-8E61-3360-7A118CBE28D1}"/>
              </a:ext>
            </a:extLst>
          </p:cNvPr>
          <p:cNvSpPr txBox="1"/>
          <p:nvPr/>
        </p:nvSpPr>
        <p:spPr>
          <a:xfrm>
            <a:off x="984740" y="1468965"/>
            <a:ext cx="3566403" cy="523220"/>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r>
              <a:rPr lang="zh-TW" altLang="en-US" sz="2800" dirty="0">
                <a:effectLst>
                  <a:outerShdw blurRad="38100" dist="38100" dir="2700000" algn="tl">
                    <a:srgbClr val="000000">
                      <a:alpha val="43137"/>
                    </a:srgbClr>
                  </a:outerShdw>
                </a:effectLst>
              </a:rPr>
              <a:t>起訖對騎乘量統計</a:t>
            </a:r>
            <a:endParaRPr lang="en-US" altLang="zh-TW" sz="2800" dirty="0">
              <a:effectLst>
                <a:outerShdw blurRad="38100" dist="38100" dir="2700000" algn="tl">
                  <a:srgbClr val="000000">
                    <a:alpha val="43137"/>
                  </a:srgbClr>
                </a:outerShdw>
              </a:effectLst>
            </a:endParaRPr>
          </a:p>
        </p:txBody>
      </p:sp>
      <p:pic>
        <p:nvPicPr>
          <p:cNvPr id="5" name="圖片 4">
            <a:extLst>
              <a:ext uri="{FF2B5EF4-FFF2-40B4-BE49-F238E27FC236}">
                <a16:creationId xmlns:a16="http://schemas.microsoft.com/office/drawing/2014/main" id="{42D77EA4-5DCB-39E9-648E-0FA7C4FE2D04}"/>
              </a:ext>
            </a:extLst>
          </p:cNvPr>
          <p:cNvPicPr>
            <a:picLocks noChangeAspect="1"/>
          </p:cNvPicPr>
          <p:nvPr/>
        </p:nvPicPr>
        <p:blipFill>
          <a:blip r:embed="rId4"/>
          <a:stretch>
            <a:fillRect/>
          </a:stretch>
        </p:blipFill>
        <p:spPr>
          <a:xfrm>
            <a:off x="507974" y="2209942"/>
            <a:ext cx="6146854" cy="4442083"/>
          </a:xfrm>
          <a:prstGeom prst="rect">
            <a:avLst/>
          </a:prstGeom>
        </p:spPr>
      </p:pic>
      <p:sp>
        <p:nvSpPr>
          <p:cNvPr id="12" name="投影片編號版面配置區 6">
            <a:extLst>
              <a:ext uri="{FF2B5EF4-FFF2-40B4-BE49-F238E27FC236}">
                <a16:creationId xmlns:a16="http://schemas.microsoft.com/office/drawing/2014/main" id="{97379B2D-1998-998D-2381-36C76FEBC6BA}"/>
              </a:ext>
            </a:extLst>
          </p:cNvPr>
          <p:cNvSpPr>
            <a:spLocks noGrp="1"/>
          </p:cNvSpPr>
          <p:nvPr>
            <p:ph type="sldNum" sz="quarter" idx="12"/>
          </p:nvPr>
        </p:nvSpPr>
        <p:spPr>
          <a:xfrm>
            <a:off x="9296400" y="6421005"/>
            <a:ext cx="2743200" cy="365125"/>
          </a:xfrm>
        </p:spPr>
        <p:txBody>
          <a:bodyPr/>
          <a:lstStyle/>
          <a:p>
            <a:fld id="{7DA83CBE-A3DA-4475-8E7E-C4720364E3C1}" type="slidenum">
              <a:rPr lang="zh-TW" altLang="en-US" sz="1600" smtClean="0"/>
              <a:t>13</a:t>
            </a:fld>
            <a:endParaRPr lang="zh-TW" altLang="en-US" sz="1600"/>
          </a:p>
        </p:txBody>
      </p:sp>
    </p:spTree>
    <p:extLst>
      <p:ext uri="{BB962C8B-B14F-4D97-AF65-F5344CB8AC3E}">
        <p14:creationId xmlns:p14="http://schemas.microsoft.com/office/powerpoint/2010/main" val="2297674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741795C8-31CA-4285-AE55-8F91E4BA4559}"/>
              </a:ext>
            </a:extLst>
          </p:cNvPr>
          <p:cNvSpPr txBox="1"/>
          <p:nvPr/>
        </p:nvSpPr>
        <p:spPr>
          <a:xfrm>
            <a:off x="984740" y="633046"/>
            <a:ext cx="2294218" cy="707886"/>
          </a:xfrm>
          <a:prstGeom prst="rect">
            <a:avLst/>
          </a:prstGeom>
          <a:noFill/>
        </p:spPr>
        <p:txBody>
          <a:bodyPr wrap="none" rtlCol="0">
            <a:spAutoFit/>
          </a:bodyPr>
          <a:lstStyle/>
          <a:p>
            <a:r>
              <a:rPr lang="zh-TW" altLang="en-US" sz="4000" b="1" dirty="0">
                <a:latin typeface="Adobe 仿宋 Std R" panose="02020400000000000000" pitchFamily="18" charset="-128"/>
                <a:ea typeface="Adobe 仿宋 Std R" panose="02020400000000000000" pitchFamily="18" charset="-128"/>
              </a:rPr>
              <a:t>研究結果</a:t>
            </a:r>
          </a:p>
        </p:txBody>
      </p:sp>
      <p:sp>
        <p:nvSpPr>
          <p:cNvPr id="38" name="文字方塊 37">
            <a:extLst>
              <a:ext uri="{FF2B5EF4-FFF2-40B4-BE49-F238E27FC236}">
                <a16:creationId xmlns:a16="http://schemas.microsoft.com/office/drawing/2014/main" id="{F33993C7-9AD4-8E61-3360-7A118CBE28D1}"/>
              </a:ext>
            </a:extLst>
          </p:cNvPr>
          <p:cNvSpPr txBox="1"/>
          <p:nvPr/>
        </p:nvSpPr>
        <p:spPr>
          <a:xfrm>
            <a:off x="984741" y="1468965"/>
            <a:ext cx="2418216" cy="954107"/>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r>
              <a:rPr lang="zh-TW" altLang="en-US" sz="2800" dirty="0">
                <a:effectLst>
                  <a:outerShdw blurRad="38100" dist="38100" dir="2700000" algn="tl">
                    <a:srgbClr val="000000">
                      <a:alpha val="43137"/>
                    </a:srgbClr>
                  </a:outerShdw>
                </a:effectLst>
              </a:rPr>
              <a:t>站點租還量</a:t>
            </a:r>
            <a:endParaRPr lang="en-US" altLang="zh-TW" sz="2800" dirty="0">
              <a:effectLst>
                <a:outerShdw blurRad="38100" dist="38100" dir="2700000" algn="tl">
                  <a:srgbClr val="000000">
                    <a:alpha val="43137"/>
                  </a:srgbClr>
                </a:outerShdw>
              </a:effectLst>
            </a:endParaRPr>
          </a:p>
          <a:p>
            <a:r>
              <a:rPr lang="zh-TW" altLang="en-US" sz="2800" dirty="0">
                <a:effectLst>
                  <a:outerShdw blurRad="38100" dist="38100" dir="2700000" algn="tl">
                    <a:srgbClr val="000000">
                      <a:alpha val="43137"/>
                    </a:srgbClr>
                  </a:outerShdw>
                </a:effectLst>
              </a:rPr>
              <a:t>影響因素探討</a:t>
            </a:r>
            <a:endParaRPr lang="en-US" altLang="zh-TW" sz="2800" dirty="0">
              <a:effectLst>
                <a:outerShdw blurRad="38100" dist="38100" dir="2700000" algn="tl">
                  <a:srgbClr val="000000">
                    <a:alpha val="43137"/>
                  </a:srgbClr>
                </a:outerShdw>
              </a:effectLst>
            </a:endParaRPr>
          </a:p>
        </p:txBody>
      </p:sp>
      <p:sp>
        <p:nvSpPr>
          <p:cNvPr id="8" name="文字方塊 7">
            <a:extLst>
              <a:ext uri="{FF2B5EF4-FFF2-40B4-BE49-F238E27FC236}">
                <a16:creationId xmlns:a16="http://schemas.microsoft.com/office/drawing/2014/main" id="{3B93BA20-937F-9C7D-75D2-0B7E336AF135}"/>
              </a:ext>
            </a:extLst>
          </p:cNvPr>
          <p:cNvSpPr txBox="1"/>
          <p:nvPr/>
        </p:nvSpPr>
        <p:spPr>
          <a:xfrm>
            <a:off x="1086389" y="2551105"/>
            <a:ext cx="2192569" cy="461665"/>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r>
              <a:rPr lang="zh-TW" altLang="en-US" dirty="0">
                <a:latin typeface="Times New Roman" panose="02020603050405020304" pitchFamily="18" charset="0"/>
                <a:cs typeface="Times New Roman" panose="02020603050405020304" pitchFamily="18" charset="0"/>
              </a:rPr>
              <a:t>一般線性迴歸</a:t>
            </a:r>
          </a:p>
        </p:txBody>
      </p:sp>
      <p:graphicFrame>
        <p:nvGraphicFramePr>
          <p:cNvPr id="10" name="表格 9">
            <a:extLst>
              <a:ext uri="{FF2B5EF4-FFF2-40B4-BE49-F238E27FC236}">
                <a16:creationId xmlns:a16="http://schemas.microsoft.com/office/drawing/2014/main" id="{E480669A-1AF6-27B3-9A4A-E772A402AB63}"/>
              </a:ext>
            </a:extLst>
          </p:cNvPr>
          <p:cNvGraphicFramePr>
            <a:graphicFrameLocks noGrp="1"/>
          </p:cNvGraphicFramePr>
          <p:nvPr>
            <p:extLst>
              <p:ext uri="{D42A27DB-BD31-4B8C-83A1-F6EECF244321}">
                <p14:modId xmlns:p14="http://schemas.microsoft.com/office/powerpoint/2010/main" val="2341803955"/>
              </p:ext>
            </p:extLst>
          </p:nvPr>
        </p:nvGraphicFramePr>
        <p:xfrm>
          <a:off x="1031601" y="6561302"/>
          <a:ext cx="3978305" cy="232410"/>
        </p:xfrm>
        <a:graphic>
          <a:graphicData uri="http://schemas.openxmlformats.org/drawingml/2006/table">
            <a:tbl>
              <a:tblPr firstRow="1" firstCol="1" bandRow="1">
                <a:tableStyleId>{5C22544A-7EE6-4342-B048-85BDC9FD1C3A}</a:tableStyleId>
              </a:tblPr>
              <a:tblGrid>
                <a:gridCol w="3978305">
                  <a:extLst>
                    <a:ext uri="{9D8B030D-6E8A-4147-A177-3AD203B41FA5}">
                      <a16:colId xmlns:a16="http://schemas.microsoft.com/office/drawing/2014/main" val="3688002446"/>
                    </a:ext>
                  </a:extLst>
                </a:gridCol>
              </a:tblGrid>
              <a:tr h="161396">
                <a:tc>
                  <a:txBody>
                    <a:bodyPr/>
                    <a:lstStyle/>
                    <a:p>
                      <a:pPr algn="l"/>
                      <a:r>
                        <a:rPr lang="zh-TW" sz="1400" kern="100" baseline="30000" dirty="0">
                          <a:solidFill>
                            <a:schemeClr val="tx1"/>
                          </a:solidFill>
                          <a:effectLst/>
                          <a:latin typeface="Times New Roman" panose="02020603050405020304" pitchFamily="18" charset="0"/>
                          <a:ea typeface="Adobe 仿宋 Std R" panose="02020400000000000000" pitchFamily="18" charset="-128"/>
                          <a:cs typeface="Times New Roman" panose="02020603050405020304" pitchFamily="18" charset="0"/>
                        </a:rPr>
                        <a:t>✝</a:t>
                      </a:r>
                      <a:r>
                        <a:rPr lang="zh-TW" sz="1400" kern="100" dirty="0">
                          <a:solidFill>
                            <a:schemeClr val="tx1"/>
                          </a:solidFill>
                          <a:effectLst/>
                          <a:latin typeface="Times New Roman" panose="02020603050405020304" pitchFamily="18" charset="0"/>
                          <a:ea typeface="Adobe 仿宋 Std R" panose="02020400000000000000" pitchFamily="18" charset="-128"/>
                          <a:cs typeface="Times New Roman" panose="02020603050405020304" pitchFamily="18" charset="0"/>
                        </a:rPr>
                        <a:t>環域</a:t>
                      </a:r>
                      <a:r>
                        <a:rPr lang="en-US" altLang="zh-TW" sz="1400" kern="100" dirty="0">
                          <a:solidFill>
                            <a:schemeClr val="tx1"/>
                          </a:solidFill>
                          <a:effectLst/>
                          <a:latin typeface="Times New Roman" panose="02020603050405020304" pitchFamily="18" charset="0"/>
                          <a:ea typeface="Adobe 仿宋 Std R" panose="02020400000000000000" pitchFamily="18" charset="-128"/>
                          <a:cs typeface="Times New Roman" panose="02020603050405020304" pitchFamily="18" charset="0"/>
                        </a:rPr>
                        <a:t> </a:t>
                      </a:r>
                      <a:r>
                        <a:rPr lang="en-US" sz="1400" kern="100" dirty="0">
                          <a:solidFill>
                            <a:schemeClr val="tx1"/>
                          </a:solidFill>
                          <a:effectLst/>
                          <a:latin typeface="Times New Roman" panose="02020603050405020304" pitchFamily="18" charset="0"/>
                          <a:ea typeface="Adobe 仿宋 Std R" panose="02020400000000000000" pitchFamily="18" charset="-128"/>
                          <a:cs typeface="Times New Roman" panose="02020603050405020304" pitchFamily="18" charset="0"/>
                        </a:rPr>
                        <a:t>300 </a:t>
                      </a:r>
                      <a:r>
                        <a:rPr lang="zh-TW" sz="1400" kern="100" dirty="0">
                          <a:solidFill>
                            <a:schemeClr val="tx1"/>
                          </a:solidFill>
                          <a:effectLst/>
                          <a:latin typeface="Times New Roman" panose="02020603050405020304" pitchFamily="18" charset="0"/>
                          <a:ea typeface="Adobe 仿宋 Std R" panose="02020400000000000000" pitchFamily="18" charset="-128"/>
                          <a:cs typeface="Times New Roman" panose="02020603050405020304" pitchFamily="18" charset="0"/>
                        </a:rPr>
                        <a:t>公尺範圍內之統計數據</a:t>
                      </a:r>
                    </a:p>
                  </a:txBody>
                  <a:tcPr marL="9525" marR="9525" marT="9525" marB="9525"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16284181"/>
                  </a:ext>
                </a:extLst>
              </a:tr>
            </a:tbl>
          </a:graphicData>
        </a:graphic>
      </p:graphicFrame>
      <p:pic>
        <p:nvPicPr>
          <p:cNvPr id="3" name="圖片 2">
            <a:extLst>
              <a:ext uri="{FF2B5EF4-FFF2-40B4-BE49-F238E27FC236}">
                <a16:creationId xmlns:a16="http://schemas.microsoft.com/office/drawing/2014/main" id="{DE27DFBD-5B3C-4BF7-2777-5E882B4D09D6}"/>
              </a:ext>
            </a:extLst>
          </p:cNvPr>
          <p:cNvPicPr>
            <a:picLocks noChangeAspect="1"/>
          </p:cNvPicPr>
          <p:nvPr/>
        </p:nvPicPr>
        <p:blipFill rotWithShape="1">
          <a:blip r:embed="rId3"/>
          <a:srcRect t="5522" b="10976"/>
          <a:stretch/>
        </p:blipFill>
        <p:spPr>
          <a:xfrm>
            <a:off x="3796792" y="71871"/>
            <a:ext cx="6185408" cy="6730501"/>
          </a:xfrm>
          <a:prstGeom prst="rect">
            <a:avLst/>
          </a:prstGeom>
        </p:spPr>
      </p:pic>
      <p:sp>
        <p:nvSpPr>
          <p:cNvPr id="9" name="矩形: 圓角 8">
            <a:extLst>
              <a:ext uri="{FF2B5EF4-FFF2-40B4-BE49-F238E27FC236}">
                <a16:creationId xmlns:a16="http://schemas.microsoft.com/office/drawing/2014/main" id="{869C4D31-FECA-13D0-E200-D1D2083745FF}"/>
              </a:ext>
            </a:extLst>
          </p:cNvPr>
          <p:cNvSpPr/>
          <p:nvPr/>
        </p:nvSpPr>
        <p:spPr>
          <a:xfrm>
            <a:off x="3977640" y="1624677"/>
            <a:ext cx="5943600" cy="287250"/>
          </a:xfrm>
          <a:prstGeom prst="round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a:extLst>
              <a:ext uri="{FF2B5EF4-FFF2-40B4-BE49-F238E27FC236}">
                <a16:creationId xmlns:a16="http://schemas.microsoft.com/office/drawing/2014/main" id="{76A4B6B6-1D7A-9377-E718-686D8DE347C9}"/>
              </a:ext>
            </a:extLst>
          </p:cNvPr>
          <p:cNvSpPr txBox="1"/>
          <p:nvPr/>
        </p:nvSpPr>
        <p:spPr>
          <a:xfrm>
            <a:off x="10028197" y="1499742"/>
            <a:ext cx="2163803" cy="923330"/>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r>
              <a:rPr lang="en-US" altLang="zh-TW" sz="1800" dirty="0" err="1">
                <a:solidFill>
                  <a:srgbClr val="002060"/>
                </a:solidFill>
                <a:latin typeface="Times New Roman" panose="02020603050405020304" pitchFamily="18" charset="0"/>
                <a:cs typeface="Times New Roman" panose="02020603050405020304" pitchFamily="18" charset="0"/>
              </a:rPr>
              <a:t>YouBike</a:t>
            </a:r>
            <a:r>
              <a:rPr lang="en-US" altLang="zh-TW" sz="1800" dirty="0">
                <a:solidFill>
                  <a:srgbClr val="002060"/>
                </a:solidFill>
                <a:latin typeface="Times New Roman" panose="02020603050405020304" pitchFamily="18" charset="0"/>
                <a:cs typeface="Times New Roman" panose="02020603050405020304" pitchFamily="18" charset="0"/>
              </a:rPr>
              <a:t> 1.0</a:t>
            </a:r>
            <a:r>
              <a:rPr lang="zh-TW" altLang="en-US" sz="1800" dirty="0">
                <a:solidFill>
                  <a:srgbClr val="002060"/>
                </a:solidFill>
                <a:latin typeface="Times New Roman" panose="02020603050405020304" pitchFamily="18" charset="0"/>
                <a:cs typeface="Times New Roman" panose="02020603050405020304" pitchFamily="18" charset="0"/>
              </a:rPr>
              <a:t>受與捷運站距離衰減的影響較深</a:t>
            </a:r>
          </a:p>
        </p:txBody>
      </p:sp>
      <p:sp>
        <p:nvSpPr>
          <p:cNvPr id="14" name="矩形: 圓角 13">
            <a:extLst>
              <a:ext uri="{FF2B5EF4-FFF2-40B4-BE49-F238E27FC236}">
                <a16:creationId xmlns:a16="http://schemas.microsoft.com/office/drawing/2014/main" id="{05539718-42D7-AE14-D3BA-849354E72132}"/>
              </a:ext>
            </a:extLst>
          </p:cNvPr>
          <p:cNvSpPr/>
          <p:nvPr/>
        </p:nvSpPr>
        <p:spPr>
          <a:xfrm>
            <a:off x="3977640" y="3186545"/>
            <a:ext cx="5943600" cy="565438"/>
          </a:xfrm>
          <a:prstGeom prst="round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a:extLst>
              <a:ext uri="{FF2B5EF4-FFF2-40B4-BE49-F238E27FC236}">
                <a16:creationId xmlns:a16="http://schemas.microsoft.com/office/drawing/2014/main" id="{EB27FF21-D25D-329C-4F22-9A748765B263}"/>
              </a:ext>
            </a:extLst>
          </p:cNvPr>
          <p:cNvSpPr txBox="1"/>
          <p:nvPr/>
        </p:nvSpPr>
        <p:spPr>
          <a:xfrm>
            <a:off x="10028197" y="3186545"/>
            <a:ext cx="2163803" cy="923330"/>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r>
              <a:rPr lang="zh-TW" altLang="en-US" sz="1800" dirty="0">
                <a:solidFill>
                  <a:srgbClr val="002060"/>
                </a:solidFill>
                <a:latin typeface="Times New Roman" panose="02020603050405020304" pitchFamily="18" charset="0"/>
                <a:cs typeface="Times New Roman" panose="02020603050405020304" pitchFamily="18" charset="0"/>
              </a:rPr>
              <a:t>人本交通之硬體建設與公共自行車具關聯</a:t>
            </a:r>
          </a:p>
        </p:txBody>
      </p:sp>
      <p:sp>
        <p:nvSpPr>
          <p:cNvPr id="17" name="矩形: 圓角 16">
            <a:extLst>
              <a:ext uri="{FF2B5EF4-FFF2-40B4-BE49-F238E27FC236}">
                <a16:creationId xmlns:a16="http://schemas.microsoft.com/office/drawing/2014/main" id="{C8C0EBDE-19FE-153C-DFE6-F6BB47323348}"/>
              </a:ext>
            </a:extLst>
          </p:cNvPr>
          <p:cNvSpPr/>
          <p:nvPr/>
        </p:nvSpPr>
        <p:spPr>
          <a:xfrm>
            <a:off x="3977640" y="4461163"/>
            <a:ext cx="5943600" cy="565438"/>
          </a:xfrm>
          <a:prstGeom prst="round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a:extLst>
              <a:ext uri="{FF2B5EF4-FFF2-40B4-BE49-F238E27FC236}">
                <a16:creationId xmlns:a16="http://schemas.microsoft.com/office/drawing/2014/main" id="{F1230F6C-B083-BF9E-2334-E391DFBB5271}"/>
              </a:ext>
            </a:extLst>
          </p:cNvPr>
          <p:cNvSpPr txBox="1"/>
          <p:nvPr/>
        </p:nvSpPr>
        <p:spPr>
          <a:xfrm>
            <a:off x="774355" y="4434929"/>
            <a:ext cx="3157288" cy="646331"/>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r>
              <a:rPr lang="en-US" altLang="zh-TW" sz="1800" dirty="0" err="1">
                <a:solidFill>
                  <a:srgbClr val="002060"/>
                </a:solidFill>
                <a:latin typeface="Times New Roman" panose="02020603050405020304" pitchFamily="18" charset="0"/>
                <a:cs typeface="Times New Roman" panose="02020603050405020304" pitchFamily="18" charset="0"/>
              </a:rPr>
              <a:t>YouBike</a:t>
            </a:r>
            <a:r>
              <a:rPr lang="en-US" altLang="zh-TW" sz="1800" dirty="0">
                <a:solidFill>
                  <a:srgbClr val="002060"/>
                </a:solidFill>
                <a:latin typeface="Times New Roman" panose="02020603050405020304" pitchFamily="18" charset="0"/>
                <a:cs typeface="Times New Roman" panose="02020603050405020304" pitchFamily="18" charset="0"/>
              </a:rPr>
              <a:t> 2.0</a:t>
            </a:r>
            <a:r>
              <a:rPr lang="zh-TW" altLang="en-US" sz="1800" dirty="0">
                <a:solidFill>
                  <a:srgbClr val="002060"/>
                </a:solidFill>
                <a:latin typeface="Times New Roman" panose="02020603050405020304" pitchFamily="18" charset="0"/>
                <a:cs typeface="Times New Roman" panose="02020603050405020304" pitchFamily="18" charset="0"/>
              </a:rPr>
              <a:t> 的吸引力受周邊 </a:t>
            </a:r>
            <a:r>
              <a:rPr lang="en-US" altLang="zh-TW" sz="1800" dirty="0" err="1">
                <a:solidFill>
                  <a:srgbClr val="002060"/>
                </a:solidFill>
                <a:latin typeface="Times New Roman" panose="02020603050405020304" pitchFamily="18" charset="0"/>
                <a:cs typeface="Times New Roman" panose="02020603050405020304" pitchFamily="18" charset="0"/>
              </a:rPr>
              <a:t>YouBike</a:t>
            </a:r>
            <a:r>
              <a:rPr lang="en-US" altLang="zh-TW" sz="1800" dirty="0">
                <a:solidFill>
                  <a:srgbClr val="002060"/>
                </a:solidFill>
                <a:latin typeface="Times New Roman" panose="02020603050405020304" pitchFamily="18" charset="0"/>
                <a:cs typeface="Times New Roman" panose="02020603050405020304" pitchFamily="18" charset="0"/>
              </a:rPr>
              <a:t> 1.0</a:t>
            </a:r>
            <a:r>
              <a:rPr lang="zh-TW" altLang="en-US" sz="1800" dirty="0">
                <a:solidFill>
                  <a:srgbClr val="002060"/>
                </a:solidFill>
                <a:latin typeface="Times New Roman" panose="02020603050405020304" pitchFamily="18" charset="0"/>
                <a:cs typeface="Times New Roman" panose="02020603050405020304" pitchFamily="18" charset="0"/>
              </a:rPr>
              <a:t> 站點之影響！</a:t>
            </a:r>
          </a:p>
        </p:txBody>
      </p:sp>
      <p:sp>
        <p:nvSpPr>
          <p:cNvPr id="19" name="矩形: 圓角 18">
            <a:extLst>
              <a:ext uri="{FF2B5EF4-FFF2-40B4-BE49-F238E27FC236}">
                <a16:creationId xmlns:a16="http://schemas.microsoft.com/office/drawing/2014/main" id="{E45C5538-E4BB-A859-2C26-72FFC29072B7}"/>
              </a:ext>
            </a:extLst>
          </p:cNvPr>
          <p:cNvSpPr/>
          <p:nvPr/>
        </p:nvSpPr>
        <p:spPr>
          <a:xfrm>
            <a:off x="3977640" y="5631767"/>
            <a:ext cx="5943600" cy="565438"/>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a:extLst>
              <a:ext uri="{FF2B5EF4-FFF2-40B4-BE49-F238E27FC236}">
                <a16:creationId xmlns:a16="http://schemas.microsoft.com/office/drawing/2014/main" id="{05E9F0E2-74B7-5B94-09EF-7BA1D3B306EC}"/>
              </a:ext>
            </a:extLst>
          </p:cNvPr>
          <p:cNvSpPr txBox="1"/>
          <p:nvPr/>
        </p:nvSpPr>
        <p:spPr>
          <a:xfrm>
            <a:off x="1892602" y="5729820"/>
            <a:ext cx="1904190" cy="369332"/>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r>
              <a:rPr lang="zh-TW" altLang="en-US" sz="1800" dirty="0">
                <a:solidFill>
                  <a:srgbClr val="FF0000"/>
                </a:solidFill>
                <a:latin typeface="Times New Roman" panose="02020603050405020304" pitchFamily="18" charset="0"/>
                <a:cs typeface="Times New Roman" panose="02020603050405020304" pitchFamily="18" charset="0"/>
              </a:rPr>
              <a:t>模型解釋能力差</a:t>
            </a:r>
          </a:p>
        </p:txBody>
      </p:sp>
      <p:sp>
        <p:nvSpPr>
          <p:cNvPr id="21" name="投影片編號版面配置區 6">
            <a:extLst>
              <a:ext uri="{FF2B5EF4-FFF2-40B4-BE49-F238E27FC236}">
                <a16:creationId xmlns:a16="http://schemas.microsoft.com/office/drawing/2014/main" id="{8F55BE77-0583-F32E-61C9-3C3E89333133}"/>
              </a:ext>
            </a:extLst>
          </p:cNvPr>
          <p:cNvSpPr>
            <a:spLocks noGrp="1"/>
          </p:cNvSpPr>
          <p:nvPr>
            <p:ph type="sldNum" sz="quarter" idx="12"/>
          </p:nvPr>
        </p:nvSpPr>
        <p:spPr>
          <a:xfrm>
            <a:off x="9296400" y="6421005"/>
            <a:ext cx="2743200" cy="365125"/>
          </a:xfrm>
        </p:spPr>
        <p:txBody>
          <a:bodyPr/>
          <a:lstStyle/>
          <a:p>
            <a:fld id="{7DA83CBE-A3DA-4475-8E7E-C4720364E3C1}" type="slidenum">
              <a:rPr lang="zh-TW" altLang="en-US" sz="1600" smtClean="0"/>
              <a:t>14</a:t>
            </a:fld>
            <a:endParaRPr lang="zh-TW" altLang="en-US" sz="1600"/>
          </a:p>
        </p:txBody>
      </p:sp>
    </p:spTree>
    <p:extLst>
      <p:ext uri="{BB962C8B-B14F-4D97-AF65-F5344CB8AC3E}">
        <p14:creationId xmlns:p14="http://schemas.microsoft.com/office/powerpoint/2010/main" val="270548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P spid="14" grpId="0" animBg="1"/>
      <p:bldP spid="15" grpId="0"/>
      <p:bldP spid="17" grpId="0" animBg="1"/>
      <p:bldP spid="18" grpId="0"/>
      <p:bldP spid="19" grpId="0" animBg="1"/>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格 12">
            <a:extLst>
              <a:ext uri="{FF2B5EF4-FFF2-40B4-BE49-F238E27FC236}">
                <a16:creationId xmlns:a16="http://schemas.microsoft.com/office/drawing/2014/main" id="{3F0AED6F-DDAE-5923-27E0-A8B765CAA263}"/>
              </a:ext>
            </a:extLst>
          </p:cNvPr>
          <p:cNvGraphicFramePr>
            <a:graphicFrameLocks noGrp="1"/>
          </p:cNvGraphicFramePr>
          <p:nvPr>
            <p:extLst>
              <p:ext uri="{D42A27DB-BD31-4B8C-83A1-F6EECF244321}">
                <p14:modId xmlns:p14="http://schemas.microsoft.com/office/powerpoint/2010/main" val="1700695177"/>
              </p:ext>
            </p:extLst>
          </p:nvPr>
        </p:nvGraphicFramePr>
        <p:xfrm>
          <a:off x="243868" y="6340517"/>
          <a:ext cx="3978305" cy="464820"/>
        </p:xfrm>
        <a:graphic>
          <a:graphicData uri="http://schemas.openxmlformats.org/drawingml/2006/table">
            <a:tbl>
              <a:tblPr firstRow="1" firstCol="1" bandRow="1">
                <a:tableStyleId>{5C22544A-7EE6-4342-B048-85BDC9FD1C3A}</a:tableStyleId>
              </a:tblPr>
              <a:tblGrid>
                <a:gridCol w="3978305">
                  <a:extLst>
                    <a:ext uri="{9D8B030D-6E8A-4147-A177-3AD203B41FA5}">
                      <a16:colId xmlns:a16="http://schemas.microsoft.com/office/drawing/2014/main" val="3688002446"/>
                    </a:ext>
                  </a:extLst>
                </a:gridCol>
              </a:tblGrid>
              <a:tr h="0">
                <a:tc>
                  <a:txBody>
                    <a:bodyPr/>
                    <a:lstStyle/>
                    <a:p>
                      <a:pPr algn="l"/>
                      <a:r>
                        <a:rPr lang="zh-TW" sz="1400" kern="100" baseline="30000" dirty="0">
                          <a:solidFill>
                            <a:schemeClr val="tx1"/>
                          </a:solidFill>
                          <a:effectLst/>
                          <a:latin typeface="Times New Roman" panose="02020603050405020304" pitchFamily="18" charset="0"/>
                          <a:ea typeface="Adobe 仿宋 Std R" panose="02020400000000000000" pitchFamily="18" charset="-128"/>
                          <a:cs typeface="Times New Roman" panose="02020603050405020304" pitchFamily="18" charset="0"/>
                        </a:rPr>
                        <a:t>✝</a:t>
                      </a:r>
                      <a:r>
                        <a:rPr lang="zh-TW" sz="1400" kern="100" dirty="0">
                          <a:solidFill>
                            <a:schemeClr val="tx1"/>
                          </a:solidFill>
                          <a:effectLst/>
                          <a:latin typeface="Times New Roman" panose="02020603050405020304" pitchFamily="18" charset="0"/>
                          <a:ea typeface="Adobe 仿宋 Std R" panose="02020400000000000000" pitchFamily="18" charset="-128"/>
                          <a:cs typeface="Times New Roman" panose="02020603050405020304" pitchFamily="18" charset="0"/>
                        </a:rPr>
                        <a:t>環域</a:t>
                      </a:r>
                      <a:r>
                        <a:rPr lang="en-US" altLang="zh-TW" sz="1400" kern="100" dirty="0">
                          <a:solidFill>
                            <a:schemeClr val="tx1"/>
                          </a:solidFill>
                          <a:effectLst/>
                          <a:latin typeface="Times New Roman" panose="02020603050405020304" pitchFamily="18" charset="0"/>
                          <a:ea typeface="Adobe 仿宋 Std R" panose="02020400000000000000" pitchFamily="18" charset="-128"/>
                          <a:cs typeface="Times New Roman" panose="02020603050405020304" pitchFamily="18" charset="0"/>
                        </a:rPr>
                        <a:t> </a:t>
                      </a:r>
                      <a:r>
                        <a:rPr lang="en-US" sz="1400" kern="100" dirty="0">
                          <a:solidFill>
                            <a:schemeClr val="tx1"/>
                          </a:solidFill>
                          <a:effectLst/>
                          <a:latin typeface="Times New Roman" panose="02020603050405020304" pitchFamily="18" charset="0"/>
                          <a:ea typeface="Adobe 仿宋 Std R" panose="02020400000000000000" pitchFamily="18" charset="-128"/>
                          <a:cs typeface="Times New Roman" panose="02020603050405020304" pitchFamily="18" charset="0"/>
                        </a:rPr>
                        <a:t>300 </a:t>
                      </a:r>
                      <a:r>
                        <a:rPr lang="zh-TW" sz="1400" kern="100" dirty="0">
                          <a:solidFill>
                            <a:schemeClr val="tx1"/>
                          </a:solidFill>
                          <a:effectLst/>
                          <a:latin typeface="Times New Roman" panose="02020603050405020304" pitchFamily="18" charset="0"/>
                          <a:ea typeface="Adobe 仿宋 Std R" panose="02020400000000000000" pitchFamily="18" charset="-128"/>
                          <a:cs typeface="Times New Roman" panose="02020603050405020304" pitchFamily="18" charset="0"/>
                        </a:rPr>
                        <a:t>公尺範圍內之統計數據</a:t>
                      </a:r>
                    </a:p>
                  </a:txBody>
                  <a:tcPr marL="9525" marR="9525" marT="9525" marB="9525"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16284181"/>
                  </a:ext>
                </a:extLst>
              </a:tr>
              <a:tr h="0">
                <a:tc>
                  <a:txBody>
                    <a:bodyPr/>
                    <a:lstStyle/>
                    <a:p>
                      <a:pPr algn="l"/>
                      <a:r>
                        <a:rPr lang="zh-TW" sz="1400" kern="100" dirty="0">
                          <a:solidFill>
                            <a:schemeClr val="tx1"/>
                          </a:solidFill>
                          <a:effectLst/>
                          <a:latin typeface="Times New Roman" panose="02020603050405020304" pitchFamily="18" charset="0"/>
                          <a:ea typeface="Adobe 仿宋 Std R" panose="02020400000000000000" pitchFamily="18" charset="-128"/>
                          <a:cs typeface="Times New Roman" panose="02020603050405020304" pitchFamily="18" charset="0"/>
                        </a:rPr>
                        <a:t>本模式的自變數皆經標準化，應變數取對數值</a:t>
                      </a:r>
                      <a:endParaRPr lang="zh-TW" sz="1800" kern="100" dirty="0">
                        <a:solidFill>
                          <a:schemeClr val="tx1"/>
                        </a:solidFill>
                        <a:effectLst/>
                        <a:latin typeface="Times New Roman" panose="02020603050405020304" pitchFamily="18" charset="0"/>
                        <a:ea typeface="Adobe 仿宋 Std R" panose="02020400000000000000" pitchFamily="18" charset="-128"/>
                        <a:cs typeface="Times New Roman" panose="02020603050405020304" pitchFamily="18" charset="0"/>
                      </a:endParaRPr>
                    </a:p>
                  </a:txBody>
                  <a:tcPr marL="9525" marR="9525" marT="9525" marB="9525"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82555777"/>
                  </a:ext>
                </a:extLst>
              </a:tr>
            </a:tbl>
          </a:graphicData>
        </a:graphic>
      </p:graphicFrame>
      <p:sp>
        <p:nvSpPr>
          <p:cNvPr id="7" name="文字方塊 6">
            <a:extLst>
              <a:ext uri="{FF2B5EF4-FFF2-40B4-BE49-F238E27FC236}">
                <a16:creationId xmlns:a16="http://schemas.microsoft.com/office/drawing/2014/main" id="{741795C8-31CA-4285-AE55-8F91E4BA4559}"/>
              </a:ext>
            </a:extLst>
          </p:cNvPr>
          <p:cNvSpPr txBox="1"/>
          <p:nvPr/>
        </p:nvSpPr>
        <p:spPr>
          <a:xfrm>
            <a:off x="984740" y="633046"/>
            <a:ext cx="2294218" cy="707886"/>
          </a:xfrm>
          <a:prstGeom prst="rect">
            <a:avLst/>
          </a:prstGeom>
          <a:noFill/>
        </p:spPr>
        <p:txBody>
          <a:bodyPr wrap="none" rtlCol="0">
            <a:spAutoFit/>
          </a:bodyPr>
          <a:lstStyle/>
          <a:p>
            <a:r>
              <a:rPr lang="zh-TW" altLang="en-US" sz="4000" b="1" dirty="0">
                <a:latin typeface="Adobe 仿宋 Std R" panose="02020400000000000000" pitchFamily="18" charset="-128"/>
                <a:ea typeface="Adobe 仿宋 Std R" panose="02020400000000000000" pitchFamily="18" charset="-128"/>
              </a:rPr>
              <a:t>研究結果</a:t>
            </a:r>
          </a:p>
        </p:txBody>
      </p:sp>
      <p:sp>
        <p:nvSpPr>
          <p:cNvPr id="38" name="文字方塊 37">
            <a:extLst>
              <a:ext uri="{FF2B5EF4-FFF2-40B4-BE49-F238E27FC236}">
                <a16:creationId xmlns:a16="http://schemas.microsoft.com/office/drawing/2014/main" id="{F33993C7-9AD4-8E61-3360-7A118CBE28D1}"/>
              </a:ext>
            </a:extLst>
          </p:cNvPr>
          <p:cNvSpPr txBox="1"/>
          <p:nvPr/>
        </p:nvSpPr>
        <p:spPr>
          <a:xfrm>
            <a:off x="984741" y="1468965"/>
            <a:ext cx="2418216" cy="954107"/>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r>
              <a:rPr lang="zh-TW" altLang="en-US" sz="2800" dirty="0">
                <a:effectLst>
                  <a:outerShdw blurRad="38100" dist="38100" dir="2700000" algn="tl">
                    <a:srgbClr val="000000">
                      <a:alpha val="43137"/>
                    </a:srgbClr>
                  </a:outerShdw>
                </a:effectLst>
              </a:rPr>
              <a:t>站點租還量</a:t>
            </a:r>
            <a:endParaRPr lang="en-US" altLang="zh-TW" sz="2800" dirty="0">
              <a:effectLst>
                <a:outerShdw blurRad="38100" dist="38100" dir="2700000" algn="tl">
                  <a:srgbClr val="000000">
                    <a:alpha val="43137"/>
                  </a:srgbClr>
                </a:outerShdw>
              </a:effectLst>
            </a:endParaRPr>
          </a:p>
          <a:p>
            <a:r>
              <a:rPr lang="zh-TW" altLang="en-US" sz="2800" dirty="0">
                <a:effectLst>
                  <a:outerShdw blurRad="38100" dist="38100" dir="2700000" algn="tl">
                    <a:srgbClr val="000000">
                      <a:alpha val="43137"/>
                    </a:srgbClr>
                  </a:outerShdw>
                </a:effectLst>
              </a:rPr>
              <a:t>影響因素探討</a:t>
            </a:r>
            <a:endParaRPr lang="en-US" altLang="zh-TW" sz="2800" dirty="0">
              <a:effectLst>
                <a:outerShdw blurRad="38100" dist="38100" dir="2700000" algn="tl">
                  <a:srgbClr val="000000">
                    <a:alpha val="43137"/>
                  </a:srgbClr>
                </a:outerShdw>
              </a:effectLst>
            </a:endParaRPr>
          </a:p>
        </p:txBody>
      </p:sp>
      <p:sp>
        <p:nvSpPr>
          <p:cNvPr id="10" name="文字方塊 9">
            <a:extLst>
              <a:ext uri="{FF2B5EF4-FFF2-40B4-BE49-F238E27FC236}">
                <a16:creationId xmlns:a16="http://schemas.microsoft.com/office/drawing/2014/main" id="{F2198AB5-4FD1-9708-B4F0-A2378B3F60A0}"/>
              </a:ext>
            </a:extLst>
          </p:cNvPr>
          <p:cNvSpPr txBox="1"/>
          <p:nvPr/>
        </p:nvSpPr>
        <p:spPr>
          <a:xfrm>
            <a:off x="984740" y="2551105"/>
            <a:ext cx="2192569" cy="461665"/>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pPr algn="ctr"/>
            <a:r>
              <a:rPr lang="zh-TW" altLang="en-US" dirty="0">
                <a:latin typeface="Times New Roman" panose="02020603050405020304" pitchFamily="18" charset="0"/>
                <a:cs typeface="Times New Roman" panose="02020603050405020304" pitchFamily="18" charset="0"/>
              </a:rPr>
              <a:t>多層次迴歸</a:t>
            </a:r>
          </a:p>
        </p:txBody>
      </p:sp>
      <p:pic>
        <p:nvPicPr>
          <p:cNvPr id="5" name="圖片 4">
            <a:extLst>
              <a:ext uri="{FF2B5EF4-FFF2-40B4-BE49-F238E27FC236}">
                <a16:creationId xmlns:a16="http://schemas.microsoft.com/office/drawing/2014/main" id="{34F312F3-AB76-BF53-0ED4-097A48CE80B9}"/>
              </a:ext>
            </a:extLst>
          </p:cNvPr>
          <p:cNvPicPr>
            <a:picLocks noChangeAspect="1"/>
          </p:cNvPicPr>
          <p:nvPr/>
        </p:nvPicPr>
        <p:blipFill rotWithShape="1">
          <a:blip r:embed="rId3"/>
          <a:srcRect t="4848" b="13806"/>
          <a:stretch/>
        </p:blipFill>
        <p:spPr>
          <a:xfrm>
            <a:off x="3812051" y="101447"/>
            <a:ext cx="5618949" cy="6442155"/>
          </a:xfrm>
          <a:prstGeom prst="rect">
            <a:avLst/>
          </a:prstGeom>
        </p:spPr>
      </p:pic>
      <p:pic>
        <p:nvPicPr>
          <p:cNvPr id="12" name="圖片 11">
            <a:extLst>
              <a:ext uri="{FF2B5EF4-FFF2-40B4-BE49-F238E27FC236}">
                <a16:creationId xmlns:a16="http://schemas.microsoft.com/office/drawing/2014/main" id="{87757EDA-A70A-80A8-18EC-F4A62E8A1BAB}"/>
              </a:ext>
            </a:extLst>
          </p:cNvPr>
          <p:cNvPicPr>
            <a:picLocks noChangeAspect="1"/>
          </p:cNvPicPr>
          <p:nvPr/>
        </p:nvPicPr>
        <p:blipFill rotWithShape="1">
          <a:blip r:embed="rId3"/>
          <a:srcRect t="96028" b="575"/>
          <a:stretch/>
        </p:blipFill>
        <p:spPr>
          <a:xfrm>
            <a:off x="3812051" y="6487779"/>
            <a:ext cx="5618950" cy="269644"/>
          </a:xfrm>
          <a:prstGeom prst="rect">
            <a:avLst/>
          </a:prstGeom>
        </p:spPr>
      </p:pic>
      <p:sp>
        <p:nvSpPr>
          <p:cNvPr id="15" name="矩形: 圓角 14">
            <a:extLst>
              <a:ext uri="{FF2B5EF4-FFF2-40B4-BE49-F238E27FC236}">
                <a16:creationId xmlns:a16="http://schemas.microsoft.com/office/drawing/2014/main" id="{521314CF-4918-88FC-89FF-C22BDBABE297}"/>
              </a:ext>
            </a:extLst>
          </p:cNvPr>
          <p:cNvSpPr/>
          <p:nvPr/>
        </p:nvSpPr>
        <p:spPr>
          <a:xfrm>
            <a:off x="7946144" y="1162375"/>
            <a:ext cx="1117600" cy="269644"/>
          </a:xfrm>
          <a:prstGeom prst="round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A51A2ED4-C751-12A9-48BE-A5AF6B772D0E}"/>
              </a:ext>
            </a:extLst>
          </p:cNvPr>
          <p:cNvSpPr txBox="1"/>
          <p:nvPr/>
        </p:nvSpPr>
        <p:spPr>
          <a:xfrm>
            <a:off x="9207902" y="2246647"/>
            <a:ext cx="2163803" cy="923330"/>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r>
              <a:rPr lang="en-US" altLang="zh-TW" sz="1800" dirty="0" err="1">
                <a:solidFill>
                  <a:srgbClr val="002060"/>
                </a:solidFill>
                <a:latin typeface="Times New Roman" panose="02020603050405020304" pitchFamily="18" charset="0"/>
                <a:cs typeface="Times New Roman" panose="02020603050405020304" pitchFamily="18" charset="0"/>
              </a:rPr>
              <a:t>YouBike</a:t>
            </a:r>
            <a:r>
              <a:rPr lang="en-US" altLang="zh-TW" sz="1800" dirty="0">
                <a:solidFill>
                  <a:srgbClr val="002060"/>
                </a:solidFill>
                <a:latin typeface="Times New Roman" panose="02020603050405020304" pitchFamily="18" charset="0"/>
                <a:cs typeface="Times New Roman" panose="02020603050405020304" pitchFamily="18" charset="0"/>
              </a:rPr>
              <a:t> 2.0</a:t>
            </a:r>
            <a:r>
              <a:rPr lang="zh-TW" altLang="en-US" sz="1800" dirty="0">
                <a:solidFill>
                  <a:srgbClr val="002060"/>
                </a:solidFill>
                <a:latin typeface="Times New Roman" panose="02020603050405020304" pitchFamily="18" charset="0"/>
                <a:cs typeface="Times New Roman" panose="02020603050405020304" pitchFamily="18" charset="0"/>
              </a:rPr>
              <a:t> 受收入正向影響；受是否有中學負向影響</a:t>
            </a:r>
            <a:endParaRPr lang="en-US" altLang="zh-TW" sz="1800" dirty="0">
              <a:solidFill>
                <a:srgbClr val="002060"/>
              </a:solidFill>
              <a:latin typeface="Times New Roman" panose="02020603050405020304" pitchFamily="18" charset="0"/>
              <a:cs typeface="Times New Roman" panose="02020603050405020304" pitchFamily="18" charset="0"/>
            </a:endParaRPr>
          </a:p>
        </p:txBody>
      </p:sp>
      <p:sp>
        <p:nvSpPr>
          <p:cNvPr id="17" name="矩形: 圓角 16">
            <a:extLst>
              <a:ext uri="{FF2B5EF4-FFF2-40B4-BE49-F238E27FC236}">
                <a16:creationId xmlns:a16="http://schemas.microsoft.com/office/drawing/2014/main" id="{327B915D-E6D9-E642-3DF2-59892808CFCC}"/>
              </a:ext>
            </a:extLst>
          </p:cNvPr>
          <p:cNvSpPr/>
          <p:nvPr/>
        </p:nvSpPr>
        <p:spPr>
          <a:xfrm>
            <a:off x="7946144" y="2292708"/>
            <a:ext cx="1117600" cy="269644"/>
          </a:xfrm>
          <a:prstGeom prst="round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箭號: 向下 13">
            <a:extLst>
              <a:ext uri="{FF2B5EF4-FFF2-40B4-BE49-F238E27FC236}">
                <a16:creationId xmlns:a16="http://schemas.microsoft.com/office/drawing/2014/main" id="{A3693377-E3C5-9126-9DC1-B0D3228A57ED}"/>
              </a:ext>
            </a:extLst>
          </p:cNvPr>
          <p:cNvSpPr/>
          <p:nvPr/>
        </p:nvSpPr>
        <p:spPr>
          <a:xfrm>
            <a:off x="10041629" y="3169978"/>
            <a:ext cx="372174" cy="377506"/>
          </a:xfrm>
          <a:prstGeom prst="downArrow">
            <a:avLst/>
          </a:prstGeom>
          <a:solidFill>
            <a:schemeClr val="bg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a:extLst>
              <a:ext uri="{FF2B5EF4-FFF2-40B4-BE49-F238E27FC236}">
                <a16:creationId xmlns:a16="http://schemas.microsoft.com/office/drawing/2014/main" id="{40F1C622-F5AE-EF22-B8B1-AF25DBD055F0}"/>
              </a:ext>
            </a:extLst>
          </p:cNvPr>
          <p:cNvSpPr txBox="1"/>
          <p:nvPr/>
        </p:nvSpPr>
        <p:spPr>
          <a:xfrm>
            <a:off x="9145814" y="3575154"/>
            <a:ext cx="2163803" cy="369332"/>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pPr algn="ctr"/>
            <a:r>
              <a:rPr lang="zh-TW" altLang="en-US" sz="1800" dirty="0">
                <a:solidFill>
                  <a:srgbClr val="002060"/>
                </a:solidFill>
                <a:latin typeface="Times New Roman" panose="02020603050405020304" pitchFamily="18" charset="0"/>
                <a:cs typeface="Times New Roman" panose="02020603050405020304" pitchFamily="18" charset="0"/>
              </a:rPr>
              <a:t>不易解釋</a:t>
            </a:r>
            <a:endParaRPr lang="en-US" altLang="zh-TW" sz="1800" dirty="0">
              <a:solidFill>
                <a:srgbClr val="002060"/>
              </a:solidFill>
              <a:latin typeface="Times New Roman" panose="02020603050405020304" pitchFamily="18" charset="0"/>
              <a:cs typeface="Times New Roman" panose="02020603050405020304" pitchFamily="18" charset="0"/>
            </a:endParaRPr>
          </a:p>
        </p:txBody>
      </p:sp>
      <p:sp>
        <p:nvSpPr>
          <p:cNvPr id="21" name="文字方塊 20">
            <a:extLst>
              <a:ext uri="{FF2B5EF4-FFF2-40B4-BE49-F238E27FC236}">
                <a16:creationId xmlns:a16="http://schemas.microsoft.com/office/drawing/2014/main" id="{6BD5A3FF-0925-5E03-DBEC-FD1F7E3E0CF3}"/>
              </a:ext>
            </a:extLst>
          </p:cNvPr>
          <p:cNvSpPr txBox="1"/>
          <p:nvPr/>
        </p:nvSpPr>
        <p:spPr>
          <a:xfrm>
            <a:off x="8842260" y="6506198"/>
            <a:ext cx="2770909" cy="369332"/>
          </a:xfrm>
          <a:prstGeom prst="rect">
            <a:avLst/>
          </a:prstGeom>
          <a:noFill/>
        </p:spPr>
        <p:txBody>
          <a:bodyPr wrap="square" rtlCol="0">
            <a:spAutoFit/>
          </a:bodyPr>
          <a:lstStyle>
            <a:defPPr>
              <a:defRPr lang="zh-TW"/>
            </a:defPPr>
            <a:lvl1pPr>
              <a:defRPr b="1">
                <a:solidFill>
                  <a:srgbClr val="002060"/>
                </a:solidFill>
                <a:latin typeface="Times New Roman" panose="02020603050405020304" pitchFamily="18" charset="0"/>
                <a:ea typeface="Adobe 仿宋 Std R" panose="02020400000000000000" pitchFamily="18" charset="-128"/>
                <a:cs typeface="Times New Roman" panose="02020603050405020304" pitchFamily="18" charset="0"/>
              </a:defRPr>
            </a:lvl1pPr>
          </a:lstStyle>
          <a:p>
            <a:r>
              <a:rPr lang="zh-TW" altLang="zh-TW" dirty="0">
                <a:solidFill>
                  <a:srgbClr val="FF0000"/>
                </a:solidFill>
              </a:rPr>
              <a:t>多層次模型</a:t>
            </a:r>
            <a:r>
              <a:rPr lang="zh-TW" altLang="en-US" dirty="0">
                <a:solidFill>
                  <a:srgbClr val="FF0000"/>
                </a:solidFill>
              </a:rPr>
              <a:t>提升</a:t>
            </a:r>
            <a:r>
              <a:rPr lang="zh-TW" altLang="zh-TW" dirty="0">
                <a:solidFill>
                  <a:srgbClr val="FF0000"/>
                </a:solidFill>
              </a:rPr>
              <a:t>解釋</a:t>
            </a:r>
            <a:r>
              <a:rPr lang="zh-TW" altLang="en-US" dirty="0">
                <a:solidFill>
                  <a:srgbClr val="FF0000"/>
                </a:solidFill>
              </a:rPr>
              <a:t>能</a:t>
            </a:r>
            <a:r>
              <a:rPr lang="zh-TW" altLang="zh-TW" dirty="0">
                <a:solidFill>
                  <a:srgbClr val="FF0000"/>
                </a:solidFill>
              </a:rPr>
              <a:t>力</a:t>
            </a:r>
            <a:endParaRPr lang="zh-TW" altLang="en-US" dirty="0">
              <a:solidFill>
                <a:srgbClr val="FF0000"/>
              </a:solidFill>
            </a:endParaRPr>
          </a:p>
        </p:txBody>
      </p:sp>
      <p:sp>
        <p:nvSpPr>
          <p:cNvPr id="22" name="矩形: 圓角 21">
            <a:extLst>
              <a:ext uri="{FF2B5EF4-FFF2-40B4-BE49-F238E27FC236}">
                <a16:creationId xmlns:a16="http://schemas.microsoft.com/office/drawing/2014/main" id="{4F403786-1AEE-BD97-64B8-C824B3174484}"/>
              </a:ext>
            </a:extLst>
          </p:cNvPr>
          <p:cNvSpPr/>
          <p:nvPr/>
        </p:nvSpPr>
        <p:spPr>
          <a:xfrm>
            <a:off x="7790356" y="6526332"/>
            <a:ext cx="1091556" cy="23022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圓角 22">
            <a:extLst>
              <a:ext uri="{FF2B5EF4-FFF2-40B4-BE49-F238E27FC236}">
                <a16:creationId xmlns:a16="http://schemas.microsoft.com/office/drawing/2014/main" id="{3D03AC11-D98E-2D52-25D2-BDD6A92C9E3F}"/>
              </a:ext>
            </a:extLst>
          </p:cNvPr>
          <p:cNvSpPr/>
          <p:nvPr/>
        </p:nvSpPr>
        <p:spPr>
          <a:xfrm>
            <a:off x="7790356" y="6062156"/>
            <a:ext cx="1091556" cy="23022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a:extLst>
              <a:ext uri="{FF2B5EF4-FFF2-40B4-BE49-F238E27FC236}">
                <a16:creationId xmlns:a16="http://schemas.microsoft.com/office/drawing/2014/main" id="{DD172FB9-FE36-71CF-DD3A-AA66181B75F2}"/>
              </a:ext>
            </a:extLst>
          </p:cNvPr>
          <p:cNvSpPr txBox="1"/>
          <p:nvPr/>
        </p:nvSpPr>
        <p:spPr>
          <a:xfrm>
            <a:off x="8842063" y="6017629"/>
            <a:ext cx="2770909" cy="369332"/>
          </a:xfrm>
          <a:prstGeom prst="rect">
            <a:avLst/>
          </a:prstGeom>
          <a:noFill/>
        </p:spPr>
        <p:txBody>
          <a:bodyPr wrap="square" rtlCol="0">
            <a:spAutoFit/>
          </a:bodyPr>
          <a:lstStyle>
            <a:defPPr>
              <a:defRPr lang="zh-TW"/>
            </a:defPPr>
            <a:lvl1pPr>
              <a:defRPr b="1">
                <a:solidFill>
                  <a:srgbClr val="002060"/>
                </a:solidFill>
                <a:latin typeface="Times New Roman" panose="02020603050405020304" pitchFamily="18" charset="0"/>
                <a:ea typeface="Adobe 仿宋 Std R" panose="02020400000000000000" pitchFamily="18" charset="-128"/>
                <a:cs typeface="Times New Roman" panose="02020603050405020304" pitchFamily="18" charset="0"/>
              </a:defRPr>
            </a:lvl1pPr>
          </a:lstStyle>
          <a:p>
            <a:r>
              <a:rPr lang="zh-TW" altLang="en-US">
                <a:solidFill>
                  <a:srgbClr val="FF0000"/>
                </a:solidFill>
              </a:rPr>
              <a:t>群組內存在相關性</a:t>
            </a:r>
            <a:endParaRPr lang="zh-TW" altLang="en-US" dirty="0">
              <a:solidFill>
                <a:srgbClr val="FF0000"/>
              </a:solidFill>
            </a:endParaRPr>
          </a:p>
        </p:txBody>
      </p:sp>
      <p:sp>
        <p:nvSpPr>
          <p:cNvPr id="25" name="矩形: 圓角 24">
            <a:extLst>
              <a:ext uri="{FF2B5EF4-FFF2-40B4-BE49-F238E27FC236}">
                <a16:creationId xmlns:a16="http://schemas.microsoft.com/office/drawing/2014/main" id="{31D502C2-202D-19D1-391C-013C946BAABC}"/>
              </a:ext>
            </a:extLst>
          </p:cNvPr>
          <p:cNvSpPr/>
          <p:nvPr/>
        </p:nvSpPr>
        <p:spPr>
          <a:xfrm>
            <a:off x="7941070" y="1468965"/>
            <a:ext cx="1117600" cy="269644"/>
          </a:xfrm>
          <a:prstGeom prst="round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6" name="直線單箭頭接點 25">
            <a:extLst>
              <a:ext uri="{FF2B5EF4-FFF2-40B4-BE49-F238E27FC236}">
                <a16:creationId xmlns:a16="http://schemas.microsoft.com/office/drawing/2014/main" id="{2409CC05-E0E2-C394-1409-26F42E3A0178}"/>
              </a:ext>
            </a:extLst>
          </p:cNvPr>
          <p:cNvCxnSpPr>
            <a:cxnSpLocks/>
            <a:stCxn id="25" idx="1"/>
            <a:endCxn id="31" idx="0"/>
          </p:cNvCxnSpPr>
          <p:nvPr/>
        </p:nvCxnSpPr>
        <p:spPr>
          <a:xfrm flipH="1">
            <a:off x="2173355" y="1603787"/>
            <a:ext cx="5767715" cy="1496885"/>
          </a:xfrm>
          <a:prstGeom prst="straightConnector1">
            <a:avLst/>
          </a:prstGeom>
          <a:ln w="9525">
            <a:solidFill>
              <a:srgbClr val="00206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1" name="文字方塊 30">
                <a:extLst>
                  <a:ext uri="{FF2B5EF4-FFF2-40B4-BE49-F238E27FC236}">
                    <a16:creationId xmlns:a16="http://schemas.microsoft.com/office/drawing/2014/main" id="{0579619A-830D-6306-3E19-8361FF4CA2BE}"/>
                  </a:ext>
                </a:extLst>
              </p:cNvPr>
              <p:cNvSpPr txBox="1"/>
              <p:nvPr/>
            </p:nvSpPr>
            <p:spPr>
              <a:xfrm>
                <a:off x="323350" y="3100672"/>
                <a:ext cx="3700010" cy="656655"/>
              </a:xfrm>
              <a:prstGeom prst="rect">
                <a:avLst/>
              </a:prstGeom>
              <a:noFill/>
            </p:spPr>
            <p:txBody>
              <a:bodyPr wrap="square" rtlCol="0">
                <a:spAutoFit/>
              </a:bodyPr>
              <a:lstStyle>
                <a:defPPr>
                  <a:defRPr lang="zh-TW"/>
                </a:defPPr>
                <a:lvl1pPr>
                  <a:defRPr b="1">
                    <a:solidFill>
                      <a:srgbClr val="002060"/>
                    </a:solidFill>
                    <a:latin typeface="Times New Roman" panose="02020603050405020304" pitchFamily="18" charset="0"/>
                    <a:ea typeface="Adobe 仿宋 Std R" panose="02020400000000000000" pitchFamily="18" charset="-128"/>
                    <a:cs typeface="Times New Roman" panose="02020603050405020304" pitchFamily="18" charset="0"/>
                  </a:defRPr>
                </a:lvl1pPr>
              </a:lstStyle>
              <a:p>
                <a:r>
                  <a:rPr lang="zh-TW" altLang="en-US" dirty="0"/>
                  <a:t>與</a:t>
                </a:r>
                <a:r>
                  <a:rPr lang="zh-TW" altLang="zh-TW" dirty="0"/>
                  <a:t>捷運站距離增加一個標準差</a:t>
                </a:r>
                <a:endParaRPr lang="en-US" altLang="zh-TW" dirty="0"/>
              </a:p>
              <a:p>
                <a:r>
                  <a:rPr lang="zh-TW"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a:t>
                </a:r>
                <a:r>
                  <a:rPr lang="zh-TW" altLang="zh-TW" dirty="0"/>
                  <a:t>租還量減少</a:t>
                </a:r>
                <a14:m>
                  <m:oMath xmlns:m="http://schemas.openxmlformats.org/officeDocument/2006/math">
                    <m:r>
                      <a:rPr lang="en-US" altLang="zh-TW"/>
                      <m:t>1−</m:t>
                    </m:r>
                    <m:sSup>
                      <m:sSupPr>
                        <m:ctrlPr>
                          <a:rPr lang="zh-TW" altLang="zh-TW"/>
                        </m:ctrlPr>
                      </m:sSupPr>
                      <m:e>
                        <m:r>
                          <a:rPr lang="en-US" altLang="zh-TW"/>
                          <m:t>𝑒</m:t>
                        </m:r>
                      </m:e>
                      <m:sup>
                        <m:r>
                          <a:rPr lang="en-US" altLang="zh-TW"/>
                          <m:t>−0.185</m:t>
                        </m:r>
                      </m:sup>
                    </m:sSup>
                    <m:r>
                      <a:rPr lang="en-US" altLang="zh-TW"/>
                      <m:t>=16.9%</m:t>
                    </m:r>
                  </m:oMath>
                </a14:m>
                <a:endParaRPr lang="zh-TW" altLang="en-US" dirty="0"/>
              </a:p>
            </p:txBody>
          </p:sp>
        </mc:Choice>
        <mc:Fallback>
          <p:sp>
            <p:nvSpPr>
              <p:cNvPr id="31" name="文字方塊 30">
                <a:extLst>
                  <a:ext uri="{FF2B5EF4-FFF2-40B4-BE49-F238E27FC236}">
                    <a16:creationId xmlns:a16="http://schemas.microsoft.com/office/drawing/2014/main" id="{0579619A-830D-6306-3E19-8361FF4CA2BE}"/>
                  </a:ext>
                </a:extLst>
              </p:cNvPr>
              <p:cNvSpPr txBox="1">
                <a:spLocks noRot="1" noChangeAspect="1" noMove="1" noResize="1" noEditPoints="1" noAdjustHandles="1" noChangeArrowheads="1" noChangeShapeType="1" noTextEdit="1"/>
              </p:cNvSpPr>
              <p:nvPr/>
            </p:nvSpPr>
            <p:spPr>
              <a:xfrm>
                <a:off x="323350" y="3100672"/>
                <a:ext cx="3700010" cy="656655"/>
              </a:xfrm>
              <a:prstGeom prst="rect">
                <a:avLst/>
              </a:prstGeom>
              <a:blipFill>
                <a:blip r:embed="rId4"/>
                <a:stretch>
                  <a:fillRect l="-1318" t="-4673" b="-14953"/>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41" name="文字方塊 40">
                <a:extLst>
                  <a:ext uri="{FF2B5EF4-FFF2-40B4-BE49-F238E27FC236}">
                    <a16:creationId xmlns:a16="http://schemas.microsoft.com/office/drawing/2014/main" id="{345B336A-C40A-C75D-84E2-2F2D7205C484}"/>
                  </a:ext>
                </a:extLst>
              </p:cNvPr>
              <p:cNvSpPr txBox="1"/>
              <p:nvPr/>
            </p:nvSpPr>
            <p:spPr>
              <a:xfrm>
                <a:off x="9279636" y="578681"/>
                <a:ext cx="2608178" cy="923330"/>
              </a:xfrm>
              <a:prstGeom prst="rect">
                <a:avLst/>
              </a:prstGeom>
              <a:noFill/>
            </p:spPr>
            <p:txBody>
              <a:bodyPr wrap="square" rtlCol="0">
                <a:spAutoFit/>
              </a:bodyPr>
              <a:lstStyle>
                <a:defPPr>
                  <a:defRPr lang="zh-TW"/>
                </a:defPPr>
                <a:lvl1pPr>
                  <a:defRPr b="1">
                    <a:solidFill>
                      <a:srgbClr val="002060"/>
                    </a:solidFill>
                    <a:latin typeface="Times New Roman" panose="02020603050405020304" pitchFamily="18" charset="0"/>
                    <a:ea typeface="Adobe 仿宋 Std R" panose="02020400000000000000" pitchFamily="18" charset="-128"/>
                    <a:cs typeface="Times New Roman" panose="02020603050405020304" pitchFamily="18" charset="0"/>
                  </a:defRPr>
                </a:lvl1pPr>
              </a:lstStyle>
              <a:p>
                <a:r>
                  <a:rPr lang="zh-TW" altLang="zh-TW" dirty="0"/>
                  <a:t>車樁數增加一個標準差</a:t>
                </a:r>
                <a:endParaRPr lang="en-US" altLang="zh-TW" dirty="0"/>
              </a:p>
              <a:p>
                <a:r>
                  <a:rPr lang="zh-TW" altLang="zh-TW" dirty="0"/>
                  <a:t>→</a:t>
                </a:r>
                <a:r>
                  <a:rPr lang="zh-TW" altLang="en-US" dirty="0"/>
                  <a:t> </a:t>
                </a:r>
                <a:r>
                  <a:rPr lang="zh-TW" altLang="zh-TW" dirty="0"/>
                  <a:t>租還量增加</a:t>
                </a:r>
                <a:br>
                  <a:rPr lang="en-US" altLang="zh-TW" dirty="0"/>
                </a:br>
                <a14:m>
                  <m:oMathPara xmlns:m="http://schemas.openxmlformats.org/officeDocument/2006/math">
                    <m:oMathParaPr>
                      <m:jc m:val="centerGroup"/>
                    </m:oMathParaPr>
                    <m:oMath xmlns:m="http://schemas.openxmlformats.org/officeDocument/2006/math">
                      <m:sSup>
                        <m:sSupPr>
                          <m:ctrlPr>
                            <a:rPr lang="zh-TW" altLang="zh-TW" i="1">
                              <a:latin typeface="Cambria Math" panose="02040503050406030204" pitchFamily="18" charset="0"/>
                            </a:rPr>
                          </m:ctrlPr>
                        </m:sSupPr>
                        <m:e>
                          <m:r>
                            <a:rPr lang="en-US" altLang="zh-TW">
                              <a:latin typeface="Cambria Math" panose="02040503050406030204" pitchFamily="18" charset="0"/>
                            </a:rPr>
                            <m:t>𝑒</m:t>
                          </m:r>
                        </m:e>
                        <m:sup>
                          <m:r>
                            <a:rPr lang="en-US" altLang="zh-TW">
                              <a:latin typeface="Cambria Math" panose="02040503050406030204" pitchFamily="18" charset="0"/>
                            </a:rPr>
                            <m:t>0.237</m:t>
                          </m:r>
                        </m:sup>
                      </m:sSup>
                      <m:r>
                        <a:rPr lang="en-US" altLang="zh-TW">
                          <a:latin typeface="Cambria Math" panose="02040503050406030204" pitchFamily="18" charset="0"/>
                        </a:rPr>
                        <m:t>−1=26.7%</m:t>
                      </m:r>
                    </m:oMath>
                  </m:oMathPara>
                </a14:m>
                <a:endParaRPr lang="zh-TW" altLang="en-US" dirty="0"/>
              </a:p>
            </p:txBody>
          </p:sp>
        </mc:Choice>
        <mc:Fallback>
          <p:sp>
            <p:nvSpPr>
              <p:cNvPr id="41" name="文字方塊 40">
                <a:extLst>
                  <a:ext uri="{FF2B5EF4-FFF2-40B4-BE49-F238E27FC236}">
                    <a16:creationId xmlns:a16="http://schemas.microsoft.com/office/drawing/2014/main" id="{345B336A-C40A-C75D-84E2-2F2D7205C484}"/>
                  </a:ext>
                </a:extLst>
              </p:cNvPr>
              <p:cNvSpPr txBox="1">
                <a:spLocks noRot="1" noChangeAspect="1" noMove="1" noResize="1" noEditPoints="1" noAdjustHandles="1" noChangeArrowheads="1" noChangeShapeType="1" noTextEdit="1"/>
              </p:cNvSpPr>
              <p:nvPr/>
            </p:nvSpPr>
            <p:spPr>
              <a:xfrm>
                <a:off x="9279636" y="578681"/>
                <a:ext cx="2608178" cy="923330"/>
              </a:xfrm>
              <a:prstGeom prst="rect">
                <a:avLst/>
              </a:prstGeom>
              <a:blipFill>
                <a:blip r:embed="rId5"/>
                <a:stretch>
                  <a:fillRect l="-1869" t="-3311"/>
                </a:stretch>
              </a:blipFill>
            </p:spPr>
            <p:txBody>
              <a:bodyPr/>
              <a:lstStyle/>
              <a:p>
                <a:r>
                  <a:rPr lang="zh-TW" altLang="en-US">
                    <a:noFill/>
                  </a:rPr>
                  <a:t> </a:t>
                </a:r>
              </a:p>
            </p:txBody>
          </p:sp>
        </mc:Fallback>
      </mc:AlternateContent>
      <p:sp>
        <p:nvSpPr>
          <p:cNvPr id="42" name="矩形: 圓角 41">
            <a:extLst>
              <a:ext uri="{FF2B5EF4-FFF2-40B4-BE49-F238E27FC236}">
                <a16:creationId xmlns:a16="http://schemas.microsoft.com/office/drawing/2014/main" id="{97F46409-2003-9B85-547D-33EF91593D2C}"/>
              </a:ext>
            </a:extLst>
          </p:cNvPr>
          <p:cNvSpPr/>
          <p:nvPr/>
        </p:nvSpPr>
        <p:spPr>
          <a:xfrm>
            <a:off x="7946144" y="667087"/>
            <a:ext cx="1117600" cy="247313"/>
          </a:xfrm>
          <a:prstGeom prst="round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投影片編號版面配置區 6">
            <a:extLst>
              <a:ext uri="{FF2B5EF4-FFF2-40B4-BE49-F238E27FC236}">
                <a16:creationId xmlns:a16="http://schemas.microsoft.com/office/drawing/2014/main" id="{228AA1E1-63A4-431A-FF81-9AB645E8E7BF}"/>
              </a:ext>
            </a:extLst>
          </p:cNvPr>
          <p:cNvSpPr>
            <a:spLocks noGrp="1"/>
          </p:cNvSpPr>
          <p:nvPr>
            <p:ph type="sldNum" sz="quarter" idx="12"/>
          </p:nvPr>
        </p:nvSpPr>
        <p:spPr>
          <a:xfrm>
            <a:off x="9296400" y="6421005"/>
            <a:ext cx="2743200" cy="365125"/>
          </a:xfrm>
        </p:spPr>
        <p:txBody>
          <a:bodyPr/>
          <a:lstStyle/>
          <a:p>
            <a:fld id="{7DA83CBE-A3DA-4475-8E7E-C4720364E3C1}" type="slidenum">
              <a:rPr lang="zh-TW" altLang="en-US" sz="1600" smtClean="0"/>
              <a:t>15</a:t>
            </a:fld>
            <a:endParaRPr lang="zh-TW" altLang="en-US" sz="1600"/>
          </a:p>
        </p:txBody>
      </p:sp>
    </p:spTree>
    <p:extLst>
      <p:ext uri="{BB962C8B-B14F-4D97-AF65-F5344CB8AC3E}">
        <p14:creationId xmlns:p14="http://schemas.microsoft.com/office/powerpoint/2010/main" val="221133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7" grpId="0" animBg="1"/>
      <p:bldP spid="14" grpId="0" animBg="1"/>
      <p:bldP spid="19" grpId="0"/>
      <p:bldP spid="21" grpId="0"/>
      <p:bldP spid="22" grpId="0" animBg="1"/>
      <p:bldP spid="23" grpId="0" animBg="1"/>
      <p:bldP spid="24" grpId="0"/>
      <p:bldP spid="25" grpId="0" animBg="1"/>
      <p:bldP spid="31" grpId="0"/>
      <p:bldP spid="41" grpId="0"/>
      <p:bldP spid="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8BB8F19B-7FE0-2BBB-2703-9AF268EA29B4}"/>
              </a:ext>
            </a:extLst>
          </p:cNvPr>
          <p:cNvPicPr>
            <a:picLocks noChangeAspect="1"/>
          </p:cNvPicPr>
          <p:nvPr/>
        </p:nvPicPr>
        <p:blipFill rotWithShape="1">
          <a:blip r:embed="rId3">
            <a:extLst>
              <a:ext uri="{28A0092B-C50C-407E-A947-70E740481C1C}">
                <a14:useLocalDpi xmlns:a14="http://schemas.microsoft.com/office/drawing/2010/main" val="0"/>
              </a:ext>
            </a:extLst>
          </a:blip>
          <a:srcRect l="2500"/>
          <a:stretch/>
        </p:blipFill>
        <p:spPr>
          <a:xfrm>
            <a:off x="-11575" y="2812648"/>
            <a:ext cx="12087121" cy="4045352"/>
          </a:xfrm>
          <a:prstGeom prst="rect">
            <a:avLst/>
          </a:prstGeom>
        </p:spPr>
      </p:pic>
      <p:sp>
        <p:nvSpPr>
          <p:cNvPr id="7" name="文字方塊 6">
            <a:extLst>
              <a:ext uri="{FF2B5EF4-FFF2-40B4-BE49-F238E27FC236}">
                <a16:creationId xmlns:a16="http://schemas.microsoft.com/office/drawing/2014/main" id="{741795C8-31CA-4285-AE55-8F91E4BA4559}"/>
              </a:ext>
            </a:extLst>
          </p:cNvPr>
          <p:cNvSpPr txBox="1"/>
          <p:nvPr/>
        </p:nvSpPr>
        <p:spPr>
          <a:xfrm>
            <a:off x="984740" y="633046"/>
            <a:ext cx="2294218" cy="707886"/>
          </a:xfrm>
          <a:prstGeom prst="rect">
            <a:avLst/>
          </a:prstGeom>
          <a:noFill/>
        </p:spPr>
        <p:txBody>
          <a:bodyPr wrap="none" rtlCol="0">
            <a:spAutoFit/>
          </a:bodyPr>
          <a:lstStyle/>
          <a:p>
            <a:r>
              <a:rPr lang="zh-TW" altLang="en-US" sz="4000" b="1" dirty="0">
                <a:latin typeface="Adobe 仿宋 Std R" panose="02020400000000000000" pitchFamily="18" charset="-128"/>
                <a:ea typeface="Adobe 仿宋 Std R" panose="02020400000000000000" pitchFamily="18" charset="-128"/>
              </a:rPr>
              <a:t>研究結果</a:t>
            </a:r>
          </a:p>
        </p:txBody>
      </p:sp>
      <p:sp>
        <p:nvSpPr>
          <p:cNvPr id="38" name="文字方塊 37">
            <a:extLst>
              <a:ext uri="{FF2B5EF4-FFF2-40B4-BE49-F238E27FC236}">
                <a16:creationId xmlns:a16="http://schemas.microsoft.com/office/drawing/2014/main" id="{F33993C7-9AD4-8E61-3360-7A118CBE28D1}"/>
              </a:ext>
            </a:extLst>
          </p:cNvPr>
          <p:cNvSpPr txBox="1"/>
          <p:nvPr/>
        </p:nvSpPr>
        <p:spPr>
          <a:xfrm>
            <a:off x="984741" y="1468965"/>
            <a:ext cx="2418216" cy="954107"/>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r>
              <a:rPr lang="zh-TW" altLang="en-US" sz="2800" dirty="0">
                <a:effectLst>
                  <a:outerShdw blurRad="38100" dist="38100" dir="2700000" algn="tl">
                    <a:srgbClr val="000000">
                      <a:alpha val="43137"/>
                    </a:srgbClr>
                  </a:outerShdw>
                </a:effectLst>
              </a:rPr>
              <a:t>站點租還量</a:t>
            </a:r>
            <a:endParaRPr lang="en-US" altLang="zh-TW" sz="2800" dirty="0">
              <a:effectLst>
                <a:outerShdw blurRad="38100" dist="38100" dir="2700000" algn="tl">
                  <a:srgbClr val="000000">
                    <a:alpha val="43137"/>
                  </a:srgbClr>
                </a:outerShdw>
              </a:effectLst>
            </a:endParaRPr>
          </a:p>
          <a:p>
            <a:r>
              <a:rPr lang="zh-TW" altLang="en-US" sz="2800" dirty="0">
                <a:effectLst>
                  <a:outerShdw blurRad="38100" dist="38100" dir="2700000" algn="tl">
                    <a:srgbClr val="000000">
                      <a:alpha val="43137"/>
                    </a:srgbClr>
                  </a:outerShdw>
                </a:effectLst>
              </a:rPr>
              <a:t>影響因素探討</a:t>
            </a:r>
            <a:endParaRPr lang="en-US" altLang="zh-TW" sz="2800" dirty="0">
              <a:effectLst>
                <a:outerShdw blurRad="38100" dist="38100" dir="2700000" algn="tl">
                  <a:srgbClr val="000000">
                    <a:alpha val="43137"/>
                  </a:srgbClr>
                </a:outerShdw>
              </a:effectLst>
            </a:endParaRPr>
          </a:p>
        </p:txBody>
      </p:sp>
      <p:sp>
        <p:nvSpPr>
          <p:cNvPr id="10" name="文字方塊 9">
            <a:extLst>
              <a:ext uri="{FF2B5EF4-FFF2-40B4-BE49-F238E27FC236}">
                <a16:creationId xmlns:a16="http://schemas.microsoft.com/office/drawing/2014/main" id="{F2198AB5-4FD1-9708-B4F0-A2378B3F60A0}"/>
              </a:ext>
            </a:extLst>
          </p:cNvPr>
          <p:cNvSpPr txBox="1"/>
          <p:nvPr/>
        </p:nvSpPr>
        <p:spPr>
          <a:xfrm>
            <a:off x="984740" y="2551105"/>
            <a:ext cx="2192569" cy="461665"/>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pPr algn="ctr"/>
            <a:r>
              <a:rPr lang="zh-TW" altLang="en-US" dirty="0">
                <a:latin typeface="Times New Roman" panose="02020603050405020304" pitchFamily="18" charset="0"/>
                <a:cs typeface="Times New Roman" panose="02020603050405020304" pitchFamily="18" charset="0"/>
              </a:rPr>
              <a:t>多層次迴歸</a:t>
            </a:r>
          </a:p>
        </p:txBody>
      </p:sp>
      <p:sp>
        <p:nvSpPr>
          <p:cNvPr id="11" name="投影片編號版面配置區 6">
            <a:extLst>
              <a:ext uri="{FF2B5EF4-FFF2-40B4-BE49-F238E27FC236}">
                <a16:creationId xmlns:a16="http://schemas.microsoft.com/office/drawing/2014/main" id="{169D6845-0145-67A6-7AAD-E9AC860AD89D}"/>
              </a:ext>
            </a:extLst>
          </p:cNvPr>
          <p:cNvSpPr>
            <a:spLocks noGrp="1"/>
          </p:cNvSpPr>
          <p:nvPr>
            <p:ph type="sldNum" sz="quarter" idx="12"/>
          </p:nvPr>
        </p:nvSpPr>
        <p:spPr>
          <a:xfrm>
            <a:off x="9296400" y="6421005"/>
            <a:ext cx="2743200" cy="365125"/>
          </a:xfrm>
        </p:spPr>
        <p:txBody>
          <a:bodyPr/>
          <a:lstStyle/>
          <a:p>
            <a:fld id="{7DA83CBE-A3DA-4475-8E7E-C4720364E3C1}" type="slidenum">
              <a:rPr lang="zh-TW" altLang="en-US" sz="1600" smtClean="0"/>
              <a:t>16</a:t>
            </a:fld>
            <a:endParaRPr lang="zh-TW" altLang="en-US" sz="1600"/>
          </a:p>
        </p:txBody>
      </p:sp>
    </p:spTree>
    <p:extLst>
      <p:ext uri="{BB962C8B-B14F-4D97-AF65-F5344CB8AC3E}">
        <p14:creationId xmlns:p14="http://schemas.microsoft.com/office/powerpoint/2010/main" val="2544271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圖片 13">
            <a:extLst>
              <a:ext uri="{FF2B5EF4-FFF2-40B4-BE49-F238E27FC236}">
                <a16:creationId xmlns:a16="http://schemas.microsoft.com/office/drawing/2014/main" id="{A5870B91-8F9C-C97C-79F0-7BAC73125F84}"/>
              </a:ext>
            </a:extLst>
          </p:cNvPr>
          <p:cNvPicPr>
            <a:picLocks noChangeAspect="1"/>
          </p:cNvPicPr>
          <p:nvPr/>
        </p:nvPicPr>
        <p:blipFill rotWithShape="1">
          <a:blip r:embed="rId3"/>
          <a:srcRect l="6749" r="50833"/>
          <a:stretch/>
        </p:blipFill>
        <p:spPr>
          <a:xfrm>
            <a:off x="5723260" y="38298"/>
            <a:ext cx="3591165" cy="4062693"/>
          </a:xfrm>
          <a:prstGeom prst="rect">
            <a:avLst/>
          </a:prstGeom>
        </p:spPr>
      </p:pic>
      <p:sp>
        <p:nvSpPr>
          <p:cNvPr id="7" name="文字方塊 6">
            <a:extLst>
              <a:ext uri="{FF2B5EF4-FFF2-40B4-BE49-F238E27FC236}">
                <a16:creationId xmlns:a16="http://schemas.microsoft.com/office/drawing/2014/main" id="{741795C8-31CA-4285-AE55-8F91E4BA4559}"/>
              </a:ext>
            </a:extLst>
          </p:cNvPr>
          <p:cNvSpPr txBox="1"/>
          <p:nvPr/>
        </p:nvSpPr>
        <p:spPr>
          <a:xfrm>
            <a:off x="984740" y="633046"/>
            <a:ext cx="2294218" cy="707886"/>
          </a:xfrm>
          <a:prstGeom prst="rect">
            <a:avLst/>
          </a:prstGeom>
          <a:noFill/>
        </p:spPr>
        <p:txBody>
          <a:bodyPr wrap="none" rtlCol="0">
            <a:spAutoFit/>
          </a:bodyPr>
          <a:lstStyle/>
          <a:p>
            <a:r>
              <a:rPr lang="zh-TW" altLang="en-US" sz="4000" b="1" dirty="0">
                <a:latin typeface="Adobe 仿宋 Std R" panose="02020400000000000000" pitchFamily="18" charset="-128"/>
                <a:ea typeface="Adobe 仿宋 Std R" panose="02020400000000000000" pitchFamily="18" charset="-128"/>
              </a:rPr>
              <a:t>研究結果</a:t>
            </a:r>
          </a:p>
        </p:txBody>
      </p:sp>
      <p:sp>
        <p:nvSpPr>
          <p:cNvPr id="38" name="文字方塊 37">
            <a:extLst>
              <a:ext uri="{FF2B5EF4-FFF2-40B4-BE49-F238E27FC236}">
                <a16:creationId xmlns:a16="http://schemas.microsoft.com/office/drawing/2014/main" id="{F33993C7-9AD4-8E61-3360-7A118CBE28D1}"/>
              </a:ext>
            </a:extLst>
          </p:cNvPr>
          <p:cNvSpPr txBox="1"/>
          <p:nvPr/>
        </p:nvSpPr>
        <p:spPr>
          <a:xfrm>
            <a:off x="984741" y="1468965"/>
            <a:ext cx="2418216" cy="954107"/>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r>
              <a:rPr lang="zh-TW" altLang="en-US" sz="2800" dirty="0">
                <a:effectLst>
                  <a:outerShdw blurRad="38100" dist="38100" dir="2700000" algn="tl">
                    <a:srgbClr val="000000">
                      <a:alpha val="43137"/>
                    </a:srgbClr>
                  </a:outerShdw>
                </a:effectLst>
              </a:rPr>
              <a:t>站點租還量</a:t>
            </a:r>
            <a:endParaRPr lang="en-US" altLang="zh-TW" sz="2800" dirty="0">
              <a:effectLst>
                <a:outerShdw blurRad="38100" dist="38100" dir="2700000" algn="tl">
                  <a:srgbClr val="000000">
                    <a:alpha val="43137"/>
                  </a:srgbClr>
                </a:outerShdw>
              </a:effectLst>
            </a:endParaRPr>
          </a:p>
          <a:p>
            <a:r>
              <a:rPr lang="zh-TW" altLang="en-US" sz="2800" dirty="0">
                <a:effectLst>
                  <a:outerShdw blurRad="38100" dist="38100" dir="2700000" algn="tl">
                    <a:srgbClr val="000000">
                      <a:alpha val="43137"/>
                    </a:srgbClr>
                  </a:outerShdw>
                </a:effectLst>
              </a:rPr>
              <a:t>影響因素探討</a:t>
            </a:r>
            <a:endParaRPr lang="en-US" altLang="zh-TW" sz="2800" dirty="0">
              <a:effectLst>
                <a:outerShdw blurRad="38100" dist="38100" dir="2700000" algn="tl">
                  <a:srgbClr val="000000">
                    <a:alpha val="43137"/>
                  </a:srgbClr>
                </a:outerShdw>
              </a:effectLst>
            </a:endParaRPr>
          </a:p>
        </p:txBody>
      </p:sp>
      <p:sp>
        <p:nvSpPr>
          <p:cNvPr id="10" name="文字方塊 9">
            <a:extLst>
              <a:ext uri="{FF2B5EF4-FFF2-40B4-BE49-F238E27FC236}">
                <a16:creationId xmlns:a16="http://schemas.microsoft.com/office/drawing/2014/main" id="{F2198AB5-4FD1-9708-B4F0-A2378B3F60A0}"/>
              </a:ext>
            </a:extLst>
          </p:cNvPr>
          <p:cNvSpPr txBox="1"/>
          <p:nvPr/>
        </p:nvSpPr>
        <p:spPr>
          <a:xfrm>
            <a:off x="984740" y="2551105"/>
            <a:ext cx="2192569" cy="461665"/>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pPr algn="ctr"/>
            <a:r>
              <a:rPr lang="zh-TW" altLang="en-US" dirty="0">
                <a:latin typeface="Times New Roman" panose="02020603050405020304" pitchFamily="18" charset="0"/>
                <a:cs typeface="Times New Roman" panose="02020603050405020304" pitchFamily="18" charset="0"/>
              </a:rPr>
              <a:t>地理加權迴歸</a:t>
            </a:r>
          </a:p>
        </p:txBody>
      </p:sp>
      <p:pic>
        <p:nvPicPr>
          <p:cNvPr id="4" name="圖片 3">
            <a:extLst>
              <a:ext uri="{FF2B5EF4-FFF2-40B4-BE49-F238E27FC236}">
                <a16:creationId xmlns:a16="http://schemas.microsoft.com/office/drawing/2014/main" id="{680FE5F4-D760-98C5-EFCB-B75E3AB86090}"/>
              </a:ext>
            </a:extLst>
          </p:cNvPr>
          <p:cNvPicPr>
            <a:picLocks noChangeAspect="1"/>
          </p:cNvPicPr>
          <p:nvPr/>
        </p:nvPicPr>
        <p:blipFill rotWithShape="1">
          <a:blip r:embed="rId4"/>
          <a:srcRect t="6001" b="38012"/>
          <a:stretch/>
        </p:blipFill>
        <p:spPr>
          <a:xfrm>
            <a:off x="255635" y="3639788"/>
            <a:ext cx="7723534" cy="3088230"/>
          </a:xfrm>
          <a:prstGeom prst="rect">
            <a:avLst/>
          </a:prstGeom>
        </p:spPr>
      </p:pic>
      <p:pic>
        <p:nvPicPr>
          <p:cNvPr id="16" name="圖片 15">
            <a:extLst>
              <a:ext uri="{FF2B5EF4-FFF2-40B4-BE49-F238E27FC236}">
                <a16:creationId xmlns:a16="http://schemas.microsoft.com/office/drawing/2014/main" id="{B00E3CE6-19B1-5030-C47F-888BB2E504EB}"/>
              </a:ext>
            </a:extLst>
          </p:cNvPr>
          <p:cNvPicPr>
            <a:picLocks noChangeAspect="1"/>
          </p:cNvPicPr>
          <p:nvPr/>
        </p:nvPicPr>
        <p:blipFill rotWithShape="1">
          <a:blip r:embed="rId3">
            <a:clrChange>
              <a:clrFrom>
                <a:srgbClr val="FFFFFF"/>
              </a:clrFrom>
              <a:clrTo>
                <a:srgbClr val="FFFFFF">
                  <a:alpha val="0"/>
                </a:srgbClr>
              </a:clrTo>
            </a:clrChange>
          </a:blip>
          <a:srcRect l="54249" r="3333"/>
          <a:stretch/>
        </p:blipFill>
        <p:spPr>
          <a:xfrm>
            <a:off x="8528694" y="6113"/>
            <a:ext cx="3648066" cy="4127065"/>
          </a:xfrm>
          <a:prstGeom prst="rect">
            <a:avLst/>
          </a:prstGeom>
        </p:spPr>
      </p:pic>
      <p:pic>
        <p:nvPicPr>
          <p:cNvPr id="17" name="圖片 16">
            <a:extLst>
              <a:ext uri="{FF2B5EF4-FFF2-40B4-BE49-F238E27FC236}">
                <a16:creationId xmlns:a16="http://schemas.microsoft.com/office/drawing/2014/main" id="{17A13D93-7724-6FF2-EC8C-4D3AFFD5C549}"/>
              </a:ext>
            </a:extLst>
          </p:cNvPr>
          <p:cNvPicPr>
            <a:picLocks noChangeAspect="1"/>
          </p:cNvPicPr>
          <p:nvPr/>
        </p:nvPicPr>
        <p:blipFill rotWithShape="1">
          <a:blip r:embed="rId4"/>
          <a:srcRect t="62911" r="63916" b="12648"/>
          <a:stretch/>
        </p:blipFill>
        <p:spPr>
          <a:xfrm>
            <a:off x="8528694" y="5475120"/>
            <a:ext cx="2456118" cy="1188128"/>
          </a:xfrm>
          <a:prstGeom prst="rect">
            <a:avLst/>
          </a:prstGeom>
        </p:spPr>
      </p:pic>
      <p:sp>
        <p:nvSpPr>
          <p:cNvPr id="18" name="矩形: 圓角 17">
            <a:extLst>
              <a:ext uri="{FF2B5EF4-FFF2-40B4-BE49-F238E27FC236}">
                <a16:creationId xmlns:a16="http://schemas.microsoft.com/office/drawing/2014/main" id="{1FA64D22-CD12-405D-E678-57E61A1FC90E}"/>
              </a:ext>
            </a:extLst>
          </p:cNvPr>
          <p:cNvSpPr/>
          <p:nvPr/>
        </p:nvSpPr>
        <p:spPr>
          <a:xfrm>
            <a:off x="8453120" y="6482081"/>
            <a:ext cx="2298232" cy="245938"/>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投影片編號版面配置區 6">
            <a:extLst>
              <a:ext uri="{FF2B5EF4-FFF2-40B4-BE49-F238E27FC236}">
                <a16:creationId xmlns:a16="http://schemas.microsoft.com/office/drawing/2014/main" id="{D71653C5-4B60-3D6E-47AA-20DB2E996AAF}"/>
              </a:ext>
            </a:extLst>
          </p:cNvPr>
          <p:cNvSpPr>
            <a:spLocks noGrp="1"/>
          </p:cNvSpPr>
          <p:nvPr>
            <p:ph type="sldNum" sz="quarter" idx="12"/>
          </p:nvPr>
        </p:nvSpPr>
        <p:spPr>
          <a:xfrm>
            <a:off x="9296400" y="6421005"/>
            <a:ext cx="2743200" cy="365125"/>
          </a:xfrm>
        </p:spPr>
        <p:txBody>
          <a:bodyPr/>
          <a:lstStyle/>
          <a:p>
            <a:fld id="{7DA83CBE-A3DA-4475-8E7E-C4720364E3C1}" type="slidenum">
              <a:rPr lang="zh-TW" altLang="en-US" sz="1600" smtClean="0"/>
              <a:t>17</a:t>
            </a:fld>
            <a:endParaRPr lang="zh-TW" altLang="en-US" sz="1600"/>
          </a:p>
        </p:txBody>
      </p:sp>
    </p:spTree>
    <p:extLst>
      <p:ext uri="{BB962C8B-B14F-4D97-AF65-F5344CB8AC3E}">
        <p14:creationId xmlns:p14="http://schemas.microsoft.com/office/powerpoint/2010/main" val="154612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圖片 11">
            <a:extLst>
              <a:ext uri="{FF2B5EF4-FFF2-40B4-BE49-F238E27FC236}">
                <a16:creationId xmlns:a16="http://schemas.microsoft.com/office/drawing/2014/main" id="{2D78A727-5494-644D-8E09-4625EB1C1D77}"/>
              </a:ext>
            </a:extLst>
          </p:cNvPr>
          <p:cNvPicPr>
            <a:picLocks noChangeAspect="1"/>
          </p:cNvPicPr>
          <p:nvPr/>
        </p:nvPicPr>
        <p:blipFill rotWithShape="1">
          <a:blip r:embed="rId3"/>
          <a:srcRect l="-821" t="63557" r="68237" b="12413"/>
          <a:stretch/>
        </p:blipFill>
        <p:spPr>
          <a:xfrm>
            <a:off x="8474310" y="5504234"/>
            <a:ext cx="2255851" cy="1188128"/>
          </a:xfrm>
          <a:prstGeom prst="rect">
            <a:avLst/>
          </a:prstGeom>
        </p:spPr>
      </p:pic>
      <p:sp>
        <p:nvSpPr>
          <p:cNvPr id="7" name="文字方塊 6">
            <a:extLst>
              <a:ext uri="{FF2B5EF4-FFF2-40B4-BE49-F238E27FC236}">
                <a16:creationId xmlns:a16="http://schemas.microsoft.com/office/drawing/2014/main" id="{741795C8-31CA-4285-AE55-8F91E4BA4559}"/>
              </a:ext>
            </a:extLst>
          </p:cNvPr>
          <p:cNvSpPr txBox="1"/>
          <p:nvPr/>
        </p:nvSpPr>
        <p:spPr>
          <a:xfrm>
            <a:off x="984740" y="633046"/>
            <a:ext cx="2294218" cy="707886"/>
          </a:xfrm>
          <a:prstGeom prst="rect">
            <a:avLst/>
          </a:prstGeom>
          <a:noFill/>
        </p:spPr>
        <p:txBody>
          <a:bodyPr wrap="none" rtlCol="0">
            <a:spAutoFit/>
          </a:bodyPr>
          <a:lstStyle/>
          <a:p>
            <a:r>
              <a:rPr lang="zh-TW" altLang="en-US" sz="4000" b="1" dirty="0">
                <a:latin typeface="Adobe 仿宋 Std R" panose="02020400000000000000" pitchFamily="18" charset="-128"/>
                <a:ea typeface="Adobe 仿宋 Std R" panose="02020400000000000000" pitchFamily="18" charset="-128"/>
              </a:rPr>
              <a:t>研究結果</a:t>
            </a:r>
          </a:p>
        </p:txBody>
      </p:sp>
      <p:sp>
        <p:nvSpPr>
          <p:cNvPr id="38" name="文字方塊 37">
            <a:extLst>
              <a:ext uri="{FF2B5EF4-FFF2-40B4-BE49-F238E27FC236}">
                <a16:creationId xmlns:a16="http://schemas.microsoft.com/office/drawing/2014/main" id="{F33993C7-9AD4-8E61-3360-7A118CBE28D1}"/>
              </a:ext>
            </a:extLst>
          </p:cNvPr>
          <p:cNvSpPr txBox="1"/>
          <p:nvPr/>
        </p:nvSpPr>
        <p:spPr>
          <a:xfrm>
            <a:off x="984741" y="1468965"/>
            <a:ext cx="2418216" cy="954107"/>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r>
              <a:rPr lang="zh-TW" altLang="en-US" sz="2800" dirty="0">
                <a:effectLst>
                  <a:outerShdw blurRad="38100" dist="38100" dir="2700000" algn="tl">
                    <a:srgbClr val="000000">
                      <a:alpha val="43137"/>
                    </a:srgbClr>
                  </a:outerShdw>
                </a:effectLst>
              </a:rPr>
              <a:t>站點租還量</a:t>
            </a:r>
            <a:endParaRPr lang="en-US" altLang="zh-TW" sz="2800" dirty="0">
              <a:effectLst>
                <a:outerShdw blurRad="38100" dist="38100" dir="2700000" algn="tl">
                  <a:srgbClr val="000000">
                    <a:alpha val="43137"/>
                  </a:srgbClr>
                </a:outerShdw>
              </a:effectLst>
            </a:endParaRPr>
          </a:p>
          <a:p>
            <a:r>
              <a:rPr lang="zh-TW" altLang="en-US" sz="2800" dirty="0">
                <a:effectLst>
                  <a:outerShdw blurRad="38100" dist="38100" dir="2700000" algn="tl">
                    <a:srgbClr val="000000">
                      <a:alpha val="43137"/>
                    </a:srgbClr>
                  </a:outerShdw>
                </a:effectLst>
              </a:rPr>
              <a:t>影響因素探討</a:t>
            </a:r>
            <a:endParaRPr lang="en-US" altLang="zh-TW" sz="2800" dirty="0">
              <a:effectLst>
                <a:outerShdw blurRad="38100" dist="38100" dir="2700000" algn="tl">
                  <a:srgbClr val="000000">
                    <a:alpha val="43137"/>
                  </a:srgbClr>
                </a:outerShdw>
              </a:effectLst>
            </a:endParaRPr>
          </a:p>
        </p:txBody>
      </p:sp>
      <p:sp>
        <p:nvSpPr>
          <p:cNvPr id="10" name="文字方塊 9">
            <a:extLst>
              <a:ext uri="{FF2B5EF4-FFF2-40B4-BE49-F238E27FC236}">
                <a16:creationId xmlns:a16="http://schemas.microsoft.com/office/drawing/2014/main" id="{F2198AB5-4FD1-9708-B4F0-A2378B3F60A0}"/>
              </a:ext>
            </a:extLst>
          </p:cNvPr>
          <p:cNvSpPr txBox="1"/>
          <p:nvPr/>
        </p:nvSpPr>
        <p:spPr>
          <a:xfrm>
            <a:off x="984740" y="2551105"/>
            <a:ext cx="2192569" cy="461665"/>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pPr algn="ctr"/>
            <a:r>
              <a:rPr lang="zh-TW" altLang="en-US" dirty="0">
                <a:latin typeface="Times New Roman" panose="02020603050405020304" pitchFamily="18" charset="0"/>
                <a:cs typeface="Times New Roman" panose="02020603050405020304" pitchFamily="18" charset="0"/>
              </a:rPr>
              <a:t>地理加權迴歸</a:t>
            </a:r>
          </a:p>
        </p:txBody>
      </p:sp>
      <p:sp>
        <p:nvSpPr>
          <p:cNvPr id="18" name="矩形: 圓角 17">
            <a:extLst>
              <a:ext uri="{FF2B5EF4-FFF2-40B4-BE49-F238E27FC236}">
                <a16:creationId xmlns:a16="http://schemas.microsoft.com/office/drawing/2014/main" id="{1FA64D22-CD12-405D-E678-57E61A1FC90E}"/>
              </a:ext>
            </a:extLst>
          </p:cNvPr>
          <p:cNvSpPr/>
          <p:nvPr/>
        </p:nvSpPr>
        <p:spPr>
          <a:xfrm>
            <a:off x="8453120" y="6482081"/>
            <a:ext cx="2298232" cy="245938"/>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8" name="圖片 7">
            <a:extLst>
              <a:ext uri="{FF2B5EF4-FFF2-40B4-BE49-F238E27FC236}">
                <a16:creationId xmlns:a16="http://schemas.microsoft.com/office/drawing/2014/main" id="{24089E94-BAF8-1B1F-25A7-55BE19B6C0EC}"/>
              </a:ext>
            </a:extLst>
          </p:cNvPr>
          <p:cNvPicPr>
            <a:picLocks noChangeAspect="1"/>
          </p:cNvPicPr>
          <p:nvPr/>
        </p:nvPicPr>
        <p:blipFill rotWithShape="1">
          <a:blip r:embed="rId4">
            <a:clrChange>
              <a:clrFrom>
                <a:srgbClr val="FFFFFF"/>
              </a:clrFrom>
              <a:clrTo>
                <a:srgbClr val="FFFFFF">
                  <a:alpha val="0"/>
                </a:srgbClr>
              </a:clrTo>
            </a:clrChange>
          </a:blip>
          <a:srcRect l="6875" r="52348"/>
          <a:stretch/>
        </p:blipFill>
        <p:spPr>
          <a:xfrm>
            <a:off x="5726687" y="15266"/>
            <a:ext cx="3441442" cy="4165432"/>
          </a:xfrm>
          <a:prstGeom prst="rect">
            <a:avLst/>
          </a:prstGeom>
        </p:spPr>
      </p:pic>
      <p:pic>
        <p:nvPicPr>
          <p:cNvPr id="19" name="圖片 18">
            <a:extLst>
              <a:ext uri="{FF2B5EF4-FFF2-40B4-BE49-F238E27FC236}">
                <a16:creationId xmlns:a16="http://schemas.microsoft.com/office/drawing/2014/main" id="{ECE02C43-0249-25D4-AC58-429CA1D7D7B6}"/>
              </a:ext>
            </a:extLst>
          </p:cNvPr>
          <p:cNvPicPr>
            <a:picLocks noChangeAspect="1"/>
          </p:cNvPicPr>
          <p:nvPr/>
        </p:nvPicPr>
        <p:blipFill rotWithShape="1">
          <a:blip r:embed="rId4">
            <a:clrChange>
              <a:clrFrom>
                <a:srgbClr val="FFFFFF"/>
              </a:clrFrom>
              <a:clrTo>
                <a:srgbClr val="FFFFFF">
                  <a:alpha val="0"/>
                </a:srgbClr>
              </a:clrTo>
            </a:clrChange>
          </a:blip>
          <a:srcRect l="56775" r="2448"/>
          <a:stretch/>
        </p:blipFill>
        <p:spPr>
          <a:xfrm>
            <a:off x="8761702" y="576"/>
            <a:ext cx="3441442" cy="4165432"/>
          </a:xfrm>
          <a:prstGeom prst="rect">
            <a:avLst/>
          </a:prstGeom>
        </p:spPr>
      </p:pic>
      <p:pic>
        <p:nvPicPr>
          <p:cNvPr id="11" name="圖片 10">
            <a:extLst>
              <a:ext uri="{FF2B5EF4-FFF2-40B4-BE49-F238E27FC236}">
                <a16:creationId xmlns:a16="http://schemas.microsoft.com/office/drawing/2014/main" id="{F2633BC1-3105-EB75-019C-8D65BFA1C684}"/>
              </a:ext>
            </a:extLst>
          </p:cNvPr>
          <p:cNvPicPr>
            <a:picLocks noChangeAspect="1"/>
          </p:cNvPicPr>
          <p:nvPr/>
        </p:nvPicPr>
        <p:blipFill rotWithShape="1">
          <a:blip r:embed="rId3"/>
          <a:srcRect t="5532" b="38164"/>
          <a:stretch/>
        </p:blipFill>
        <p:spPr>
          <a:xfrm>
            <a:off x="193854" y="3590174"/>
            <a:ext cx="7803249" cy="3137728"/>
          </a:xfrm>
          <a:prstGeom prst="rect">
            <a:avLst/>
          </a:prstGeom>
        </p:spPr>
      </p:pic>
      <p:sp>
        <p:nvSpPr>
          <p:cNvPr id="20" name="投影片編號版面配置區 6">
            <a:extLst>
              <a:ext uri="{FF2B5EF4-FFF2-40B4-BE49-F238E27FC236}">
                <a16:creationId xmlns:a16="http://schemas.microsoft.com/office/drawing/2014/main" id="{1BC98ACC-EEDC-FC0B-A7CD-55D8B91A39E7}"/>
              </a:ext>
            </a:extLst>
          </p:cNvPr>
          <p:cNvSpPr>
            <a:spLocks noGrp="1"/>
          </p:cNvSpPr>
          <p:nvPr>
            <p:ph type="sldNum" sz="quarter" idx="12"/>
          </p:nvPr>
        </p:nvSpPr>
        <p:spPr>
          <a:xfrm>
            <a:off x="9296400" y="6421005"/>
            <a:ext cx="2743200" cy="365125"/>
          </a:xfrm>
        </p:spPr>
        <p:txBody>
          <a:bodyPr/>
          <a:lstStyle/>
          <a:p>
            <a:fld id="{7DA83CBE-A3DA-4475-8E7E-C4720364E3C1}" type="slidenum">
              <a:rPr lang="zh-TW" altLang="en-US" sz="1600" smtClean="0"/>
              <a:t>18</a:t>
            </a:fld>
            <a:endParaRPr lang="zh-TW" altLang="en-US" sz="1600"/>
          </a:p>
        </p:txBody>
      </p:sp>
    </p:spTree>
    <p:extLst>
      <p:ext uri="{BB962C8B-B14F-4D97-AF65-F5344CB8AC3E}">
        <p14:creationId xmlns:p14="http://schemas.microsoft.com/office/powerpoint/2010/main" val="2308653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58990F67-8590-9731-5372-62B5037302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1418" y="639948"/>
            <a:ext cx="8423571" cy="6149207"/>
          </a:xfrm>
          <a:prstGeom prst="rect">
            <a:avLst/>
          </a:prstGeom>
        </p:spPr>
      </p:pic>
      <p:sp>
        <p:nvSpPr>
          <p:cNvPr id="7" name="文字方塊 6">
            <a:extLst>
              <a:ext uri="{FF2B5EF4-FFF2-40B4-BE49-F238E27FC236}">
                <a16:creationId xmlns:a16="http://schemas.microsoft.com/office/drawing/2014/main" id="{741795C8-31CA-4285-AE55-8F91E4BA4559}"/>
              </a:ext>
            </a:extLst>
          </p:cNvPr>
          <p:cNvSpPr txBox="1"/>
          <p:nvPr/>
        </p:nvSpPr>
        <p:spPr>
          <a:xfrm>
            <a:off x="984740" y="633046"/>
            <a:ext cx="2294218" cy="707886"/>
          </a:xfrm>
          <a:prstGeom prst="rect">
            <a:avLst/>
          </a:prstGeom>
          <a:noFill/>
        </p:spPr>
        <p:txBody>
          <a:bodyPr wrap="none" rtlCol="0">
            <a:spAutoFit/>
          </a:bodyPr>
          <a:lstStyle/>
          <a:p>
            <a:r>
              <a:rPr lang="zh-TW" altLang="en-US" sz="4000" b="1" dirty="0">
                <a:latin typeface="Adobe 仿宋 Std R" panose="02020400000000000000" pitchFamily="18" charset="-128"/>
                <a:ea typeface="Adobe 仿宋 Std R" panose="02020400000000000000" pitchFamily="18" charset="-128"/>
              </a:rPr>
              <a:t>研究結果</a:t>
            </a:r>
          </a:p>
        </p:txBody>
      </p:sp>
      <p:sp>
        <p:nvSpPr>
          <p:cNvPr id="38" name="文字方塊 37">
            <a:extLst>
              <a:ext uri="{FF2B5EF4-FFF2-40B4-BE49-F238E27FC236}">
                <a16:creationId xmlns:a16="http://schemas.microsoft.com/office/drawing/2014/main" id="{F33993C7-9AD4-8E61-3360-7A118CBE28D1}"/>
              </a:ext>
            </a:extLst>
          </p:cNvPr>
          <p:cNvSpPr txBox="1"/>
          <p:nvPr/>
        </p:nvSpPr>
        <p:spPr>
          <a:xfrm>
            <a:off x="984741" y="1468965"/>
            <a:ext cx="2418216" cy="954107"/>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r>
              <a:rPr lang="zh-TW" altLang="en-US" sz="2800" dirty="0">
                <a:effectLst>
                  <a:outerShdw blurRad="38100" dist="38100" dir="2700000" algn="tl">
                    <a:srgbClr val="000000">
                      <a:alpha val="43137"/>
                    </a:srgbClr>
                  </a:outerShdw>
                </a:effectLst>
              </a:rPr>
              <a:t>站點租還量</a:t>
            </a:r>
            <a:endParaRPr lang="en-US" altLang="zh-TW" sz="2800" dirty="0">
              <a:effectLst>
                <a:outerShdw blurRad="38100" dist="38100" dir="2700000" algn="tl">
                  <a:srgbClr val="000000">
                    <a:alpha val="43137"/>
                  </a:srgbClr>
                </a:outerShdw>
              </a:effectLst>
            </a:endParaRPr>
          </a:p>
          <a:p>
            <a:r>
              <a:rPr lang="zh-TW" altLang="en-US" sz="2800" dirty="0">
                <a:effectLst>
                  <a:outerShdw blurRad="38100" dist="38100" dir="2700000" algn="tl">
                    <a:srgbClr val="000000">
                      <a:alpha val="43137"/>
                    </a:srgbClr>
                  </a:outerShdw>
                </a:effectLst>
              </a:rPr>
              <a:t>影響因素探討</a:t>
            </a:r>
            <a:endParaRPr lang="en-US" altLang="zh-TW" sz="2800" dirty="0">
              <a:effectLst>
                <a:outerShdw blurRad="38100" dist="38100" dir="2700000" algn="tl">
                  <a:srgbClr val="000000">
                    <a:alpha val="43137"/>
                  </a:srgbClr>
                </a:outerShdw>
              </a:effectLst>
            </a:endParaRPr>
          </a:p>
        </p:txBody>
      </p:sp>
      <p:sp>
        <p:nvSpPr>
          <p:cNvPr id="10" name="文字方塊 9">
            <a:extLst>
              <a:ext uri="{FF2B5EF4-FFF2-40B4-BE49-F238E27FC236}">
                <a16:creationId xmlns:a16="http://schemas.microsoft.com/office/drawing/2014/main" id="{F2198AB5-4FD1-9708-B4F0-A2378B3F60A0}"/>
              </a:ext>
            </a:extLst>
          </p:cNvPr>
          <p:cNvSpPr txBox="1"/>
          <p:nvPr/>
        </p:nvSpPr>
        <p:spPr>
          <a:xfrm>
            <a:off x="984740" y="2551105"/>
            <a:ext cx="2192569" cy="461665"/>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pPr algn="ctr"/>
            <a:r>
              <a:rPr lang="zh-TW" altLang="en-US" dirty="0">
                <a:latin typeface="Times New Roman" panose="02020603050405020304" pitchFamily="18" charset="0"/>
                <a:cs typeface="Times New Roman" panose="02020603050405020304" pitchFamily="18" charset="0"/>
              </a:rPr>
              <a:t>模式綜整</a:t>
            </a:r>
          </a:p>
        </p:txBody>
      </p:sp>
      <p:sp>
        <p:nvSpPr>
          <p:cNvPr id="13" name="投影片編號版面配置區 6">
            <a:extLst>
              <a:ext uri="{FF2B5EF4-FFF2-40B4-BE49-F238E27FC236}">
                <a16:creationId xmlns:a16="http://schemas.microsoft.com/office/drawing/2014/main" id="{2DF40C0E-BA6B-B9EE-22B5-356482C19CD0}"/>
              </a:ext>
            </a:extLst>
          </p:cNvPr>
          <p:cNvSpPr>
            <a:spLocks noGrp="1"/>
          </p:cNvSpPr>
          <p:nvPr>
            <p:ph type="sldNum" sz="quarter" idx="12"/>
          </p:nvPr>
        </p:nvSpPr>
        <p:spPr>
          <a:xfrm>
            <a:off x="9296400" y="6421005"/>
            <a:ext cx="2743200" cy="365125"/>
          </a:xfrm>
        </p:spPr>
        <p:txBody>
          <a:bodyPr/>
          <a:lstStyle/>
          <a:p>
            <a:fld id="{7DA83CBE-A3DA-4475-8E7E-C4720364E3C1}" type="slidenum">
              <a:rPr lang="zh-TW" altLang="en-US" sz="1600" smtClean="0"/>
              <a:t>19</a:t>
            </a:fld>
            <a:endParaRPr lang="zh-TW" altLang="en-US" sz="1600"/>
          </a:p>
        </p:txBody>
      </p:sp>
    </p:spTree>
    <p:extLst>
      <p:ext uri="{BB962C8B-B14F-4D97-AF65-F5344CB8AC3E}">
        <p14:creationId xmlns:p14="http://schemas.microsoft.com/office/powerpoint/2010/main" val="3449459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FD5F6458-09B5-419C-9A86-822DA160F1CB}"/>
              </a:ext>
            </a:extLst>
          </p:cNvPr>
          <p:cNvSpPr txBox="1"/>
          <p:nvPr/>
        </p:nvSpPr>
        <p:spPr>
          <a:xfrm>
            <a:off x="984740" y="633046"/>
            <a:ext cx="1239442" cy="707886"/>
          </a:xfrm>
          <a:prstGeom prst="rect">
            <a:avLst/>
          </a:prstGeom>
          <a:noFill/>
        </p:spPr>
        <p:txBody>
          <a:bodyPr wrap="none" rtlCol="0">
            <a:spAutoFit/>
          </a:bodyPr>
          <a:lstStyle/>
          <a:p>
            <a:r>
              <a:rPr lang="zh-TW" altLang="en-US" sz="4000" b="1" dirty="0">
                <a:latin typeface="Adobe 仿宋 Std R" panose="02020400000000000000" pitchFamily="18" charset="-128"/>
                <a:ea typeface="Adobe 仿宋 Std R" panose="02020400000000000000" pitchFamily="18" charset="-128"/>
              </a:rPr>
              <a:t>大綱</a:t>
            </a:r>
            <a:endParaRPr lang="en-US" altLang="zh-TW" sz="2400" b="1" dirty="0">
              <a:latin typeface="Adobe 仿宋 Std R" panose="02020400000000000000" pitchFamily="18" charset="-128"/>
              <a:ea typeface="Adobe 仿宋 Std R" panose="02020400000000000000" pitchFamily="18" charset="-128"/>
            </a:endParaRPr>
          </a:p>
        </p:txBody>
      </p:sp>
      <p:sp>
        <p:nvSpPr>
          <p:cNvPr id="5" name="矩形: 圓角 4">
            <a:extLst>
              <a:ext uri="{FF2B5EF4-FFF2-40B4-BE49-F238E27FC236}">
                <a16:creationId xmlns:a16="http://schemas.microsoft.com/office/drawing/2014/main" id="{30719D12-A9D3-467D-8E33-3113ADB85D8A}"/>
              </a:ext>
            </a:extLst>
          </p:cNvPr>
          <p:cNvSpPr/>
          <p:nvPr/>
        </p:nvSpPr>
        <p:spPr>
          <a:xfrm>
            <a:off x="3695700" y="1975715"/>
            <a:ext cx="4551485" cy="62854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chemeClr val="tx1"/>
                </a:solidFill>
                <a:latin typeface="Times New Roman" panose="02020603050405020304" pitchFamily="18" charset="0"/>
                <a:ea typeface="Adobe 仿宋 Std R" panose="02020400000000000000" pitchFamily="18" charset="-128"/>
                <a:cs typeface="Times New Roman" panose="02020603050405020304" pitchFamily="18" charset="0"/>
              </a:rPr>
              <a:t>研究概要</a:t>
            </a:r>
          </a:p>
        </p:txBody>
      </p:sp>
      <p:sp>
        <p:nvSpPr>
          <p:cNvPr id="9" name="矩形: 圓角 8">
            <a:extLst>
              <a:ext uri="{FF2B5EF4-FFF2-40B4-BE49-F238E27FC236}">
                <a16:creationId xmlns:a16="http://schemas.microsoft.com/office/drawing/2014/main" id="{888C8A07-143B-46E6-8447-668FAEEF7DD4}"/>
              </a:ext>
            </a:extLst>
          </p:cNvPr>
          <p:cNvSpPr/>
          <p:nvPr/>
        </p:nvSpPr>
        <p:spPr>
          <a:xfrm>
            <a:off x="3695700" y="3798823"/>
            <a:ext cx="4551485" cy="62854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chemeClr val="tx1"/>
                </a:solidFill>
                <a:latin typeface="Times New Roman" panose="02020603050405020304" pitchFamily="18" charset="0"/>
                <a:ea typeface="Adobe 仿宋 Std R" panose="02020400000000000000" pitchFamily="18" charset="-128"/>
                <a:cs typeface="Times New Roman" panose="02020603050405020304" pitchFamily="18" charset="0"/>
              </a:rPr>
              <a:t>研究結果</a:t>
            </a:r>
          </a:p>
        </p:txBody>
      </p:sp>
      <p:sp>
        <p:nvSpPr>
          <p:cNvPr id="7" name="矩形: 圓角 6">
            <a:extLst>
              <a:ext uri="{FF2B5EF4-FFF2-40B4-BE49-F238E27FC236}">
                <a16:creationId xmlns:a16="http://schemas.microsoft.com/office/drawing/2014/main" id="{C76F410E-A1D8-4AC1-A6D8-917C5362E755}"/>
              </a:ext>
            </a:extLst>
          </p:cNvPr>
          <p:cNvSpPr/>
          <p:nvPr/>
        </p:nvSpPr>
        <p:spPr>
          <a:xfrm>
            <a:off x="3695700" y="4710377"/>
            <a:ext cx="4551485" cy="62854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chemeClr val="tx1"/>
                </a:solidFill>
                <a:latin typeface="Times New Roman" panose="02020603050405020304" pitchFamily="18" charset="0"/>
                <a:ea typeface="Adobe 仿宋 Std R" panose="02020400000000000000" pitchFamily="18" charset="-128"/>
                <a:cs typeface="Times New Roman" panose="02020603050405020304" pitchFamily="18" charset="0"/>
              </a:rPr>
              <a:t>結論與建議</a:t>
            </a:r>
          </a:p>
        </p:txBody>
      </p:sp>
      <p:sp>
        <p:nvSpPr>
          <p:cNvPr id="8" name="矩形: 圓角 7">
            <a:extLst>
              <a:ext uri="{FF2B5EF4-FFF2-40B4-BE49-F238E27FC236}">
                <a16:creationId xmlns:a16="http://schemas.microsoft.com/office/drawing/2014/main" id="{4AABEAA1-6560-1A66-35D3-92F63A990260}"/>
              </a:ext>
            </a:extLst>
          </p:cNvPr>
          <p:cNvSpPr/>
          <p:nvPr/>
        </p:nvSpPr>
        <p:spPr>
          <a:xfrm>
            <a:off x="3695700" y="2887269"/>
            <a:ext cx="4551485" cy="62854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solidFill>
                  <a:schemeClr val="tx1"/>
                </a:solidFill>
                <a:latin typeface="Times New Roman" panose="02020603050405020304" pitchFamily="18" charset="0"/>
                <a:ea typeface="Adobe 仿宋 Std R" panose="02020400000000000000" pitchFamily="18" charset="-128"/>
                <a:cs typeface="Times New Roman" panose="02020603050405020304" pitchFamily="18" charset="0"/>
              </a:rPr>
              <a:t>研究方法</a:t>
            </a:r>
          </a:p>
        </p:txBody>
      </p:sp>
      <p:sp>
        <p:nvSpPr>
          <p:cNvPr id="10" name="投影片編號版面配置區 6">
            <a:extLst>
              <a:ext uri="{FF2B5EF4-FFF2-40B4-BE49-F238E27FC236}">
                <a16:creationId xmlns:a16="http://schemas.microsoft.com/office/drawing/2014/main" id="{E575A6ED-9989-907F-3B3B-92C1D5F938B0}"/>
              </a:ext>
            </a:extLst>
          </p:cNvPr>
          <p:cNvSpPr>
            <a:spLocks noGrp="1"/>
          </p:cNvSpPr>
          <p:nvPr>
            <p:ph type="sldNum" sz="quarter" idx="12"/>
          </p:nvPr>
        </p:nvSpPr>
        <p:spPr>
          <a:xfrm>
            <a:off x="9296400" y="6421005"/>
            <a:ext cx="2743200" cy="365125"/>
          </a:xfrm>
        </p:spPr>
        <p:txBody>
          <a:bodyPr/>
          <a:lstStyle/>
          <a:p>
            <a:fld id="{7DA83CBE-A3DA-4475-8E7E-C4720364E3C1}" type="slidenum">
              <a:rPr lang="zh-TW" altLang="en-US" sz="1600" smtClean="0"/>
              <a:t>2</a:t>
            </a:fld>
            <a:endParaRPr lang="zh-TW" altLang="en-US" sz="1600"/>
          </a:p>
        </p:txBody>
      </p:sp>
    </p:spTree>
    <p:extLst>
      <p:ext uri="{BB962C8B-B14F-4D97-AF65-F5344CB8AC3E}">
        <p14:creationId xmlns:p14="http://schemas.microsoft.com/office/powerpoint/2010/main" val="4043049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741795C8-31CA-4285-AE55-8F91E4BA4559}"/>
              </a:ext>
            </a:extLst>
          </p:cNvPr>
          <p:cNvSpPr txBox="1"/>
          <p:nvPr/>
        </p:nvSpPr>
        <p:spPr>
          <a:xfrm>
            <a:off x="984740" y="633046"/>
            <a:ext cx="2294218" cy="707886"/>
          </a:xfrm>
          <a:prstGeom prst="rect">
            <a:avLst/>
          </a:prstGeom>
          <a:noFill/>
        </p:spPr>
        <p:txBody>
          <a:bodyPr wrap="none" rtlCol="0">
            <a:spAutoFit/>
          </a:bodyPr>
          <a:lstStyle/>
          <a:p>
            <a:r>
              <a:rPr lang="zh-TW" altLang="en-US" sz="4000" b="1" dirty="0">
                <a:latin typeface="Adobe 仿宋 Std R" panose="02020400000000000000" pitchFamily="18" charset="-128"/>
                <a:ea typeface="Adobe 仿宋 Std R" panose="02020400000000000000" pitchFamily="18" charset="-128"/>
              </a:rPr>
              <a:t>研究結果</a:t>
            </a:r>
          </a:p>
        </p:txBody>
      </p:sp>
      <p:sp>
        <p:nvSpPr>
          <p:cNvPr id="38" name="文字方塊 37">
            <a:extLst>
              <a:ext uri="{FF2B5EF4-FFF2-40B4-BE49-F238E27FC236}">
                <a16:creationId xmlns:a16="http://schemas.microsoft.com/office/drawing/2014/main" id="{F33993C7-9AD4-8E61-3360-7A118CBE28D1}"/>
              </a:ext>
            </a:extLst>
          </p:cNvPr>
          <p:cNvSpPr txBox="1"/>
          <p:nvPr/>
        </p:nvSpPr>
        <p:spPr>
          <a:xfrm>
            <a:off x="984741" y="1468965"/>
            <a:ext cx="2418216" cy="954107"/>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r>
              <a:rPr lang="zh-TW" altLang="en-US" sz="2800" dirty="0">
                <a:effectLst>
                  <a:outerShdw blurRad="38100" dist="38100" dir="2700000" algn="tl">
                    <a:srgbClr val="000000">
                      <a:alpha val="43137"/>
                    </a:srgbClr>
                  </a:outerShdw>
                </a:effectLst>
              </a:rPr>
              <a:t>起訖對騎乘量影響因素探討</a:t>
            </a:r>
            <a:endParaRPr lang="en-US" altLang="zh-TW" sz="2800" dirty="0">
              <a:effectLst>
                <a:outerShdw blurRad="38100" dist="38100" dir="2700000" algn="tl">
                  <a:srgbClr val="000000">
                    <a:alpha val="43137"/>
                  </a:srgbClr>
                </a:outerShdw>
              </a:effectLst>
            </a:endParaRPr>
          </a:p>
        </p:txBody>
      </p:sp>
      <p:sp>
        <p:nvSpPr>
          <p:cNvPr id="10" name="文字方塊 9">
            <a:extLst>
              <a:ext uri="{FF2B5EF4-FFF2-40B4-BE49-F238E27FC236}">
                <a16:creationId xmlns:a16="http://schemas.microsoft.com/office/drawing/2014/main" id="{F2198AB5-4FD1-9708-B4F0-A2378B3F60A0}"/>
              </a:ext>
            </a:extLst>
          </p:cNvPr>
          <p:cNvSpPr txBox="1"/>
          <p:nvPr/>
        </p:nvSpPr>
        <p:spPr>
          <a:xfrm>
            <a:off x="984740" y="2551105"/>
            <a:ext cx="2192569" cy="461665"/>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pPr algn="ctr"/>
            <a:r>
              <a:rPr lang="zh-TW" altLang="en-US" dirty="0">
                <a:latin typeface="Times New Roman" panose="02020603050405020304" pitchFamily="18" charset="0"/>
                <a:cs typeface="Times New Roman" panose="02020603050405020304" pitchFamily="18" charset="0"/>
              </a:rPr>
              <a:t>模式綜整</a:t>
            </a:r>
          </a:p>
        </p:txBody>
      </p:sp>
      <p:pic>
        <p:nvPicPr>
          <p:cNvPr id="5" name="圖片 4">
            <a:extLst>
              <a:ext uri="{FF2B5EF4-FFF2-40B4-BE49-F238E27FC236}">
                <a16:creationId xmlns:a16="http://schemas.microsoft.com/office/drawing/2014/main" id="{12AE84D2-B20A-7E0C-F8B1-0AE972212CBF}"/>
              </a:ext>
            </a:extLst>
          </p:cNvPr>
          <p:cNvPicPr>
            <a:picLocks noChangeAspect="1"/>
          </p:cNvPicPr>
          <p:nvPr/>
        </p:nvPicPr>
        <p:blipFill rotWithShape="1">
          <a:blip r:embed="rId3"/>
          <a:srcRect b="11755"/>
          <a:stretch/>
        </p:blipFill>
        <p:spPr>
          <a:xfrm>
            <a:off x="3402957" y="68262"/>
            <a:ext cx="5830192" cy="6721475"/>
          </a:xfrm>
          <a:prstGeom prst="rect">
            <a:avLst/>
          </a:prstGeom>
        </p:spPr>
      </p:pic>
      <p:sp>
        <p:nvSpPr>
          <p:cNvPr id="11" name="投影片編號版面配置區 6">
            <a:extLst>
              <a:ext uri="{FF2B5EF4-FFF2-40B4-BE49-F238E27FC236}">
                <a16:creationId xmlns:a16="http://schemas.microsoft.com/office/drawing/2014/main" id="{492CA61F-C211-25C5-9FC3-A21B95D6042C}"/>
              </a:ext>
            </a:extLst>
          </p:cNvPr>
          <p:cNvSpPr>
            <a:spLocks noGrp="1"/>
          </p:cNvSpPr>
          <p:nvPr>
            <p:ph type="sldNum" sz="quarter" idx="12"/>
          </p:nvPr>
        </p:nvSpPr>
        <p:spPr>
          <a:xfrm>
            <a:off x="9296400" y="6421005"/>
            <a:ext cx="2743200" cy="365125"/>
          </a:xfrm>
        </p:spPr>
        <p:txBody>
          <a:bodyPr/>
          <a:lstStyle/>
          <a:p>
            <a:fld id="{7DA83CBE-A3DA-4475-8E7E-C4720364E3C1}" type="slidenum">
              <a:rPr lang="zh-TW" altLang="en-US" sz="1600" smtClean="0"/>
              <a:t>20</a:t>
            </a:fld>
            <a:endParaRPr lang="zh-TW" altLang="en-US" sz="1600"/>
          </a:p>
        </p:txBody>
      </p:sp>
      <p:sp>
        <p:nvSpPr>
          <p:cNvPr id="12" name="文字方塊 11">
            <a:extLst>
              <a:ext uri="{FF2B5EF4-FFF2-40B4-BE49-F238E27FC236}">
                <a16:creationId xmlns:a16="http://schemas.microsoft.com/office/drawing/2014/main" id="{487FC80E-EE73-7A8F-5138-CEF629905CF6}"/>
              </a:ext>
            </a:extLst>
          </p:cNvPr>
          <p:cNvSpPr txBox="1"/>
          <p:nvPr/>
        </p:nvSpPr>
        <p:spPr>
          <a:xfrm>
            <a:off x="8209346" y="764761"/>
            <a:ext cx="3830254" cy="923330"/>
          </a:xfrm>
          <a:prstGeom prst="rect">
            <a:avLst/>
          </a:prstGeom>
          <a:noFill/>
        </p:spPr>
        <p:txBody>
          <a:bodyPr wrap="square" rtlCol="0">
            <a:spAutoFit/>
          </a:bodyPr>
          <a:lstStyle>
            <a:defPPr>
              <a:defRPr lang="zh-TW"/>
            </a:defPPr>
            <a:lvl1pPr>
              <a:defRPr b="1">
                <a:solidFill>
                  <a:srgbClr val="002060"/>
                </a:solidFill>
                <a:latin typeface="Times New Roman" panose="02020603050405020304" pitchFamily="18" charset="0"/>
                <a:ea typeface="Adobe 仿宋 Std R" panose="02020400000000000000" pitchFamily="18" charset="-128"/>
                <a:cs typeface="Times New Roman" panose="02020603050405020304" pitchFamily="18" charset="0"/>
              </a:defRPr>
            </a:lvl1pPr>
          </a:lstStyle>
          <a:p>
            <a:r>
              <a:rPr lang="zh-TW" altLang="zh-TW" dirty="0"/>
              <a:t>旅行時間愈長</a:t>
            </a:r>
            <a:endParaRPr lang="en-US" altLang="zh-TW" dirty="0"/>
          </a:p>
          <a:p>
            <a:r>
              <a:rPr lang="zh-TW" altLang="zh-TW" dirty="0"/>
              <a:t>→</a:t>
            </a:r>
            <a:r>
              <a:rPr lang="zh-TW" altLang="en-US" dirty="0"/>
              <a:t> </a:t>
            </a:r>
            <a:r>
              <a:rPr lang="zh-TW" altLang="zh-TW" dirty="0"/>
              <a:t>騎乘</a:t>
            </a:r>
            <a:r>
              <a:rPr lang="en-US" altLang="zh-TW" dirty="0"/>
              <a:t> </a:t>
            </a:r>
            <a:r>
              <a:rPr lang="en-US" altLang="zh-TW" dirty="0" err="1"/>
              <a:t>YouBike</a:t>
            </a:r>
            <a:r>
              <a:rPr lang="en-US" altLang="zh-TW" dirty="0"/>
              <a:t> 2.0 </a:t>
            </a:r>
            <a:r>
              <a:rPr lang="zh-TW" altLang="zh-TW" dirty="0"/>
              <a:t>的</a:t>
            </a:r>
            <a:r>
              <a:rPr lang="zh-TW" altLang="en-US" dirty="0"/>
              <a:t>可能性</a:t>
            </a:r>
            <a:r>
              <a:rPr lang="zh-TW" altLang="zh-TW" dirty="0"/>
              <a:t>較高</a:t>
            </a:r>
            <a:endParaRPr lang="en-US" altLang="zh-TW" dirty="0"/>
          </a:p>
          <a:p>
            <a:r>
              <a:rPr lang="zh-TW" altLang="zh-TW" dirty="0"/>
              <a:t>→</a:t>
            </a:r>
            <a:r>
              <a:rPr lang="zh-TW" altLang="en-US" dirty="0"/>
              <a:t> 舒適性</a:t>
            </a:r>
          </a:p>
        </p:txBody>
      </p:sp>
      <p:sp>
        <p:nvSpPr>
          <p:cNvPr id="13" name="文字方塊 12">
            <a:extLst>
              <a:ext uri="{FF2B5EF4-FFF2-40B4-BE49-F238E27FC236}">
                <a16:creationId xmlns:a16="http://schemas.microsoft.com/office/drawing/2014/main" id="{B1DB6761-33FB-BFC1-8BE6-A81FD831AA84}"/>
              </a:ext>
            </a:extLst>
          </p:cNvPr>
          <p:cNvSpPr txBox="1"/>
          <p:nvPr/>
        </p:nvSpPr>
        <p:spPr>
          <a:xfrm>
            <a:off x="8209346" y="2320272"/>
            <a:ext cx="3830254" cy="1200329"/>
          </a:xfrm>
          <a:prstGeom prst="rect">
            <a:avLst/>
          </a:prstGeom>
          <a:noFill/>
        </p:spPr>
        <p:txBody>
          <a:bodyPr wrap="square" rtlCol="0">
            <a:spAutoFit/>
          </a:bodyPr>
          <a:lstStyle>
            <a:defPPr>
              <a:defRPr lang="zh-TW"/>
            </a:defPPr>
            <a:lvl1pPr>
              <a:defRPr b="1">
                <a:solidFill>
                  <a:srgbClr val="002060"/>
                </a:solidFill>
                <a:latin typeface="Times New Roman" panose="02020603050405020304" pitchFamily="18" charset="0"/>
                <a:ea typeface="Adobe 仿宋 Std R" panose="02020400000000000000" pitchFamily="18" charset="-128"/>
                <a:cs typeface="Times New Roman" panose="02020603050405020304" pitchFamily="18" charset="0"/>
              </a:defRPr>
            </a:lvl1pPr>
          </a:lstStyle>
          <a:p>
            <a:r>
              <a:rPr lang="zh-TW" altLang="en-US" dirty="0"/>
              <a:t>對於起點無明顯效果；</a:t>
            </a:r>
            <a:endParaRPr lang="en-US" altLang="zh-TW" dirty="0"/>
          </a:p>
          <a:p>
            <a:r>
              <a:rPr lang="zh-TW" altLang="en-US" dirty="0"/>
              <a:t>對於訖點而言具顯著正向效果</a:t>
            </a:r>
          </a:p>
          <a:p>
            <a:r>
              <a:rPr lang="zh-TW" altLang="zh-TW" dirty="0"/>
              <a:t>→</a:t>
            </a:r>
            <a:r>
              <a:rPr lang="zh-TW" altLang="en-US" dirty="0"/>
              <a:t> </a:t>
            </a:r>
            <a:r>
              <a:rPr lang="en-US" altLang="zh-TW" dirty="0" err="1"/>
              <a:t>YouBike</a:t>
            </a:r>
            <a:r>
              <a:rPr lang="en-US" altLang="zh-TW" dirty="0"/>
              <a:t> 1.0 </a:t>
            </a:r>
            <a:r>
              <a:rPr lang="zh-TW" altLang="en-US" dirty="0"/>
              <a:t>穩定度較高（不易產生無樁可還的窘況）</a:t>
            </a:r>
            <a:endParaRPr lang="en-US" altLang="zh-TW" dirty="0"/>
          </a:p>
        </p:txBody>
      </p:sp>
      <p:sp>
        <p:nvSpPr>
          <p:cNvPr id="14" name="矩形: 圓角 13">
            <a:extLst>
              <a:ext uri="{FF2B5EF4-FFF2-40B4-BE49-F238E27FC236}">
                <a16:creationId xmlns:a16="http://schemas.microsoft.com/office/drawing/2014/main" id="{AE721FD2-915B-4C88-3C26-E67310B7B006}"/>
              </a:ext>
            </a:extLst>
          </p:cNvPr>
          <p:cNvSpPr/>
          <p:nvPr/>
        </p:nvSpPr>
        <p:spPr>
          <a:xfrm>
            <a:off x="3715473" y="764761"/>
            <a:ext cx="4132162" cy="311685"/>
          </a:xfrm>
          <a:prstGeom prst="round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圓角 14">
            <a:extLst>
              <a:ext uri="{FF2B5EF4-FFF2-40B4-BE49-F238E27FC236}">
                <a16:creationId xmlns:a16="http://schemas.microsoft.com/office/drawing/2014/main" id="{BDEF6AD0-72D8-CF7F-9DBF-4B41DDDA9ECF}"/>
              </a:ext>
            </a:extLst>
          </p:cNvPr>
          <p:cNvSpPr/>
          <p:nvPr/>
        </p:nvSpPr>
        <p:spPr>
          <a:xfrm>
            <a:off x="3715473" y="2321104"/>
            <a:ext cx="4132162" cy="584142"/>
          </a:xfrm>
          <a:prstGeom prst="round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圓角 15">
            <a:extLst>
              <a:ext uri="{FF2B5EF4-FFF2-40B4-BE49-F238E27FC236}">
                <a16:creationId xmlns:a16="http://schemas.microsoft.com/office/drawing/2014/main" id="{9B29849A-754A-0DCC-912F-3F9D7595AC80}"/>
              </a:ext>
            </a:extLst>
          </p:cNvPr>
          <p:cNvSpPr/>
          <p:nvPr/>
        </p:nvSpPr>
        <p:spPr>
          <a:xfrm>
            <a:off x="3715473" y="2936459"/>
            <a:ext cx="4132162" cy="292878"/>
          </a:xfrm>
          <a:prstGeom prst="roundRect">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a:extLst>
              <a:ext uri="{FF2B5EF4-FFF2-40B4-BE49-F238E27FC236}">
                <a16:creationId xmlns:a16="http://schemas.microsoft.com/office/drawing/2014/main" id="{8509FA16-D0C2-4BE8-2449-1827F3DDDE3C}"/>
              </a:ext>
            </a:extLst>
          </p:cNvPr>
          <p:cNvSpPr txBox="1"/>
          <p:nvPr/>
        </p:nvSpPr>
        <p:spPr>
          <a:xfrm>
            <a:off x="984740" y="3229337"/>
            <a:ext cx="2133585" cy="372695"/>
          </a:xfrm>
          <a:prstGeom prst="rect">
            <a:avLst/>
          </a:prstGeom>
          <a:noFill/>
        </p:spPr>
        <p:txBody>
          <a:bodyPr wrap="square" rtlCol="0">
            <a:spAutoFit/>
          </a:bodyPr>
          <a:lstStyle>
            <a:defPPr>
              <a:defRPr lang="zh-TW"/>
            </a:defPPr>
            <a:lvl1pPr>
              <a:defRPr b="1">
                <a:solidFill>
                  <a:srgbClr val="002060"/>
                </a:solidFill>
                <a:latin typeface="Times New Roman" panose="02020603050405020304" pitchFamily="18" charset="0"/>
                <a:ea typeface="Adobe 仿宋 Std R" panose="02020400000000000000" pitchFamily="18" charset="-128"/>
                <a:cs typeface="Times New Roman" panose="02020603050405020304" pitchFamily="18" charset="0"/>
              </a:defRPr>
            </a:lvl1pPr>
          </a:lstStyle>
          <a:p>
            <a:r>
              <a:rPr lang="zh-TW" altLang="en-US" dirty="0">
                <a:solidFill>
                  <a:schemeClr val="accent6">
                    <a:lumMod val="50000"/>
                  </a:schemeClr>
                </a:solidFill>
              </a:rPr>
              <a:t> </a:t>
            </a:r>
            <a:r>
              <a:rPr lang="en-US" altLang="zh-TW" dirty="0" err="1">
                <a:solidFill>
                  <a:schemeClr val="accent6">
                    <a:lumMod val="50000"/>
                  </a:schemeClr>
                </a:solidFill>
              </a:rPr>
              <a:t>YouBike</a:t>
            </a:r>
            <a:r>
              <a:rPr lang="en-US" altLang="zh-TW" dirty="0">
                <a:solidFill>
                  <a:schemeClr val="accent6">
                    <a:lumMod val="50000"/>
                  </a:schemeClr>
                </a:solidFill>
              </a:rPr>
              <a:t> 1.0</a:t>
            </a:r>
            <a:r>
              <a:rPr lang="zh-TW" altLang="en-US" dirty="0">
                <a:solidFill>
                  <a:schemeClr val="accent6">
                    <a:lumMod val="50000"/>
                  </a:schemeClr>
                </a:solidFill>
              </a:rPr>
              <a:t>依賴性</a:t>
            </a:r>
            <a:endParaRPr lang="en-US" altLang="zh-TW" dirty="0">
              <a:solidFill>
                <a:schemeClr val="accent6">
                  <a:lumMod val="50000"/>
                </a:schemeClr>
              </a:solidFill>
            </a:endParaRPr>
          </a:p>
        </p:txBody>
      </p:sp>
      <p:cxnSp>
        <p:nvCxnSpPr>
          <p:cNvPr id="18" name="直線單箭頭接點 17">
            <a:extLst>
              <a:ext uri="{FF2B5EF4-FFF2-40B4-BE49-F238E27FC236}">
                <a16:creationId xmlns:a16="http://schemas.microsoft.com/office/drawing/2014/main" id="{9B6F8B91-849A-DA15-8EDD-C756D4ED9648}"/>
              </a:ext>
            </a:extLst>
          </p:cNvPr>
          <p:cNvCxnSpPr>
            <a:cxnSpLocks/>
            <a:stCxn id="16" idx="1"/>
            <a:endCxn id="17" idx="3"/>
          </p:cNvCxnSpPr>
          <p:nvPr/>
        </p:nvCxnSpPr>
        <p:spPr>
          <a:xfrm flipH="1">
            <a:off x="3118325" y="3082898"/>
            <a:ext cx="597148" cy="332787"/>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矩形: 圓角 24">
            <a:extLst>
              <a:ext uri="{FF2B5EF4-FFF2-40B4-BE49-F238E27FC236}">
                <a16:creationId xmlns:a16="http://schemas.microsoft.com/office/drawing/2014/main" id="{4DC74E4D-0567-572C-607D-79DBB76F6124}"/>
              </a:ext>
            </a:extLst>
          </p:cNvPr>
          <p:cNvSpPr/>
          <p:nvPr/>
        </p:nvSpPr>
        <p:spPr>
          <a:xfrm>
            <a:off x="3715473" y="3236959"/>
            <a:ext cx="4132162" cy="549950"/>
          </a:xfrm>
          <a:prstGeom prst="roundRect">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26" name="直線單箭頭接點 25">
            <a:extLst>
              <a:ext uri="{FF2B5EF4-FFF2-40B4-BE49-F238E27FC236}">
                <a16:creationId xmlns:a16="http://schemas.microsoft.com/office/drawing/2014/main" id="{98FBECA7-E6C0-9DAA-6203-5AB278A20318}"/>
              </a:ext>
            </a:extLst>
          </p:cNvPr>
          <p:cNvCxnSpPr>
            <a:cxnSpLocks/>
            <a:stCxn id="25" idx="1"/>
          </p:cNvCxnSpPr>
          <p:nvPr/>
        </p:nvCxnSpPr>
        <p:spPr>
          <a:xfrm flipH="1">
            <a:off x="3177309" y="3511934"/>
            <a:ext cx="538164" cy="293447"/>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文字方塊 29">
            <a:extLst>
              <a:ext uri="{FF2B5EF4-FFF2-40B4-BE49-F238E27FC236}">
                <a16:creationId xmlns:a16="http://schemas.microsoft.com/office/drawing/2014/main" id="{6E61A236-6658-09F2-9B32-C15BF458A548}"/>
              </a:ext>
            </a:extLst>
          </p:cNvPr>
          <p:cNvSpPr txBox="1"/>
          <p:nvPr/>
        </p:nvSpPr>
        <p:spPr>
          <a:xfrm>
            <a:off x="984741" y="3729032"/>
            <a:ext cx="2129318" cy="369332"/>
          </a:xfrm>
          <a:prstGeom prst="rect">
            <a:avLst/>
          </a:prstGeom>
          <a:noFill/>
        </p:spPr>
        <p:txBody>
          <a:bodyPr wrap="square" rtlCol="0">
            <a:spAutoFit/>
          </a:bodyPr>
          <a:lstStyle>
            <a:defPPr>
              <a:defRPr lang="zh-TW"/>
            </a:defPPr>
            <a:lvl1pPr>
              <a:defRPr b="1">
                <a:solidFill>
                  <a:srgbClr val="002060"/>
                </a:solidFill>
                <a:latin typeface="Times New Roman" panose="02020603050405020304" pitchFamily="18" charset="0"/>
                <a:ea typeface="Adobe 仿宋 Std R" panose="02020400000000000000" pitchFamily="18" charset="-128"/>
                <a:cs typeface="Times New Roman" panose="02020603050405020304" pitchFamily="18" charset="0"/>
              </a:defRPr>
            </a:lvl1pPr>
          </a:lstStyle>
          <a:p>
            <a:r>
              <a:rPr lang="zh-TW" altLang="en-US" dirty="0">
                <a:solidFill>
                  <a:schemeClr val="accent6">
                    <a:lumMod val="50000"/>
                  </a:schemeClr>
                </a:solidFill>
              </a:rPr>
              <a:t> </a:t>
            </a:r>
            <a:r>
              <a:rPr lang="en-US" altLang="zh-TW" dirty="0" err="1">
                <a:solidFill>
                  <a:schemeClr val="accent6">
                    <a:lumMod val="50000"/>
                  </a:schemeClr>
                </a:solidFill>
              </a:rPr>
              <a:t>YouBike</a:t>
            </a:r>
            <a:r>
              <a:rPr lang="en-US" altLang="zh-TW" dirty="0">
                <a:solidFill>
                  <a:schemeClr val="accent6">
                    <a:lumMod val="50000"/>
                  </a:schemeClr>
                </a:solidFill>
              </a:rPr>
              <a:t> 2.0</a:t>
            </a:r>
            <a:r>
              <a:rPr lang="zh-TW" altLang="en-US" dirty="0">
                <a:solidFill>
                  <a:schemeClr val="accent6">
                    <a:lumMod val="50000"/>
                  </a:schemeClr>
                </a:solidFill>
              </a:rPr>
              <a:t>適應性</a:t>
            </a:r>
            <a:endParaRPr lang="en-US" altLang="zh-TW" dirty="0">
              <a:solidFill>
                <a:schemeClr val="accent6">
                  <a:lumMod val="50000"/>
                </a:schemeClr>
              </a:solidFill>
            </a:endParaRPr>
          </a:p>
        </p:txBody>
      </p:sp>
      <p:sp>
        <p:nvSpPr>
          <p:cNvPr id="32" name="矩形: 圓角 31">
            <a:extLst>
              <a:ext uri="{FF2B5EF4-FFF2-40B4-BE49-F238E27FC236}">
                <a16:creationId xmlns:a16="http://schemas.microsoft.com/office/drawing/2014/main" id="{DAA1D353-A5E2-AA77-CA1F-5290CA864102}"/>
              </a:ext>
            </a:extLst>
          </p:cNvPr>
          <p:cNvSpPr/>
          <p:nvPr/>
        </p:nvSpPr>
        <p:spPr>
          <a:xfrm>
            <a:off x="6652637" y="6530108"/>
            <a:ext cx="1105908" cy="275235"/>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圓角 32">
            <a:extLst>
              <a:ext uri="{FF2B5EF4-FFF2-40B4-BE49-F238E27FC236}">
                <a16:creationId xmlns:a16="http://schemas.microsoft.com/office/drawing/2014/main" id="{BD71D4B8-BE0A-DD1D-82D2-E5D33AD88085}"/>
              </a:ext>
            </a:extLst>
          </p:cNvPr>
          <p:cNvSpPr/>
          <p:nvPr/>
        </p:nvSpPr>
        <p:spPr>
          <a:xfrm>
            <a:off x="6652637" y="5016273"/>
            <a:ext cx="1105908" cy="275235"/>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a:extLst>
              <a:ext uri="{FF2B5EF4-FFF2-40B4-BE49-F238E27FC236}">
                <a16:creationId xmlns:a16="http://schemas.microsoft.com/office/drawing/2014/main" id="{AF38944D-82B3-C9D1-9166-A9CCD24C31AB}"/>
              </a:ext>
            </a:extLst>
          </p:cNvPr>
          <p:cNvSpPr txBox="1"/>
          <p:nvPr/>
        </p:nvSpPr>
        <p:spPr>
          <a:xfrm>
            <a:off x="7888176" y="5408938"/>
            <a:ext cx="3763189" cy="923330"/>
          </a:xfrm>
          <a:prstGeom prst="rect">
            <a:avLst/>
          </a:prstGeom>
          <a:noFill/>
        </p:spPr>
        <p:txBody>
          <a:bodyPr wrap="square" rtlCol="0">
            <a:spAutoFit/>
          </a:bodyPr>
          <a:lstStyle>
            <a:defPPr>
              <a:defRPr lang="zh-TW"/>
            </a:defPPr>
            <a:lvl1pPr>
              <a:defRPr b="1">
                <a:solidFill>
                  <a:srgbClr val="002060"/>
                </a:solidFill>
                <a:latin typeface="Times New Roman" panose="02020603050405020304" pitchFamily="18" charset="0"/>
                <a:ea typeface="Adobe 仿宋 Std R" panose="02020400000000000000" pitchFamily="18" charset="-128"/>
                <a:cs typeface="Times New Roman" panose="02020603050405020304" pitchFamily="18" charset="0"/>
              </a:defRPr>
            </a:lvl1pPr>
          </a:lstStyle>
          <a:p>
            <a:r>
              <a:rPr lang="zh-TW" altLang="en-US" dirty="0">
                <a:solidFill>
                  <a:srgbClr val="FF0000"/>
                </a:solidFill>
              </a:rPr>
              <a:t>本模式利用多層次迴歸建構並無特別必要，各行政區對於</a:t>
            </a:r>
            <a:r>
              <a:rPr lang="en-US" altLang="zh-TW" dirty="0" err="1">
                <a:solidFill>
                  <a:srgbClr val="FF0000"/>
                </a:solidFill>
              </a:rPr>
              <a:t>YouBike</a:t>
            </a:r>
            <a:r>
              <a:rPr lang="en-US" altLang="zh-TW" dirty="0">
                <a:solidFill>
                  <a:srgbClr val="FF0000"/>
                </a:solidFill>
              </a:rPr>
              <a:t> 2.0</a:t>
            </a:r>
            <a:r>
              <a:rPr lang="zh-TW" altLang="en-US" dirty="0">
                <a:solidFill>
                  <a:srgbClr val="FF0000"/>
                </a:solidFill>
              </a:rPr>
              <a:t>的騎乘比例僅微幅差異</a:t>
            </a:r>
          </a:p>
        </p:txBody>
      </p:sp>
    </p:spTree>
    <p:extLst>
      <p:ext uri="{BB962C8B-B14F-4D97-AF65-F5344CB8AC3E}">
        <p14:creationId xmlns:p14="http://schemas.microsoft.com/office/powerpoint/2010/main" val="2357725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animBg="1"/>
      <p:bldP spid="15" grpId="0" animBg="1"/>
      <p:bldP spid="16" grpId="0" animBg="1"/>
      <p:bldP spid="17" grpId="0"/>
      <p:bldP spid="25" grpId="0" animBg="1"/>
      <p:bldP spid="30" grpId="0"/>
      <p:bldP spid="32" grpId="0" animBg="1"/>
      <p:bldP spid="33" grpId="0" animBg="1"/>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字方塊 10">
            <a:extLst>
              <a:ext uri="{FF2B5EF4-FFF2-40B4-BE49-F238E27FC236}">
                <a16:creationId xmlns:a16="http://schemas.microsoft.com/office/drawing/2014/main" id="{195B3989-CBD7-424E-818D-B45AADB611B9}"/>
              </a:ext>
            </a:extLst>
          </p:cNvPr>
          <p:cNvSpPr txBox="1"/>
          <p:nvPr/>
        </p:nvSpPr>
        <p:spPr>
          <a:xfrm>
            <a:off x="984740" y="1505529"/>
            <a:ext cx="10369060" cy="5016758"/>
          </a:xfrm>
          <a:prstGeom prst="rect">
            <a:avLst/>
          </a:prstGeom>
          <a:noFill/>
        </p:spPr>
        <p:txBody>
          <a:bodyPr wrap="square">
            <a:spAutoFit/>
          </a:bodyPr>
          <a:lstStyle>
            <a:defPPr>
              <a:defRPr lang="zh-TW"/>
            </a:defPPr>
            <a:lvl1pPr>
              <a:defRPr sz="2000">
                <a:effectLst/>
                <a:latin typeface="Times New Roman" panose="02020603050405020304" pitchFamily="18" charset="0"/>
                <a:ea typeface="Adobe 仿宋 Std R" panose="02020400000000000000" pitchFamily="18" charset="-128"/>
                <a:cs typeface="Times New Roman" panose="02020603050405020304" pitchFamily="18" charset="0"/>
              </a:defRPr>
            </a:lvl1pPr>
          </a:lstStyle>
          <a:p>
            <a:pPr marL="342900" indent="-342900">
              <a:buFont typeface="Arial" panose="020B0604020202020204" pitchFamily="34" charset="0"/>
              <a:buChar char="•"/>
            </a:pPr>
            <a:r>
              <a:rPr lang="zh-TW" altLang="en-US" sz="2400" dirty="0"/>
              <a:t>影響站點租還量的關鍵因子：</a:t>
            </a:r>
            <a:endParaRPr lang="en-US" altLang="zh-TW" sz="2400" dirty="0"/>
          </a:p>
          <a:p>
            <a:pPr marL="800100" lvl="1" indent="-342900">
              <a:buFont typeface="Wingdings" panose="05000000000000000000" pitchFamily="2" charset="2"/>
              <a:buChar char="ü"/>
            </a:pPr>
            <a:r>
              <a:rPr lang="zh-TW" altLang="en-US" sz="2200" dirty="0">
                <a:latin typeface="Times New Roman" panose="02020603050405020304" pitchFamily="18" charset="0"/>
                <a:ea typeface="Adobe 仿宋 Std R" panose="02020400000000000000" pitchFamily="18" charset="-128"/>
                <a:cs typeface="Times New Roman" panose="02020603050405020304" pitchFamily="18" charset="0"/>
              </a:rPr>
              <a:t>站點車樁數</a:t>
            </a:r>
            <a:endParaRPr lang="en-US" altLang="zh-TW" sz="2200" dirty="0">
              <a:latin typeface="Times New Roman" panose="02020603050405020304" pitchFamily="18" charset="0"/>
              <a:ea typeface="Adobe 仿宋 Std R" panose="02020400000000000000" pitchFamily="18" charset="-128"/>
              <a:cs typeface="Times New Roman" panose="02020603050405020304" pitchFamily="18" charset="0"/>
            </a:endParaRPr>
          </a:p>
          <a:p>
            <a:pPr marL="800100" lvl="1" indent="-342900">
              <a:buFont typeface="Wingdings" panose="05000000000000000000" pitchFamily="2" charset="2"/>
              <a:buChar char="ü"/>
            </a:pPr>
            <a:r>
              <a:rPr lang="zh-TW" altLang="en-US" sz="2200" dirty="0">
                <a:latin typeface="Times New Roman" panose="02020603050405020304" pitchFamily="18" charset="0"/>
                <a:ea typeface="Adobe 仿宋 Std R" panose="02020400000000000000" pitchFamily="18" charset="-128"/>
                <a:cs typeface="Times New Roman" panose="02020603050405020304" pitchFamily="18" charset="0"/>
              </a:rPr>
              <a:t>與捷運站距離</a:t>
            </a:r>
            <a:endParaRPr lang="en-US" altLang="zh-TW" sz="2200" dirty="0">
              <a:latin typeface="Times New Roman" panose="02020603050405020304" pitchFamily="18" charset="0"/>
              <a:ea typeface="Adobe 仿宋 Std R" panose="02020400000000000000" pitchFamily="18" charset="-128"/>
              <a:cs typeface="Times New Roman" panose="02020603050405020304" pitchFamily="18" charset="0"/>
            </a:endParaRPr>
          </a:p>
          <a:p>
            <a:pPr marL="800100" lvl="1" indent="-342900">
              <a:buFont typeface="Wingdings" panose="05000000000000000000" pitchFamily="2" charset="2"/>
              <a:buChar char="ü"/>
            </a:pPr>
            <a:r>
              <a:rPr lang="zh-TW" altLang="en-US" sz="2200" dirty="0">
                <a:latin typeface="Times New Roman" panose="02020603050405020304" pitchFamily="18" charset="0"/>
                <a:ea typeface="Adobe 仿宋 Std R" panose="02020400000000000000" pitchFamily="18" charset="-128"/>
                <a:cs typeface="Times New Roman" panose="02020603050405020304" pitchFamily="18" charset="0"/>
              </a:rPr>
              <a:t>商家數</a:t>
            </a:r>
            <a:endParaRPr lang="en-US" altLang="zh-TW" sz="2200" dirty="0">
              <a:latin typeface="Times New Roman" panose="02020603050405020304" pitchFamily="18" charset="0"/>
              <a:ea typeface="Adobe 仿宋 Std R" panose="02020400000000000000" pitchFamily="18" charset="-128"/>
              <a:cs typeface="Times New Roman" panose="02020603050405020304" pitchFamily="18" charset="0"/>
            </a:endParaRPr>
          </a:p>
          <a:p>
            <a:pPr marL="800100" lvl="1" indent="-342900">
              <a:buFont typeface="Wingdings" panose="05000000000000000000" pitchFamily="2" charset="2"/>
              <a:buChar char="ü"/>
            </a:pPr>
            <a:r>
              <a:rPr lang="zh-TW" altLang="en-US" sz="2200" dirty="0">
                <a:latin typeface="Times New Roman" panose="02020603050405020304" pitchFamily="18" charset="0"/>
                <a:ea typeface="Adobe 仿宋 Std R" panose="02020400000000000000" pitchFamily="18" charset="-128"/>
                <a:cs typeface="Times New Roman" panose="02020603050405020304" pitchFamily="18" charset="0"/>
              </a:rPr>
              <a:t>是否有大專院校</a:t>
            </a:r>
            <a:endParaRPr lang="en-US" altLang="zh-TW" sz="2400" dirty="0">
              <a:latin typeface="Times New Roman" panose="02020603050405020304" pitchFamily="18" charset="0"/>
              <a:ea typeface="Adobe 仿宋 Std R" panose="02020400000000000000" pitchFamily="18" charset="-128"/>
              <a:cs typeface="Times New Roman" panose="02020603050405020304" pitchFamily="18" charset="0"/>
            </a:endParaRPr>
          </a:p>
          <a:p>
            <a:pPr marL="342900" indent="-342900">
              <a:buFont typeface="Arial" panose="020B0604020202020204" pitchFamily="34" charset="0"/>
              <a:buChar char="•"/>
            </a:pPr>
            <a:r>
              <a:rPr lang="zh-TW" altLang="en-US" sz="2400" dirty="0"/>
              <a:t>多階層模型：位於中正區、文山區、中山區、信義區等地的</a:t>
            </a:r>
            <a:r>
              <a:rPr lang="en-US" altLang="zh-TW" sz="2400" dirty="0" err="1"/>
              <a:t>YouBike</a:t>
            </a:r>
            <a:r>
              <a:rPr lang="en-US" altLang="zh-TW" sz="2400" dirty="0"/>
              <a:t> 2.0</a:t>
            </a:r>
            <a:r>
              <a:rPr lang="zh-TW" altLang="en-US" sz="2400" dirty="0"/>
              <a:t>租還量受「與捷運站距離」之影響較其他地區為高；而在大同區受「站點車樁數」的影響明顯甚鉅；地理加權迴歸：兩系統於市中心區域受車樁數影響較低，然在近郊區域，車樁數愈多租還量即明顯高出許多</a:t>
            </a:r>
            <a:endParaRPr lang="en-US" altLang="zh-TW" sz="2400" dirty="0"/>
          </a:p>
          <a:p>
            <a:pPr marL="342900" indent="-342900">
              <a:buFont typeface="Arial" panose="020B0604020202020204" pitchFamily="34" charset="0"/>
              <a:buChar char="•"/>
            </a:pPr>
            <a:r>
              <a:rPr lang="zh-TW" altLang="en-US" sz="2400" dirty="0"/>
              <a:t>影響起訖對騎乘量 </a:t>
            </a:r>
            <a:r>
              <a:rPr lang="en-US" altLang="zh-TW" sz="2400" dirty="0" err="1"/>
              <a:t>YouBike</a:t>
            </a:r>
            <a:r>
              <a:rPr lang="zh-TW" altLang="en-US" sz="2400" dirty="0"/>
              <a:t> </a:t>
            </a:r>
            <a:r>
              <a:rPr lang="en-US" altLang="zh-TW" sz="2400" dirty="0"/>
              <a:t>2.0</a:t>
            </a:r>
            <a:r>
              <a:rPr lang="zh-TW" altLang="en-US" sz="2400" dirty="0"/>
              <a:t> 占比的關鍵因子：</a:t>
            </a:r>
            <a:endParaRPr lang="en-US" altLang="zh-TW" sz="2400" dirty="0"/>
          </a:p>
          <a:p>
            <a:pPr marL="914400" lvl="1" indent="-457200">
              <a:buFont typeface="Wingdings" panose="05000000000000000000" pitchFamily="2" charset="2"/>
              <a:buChar char="ü"/>
            </a:pPr>
            <a:r>
              <a:rPr lang="zh-TW" altLang="en-US" sz="2200" dirty="0">
                <a:latin typeface="Times New Roman" panose="02020603050405020304" pitchFamily="18" charset="0"/>
                <a:ea typeface="Adobe 仿宋 Std R" panose="02020400000000000000" pitchFamily="18" charset="-128"/>
                <a:cs typeface="Times New Roman" panose="02020603050405020304" pitchFamily="18" charset="0"/>
              </a:rPr>
              <a:t>兩端點的車樁數愈多</a:t>
            </a:r>
            <a:endParaRPr lang="en-US" altLang="zh-TW" sz="2200" dirty="0">
              <a:latin typeface="Times New Roman" panose="02020603050405020304" pitchFamily="18" charset="0"/>
              <a:ea typeface="Adobe 仿宋 Std R" panose="02020400000000000000" pitchFamily="18" charset="-128"/>
              <a:cs typeface="Times New Roman" panose="02020603050405020304" pitchFamily="18" charset="0"/>
            </a:endParaRPr>
          </a:p>
          <a:p>
            <a:pPr marL="914400" lvl="1" indent="-457200">
              <a:buFont typeface="Wingdings" panose="05000000000000000000" pitchFamily="2" charset="2"/>
              <a:buChar char="ü"/>
            </a:pPr>
            <a:r>
              <a:rPr lang="zh-TW" altLang="en-US" sz="2200" dirty="0">
                <a:latin typeface="Times New Roman" panose="02020603050405020304" pitchFamily="18" charset="0"/>
                <a:ea typeface="Adobe 仿宋 Std R" panose="02020400000000000000" pitchFamily="18" charset="-128"/>
                <a:cs typeface="Times New Roman" panose="02020603050405020304" pitchFamily="18" charset="0"/>
              </a:rPr>
              <a:t>舒適性（</a:t>
            </a:r>
            <a:r>
              <a:rPr lang="en-US" altLang="zh-TW" sz="2200" dirty="0">
                <a:latin typeface="Times New Roman" panose="02020603050405020304" pitchFamily="18" charset="0"/>
                <a:ea typeface="Adobe 仿宋 Std R" panose="02020400000000000000" pitchFamily="18" charset="-128"/>
                <a:cs typeface="Times New Roman" panose="02020603050405020304" pitchFamily="18" charset="0"/>
              </a:rPr>
              <a:t> </a:t>
            </a:r>
            <a:r>
              <a:rPr lang="en-US" altLang="zh-TW" sz="2200" dirty="0" err="1">
                <a:latin typeface="Times New Roman" panose="02020603050405020304" pitchFamily="18" charset="0"/>
                <a:ea typeface="Adobe 仿宋 Std R" panose="02020400000000000000" pitchFamily="18" charset="-128"/>
                <a:cs typeface="Times New Roman" panose="02020603050405020304" pitchFamily="18" charset="0"/>
              </a:rPr>
              <a:t>YouBike</a:t>
            </a:r>
            <a:r>
              <a:rPr lang="en-US" altLang="zh-TW" sz="2200" dirty="0">
                <a:latin typeface="Times New Roman" panose="02020603050405020304" pitchFamily="18" charset="0"/>
                <a:ea typeface="Adobe 仿宋 Std R" panose="02020400000000000000" pitchFamily="18" charset="-128"/>
                <a:cs typeface="Times New Roman" panose="02020603050405020304" pitchFamily="18" charset="0"/>
              </a:rPr>
              <a:t> 1.0</a:t>
            </a:r>
            <a:r>
              <a:rPr lang="zh-TW" altLang="en-US" sz="2200" dirty="0">
                <a:latin typeface="Times New Roman" panose="02020603050405020304" pitchFamily="18" charset="0"/>
                <a:ea typeface="Adobe 仿宋 Std R" panose="02020400000000000000" pitchFamily="18" charset="-128"/>
                <a:cs typeface="Times New Roman" panose="02020603050405020304" pitchFamily="18" charset="0"/>
              </a:rPr>
              <a:t> 旅行時間）</a:t>
            </a:r>
            <a:endParaRPr lang="en-US" altLang="zh-TW" sz="2200" dirty="0">
              <a:latin typeface="Times New Roman" panose="02020603050405020304" pitchFamily="18" charset="0"/>
              <a:ea typeface="Adobe 仿宋 Std R" panose="02020400000000000000" pitchFamily="18" charset="-128"/>
              <a:cs typeface="Times New Roman" panose="02020603050405020304" pitchFamily="18" charset="0"/>
            </a:endParaRPr>
          </a:p>
          <a:p>
            <a:pPr marL="914400" lvl="1" indent="-457200">
              <a:buFont typeface="Wingdings" panose="05000000000000000000" pitchFamily="2" charset="2"/>
              <a:buChar char="ü"/>
            </a:pPr>
            <a:r>
              <a:rPr lang="zh-TW" altLang="en-US" sz="2200" dirty="0">
                <a:latin typeface="Times New Roman" panose="02020603050405020304" pitchFamily="18" charset="0"/>
                <a:ea typeface="Adobe 仿宋 Std R" panose="02020400000000000000" pitchFamily="18" charset="-128"/>
                <a:cs typeface="Times New Roman" panose="02020603050405020304" pitchFamily="18" charset="0"/>
              </a:rPr>
              <a:t>對 </a:t>
            </a:r>
            <a:r>
              <a:rPr lang="en-US" altLang="zh-TW" sz="2200" dirty="0" err="1">
                <a:latin typeface="Times New Roman" panose="02020603050405020304" pitchFamily="18" charset="0"/>
                <a:ea typeface="Adobe 仿宋 Std R" panose="02020400000000000000" pitchFamily="18" charset="-128"/>
                <a:cs typeface="Times New Roman" panose="02020603050405020304" pitchFamily="18" charset="0"/>
              </a:rPr>
              <a:t>YouBike</a:t>
            </a:r>
            <a:r>
              <a:rPr lang="en-US" altLang="zh-TW" sz="2200" dirty="0">
                <a:latin typeface="Times New Roman" panose="02020603050405020304" pitchFamily="18" charset="0"/>
                <a:ea typeface="Adobe 仿宋 Std R" panose="02020400000000000000" pitchFamily="18" charset="-128"/>
                <a:cs typeface="Times New Roman" panose="02020603050405020304" pitchFamily="18" charset="0"/>
              </a:rPr>
              <a:t> 1.0</a:t>
            </a:r>
            <a:r>
              <a:rPr lang="zh-TW" altLang="en-US" sz="2200" dirty="0">
                <a:latin typeface="Times New Roman" panose="02020603050405020304" pitchFamily="18" charset="0"/>
                <a:ea typeface="Adobe 仿宋 Std R" panose="02020400000000000000" pitchFamily="18" charset="-128"/>
                <a:cs typeface="Times New Roman" panose="02020603050405020304" pitchFamily="18" charset="0"/>
              </a:rPr>
              <a:t> 的依賴性</a:t>
            </a:r>
            <a:endParaRPr lang="en-US" altLang="zh-TW" sz="2200" dirty="0">
              <a:latin typeface="Times New Roman" panose="02020603050405020304" pitchFamily="18" charset="0"/>
              <a:ea typeface="Adobe 仿宋 Std R" panose="02020400000000000000" pitchFamily="18" charset="-128"/>
              <a:cs typeface="Times New Roman" panose="02020603050405020304" pitchFamily="18" charset="0"/>
            </a:endParaRPr>
          </a:p>
          <a:p>
            <a:pPr marL="914400" lvl="1" indent="-457200">
              <a:buFont typeface="Wingdings" panose="05000000000000000000" pitchFamily="2" charset="2"/>
              <a:buChar char="ü"/>
            </a:pPr>
            <a:r>
              <a:rPr lang="zh-TW" altLang="en-US" sz="2200" dirty="0">
                <a:latin typeface="Times New Roman" panose="02020603050405020304" pitchFamily="18" charset="0"/>
                <a:ea typeface="Adobe 仿宋 Std R" panose="02020400000000000000" pitchFamily="18" charset="-128"/>
                <a:cs typeface="Times New Roman" panose="02020603050405020304" pitchFamily="18" charset="0"/>
              </a:rPr>
              <a:t>對</a:t>
            </a:r>
            <a:r>
              <a:rPr lang="en-US" altLang="zh-TW" sz="2200" dirty="0">
                <a:latin typeface="Times New Roman" panose="02020603050405020304" pitchFamily="18" charset="0"/>
                <a:ea typeface="Adobe 仿宋 Std R" panose="02020400000000000000" pitchFamily="18" charset="-128"/>
                <a:cs typeface="Times New Roman" panose="02020603050405020304" pitchFamily="18" charset="0"/>
              </a:rPr>
              <a:t>Y</a:t>
            </a:r>
            <a:r>
              <a:rPr lang="zh-TW" altLang="en-US" sz="2200" dirty="0">
                <a:latin typeface="Times New Roman" panose="02020603050405020304" pitchFamily="18" charset="0"/>
                <a:ea typeface="Adobe 仿宋 Std R" panose="02020400000000000000" pitchFamily="18" charset="-128"/>
                <a:cs typeface="Times New Roman" panose="02020603050405020304" pitchFamily="18" charset="0"/>
              </a:rPr>
              <a:t> </a:t>
            </a:r>
            <a:r>
              <a:rPr lang="en-US" altLang="zh-TW" sz="2200" dirty="0" err="1">
                <a:latin typeface="Times New Roman" panose="02020603050405020304" pitchFamily="18" charset="0"/>
                <a:ea typeface="Adobe 仿宋 Std R" panose="02020400000000000000" pitchFamily="18" charset="-128"/>
                <a:cs typeface="Times New Roman" panose="02020603050405020304" pitchFamily="18" charset="0"/>
              </a:rPr>
              <a:t>ouBike</a:t>
            </a:r>
            <a:r>
              <a:rPr lang="en-US" altLang="zh-TW" sz="2200" dirty="0">
                <a:latin typeface="Times New Roman" panose="02020603050405020304" pitchFamily="18" charset="0"/>
                <a:ea typeface="Adobe 仿宋 Std R" panose="02020400000000000000" pitchFamily="18" charset="-128"/>
                <a:cs typeface="Times New Roman" panose="02020603050405020304" pitchFamily="18" charset="0"/>
              </a:rPr>
              <a:t> 2.0</a:t>
            </a:r>
            <a:r>
              <a:rPr lang="zh-TW" altLang="en-US" sz="2200" dirty="0">
                <a:latin typeface="Times New Roman" panose="02020603050405020304" pitchFamily="18" charset="0"/>
                <a:ea typeface="Adobe 仿宋 Std R" panose="02020400000000000000" pitchFamily="18" charset="-128"/>
                <a:cs typeface="Times New Roman" panose="02020603050405020304" pitchFamily="18" charset="0"/>
              </a:rPr>
              <a:t> 的適應性</a:t>
            </a:r>
            <a:endParaRPr lang="en-US" altLang="zh-TW" sz="2200" dirty="0">
              <a:latin typeface="Times New Roman" panose="02020603050405020304" pitchFamily="18" charset="0"/>
              <a:ea typeface="Adobe 仿宋 Std R" panose="02020400000000000000" pitchFamily="18" charset="-128"/>
              <a:cs typeface="Times New Roman" panose="02020603050405020304" pitchFamily="18" charset="0"/>
            </a:endParaRPr>
          </a:p>
        </p:txBody>
      </p:sp>
      <p:sp>
        <p:nvSpPr>
          <p:cNvPr id="5" name="文字方塊 4">
            <a:extLst>
              <a:ext uri="{FF2B5EF4-FFF2-40B4-BE49-F238E27FC236}">
                <a16:creationId xmlns:a16="http://schemas.microsoft.com/office/drawing/2014/main" id="{FC294EFF-1C4E-4FDF-B42D-A50E994FE6F6}"/>
              </a:ext>
            </a:extLst>
          </p:cNvPr>
          <p:cNvSpPr txBox="1"/>
          <p:nvPr/>
        </p:nvSpPr>
        <p:spPr>
          <a:xfrm>
            <a:off x="984740" y="633046"/>
            <a:ext cx="1239442" cy="707886"/>
          </a:xfrm>
          <a:prstGeom prst="rect">
            <a:avLst/>
          </a:prstGeom>
          <a:noFill/>
        </p:spPr>
        <p:txBody>
          <a:bodyPr wrap="none" rtlCol="0">
            <a:spAutoFit/>
          </a:bodyPr>
          <a:lstStyle/>
          <a:p>
            <a:r>
              <a:rPr lang="zh-TW" altLang="en-US" sz="4000" b="1" dirty="0">
                <a:latin typeface="Adobe 仿宋 Std R" panose="02020400000000000000" pitchFamily="18" charset="-128"/>
                <a:ea typeface="Adobe 仿宋 Std R" panose="02020400000000000000" pitchFamily="18" charset="-128"/>
              </a:rPr>
              <a:t>結論</a:t>
            </a:r>
          </a:p>
        </p:txBody>
      </p:sp>
      <p:sp>
        <p:nvSpPr>
          <p:cNvPr id="6" name="投影片編號版面配置區 6">
            <a:extLst>
              <a:ext uri="{FF2B5EF4-FFF2-40B4-BE49-F238E27FC236}">
                <a16:creationId xmlns:a16="http://schemas.microsoft.com/office/drawing/2014/main" id="{24646178-6002-BCEF-691A-B5B13C11185B}"/>
              </a:ext>
            </a:extLst>
          </p:cNvPr>
          <p:cNvSpPr>
            <a:spLocks noGrp="1"/>
          </p:cNvSpPr>
          <p:nvPr>
            <p:ph type="sldNum" sz="quarter" idx="12"/>
          </p:nvPr>
        </p:nvSpPr>
        <p:spPr>
          <a:xfrm>
            <a:off x="9296400" y="6421005"/>
            <a:ext cx="2743200" cy="365125"/>
          </a:xfrm>
        </p:spPr>
        <p:txBody>
          <a:bodyPr/>
          <a:lstStyle/>
          <a:p>
            <a:fld id="{7DA83CBE-A3DA-4475-8E7E-C4720364E3C1}" type="slidenum">
              <a:rPr lang="zh-TW" altLang="en-US" sz="1600" smtClean="0"/>
              <a:t>21</a:t>
            </a:fld>
            <a:endParaRPr lang="zh-TW" altLang="en-US" sz="1600"/>
          </a:p>
        </p:txBody>
      </p:sp>
    </p:spTree>
    <p:extLst>
      <p:ext uri="{BB962C8B-B14F-4D97-AF65-F5344CB8AC3E}">
        <p14:creationId xmlns:p14="http://schemas.microsoft.com/office/powerpoint/2010/main" val="2561371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FC294EFF-1C4E-4FDF-B42D-A50E994FE6F6}"/>
              </a:ext>
            </a:extLst>
          </p:cNvPr>
          <p:cNvSpPr txBox="1"/>
          <p:nvPr/>
        </p:nvSpPr>
        <p:spPr>
          <a:xfrm>
            <a:off x="984740" y="633046"/>
            <a:ext cx="1239442" cy="707886"/>
          </a:xfrm>
          <a:prstGeom prst="rect">
            <a:avLst/>
          </a:prstGeom>
          <a:noFill/>
        </p:spPr>
        <p:txBody>
          <a:bodyPr wrap="none" rtlCol="0">
            <a:spAutoFit/>
          </a:bodyPr>
          <a:lstStyle/>
          <a:p>
            <a:r>
              <a:rPr lang="zh-TW" altLang="en-US" sz="4000" b="1" dirty="0">
                <a:latin typeface="Adobe 仿宋 Std R" panose="02020400000000000000" pitchFamily="18" charset="-128"/>
                <a:ea typeface="Adobe 仿宋 Std R" panose="02020400000000000000" pitchFamily="18" charset="-128"/>
              </a:rPr>
              <a:t>建議</a:t>
            </a:r>
          </a:p>
        </p:txBody>
      </p:sp>
      <p:sp>
        <p:nvSpPr>
          <p:cNvPr id="11" name="文字方塊 10">
            <a:extLst>
              <a:ext uri="{FF2B5EF4-FFF2-40B4-BE49-F238E27FC236}">
                <a16:creationId xmlns:a16="http://schemas.microsoft.com/office/drawing/2014/main" id="{195B3989-CBD7-424E-818D-B45AADB611B9}"/>
              </a:ext>
            </a:extLst>
          </p:cNvPr>
          <p:cNvSpPr txBox="1"/>
          <p:nvPr/>
        </p:nvSpPr>
        <p:spPr>
          <a:xfrm>
            <a:off x="984740" y="1671856"/>
            <a:ext cx="10369060" cy="2308324"/>
          </a:xfrm>
          <a:prstGeom prst="rect">
            <a:avLst/>
          </a:prstGeom>
          <a:noFill/>
        </p:spPr>
        <p:txBody>
          <a:bodyPr wrap="square">
            <a:spAutoFit/>
          </a:bodyPr>
          <a:lstStyle>
            <a:defPPr>
              <a:defRPr lang="zh-TW"/>
            </a:defPPr>
            <a:lvl1pPr>
              <a:defRPr sz="2000">
                <a:effectLst/>
                <a:latin typeface="Times New Roman" panose="02020603050405020304" pitchFamily="18" charset="0"/>
                <a:ea typeface="Adobe 仿宋 Std R" panose="02020400000000000000" pitchFamily="18" charset="-128"/>
                <a:cs typeface="Times New Roman" panose="02020603050405020304" pitchFamily="18" charset="0"/>
              </a:defRPr>
            </a:lvl1pPr>
          </a:lstStyle>
          <a:p>
            <a:pPr marL="342900" indent="-342900">
              <a:buFont typeface="Arial" panose="020B0604020202020204" pitchFamily="34" charset="0"/>
              <a:buChar char="•"/>
            </a:pPr>
            <a:r>
              <a:rPr lang="zh-TW" altLang="en-US" sz="2400" dirty="0">
                <a:latin typeface="Times New Roman" panose="02020603050405020304" pitchFamily="18" charset="0"/>
                <a:ea typeface="Adobe 仿宋 Std R" panose="02020400000000000000" pitchFamily="18" charset="-128"/>
                <a:cs typeface="Times New Roman" panose="02020603050405020304" pitchFamily="18" charset="0"/>
              </a:rPr>
              <a:t>本研究最大限制在於僅透過二手資料探討社經變量與環境因素等對於租還量或騎乘量的影響。</a:t>
            </a:r>
            <a:endParaRPr lang="en-US" altLang="zh-TW" sz="2400" dirty="0">
              <a:latin typeface="Times New Roman" panose="02020603050405020304" pitchFamily="18" charset="0"/>
              <a:ea typeface="Adobe 仿宋 Std R" panose="02020400000000000000" pitchFamily="18" charset="-128"/>
              <a:cs typeface="Times New Roman" panose="02020603050405020304" pitchFamily="18" charset="0"/>
            </a:endParaRPr>
          </a:p>
          <a:p>
            <a:pPr marL="342900" indent="-342900">
              <a:buFont typeface="Arial" panose="020B0604020202020204" pitchFamily="34" charset="0"/>
              <a:buChar char="•"/>
            </a:pPr>
            <a:endParaRPr lang="en-US" altLang="zh-TW" sz="2400" dirty="0">
              <a:latin typeface="Times New Roman" panose="02020603050405020304" pitchFamily="18" charset="0"/>
              <a:ea typeface="Adobe 仿宋 Std R" panose="02020400000000000000" pitchFamily="18" charset="-128"/>
              <a:cs typeface="Times New Roman" panose="02020603050405020304" pitchFamily="18" charset="0"/>
            </a:endParaRPr>
          </a:p>
          <a:p>
            <a:pPr marL="342900" indent="-342900">
              <a:buFont typeface="Arial" panose="020B0604020202020204" pitchFamily="34" charset="0"/>
              <a:buChar char="•"/>
            </a:pPr>
            <a:r>
              <a:rPr lang="zh-TW" altLang="en-US" sz="2400" dirty="0"/>
              <a:t>事實上在 </a:t>
            </a:r>
            <a:r>
              <a:rPr lang="en-US" altLang="zh-TW" sz="2400" dirty="0" err="1"/>
              <a:t>YouBike</a:t>
            </a:r>
            <a:r>
              <a:rPr lang="zh-TW" altLang="en-US" sz="2400" dirty="0"/>
              <a:t> 系統間選擇的最大要素應為旅運行為人的主觀意識與特質，惟本研究為蒐集第一手個人相關數據，故所得結果在實務營運或政策研擬上較難提供具體建議。</a:t>
            </a:r>
            <a:endParaRPr lang="en-US" altLang="zh-TW" sz="2400" dirty="0">
              <a:latin typeface="Times New Roman" panose="02020603050405020304" pitchFamily="18" charset="0"/>
              <a:ea typeface="Adobe 仿宋 Std R" panose="02020400000000000000" pitchFamily="18" charset="-128"/>
              <a:cs typeface="Times New Roman" panose="02020603050405020304" pitchFamily="18" charset="0"/>
            </a:endParaRPr>
          </a:p>
        </p:txBody>
      </p:sp>
      <p:sp>
        <p:nvSpPr>
          <p:cNvPr id="6" name="投影片編號版面配置區 6">
            <a:extLst>
              <a:ext uri="{FF2B5EF4-FFF2-40B4-BE49-F238E27FC236}">
                <a16:creationId xmlns:a16="http://schemas.microsoft.com/office/drawing/2014/main" id="{0AE6CC81-E158-02C8-87DD-E78D455B34ED}"/>
              </a:ext>
            </a:extLst>
          </p:cNvPr>
          <p:cNvSpPr>
            <a:spLocks noGrp="1"/>
          </p:cNvSpPr>
          <p:nvPr>
            <p:ph type="sldNum" sz="quarter" idx="12"/>
          </p:nvPr>
        </p:nvSpPr>
        <p:spPr>
          <a:xfrm>
            <a:off x="9296400" y="6421005"/>
            <a:ext cx="2743200" cy="365125"/>
          </a:xfrm>
        </p:spPr>
        <p:txBody>
          <a:bodyPr/>
          <a:lstStyle/>
          <a:p>
            <a:fld id="{7DA83CBE-A3DA-4475-8E7E-C4720364E3C1}" type="slidenum">
              <a:rPr lang="zh-TW" altLang="en-US" sz="1600" smtClean="0"/>
              <a:t>22</a:t>
            </a:fld>
            <a:endParaRPr lang="zh-TW" altLang="en-US" sz="1600"/>
          </a:p>
        </p:txBody>
      </p:sp>
    </p:spTree>
    <p:extLst>
      <p:ext uri="{BB962C8B-B14F-4D97-AF65-F5344CB8AC3E}">
        <p14:creationId xmlns:p14="http://schemas.microsoft.com/office/powerpoint/2010/main" val="3775759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EE63A98B-0D38-5424-8807-E8CBB5393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091" y="1167936"/>
            <a:ext cx="9245351" cy="5690064"/>
          </a:xfrm>
          <a:prstGeom prst="rect">
            <a:avLst/>
          </a:prstGeom>
        </p:spPr>
      </p:pic>
      <p:sp>
        <p:nvSpPr>
          <p:cNvPr id="4" name="文字方塊 3">
            <a:extLst>
              <a:ext uri="{FF2B5EF4-FFF2-40B4-BE49-F238E27FC236}">
                <a16:creationId xmlns:a16="http://schemas.microsoft.com/office/drawing/2014/main" id="{0B8D6DBF-93D8-423C-8E23-2EB38BAB028D}"/>
              </a:ext>
            </a:extLst>
          </p:cNvPr>
          <p:cNvSpPr txBox="1"/>
          <p:nvPr/>
        </p:nvSpPr>
        <p:spPr>
          <a:xfrm>
            <a:off x="984740" y="633046"/>
            <a:ext cx="2294218" cy="707886"/>
          </a:xfrm>
          <a:prstGeom prst="rect">
            <a:avLst/>
          </a:prstGeom>
          <a:noFill/>
        </p:spPr>
        <p:txBody>
          <a:bodyPr wrap="none" rtlCol="0">
            <a:spAutoFit/>
          </a:bodyPr>
          <a:lstStyle/>
          <a:p>
            <a:r>
              <a:rPr lang="zh-TW" altLang="en-US" sz="4000" b="1" dirty="0">
                <a:latin typeface="Adobe 仿宋 Std R" panose="02020400000000000000" pitchFamily="18" charset="-128"/>
                <a:ea typeface="Adobe 仿宋 Std R" panose="02020400000000000000" pitchFamily="18" charset="-128"/>
              </a:rPr>
              <a:t>研究概要</a:t>
            </a:r>
          </a:p>
        </p:txBody>
      </p:sp>
      <p:sp>
        <p:nvSpPr>
          <p:cNvPr id="26" name="投影片編號版面配置區 6">
            <a:extLst>
              <a:ext uri="{FF2B5EF4-FFF2-40B4-BE49-F238E27FC236}">
                <a16:creationId xmlns:a16="http://schemas.microsoft.com/office/drawing/2014/main" id="{F60B8B2B-6F16-7027-FD26-3390EB4CCDF0}"/>
              </a:ext>
            </a:extLst>
          </p:cNvPr>
          <p:cNvSpPr>
            <a:spLocks noGrp="1"/>
          </p:cNvSpPr>
          <p:nvPr>
            <p:ph type="sldNum" sz="quarter" idx="12"/>
          </p:nvPr>
        </p:nvSpPr>
        <p:spPr>
          <a:xfrm>
            <a:off x="9296400" y="6421005"/>
            <a:ext cx="2743200" cy="365125"/>
          </a:xfrm>
        </p:spPr>
        <p:txBody>
          <a:bodyPr/>
          <a:lstStyle/>
          <a:p>
            <a:fld id="{7DA83CBE-A3DA-4475-8E7E-C4720364E3C1}" type="slidenum">
              <a:rPr lang="zh-TW" altLang="en-US" sz="1600" smtClean="0"/>
              <a:t>3</a:t>
            </a:fld>
            <a:endParaRPr lang="zh-TW" altLang="en-US" sz="1600"/>
          </a:p>
        </p:txBody>
      </p:sp>
      <p:sp>
        <p:nvSpPr>
          <p:cNvPr id="27" name="文字方塊 26">
            <a:extLst>
              <a:ext uri="{FF2B5EF4-FFF2-40B4-BE49-F238E27FC236}">
                <a16:creationId xmlns:a16="http://schemas.microsoft.com/office/drawing/2014/main" id="{FCEAE55E-1946-B47F-1252-85B911ECE4B9}"/>
              </a:ext>
            </a:extLst>
          </p:cNvPr>
          <p:cNvSpPr txBox="1"/>
          <p:nvPr/>
        </p:nvSpPr>
        <p:spPr>
          <a:xfrm>
            <a:off x="3651734" y="411511"/>
            <a:ext cx="4329913" cy="830997"/>
          </a:xfrm>
          <a:prstGeom prst="rect">
            <a:avLst/>
          </a:prstGeom>
          <a:noFill/>
        </p:spPr>
        <p:txBody>
          <a:bodyPr wrap="square">
            <a:spAutoFit/>
          </a:bodyPr>
          <a:lstStyle/>
          <a:p>
            <a:r>
              <a:rPr lang="en-US" altLang="zh-TW" sz="2400" b="1" dirty="0" err="1">
                <a:latin typeface="Times New Roman" panose="02020603050405020304" pitchFamily="18" charset="0"/>
                <a:ea typeface="Adobe 仿宋 Std R" panose="02020400000000000000" pitchFamily="18" charset="-128"/>
                <a:cs typeface="Times New Roman" panose="02020603050405020304" pitchFamily="18" charset="0"/>
              </a:rPr>
              <a:t>YouBike</a:t>
            </a:r>
            <a:r>
              <a:rPr lang="en-US" altLang="zh-TW" sz="2400" b="1" dirty="0">
                <a:latin typeface="Times New Roman" panose="02020603050405020304" pitchFamily="18" charset="0"/>
                <a:ea typeface="Adobe 仿宋 Std R" panose="02020400000000000000" pitchFamily="18" charset="-128"/>
                <a:cs typeface="Times New Roman" panose="02020603050405020304" pitchFamily="18" charset="0"/>
              </a:rPr>
              <a:t> 2.0 </a:t>
            </a:r>
            <a:r>
              <a:rPr lang="zh-TW" altLang="en-US" sz="2400" b="1" dirty="0">
                <a:latin typeface="Times New Roman" panose="02020603050405020304" pitchFamily="18" charset="0"/>
                <a:ea typeface="Adobe 仿宋 Std R" panose="02020400000000000000" pitchFamily="18" charset="-128"/>
                <a:cs typeface="Times New Roman" panose="02020603050405020304" pitchFamily="18" charset="0"/>
              </a:rPr>
              <a:t>騎乘量快速成長</a:t>
            </a:r>
            <a:endParaRPr lang="en-US" altLang="zh-TW" sz="2400" b="1" dirty="0">
              <a:latin typeface="Times New Roman" panose="02020603050405020304" pitchFamily="18" charset="0"/>
              <a:ea typeface="Adobe 仿宋 Std R" panose="02020400000000000000" pitchFamily="18" charset="-128"/>
              <a:cs typeface="Times New Roman" panose="02020603050405020304" pitchFamily="18" charset="0"/>
            </a:endParaRPr>
          </a:p>
          <a:p>
            <a:r>
              <a:rPr lang="en-US" altLang="zh-TW" sz="2400" b="1" dirty="0">
                <a:latin typeface="Times New Roman" panose="02020603050405020304" pitchFamily="18" charset="0"/>
                <a:ea typeface="Adobe 仿宋 Std R" panose="02020400000000000000" pitchFamily="18" charset="-128"/>
                <a:cs typeface="Times New Roman" panose="02020603050405020304" pitchFamily="18" charset="0"/>
              </a:rPr>
              <a:t>2021</a:t>
            </a:r>
            <a:r>
              <a:rPr lang="zh-TW" altLang="en-US" sz="2400" b="1" dirty="0">
                <a:latin typeface="Times New Roman" panose="02020603050405020304" pitchFamily="18" charset="0"/>
                <a:ea typeface="Adobe 仿宋 Std R" panose="02020400000000000000" pitchFamily="18" charset="-128"/>
                <a:cs typeface="Times New Roman" panose="02020603050405020304" pitchFamily="18" charset="0"/>
              </a:rPr>
              <a:t>年</a:t>
            </a:r>
            <a:r>
              <a:rPr lang="en-US" altLang="zh-TW" sz="2400" b="1" dirty="0">
                <a:latin typeface="Times New Roman" panose="02020603050405020304" pitchFamily="18" charset="0"/>
                <a:ea typeface="Adobe 仿宋 Std R" panose="02020400000000000000" pitchFamily="18" charset="-128"/>
                <a:cs typeface="Times New Roman" panose="02020603050405020304" pitchFamily="18" charset="0"/>
              </a:rPr>
              <a:t>11</a:t>
            </a:r>
            <a:r>
              <a:rPr lang="zh-TW" altLang="en-US" sz="2400" b="1" dirty="0">
                <a:latin typeface="Times New Roman" panose="02020603050405020304" pitchFamily="18" charset="0"/>
                <a:ea typeface="Adobe 仿宋 Std R" panose="02020400000000000000" pitchFamily="18" charset="-128"/>
                <a:cs typeface="Times New Roman" panose="02020603050405020304" pitchFamily="18" charset="0"/>
              </a:rPr>
              <a:t>月超過 </a:t>
            </a:r>
            <a:r>
              <a:rPr lang="en-US" altLang="zh-TW" sz="2400" b="1" dirty="0" err="1">
                <a:latin typeface="Times New Roman" panose="02020603050405020304" pitchFamily="18" charset="0"/>
                <a:ea typeface="Adobe 仿宋 Std R" panose="02020400000000000000" pitchFamily="18" charset="-128"/>
                <a:cs typeface="Times New Roman" panose="02020603050405020304" pitchFamily="18" charset="0"/>
              </a:rPr>
              <a:t>YouBike</a:t>
            </a:r>
            <a:r>
              <a:rPr lang="en-US" altLang="zh-TW" sz="2400" b="1" dirty="0">
                <a:latin typeface="Times New Roman" panose="02020603050405020304" pitchFamily="18" charset="0"/>
                <a:ea typeface="Adobe 仿宋 Std R" panose="02020400000000000000" pitchFamily="18" charset="-128"/>
                <a:cs typeface="Times New Roman" panose="02020603050405020304" pitchFamily="18" charset="0"/>
              </a:rPr>
              <a:t> 1.0 </a:t>
            </a:r>
            <a:endParaRPr lang="zh-TW" altLang="en-US" sz="2400" b="1" dirty="0">
              <a:latin typeface="Times New Roman" panose="02020603050405020304" pitchFamily="18" charset="0"/>
              <a:ea typeface="Adobe 仿宋 Std R" panose="02020400000000000000" pitchFamily="18" charset="-128"/>
              <a:cs typeface="Times New Roman" panose="02020603050405020304" pitchFamily="18" charset="0"/>
            </a:endParaRPr>
          </a:p>
        </p:txBody>
      </p:sp>
      <p:sp>
        <p:nvSpPr>
          <p:cNvPr id="31" name="文字方塊 30">
            <a:extLst>
              <a:ext uri="{FF2B5EF4-FFF2-40B4-BE49-F238E27FC236}">
                <a16:creationId xmlns:a16="http://schemas.microsoft.com/office/drawing/2014/main" id="{A21A3588-3513-F0C6-7219-E42CFE211382}"/>
              </a:ext>
            </a:extLst>
          </p:cNvPr>
          <p:cNvSpPr txBox="1"/>
          <p:nvPr/>
        </p:nvSpPr>
        <p:spPr>
          <a:xfrm>
            <a:off x="9643783" y="3351279"/>
            <a:ext cx="2446618" cy="461665"/>
          </a:xfrm>
          <a:prstGeom prst="rect">
            <a:avLst/>
          </a:prstGeom>
          <a:noFill/>
        </p:spPr>
        <p:txBody>
          <a:bodyPr wrap="square">
            <a:spAutoFit/>
          </a:bodyPr>
          <a:lstStyle/>
          <a:p>
            <a:r>
              <a:rPr lang="zh-TW" altLang="en-US" sz="2400" b="1" dirty="0">
                <a:effectLst>
                  <a:outerShdw blurRad="38100" dist="38100" dir="2700000" algn="tl">
                    <a:srgbClr val="000000">
                      <a:alpha val="43137"/>
                    </a:srgbClr>
                  </a:outerShdw>
                </a:effectLst>
                <a:latin typeface="Times New Roman" panose="02020603050405020304" pitchFamily="18" charset="0"/>
                <a:ea typeface="Adobe 仿宋 Std R" panose="02020400000000000000" pitchFamily="18" charset="-128"/>
                <a:cs typeface="Times New Roman" panose="02020603050405020304" pitchFamily="18" charset="0"/>
              </a:rPr>
              <a:t>系統間如何選擇</a:t>
            </a:r>
          </a:p>
        </p:txBody>
      </p:sp>
      <p:sp>
        <p:nvSpPr>
          <p:cNvPr id="32" name="文字方塊 31">
            <a:extLst>
              <a:ext uri="{FF2B5EF4-FFF2-40B4-BE49-F238E27FC236}">
                <a16:creationId xmlns:a16="http://schemas.microsoft.com/office/drawing/2014/main" id="{3E758F36-6FD0-E820-C33B-3FBF04C2FAAC}"/>
              </a:ext>
            </a:extLst>
          </p:cNvPr>
          <p:cNvSpPr txBox="1"/>
          <p:nvPr/>
        </p:nvSpPr>
        <p:spPr>
          <a:xfrm>
            <a:off x="9643783" y="2344515"/>
            <a:ext cx="2446618" cy="461665"/>
          </a:xfrm>
          <a:prstGeom prst="rect">
            <a:avLst/>
          </a:prstGeom>
          <a:noFill/>
        </p:spPr>
        <p:txBody>
          <a:bodyPr wrap="square">
            <a:spAutoFit/>
          </a:bodyPr>
          <a:lstStyle/>
          <a:p>
            <a:r>
              <a:rPr lang="zh-TW" altLang="en-US" sz="2400" b="1" dirty="0">
                <a:effectLst>
                  <a:outerShdw blurRad="38100" dist="38100" dir="2700000" algn="tl">
                    <a:srgbClr val="000000">
                      <a:alpha val="43137"/>
                    </a:srgbClr>
                  </a:outerShdw>
                </a:effectLst>
                <a:latin typeface="Times New Roman" panose="02020603050405020304" pitchFamily="18" charset="0"/>
                <a:ea typeface="Adobe 仿宋 Std R" panose="02020400000000000000" pitchFamily="18" charset="-128"/>
                <a:cs typeface="Times New Roman" panose="02020603050405020304" pitchFamily="18" charset="0"/>
              </a:rPr>
              <a:t>各系統具優劣勢</a:t>
            </a:r>
          </a:p>
        </p:txBody>
      </p:sp>
      <p:sp>
        <p:nvSpPr>
          <p:cNvPr id="33" name="文字方塊 32">
            <a:extLst>
              <a:ext uri="{FF2B5EF4-FFF2-40B4-BE49-F238E27FC236}">
                <a16:creationId xmlns:a16="http://schemas.microsoft.com/office/drawing/2014/main" id="{D156975C-E622-240C-A6AC-220DE1A338F7}"/>
              </a:ext>
            </a:extLst>
          </p:cNvPr>
          <p:cNvSpPr txBox="1"/>
          <p:nvPr/>
        </p:nvSpPr>
        <p:spPr>
          <a:xfrm>
            <a:off x="9719983" y="4358043"/>
            <a:ext cx="2294218" cy="461665"/>
          </a:xfrm>
          <a:prstGeom prst="rect">
            <a:avLst/>
          </a:prstGeom>
          <a:noFill/>
        </p:spPr>
        <p:txBody>
          <a:bodyPr wrap="square">
            <a:spAutoFit/>
          </a:bodyPr>
          <a:lstStyle/>
          <a:p>
            <a:pPr algn="ctr"/>
            <a:r>
              <a:rPr lang="zh-TW" altLang="en-US" sz="2400" b="1" dirty="0">
                <a:effectLst>
                  <a:outerShdw blurRad="38100" dist="38100" dir="2700000" algn="tl">
                    <a:srgbClr val="000000">
                      <a:alpha val="43137"/>
                    </a:srgbClr>
                  </a:outerShdw>
                </a:effectLst>
                <a:latin typeface="Times New Roman" panose="02020603050405020304" pitchFamily="18" charset="0"/>
                <a:ea typeface="Adobe 仿宋 Std R" panose="02020400000000000000" pitchFamily="18" charset="-128"/>
                <a:cs typeface="Times New Roman" panose="02020603050405020304" pitchFamily="18" charset="0"/>
              </a:rPr>
              <a:t>選擇因素？</a:t>
            </a:r>
          </a:p>
        </p:txBody>
      </p:sp>
      <p:sp>
        <p:nvSpPr>
          <p:cNvPr id="5" name="箭號: 向下 4">
            <a:extLst>
              <a:ext uri="{FF2B5EF4-FFF2-40B4-BE49-F238E27FC236}">
                <a16:creationId xmlns:a16="http://schemas.microsoft.com/office/drawing/2014/main" id="{FD4D7118-254B-AD4C-6EF2-0CF3C1871DE6}"/>
              </a:ext>
            </a:extLst>
          </p:cNvPr>
          <p:cNvSpPr/>
          <p:nvPr/>
        </p:nvSpPr>
        <p:spPr>
          <a:xfrm>
            <a:off x="10703401" y="2866079"/>
            <a:ext cx="327382" cy="461665"/>
          </a:xfrm>
          <a:prstGeom prst="downArrow">
            <a:avLst/>
          </a:prstGeom>
          <a:solidFill>
            <a:schemeClr val="bg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箭號: 向下 33">
            <a:extLst>
              <a:ext uri="{FF2B5EF4-FFF2-40B4-BE49-F238E27FC236}">
                <a16:creationId xmlns:a16="http://schemas.microsoft.com/office/drawing/2014/main" id="{1C213C61-6575-C4F0-3027-4F9914DE07D1}"/>
              </a:ext>
            </a:extLst>
          </p:cNvPr>
          <p:cNvSpPr/>
          <p:nvPr/>
        </p:nvSpPr>
        <p:spPr>
          <a:xfrm>
            <a:off x="10703401" y="3854661"/>
            <a:ext cx="327382" cy="461665"/>
          </a:xfrm>
          <a:prstGeom prst="downArrow">
            <a:avLst/>
          </a:prstGeom>
          <a:solidFill>
            <a:schemeClr val="bg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751544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0B8D6DBF-93D8-423C-8E23-2EB38BAB028D}"/>
              </a:ext>
            </a:extLst>
          </p:cNvPr>
          <p:cNvSpPr txBox="1"/>
          <p:nvPr/>
        </p:nvSpPr>
        <p:spPr>
          <a:xfrm>
            <a:off x="984740" y="633046"/>
            <a:ext cx="2294218" cy="707886"/>
          </a:xfrm>
          <a:prstGeom prst="rect">
            <a:avLst/>
          </a:prstGeom>
          <a:noFill/>
        </p:spPr>
        <p:txBody>
          <a:bodyPr wrap="none" rtlCol="0">
            <a:spAutoFit/>
          </a:bodyPr>
          <a:lstStyle/>
          <a:p>
            <a:r>
              <a:rPr lang="zh-TW" altLang="en-US" sz="4000" b="1" dirty="0">
                <a:latin typeface="Adobe 仿宋 Std R" panose="02020400000000000000" pitchFamily="18" charset="-128"/>
                <a:ea typeface="Adobe 仿宋 Std R" panose="02020400000000000000" pitchFamily="18" charset="-128"/>
              </a:rPr>
              <a:t>研究概要</a:t>
            </a:r>
          </a:p>
        </p:txBody>
      </p:sp>
      <p:sp>
        <p:nvSpPr>
          <p:cNvPr id="26" name="投影片編號版面配置區 6">
            <a:extLst>
              <a:ext uri="{FF2B5EF4-FFF2-40B4-BE49-F238E27FC236}">
                <a16:creationId xmlns:a16="http://schemas.microsoft.com/office/drawing/2014/main" id="{F60B8B2B-6F16-7027-FD26-3390EB4CCDF0}"/>
              </a:ext>
            </a:extLst>
          </p:cNvPr>
          <p:cNvSpPr>
            <a:spLocks noGrp="1"/>
          </p:cNvSpPr>
          <p:nvPr>
            <p:ph type="sldNum" sz="quarter" idx="12"/>
          </p:nvPr>
        </p:nvSpPr>
        <p:spPr>
          <a:xfrm>
            <a:off x="9296400" y="6421005"/>
            <a:ext cx="2743200" cy="365125"/>
          </a:xfrm>
        </p:spPr>
        <p:txBody>
          <a:bodyPr/>
          <a:lstStyle/>
          <a:p>
            <a:fld id="{7DA83CBE-A3DA-4475-8E7E-C4720364E3C1}" type="slidenum">
              <a:rPr lang="zh-TW" altLang="en-US" sz="1600" smtClean="0"/>
              <a:t>4</a:t>
            </a:fld>
            <a:endParaRPr lang="zh-TW" altLang="en-US" sz="1600"/>
          </a:p>
        </p:txBody>
      </p:sp>
      <p:sp>
        <p:nvSpPr>
          <p:cNvPr id="29" name="文字方塊 28">
            <a:extLst>
              <a:ext uri="{FF2B5EF4-FFF2-40B4-BE49-F238E27FC236}">
                <a16:creationId xmlns:a16="http://schemas.microsoft.com/office/drawing/2014/main" id="{6C16D401-5650-78B7-AA7D-AE2663ED1E8B}"/>
              </a:ext>
            </a:extLst>
          </p:cNvPr>
          <p:cNvSpPr txBox="1"/>
          <p:nvPr/>
        </p:nvSpPr>
        <p:spPr>
          <a:xfrm>
            <a:off x="984740" y="1468965"/>
            <a:ext cx="4591782" cy="523220"/>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r>
              <a:rPr lang="zh-TW" altLang="en-US" sz="2800" dirty="0">
                <a:effectLst>
                  <a:outerShdw blurRad="38100" dist="38100" dir="2700000" algn="tl">
                    <a:srgbClr val="000000">
                      <a:alpha val="43137"/>
                    </a:srgbClr>
                  </a:outerShdw>
                </a:effectLst>
              </a:rPr>
              <a:t>文獻回顧</a:t>
            </a:r>
          </a:p>
        </p:txBody>
      </p:sp>
      <p:graphicFrame>
        <p:nvGraphicFramePr>
          <p:cNvPr id="5" name="表格 5">
            <a:extLst>
              <a:ext uri="{FF2B5EF4-FFF2-40B4-BE49-F238E27FC236}">
                <a16:creationId xmlns:a16="http://schemas.microsoft.com/office/drawing/2014/main" id="{068987D6-A90A-7598-ECCD-60E0663B5EE9}"/>
              </a:ext>
            </a:extLst>
          </p:cNvPr>
          <p:cNvGraphicFramePr>
            <a:graphicFrameLocks noGrp="1"/>
          </p:cNvGraphicFramePr>
          <p:nvPr>
            <p:extLst>
              <p:ext uri="{D42A27DB-BD31-4B8C-83A1-F6EECF244321}">
                <p14:modId xmlns:p14="http://schemas.microsoft.com/office/powerpoint/2010/main" val="2858141495"/>
              </p:ext>
            </p:extLst>
          </p:nvPr>
        </p:nvGraphicFramePr>
        <p:xfrm>
          <a:off x="1104764" y="2120218"/>
          <a:ext cx="10329854" cy="3200400"/>
        </p:xfrm>
        <a:graphic>
          <a:graphicData uri="http://schemas.openxmlformats.org/drawingml/2006/table">
            <a:tbl>
              <a:tblPr firstRow="1" bandRow="1">
                <a:tableStyleId>{EB344D84-9AFB-497E-A393-DC336BA19D2E}</a:tableStyleId>
              </a:tblPr>
              <a:tblGrid>
                <a:gridCol w="2599457">
                  <a:extLst>
                    <a:ext uri="{9D8B030D-6E8A-4147-A177-3AD203B41FA5}">
                      <a16:colId xmlns:a16="http://schemas.microsoft.com/office/drawing/2014/main" val="2903562809"/>
                    </a:ext>
                  </a:extLst>
                </a:gridCol>
                <a:gridCol w="2806002">
                  <a:extLst>
                    <a:ext uri="{9D8B030D-6E8A-4147-A177-3AD203B41FA5}">
                      <a16:colId xmlns:a16="http://schemas.microsoft.com/office/drawing/2014/main" val="1493736115"/>
                    </a:ext>
                  </a:extLst>
                </a:gridCol>
                <a:gridCol w="4924395">
                  <a:extLst>
                    <a:ext uri="{9D8B030D-6E8A-4147-A177-3AD203B41FA5}">
                      <a16:colId xmlns:a16="http://schemas.microsoft.com/office/drawing/2014/main" val="3380696479"/>
                    </a:ext>
                  </a:extLst>
                </a:gridCol>
              </a:tblGrid>
              <a:tr h="370840">
                <a:tc>
                  <a:txBody>
                    <a:bodyPr/>
                    <a:lstStyle/>
                    <a:p>
                      <a:pPr algn="ctr"/>
                      <a:r>
                        <a:rPr lang="zh-TW" altLang="en-US" sz="2000" dirty="0">
                          <a:latin typeface="Times New Roman" panose="02020603050405020304" pitchFamily="18" charset="0"/>
                          <a:ea typeface="Adobe 仿宋 Std R" panose="02020400000000000000" pitchFamily="18" charset="-128"/>
                          <a:cs typeface="Times New Roman" panose="02020603050405020304" pitchFamily="18" charset="0"/>
                        </a:rPr>
                        <a:t>作者（年份）</a:t>
                      </a:r>
                    </a:p>
                  </a:txBody>
                  <a:tcPr anchor="ctr"/>
                </a:tc>
                <a:tc>
                  <a:txBody>
                    <a:bodyPr/>
                    <a:lstStyle/>
                    <a:p>
                      <a:pPr algn="ctr"/>
                      <a:r>
                        <a:rPr lang="zh-TW" altLang="en-US" sz="2000" dirty="0">
                          <a:latin typeface="Times New Roman" panose="02020603050405020304" pitchFamily="18" charset="0"/>
                          <a:ea typeface="Adobe 仿宋 Std R" panose="02020400000000000000" pitchFamily="18" charset="-128"/>
                          <a:cs typeface="Times New Roman" panose="02020603050405020304" pitchFamily="18" charset="0"/>
                        </a:rPr>
                        <a:t>研究方法</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dirty="0">
                          <a:latin typeface="Times New Roman" panose="02020603050405020304" pitchFamily="18" charset="0"/>
                          <a:ea typeface="Adobe 仿宋 Std R" panose="02020400000000000000" pitchFamily="18" charset="-128"/>
                          <a:cs typeface="Times New Roman" panose="02020603050405020304" pitchFamily="18" charset="0"/>
                        </a:rPr>
                        <a:t>主要影響因子</a:t>
                      </a:r>
                    </a:p>
                  </a:txBody>
                  <a:tcPr anchor="ctr"/>
                </a:tc>
                <a:extLst>
                  <a:ext uri="{0D108BD9-81ED-4DB2-BD59-A6C34878D82A}">
                    <a16:rowId xmlns:a16="http://schemas.microsoft.com/office/drawing/2014/main" val="3246207959"/>
                  </a:ext>
                </a:extLst>
              </a:tr>
              <a:tr h="370840">
                <a:tc>
                  <a:txBody>
                    <a:bodyPr/>
                    <a:lstStyle/>
                    <a:p>
                      <a:pPr algn="ctr"/>
                      <a:r>
                        <a:rPr lang="zh-TW" altLang="zh-TW" sz="2000" kern="1200" dirty="0">
                          <a:solidFill>
                            <a:schemeClr val="dk1"/>
                          </a:solidFill>
                          <a:effectLst/>
                          <a:latin typeface="Times New Roman" panose="02020603050405020304" pitchFamily="18" charset="0"/>
                          <a:ea typeface="Adobe 仿宋 Std R" panose="02020400000000000000" pitchFamily="18" charset="-128"/>
                          <a:cs typeface="Times New Roman" panose="02020603050405020304" pitchFamily="18" charset="0"/>
                        </a:rPr>
                        <a:t>陳柏僑（</a:t>
                      </a:r>
                      <a:r>
                        <a:rPr lang="en-US" altLang="zh-TW" sz="2000" kern="1200" dirty="0">
                          <a:solidFill>
                            <a:schemeClr val="dk1"/>
                          </a:solidFill>
                          <a:effectLst/>
                          <a:latin typeface="Times New Roman" panose="02020603050405020304" pitchFamily="18" charset="0"/>
                          <a:ea typeface="Adobe 仿宋 Std R" panose="02020400000000000000" pitchFamily="18" charset="-128"/>
                          <a:cs typeface="Times New Roman" panose="02020603050405020304" pitchFamily="18" charset="0"/>
                        </a:rPr>
                        <a:t>2014</a:t>
                      </a:r>
                      <a:r>
                        <a:rPr lang="zh-TW" altLang="zh-TW" sz="2000" kern="1200" dirty="0">
                          <a:solidFill>
                            <a:schemeClr val="dk1"/>
                          </a:solidFill>
                          <a:effectLst/>
                          <a:latin typeface="Times New Roman" panose="02020603050405020304" pitchFamily="18" charset="0"/>
                          <a:ea typeface="Adobe 仿宋 Std R" panose="02020400000000000000" pitchFamily="18" charset="-128"/>
                          <a:cs typeface="Times New Roman" panose="02020603050405020304" pitchFamily="18" charset="0"/>
                        </a:rPr>
                        <a:t>）</a:t>
                      </a:r>
                      <a:endParaRPr lang="zh-TW" altLang="en-US" sz="2000" dirty="0">
                        <a:latin typeface="Times New Roman" panose="02020603050405020304" pitchFamily="18" charset="0"/>
                        <a:ea typeface="Adobe 仿宋 Std R" panose="02020400000000000000" pitchFamily="18" charset="-128"/>
                        <a:cs typeface="Times New Roman" panose="02020603050405020304" pitchFamily="18" charset="0"/>
                      </a:endParaRPr>
                    </a:p>
                  </a:txBody>
                  <a:tcPr anchor="ctr"/>
                </a:tc>
                <a:tc>
                  <a:txBody>
                    <a:bodyPr/>
                    <a:lstStyle/>
                    <a:p>
                      <a:pPr algn="l"/>
                      <a:r>
                        <a:rPr lang="zh-TW" altLang="en-US" sz="2000" dirty="0">
                          <a:latin typeface="Times New Roman" panose="02020603050405020304" pitchFamily="18" charset="0"/>
                          <a:ea typeface="Adobe 仿宋 Std R" panose="02020400000000000000" pitchFamily="18" charset="-128"/>
                          <a:cs typeface="Times New Roman" panose="02020603050405020304" pitchFamily="18" charset="0"/>
                        </a:rPr>
                        <a:t>一般線性迴歸</a:t>
                      </a:r>
                      <a:endParaRPr lang="en-US" altLang="zh-TW" sz="2000" dirty="0">
                        <a:latin typeface="Times New Roman" panose="02020603050405020304" pitchFamily="18" charset="0"/>
                        <a:ea typeface="Adobe 仿宋 Std R" panose="02020400000000000000" pitchFamily="18" charset="-128"/>
                        <a:cs typeface="Times New Roman" panose="02020603050405020304" pitchFamily="18" charset="0"/>
                      </a:endParaRPr>
                    </a:p>
                    <a:p>
                      <a:pPr algn="l"/>
                      <a:r>
                        <a:rPr lang="zh-TW" altLang="en-US" sz="2000" dirty="0">
                          <a:latin typeface="Times New Roman" panose="02020603050405020304" pitchFamily="18" charset="0"/>
                          <a:ea typeface="Adobe 仿宋 Std R" panose="02020400000000000000" pitchFamily="18" charset="-128"/>
                          <a:cs typeface="Times New Roman" panose="02020603050405020304" pitchFamily="18" charset="0"/>
                        </a:rPr>
                        <a:t>逐步迴歸法</a:t>
                      </a:r>
                    </a:p>
                  </a:txBody>
                  <a:tcPr anchor="ctr"/>
                </a:tc>
                <a:tc>
                  <a:txBody>
                    <a:bodyPr/>
                    <a:lstStyle/>
                    <a:p>
                      <a:r>
                        <a:rPr lang="zh-TW" altLang="en-US" sz="2000" dirty="0">
                          <a:latin typeface="Times New Roman" panose="02020603050405020304" pitchFamily="18" charset="0"/>
                          <a:ea typeface="Adobe 仿宋 Std R" panose="02020400000000000000" pitchFamily="18" charset="-128"/>
                          <a:cs typeface="Times New Roman" panose="02020603050405020304" pitchFamily="18" charset="0"/>
                        </a:rPr>
                        <a:t>居住人口數、從業員工人數、旅次吸引點數量、學校數、公共運輸場站數</a:t>
                      </a:r>
                    </a:p>
                  </a:txBody>
                  <a:tcPr anchor="ctr"/>
                </a:tc>
                <a:extLst>
                  <a:ext uri="{0D108BD9-81ED-4DB2-BD59-A6C34878D82A}">
                    <a16:rowId xmlns:a16="http://schemas.microsoft.com/office/drawing/2014/main" val="873267617"/>
                  </a:ext>
                </a:extLst>
              </a:tr>
              <a:tr h="370840">
                <a:tc>
                  <a:txBody>
                    <a:bodyPr/>
                    <a:lstStyle/>
                    <a:p>
                      <a:pPr algn="ctr"/>
                      <a:r>
                        <a:rPr lang="zh-TW" altLang="zh-TW" sz="2000" kern="1200" dirty="0">
                          <a:solidFill>
                            <a:schemeClr val="dk1"/>
                          </a:solidFill>
                          <a:effectLst/>
                          <a:latin typeface="Times New Roman" panose="02020603050405020304" pitchFamily="18" charset="0"/>
                          <a:ea typeface="Adobe 仿宋 Std R" panose="02020400000000000000" pitchFamily="18" charset="-128"/>
                          <a:cs typeface="Times New Roman" panose="02020603050405020304" pitchFamily="18" charset="0"/>
                        </a:rPr>
                        <a:t>黃美禎（</a:t>
                      </a:r>
                      <a:r>
                        <a:rPr lang="en-US" altLang="zh-TW" sz="2000" kern="1200" dirty="0">
                          <a:solidFill>
                            <a:schemeClr val="dk1"/>
                          </a:solidFill>
                          <a:effectLst/>
                          <a:latin typeface="Times New Roman" panose="02020603050405020304" pitchFamily="18" charset="0"/>
                          <a:ea typeface="Adobe 仿宋 Std R" panose="02020400000000000000" pitchFamily="18" charset="-128"/>
                          <a:cs typeface="Times New Roman" panose="02020603050405020304" pitchFamily="18" charset="0"/>
                        </a:rPr>
                        <a:t>2020</a:t>
                      </a:r>
                      <a:r>
                        <a:rPr lang="zh-TW" altLang="zh-TW" sz="2000" kern="1200" dirty="0">
                          <a:solidFill>
                            <a:schemeClr val="dk1"/>
                          </a:solidFill>
                          <a:effectLst/>
                          <a:latin typeface="Times New Roman" panose="02020603050405020304" pitchFamily="18" charset="0"/>
                          <a:ea typeface="Adobe 仿宋 Std R" panose="02020400000000000000" pitchFamily="18" charset="-128"/>
                          <a:cs typeface="Times New Roman" panose="02020603050405020304" pitchFamily="18" charset="0"/>
                        </a:rPr>
                        <a:t>）</a:t>
                      </a:r>
                      <a:endParaRPr lang="zh-TW" altLang="en-US" sz="2000" dirty="0">
                        <a:latin typeface="Times New Roman" panose="02020603050405020304" pitchFamily="18" charset="0"/>
                        <a:ea typeface="Adobe 仿宋 Std R" panose="02020400000000000000" pitchFamily="18" charset="-128"/>
                        <a:cs typeface="Times New Roman" panose="02020603050405020304" pitchFamily="18" charset="0"/>
                      </a:endParaRPr>
                    </a:p>
                  </a:txBody>
                  <a:tcPr anchor="ctr"/>
                </a:tc>
                <a:tc>
                  <a:txBody>
                    <a:bodyPr/>
                    <a:lstStyle/>
                    <a:p>
                      <a:pPr algn="l"/>
                      <a:r>
                        <a:rPr lang="zh-TW" altLang="en-US" sz="2000" dirty="0">
                          <a:latin typeface="Times New Roman" panose="02020603050405020304" pitchFamily="18" charset="0"/>
                          <a:ea typeface="Adobe 仿宋 Std R" panose="02020400000000000000" pitchFamily="18" charset="-128"/>
                          <a:cs typeface="Times New Roman" panose="02020603050405020304" pitchFamily="18" charset="0"/>
                        </a:rPr>
                        <a:t>地理分析</a:t>
                      </a:r>
                      <a:endParaRPr lang="en-US" altLang="zh-TW" sz="2000" dirty="0">
                        <a:latin typeface="Times New Roman" panose="02020603050405020304" pitchFamily="18" charset="0"/>
                        <a:ea typeface="Adobe 仿宋 Std R" panose="02020400000000000000" pitchFamily="18" charset="-128"/>
                        <a:cs typeface="Times New Roman" panose="02020603050405020304" pitchFamily="18" charset="0"/>
                      </a:endParaRPr>
                    </a:p>
                    <a:p>
                      <a:pPr algn="l"/>
                      <a:r>
                        <a:rPr lang="zh-TW" altLang="en-US" sz="2000" dirty="0">
                          <a:latin typeface="Times New Roman" panose="02020603050405020304" pitchFamily="18" charset="0"/>
                          <a:ea typeface="Adobe 仿宋 Std R" panose="02020400000000000000" pitchFamily="18" charset="-128"/>
                          <a:cs typeface="Times New Roman" panose="02020603050405020304" pitchFamily="18" charset="0"/>
                        </a:rPr>
                        <a:t>機器學習決策樹模型</a:t>
                      </a:r>
                    </a:p>
                  </a:txBody>
                  <a:tcPr anchor="ctr"/>
                </a:tc>
                <a:tc>
                  <a:txBody>
                    <a:bodyPr/>
                    <a:lstStyle/>
                    <a:p>
                      <a:r>
                        <a:rPr lang="zh-TW" altLang="en-US" sz="2000" dirty="0">
                          <a:latin typeface="Times New Roman" panose="02020603050405020304" pitchFamily="18" charset="0"/>
                          <a:ea typeface="Adobe 仿宋 Std R" panose="02020400000000000000" pitchFamily="18" charset="-128"/>
                          <a:cs typeface="Times New Roman" panose="02020603050405020304" pitchFamily="18" charset="0"/>
                        </a:rPr>
                        <a:t>研究目的非尋找影響因子，而是藉預測運量，探索最佳選址位置</a:t>
                      </a:r>
                    </a:p>
                  </a:txBody>
                  <a:tcPr anchor="ctr"/>
                </a:tc>
                <a:extLst>
                  <a:ext uri="{0D108BD9-81ED-4DB2-BD59-A6C34878D82A}">
                    <a16:rowId xmlns:a16="http://schemas.microsoft.com/office/drawing/2014/main" val="1012582931"/>
                  </a:ext>
                </a:extLst>
              </a:tr>
              <a:tr h="370840">
                <a:tc>
                  <a:txBody>
                    <a:bodyPr/>
                    <a:lstStyle/>
                    <a:p>
                      <a:pPr algn="ctr"/>
                      <a:r>
                        <a:rPr lang="zh-TW" altLang="zh-TW" sz="2000" kern="1200" dirty="0">
                          <a:solidFill>
                            <a:schemeClr val="dk1"/>
                          </a:solidFill>
                          <a:effectLst/>
                          <a:latin typeface="Times New Roman" panose="02020603050405020304" pitchFamily="18" charset="0"/>
                          <a:ea typeface="Adobe 仿宋 Std R" panose="02020400000000000000" pitchFamily="18" charset="-128"/>
                          <a:cs typeface="Times New Roman" panose="02020603050405020304" pitchFamily="18" charset="0"/>
                        </a:rPr>
                        <a:t>呂千慈（</a:t>
                      </a:r>
                      <a:r>
                        <a:rPr lang="en-US" altLang="zh-TW" sz="2000" kern="1200" dirty="0">
                          <a:solidFill>
                            <a:schemeClr val="dk1"/>
                          </a:solidFill>
                          <a:effectLst/>
                          <a:latin typeface="Times New Roman" panose="02020603050405020304" pitchFamily="18" charset="0"/>
                          <a:ea typeface="Adobe 仿宋 Std R" panose="02020400000000000000" pitchFamily="18" charset="-128"/>
                          <a:cs typeface="Times New Roman" panose="02020603050405020304" pitchFamily="18" charset="0"/>
                        </a:rPr>
                        <a:t>2017</a:t>
                      </a:r>
                      <a:r>
                        <a:rPr lang="zh-TW" altLang="zh-TW" sz="2000" kern="1200" dirty="0">
                          <a:solidFill>
                            <a:schemeClr val="dk1"/>
                          </a:solidFill>
                          <a:effectLst/>
                          <a:latin typeface="Times New Roman" panose="02020603050405020304" pitchFamily="18" charset="0"/>
                          <a:ea typeface="Adobe 仿宋 Std R" panose="02020400000000000000" pitchFamily="18" charset="-128"/>
                          <a:cs typeface="Times New Roman" panose="02020603050405020304" pitchFamily="18" charset="0"/>
                        </a:rPr>
                        <a:t>）</a:t>
                      </a:r>
                      <a:endParaRPr lang="zh-TW" altLang="en-US" sz="2000" dirty="0">
                        <a:latin typeface="Times New Roman" panose="02020603050405020304" pitchFamily="18" charset="0"/>
                        <a:ea typeface="Adobe 仿宋 Std R" panose="02020400000000000000" pitchFamily="18" charset="-128"/>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000" dirty="0">
                          <a:latin typeface="Times New Roman" panose="02020603050405020304" pitchFamily="18" charset="0"/>
                          <a:ea typeface="Adobe 仿宋 Std R" panose="02020400000000000000" pitchFamily="18" charset="-128"/>
                          <a:cs typeface="Times New Roman" panose="02020603050405020304" pitchFamily="18" charset="0"/>
                        </a:rPr>
                        <a:t>一般線性迴歸</a:t>
                      </a:r>
                      <a:endParaRPr lang="en-US" altLang="zh-TW" sz="2000" dirty="0">
                        <a:latin typeface="Times New Roman" panose="02020603050405020304" pitchFamily="18" charset="0"/>
                        <a:ea typeface="Adobe 仿宋 Std R" panose="02020400000000000000" pitchFamily="18" charset="-128"/>
                        <a:cs typeface="Times New Roman" panose="02020603050405020304" pitchFamily="18" charset="0"/>
                      </a:endParaRPr>
                    </a:p>
                    <a:p>
                      <a:pPr algn="l"/>
                      <a:r>
                        <a:rPr lang="zh-TW" altLang="en-US" sz="2000" dirty="0">
                          <a:latin typeface="Times New Roman" panose="02020603050405020304" pitchFamily="18" charset="0"/>
                          <a:ea typeface="Adobe 仿宋 Std R" panose="02020400000000000000" pitchFamily="18" charset="-128"/>
                          <a:cs typeface="Times New Roman" panose="02020603050405020304" pitchFamily="18" charset="0"/>
                        </a:rPr>
                        <a:t>多層次模型</a:t>
                      </a:r>
                    </a:p>
                  </a:txBody>
                  <a:tcPr anchor="ctr"/>
                </a:tc>
                <a:tc>
                  <a:txBody>
                    <a:bodyPr/>
                    <a:lstStyle/>
                    <a:p>
                      <a:r>
                        <a:rPr lang="zh-TW" altLang="en-US" sz="2000" dirty="0">
                          <a:latin typeface="Times New Roman" panose="02020603050405020304" pitchFamily="18" charset="0"/>
                          <a:ea typeface="Adobe 仿宋 Std R" panose="02020400000000000000" pitchFamily="18" charset="-128"/>
                          <a:cs typeface="Times New Roman" panose="02020603050405020304" pitchFamily="18" charset="0"/>
                        </a:rPr>
                        <a:t>商業、住宅用地或公園周遭、氣溫與降雨、自行車道</a:t>
                      </a:r>
                    </a:p>
                  </a:txBody>
                  <a:tcPr anchor="ctr"/>
                </a:tc>
                <a:extLst>
                  <a:ext uri="{0D108BD9-81ED-4DB2-BD59-A6C34878D82A}">
                    <a16:rowId xmlns:a16="http://schemas.microsoft.com/office/drawing/2014/main" val="3978305467"/>
                  </a:ext>
                </a:extLst>
              </a:tr>
              <a:tr h="370840">
                <a:tc>
                  <a:txBody>
                    <a:bodyPr/>
                    <a:lstStyle/>
                    <a:p>
                      <a:pPr algn="ctr"/>
                      <a:r>
                        <a:rPr lang="zh-TW" altLang="zh-TW" sz="2000" kern="1200" dirty="0">
                          <a:solidFill>
                            <a:schemeClr val="dk1"/>
                          </a:solidFill>
                          <a:effectLst/>
                          <a:latin typeface="Times New Roman" panose="02020603050405020304" pitchFamily="18" charset="0"/>
                          <a:ea typeface="Adobe 仿宋 Std R" panose="02020400000000000000" pitchFamily="18" charset="-128"/>
                          <a:cs typeface="Times New Roman" panose="02020603050405020304" pitchFamily="18" charset="0"/>
                        </a:rPr>
                        <a:t>倪如霖（</a:t>
                      </a:r>
                      <a:r>
                        <a:rPr lang="en-US" altLang="zh-TW" sz="2000" kern="1200" dirty="0">
                          <a:solidFill>
                            <a:schemeClr val="dk1"/>
                          </a:solidFill>
                          <a:effectLst/>
                          <a:latin typeface="Times New Roman" panose="02020603050405020304" pitchFamily="18" charset="0"/>
                          <a:ea typeface="Adobe 仿宋 Std R" panose="02020400000000000000" pitchFamily="18" charset="-128"/>
                          <a:cs typeface="Times New Roman" panose="02020603050405020304" pitchFamily="18" charset="0"/>
                        </a:rPr>
                        <a:t>2016</a:t>
                      </a:r>
                      <a:r>
                        <a:rPr lang="zh-TW" altLang="zh-TW" sz="2000" kern="1200" dirty="0">
                          <a:solidFill>
                            <a:schemeClr val="dk1"/>
                          </a:solidFill>
                          <a:effectLst/>
                          <a:latin typeface="Times New Roman" panose="02020603050405020304" pitchFamily="18" charset="0"/>
                          <a:ea typeface="Adobe 仿宋 Std R" panose="02020400000000000000" pitchFamily="18" charset="-128"/>
                          <a:cs typeface="Times New Roman" panose="02020603050405020304" pitchFamily="18" charset="0"/>
                        </a:rPr>
                        <a:t>）</a:t>
                      </a:r>
                      <a:endParaRPr lang="zh-TW" altLang="en-US" sz="2000" dirty="0">
                        <a:latin typeface="Times New Roman" panose="02020603050405020304" pitchFamily="18" charset="0"/>
                        <a:ea typeface="Adobe 仿宋 Std R" panose="02020400000000000000" pitchFamily="18" charset="-128"/>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000" dirty="0">
                          <a:latin typeface="Times New Roman" panose="02020603050405020304" pitchFamily="18" charset="0"/>
                          <a:ea typeface="Adobe 仿宋 Std R" panose="02020400000000000000" pitchFamily="18" charset="-128"/>
                          <a:cs typeface="Times New Roman" panose="02020603050405020304" pitchFamily="18" charset="0"/>
                        </a:rPr>
                        <a:t>一般線性迴歸</a:t>
                      </a:r>
                      <a:endParaRPr lang="en-US" altLang="zh-TW" sz="2000" dirty="0">
                        <a:latin typeface="Times New Roman" panose="02020603050405020304" pitchFamily="18" charset="0"/>
                        <a:ea typeface="Adobe 仿宋 Std R" panose="02020400000000000000" pitchFamily="18" charset="-128"/>
                        <a:cs typeface="Times New Roman" panose="02020603050405020304" pitchFamily="18" charset="0"/>
                      </a:endParaRPr>
                    </a:p>
                    <a:p>
                      <a:pPr algn="l"/>
                      <a:r>
                        <a:rPr lang="zh-TW" altLang="en-US" sz="2000" dirty="0">
                          <a:latin typeface="Times New Roman" panose="02020603050405020304" pitchFamily="18" charset="0"/>
                          <a:ea typeface="Adobe 仿宋 Std R" panose="02020400000000000000" pitchFamily="18" charset="-128"/>
                          <a:cs typeface="Times New Roman" panose="02020603050405020304" pitchFamily="18" charset="0"/>
                        </a:rPr>
                        <a:t>地理加權迴歸</a:t>
                      </a:r>
                    </a:p>
                  </a:txBody>
                  <a:tcPr anchor="ctr"/>
                </a:tc>
                <a:tc>
                  <a:txBody>
                    <a:bodyPr/>
                    <a:lstStyle/>
                    <a:p>
                      <a:r>
                        <a:rPr lang="zh-TW" altLang="en-US" sz="2000" dirty="0">
                          <a:latin typeface="Times New Roman" panose="02020603050405020304" pitchFamily="18" charset="0"/>
                          <a:ea typeface="Adobe 仿宋 Std R" panose="02020400000000000000" pitchFamily="18" charset="-128"/>
                          <a:cs typeface="Times New Roman" panose="02020603050405020304" pitchFamily="18" charset="0"/>
                        </a:rPr>
                        <a:t>傳統市場面積、商業區面積、平均所得、車位數、汽車數、與捷運站距離</a:t>
                      </a:r>
                    </a:p>
                  </a:txBody>
                  <a:tcPr anchor="ctr"/>
                </a:tc>
                <a:extLst>
                  <a:ext uri="{0D108BD9-81ED-4DB2-BD59-A6C34878D82A}">
                    <a16:rowId xmlns:a16="http://schemas.microsoft.com/office/drawing/2014/main" val="3582863455"/>
                  </a:ext>
                </a:extLst>
              </a:tr>
            </a:tbl>
          </a:graphicData>
        </a:graphic>
      </p:graphicFrame>
      <p:sp>
        <p:nvSpPr>
          <p:cNvPr id="12" name="文字方塊 11">
            <a:extLst>
              <a:ext uri="{FF2B5EF4-FFF2-40B4-BE49-F238E27FC236}">
                <a16:creationId xmlns:a16="http://schemas.microsoft.com/office/drawing/2014/main" id="{B9B33B18-892D-4239-17FC-C8CA6196A33C}"/>
              </a:ext>
            </a:extLst>
          </p:cNvPr>
          <p:cNvSpPr txBox="1"/>
          <p:nvPr/>
        </p:nvSpPr>
        <p:spPr>
          <a:xfrm>
            <a:off x="3134497" y="5688478"/>
            <a:ext cx="6600630" cy="830997"/>
          </a:xfrm>
          <a:prstGeom prst="rect">
            <a:avLst/>
          </a:prstGeom>
          <a:noFill/>
        </p:spPr>
        <p:txBody>
          <a:bodyPr wrap="square">
            <a:spAutoFit/>
          </a:bodyPr>
          <a:lstStyle/>
          <a:p>
            <a:pPr marL="342900" indent="-342900">
              <a:buFont typeface="Arial" panose="020B0604020202020204" pitchFamily="34" charset="0"/>
              <a:buChar char="•"/>
            </a:pPr>
            <a:r>
              <a:rPr lang="zh-TW" altLang="en-US" sz="2400" b="1" dirty="0">
                <a:latin typeface="Times New Roman" panose="02020603050405020304" pitchFamily="18" charset="0"/>
                <a:ea typeface="Adobe 仿宋 Std R" panose="02020400000000000000" pitchFamily="18" charset="-128"/>
                <a:cs typeface="Times New Roman" panose="02020603050405020304" pitchFamily="18" charset="0"/>
              </a:rPr>
              <a:t>不同系統租還量的影響因素</a:t>
            </a:r>
            <a:endParaRPr lang="en-US" altLang="zh-TW" sz="2400" b="1" dirty="0">
              <a:latin typeface="Times New Roman" panose="02020603050405020304" pitchFamily="18" charset="0"/>
              <a:ea typeface="Adobe 仿宋 Std R" panose="02020400000000000000" pitchFamily="18" charset="-128"/>
              <a:cs typeface="Times New Roman" panose="02020603050405020304" pitchFamily="18" charset="0"/>
            </a:endParaRPr>
          </a:p>
          <a:p>
            <a:pPr marL="342900" indent="-342900">
              <a:buFont typeface="Arial" panose="020B0604020202020204" pitchFamily="34" charset="0"/>
              <a:buChar char="•"/>
            </a:pPr>
            <a:r>
              <a:rPr lang="zh-TW" altLang="en-US" sz="2400" b="1" dirty="0">
                <a:latin typeface="Times New Roman" panose="02020603050405020304" pitchFamily="18" charset="0"/>
                <a:ea typeface="Adobe 仿宋 Std R" panose="02020400000000000000" pitchFamily="18" charset="-128"/>
                <a:cs typeface="Times New Roman" panose="02020603050405020304" pitchFamily="18" charset="0"/>
              </a:rPr>
              <a:t>同一起訖對上不同系統間選擇之影響因素</a:t>
            </a:r>
          </a:p>
        </p:txBody>
      </p:sp>
      <p:sp>
        <p:nvSpPr>
          <p:cNvPr id="13" name="文字方塊 12">
            <a:extLst>
              <a:ext uri="{FF2B5EF4-FFF2-40B4-BE49-F238E27FC236}">
                <a16:creationId xmlns:a16="http://schemas.microsoft.com/office/drawing/2014/main" id="{B3AB03C5-6DC0-DF6A-A925-284CE33C2710}"/>
              </a:ext>
            </a:extLst>
          </p:cNvPr>
          <p:cNvSpPr txBox="1"/>
          <p:nvPr/>
        </p:nvSpPr>
        <p:spPr>
          <a:xfrm>
            <a:off x="984740" y="5842366"/>
            <a:ext cx="2149757" cy="523220"/>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r>
              <a:rPr lang="zh-TW" altLang="en-US" sz="2800" dirty="0">
                <a:effectLst>
                  <a:outerShdw blurRad="38100" dist="38100" dir="2700000" algn="tl">
                    <a:srgbClr val="000000">
                      <a:alpha val="43137"/>
                    </a:srgbClr>
                  </a:outerShdw>
                </a:effectLst>
              </a:rPr>
              <a:t>研究缺口</a:t>
            </a:r>
          </a:p>
        </p:txBody>
      </p:sp>
    </p:spTree>
    <p:extLst>
      <p:ext uri="{BB962C8B-B14F-4D97-AF65-F5344CB8AC3E}">
        <p14:creationId xmlns:p14="http://schemas.microsoft.com/office/powerpoint/2010/main" val="2282187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矩形: 圓角 91">
            <a:extLst>
              <a:ext uri="{FF2B5EF4-FFF2-40B4-BE49-F238E27FC236}">
                <a16:creationId xmlns:a16="http://schemas.microsoft.com/office/drawing/2014/main" id="{DE50893E-488E-0D31-2AE1-29954DA02754}"/>
              </a:ext>
            </a:extLst>
          </p:cNvPr>
          <p:cNvSpPr/>
          <p:nvPr/>
        </p:nvSpPr>
        <p:spPr>
          <a:xfrm>
            <a:off x="8437400" y="4616849"/>
            <a:ext cx="3626521" cy="1762012"/>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0" name="矩形: 圓角 89">
            <a:extLst>
              <a:ext uri="{FF2B5EF4-FFF2-40B4-BE49-F238E27FC236}">
                <a16:creationId xmlns:a16="http://schemas.microsoft.com/office/drawing/2014/main" id="{9B5F91B2-FB4E-D3D9-4AB7-8101334D52E5}"/>
              </a:ext>
            </a:extLst>
          </p:cNvPr>
          <p:cNvSpPr/>
          <p:nvPr/>
        </p:nvSpPr>
        <p:spPr>
          <a:xfrm>
            <a:off x="8437400" y="2755038"/>
            <a:ext cx="3626521" cy="1762012"/>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a:extLst>
              <a:ext uri="{FF2B5EF4-FFF2-40B4-BE49-F238E27FC236}">
                <a16:creationId xmlns:a16="http://schemas.microsoft.com/office/drawing/2014/main" id="{5DB6A928-2FAE-4D1B-9E7F-AD9A9F90F8AF}"/>
              </a:ext>
            </a:extLst>
          </p:cNvPr>
          <p:cNvSpPr txBox="1"/>
          <p:nvPr/>
        </p:nvSpPr>
        <p:spPr>
          <a:xfrm>
            <a:off x="984740" y="633046"/>
            <a:ext cx="2294218" cy="707886"/>
          </a:xfrm>
          <a:prstGeom prst="rect">
            <a:avLst/>
          </a:prstGeom>
          <a:noFill/>
        </p:spPr>
        <p:txBody>
          <a:bodyPr wrap="none" rtlCol="0">
            <a:spAutoFit/>
          </a:bodyPr>
          <a:lstStyle/>
          <a:p>
            <a:r>
              <a:rPr lang="zh-TW" altLang="en-US" sz="4000" b="1" dirty="0">
                <a:latin typeface="Adobe 仿宋 Std R" panose="02020400000000000000" pitchFamily="18" charset="-128"/>
                <a:ea typeface="Adobe 仿宋 Std R" panose="02020400000000000000" pitchFamily="18" charset="-128"/>
              </a:rPr>
              <a:t>研究概要</a:t>
            </a:r>
            <a:endParaRPr lang="en-US" altLang="zh-TW" sz="2400" b="1" dirty="0">
              <a:latin typeface="Adobe 仿宋 Std R" panose="02020400000000000000" pitchFamily="18" charset="-128"/>
              <a:ea typeface="Adobe 仿宋 Std R" panose="02020400000000000000" pitchFamily="18" charset="-128"/>
            </a:endParaRPr>
          </a:p>
        </p:txBody>
      </p:sp>
      <p:sp>
        <p:nvSpPr>
          <p:cNvPr id="39" name="投影片編號版面配置區 6">
            <a:extLst>
              <a:ext uri="{FF2B5EF4-FFF2-40B4-BE49-F238E27FC236}">
                <a16:creationId xmlns:a16="http://schemas.microsoft.com/office/drawing/2014/main" id="{543831C4-E7EB-8FEC-D6FE-3883D5DA3DB5}"/>
              </a:ext>
            </a:extLst>
          </p:cNvPr>
          <p:cNvSpPr>
            <a:spLocks noGrp="1"/>
          </p:cNvSpPr>
          <p:nvPr>
            <p:ph type="sldNum" sz="quarter" idx="12"/>
          </p:nvPr>
        </p:nvSpPr>
        <p:spPr>
          <a:xfrm>
            <a:off x="9296400" y="6421005"/>
            <a:ext cx="2743200" cy="365125"/>
          </a:xfrm>
        </p:spPr>
        <p:txBody>
          <a:bodyPr/>
          <a:lstStyle/>
          <a:p>
            <a:fld id="{7DA83CBE-A3DA-4475-8E7E-C4720364E3C1}" type="slidenum">
              <a:rPr lang="zh-TW" altLang="en-US" sz="1600" smtClean="0"/>
              <a:t>5</a:t>
            </a:fld>
            <a:endParaRPr lang="zh-TW" altLang="en-US" sz="1600"/>
          </a:p>
        </p:txBody>
      </p:sp>
      <p:sp>
        <p:nvSpPr>
          <p:cNvPr id="40" name="矩形: 圓角 39">
            <a:extLst>
              <a:ext uri="{FF2B5EF4-FFF2-40B4-BE49-F238E27FC236}">
                <a16:creationId xmlns:a16="http://schemas.microsoft.com/office/drawing/2014/main" id="{69E3266D-BB36-9521-37DB-D93B9C7A1387}"/>
              </a:ext>
            </a:extLst>
          </p:cNvPr>
          <p:cNvSpPr/>
          <p:nvPr/>
        </p:nvSpPr>
        <p:spPr>
          <a:xfrm>
            <a:off x="667310" y="3536652"/>
            <a:ext cx="2569580" cy="601883"/>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schemeClr val="tx1"/>
                </a:solidFill>
                <a:latin typeface="Times New Roman" panose="02020603050405020304" pitchFamily="18" charset="0"/>
                <a:ea typeface="Adobe 仿宋 Std R" panose="02020400000000000000" pitchFamily="18" charset="-128"/>
                <a:cs typeface="Times New Roman" panose="02020603050405020304" pitchFamily="18" charset="0"/>
              </a:rPr>
              <a:t>站點租還量</a:t>
            </a:r>
          </a:p>
        </p:txBody>
      </p:sp>
      <p:sp>
        <p:nvSpPr>
          <p:cNvPr id="41" name="矩形: 圓角 40">
            <a:extLst>
              <a:ext uri="{FF2B5EF4-FFF2-40B4-BE49-F238E27FC236}">
                <a16:creationId xmlns:a16="http://schemas.microsoft.com/office/drawing/2014/main" id="{89594446-D06B-6096-DEED-3EC065A60A0A}"/>
              </a:ext>
            </a:extLst>
          </p:cNvPr>
          <p:cNvSpPr/>
          <p:nvPr/>
        </p:nvSpPr>
        <p:spPr>
          <a:xfrm>
            <a:off x="4968259" y="3536652"/>
            <a:ext cx="2802307" cy="60188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schemeClr val="tx1"/>
                </a:solidFill>
                <a:latin typeface="Times New Roman" panose="02020603050405020304" pitchFamily="18" charset="0"/>
                <a:ea typeface="Adobe 仿宋 Std R" panose="02020400000000000000" pitchFamily="18" charset="-128"/>
                <a:cs typeface="Times New Roman" panose="02020603050405020304" pitchFamily="18" charset="0"/>
              </a:rPr>
              <a:t>起訖對騎乘比例</a:t>
            </a:r>
          </a:p>
        </p:txBody>
      </p:sp>
      <p:sp>
        <p:nvSpPr>
          <p:cNvPr id="42" name="矩形: 圓角 41">
            <a:extLst>
              <a:ext uri="{FF2B5EF4-FFF2-40B4-BE49-F238E27FC236}">
                <a16:creationId xmlns:a16="http://schemas.microsoft.com/office/drawing/2014/main" id="{6BE941B5-B9F3-9493-3531-08749F68E4F1}"/>
              </a:ext>
            </a:extLst>
          </p:cNvPr>
          <p:cNvSpPr/>
          <p:nvPr/>
        </p:nvSpPr>
        <p:spPr>
          <a:xfrm>
            <a:off x="2971080" y="2081634"/>
            <a:ext cx="2242863" cy="1346809"/>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schemeClr val="tx1"/>
                </a:solidFill>
                <a:latin typeface="Times New Roman" panose="02020603050405020304" pitchFamily="18" charset="0"/>
                <a:ea typeface="Adobe 仿宋 Std R" panose="02020400000000000000" pitchFamily="18" charset="-128"/>
                <a:cs typeface="Times New Roman" panose="02020603050405020304" pitchFamily="18" charset="0"/>
              </a:rPr>
              <a:t>社會經濟</a:t>
            </a:r>
            <a:endParaRPr lang="en-US" altLang="zh-TW" sz="2400" b="1" dirty="0">
              <a:solidFill>
                <a:schemeClr val="tx1"/>
              </a:solidFill>
              <a:latin typeface="Times New Roman" panose="02020603050405020304" pitchFamily="18" charset="0"/>
              <a:ea typeface="Adobe 仿宋 Std R" panose="02020400000000000000" pitchFamily="18" charset="-128"/>
              <a:cs typeface="Times New Roman" panose="02020603050405020304" pitchFamily="18" charset="0"/>
            </a:endParaRPr>
          </a:p>
          <a:p>
            <a:pPr algn="ctr"/>
            <a:r>
              <a:rPr lang="zh-TW" altLang="en-US" sz="2400" b="1" dirty="0">
                <a:solidFill>
                  <a:schemeClr val="tx1"/>
                </a:solidFill>
                <a:latin typeface="Times New Roman" panose="02020603050405020304" pitchFamily="18" charset="0"/>
                <a:ea typeface="Adobe 仿宋 Std R" panose="02020400000000000000" pitchFamily="18" charset="-128"/>
                <a:cs typeface="Times New Roman" panose="02020603050405020304" pitchFamily="18" charset="0"/>
              </a:rPr>
              <a:t>建成環境</a:t>
            </a:r>
            <a:endParaRPr lang="en-US" altLang="zh-TW" sz="2400" b="1" dirty="0">
              <a:solidFill>
                <a:schemeClr val="tx1"/>
              </a:solidFill>
              <a:latin typeface="Times New Roman" panose="02020603050405020304" pitchFamily="18" charset="0"/>
              <a:ea typeface="Adobe 仿宋 Std R" panose="02020400000000000000" pitchFamily="18" charset="-128"/>
              <a:cs typeface="Times New Roman" panose="02020603050405020304" pitchFamily="18" charset="0"/>
            </a:endParaRPr>
          </a:p>
          <a:p>
            <a:pPr algn="ctr"/>
            <a:r>
              <a:rPr lang="zh-TW" altLang="en-US" sz="2400" b="1" dirty="0">
                <a:solidFill>
                  <a:schemeClr val="tx1"/>
                </a:solidFill>
                <a:latin typeface="Times New Roman" panose="02020603050405020304" pitchFamily="18" charset="0"/>
                <a:ea typeface="Adobe 仿宋 Std R" panose="02020400000000000000" pitchFamily="18" charset="-128"/>
                <a:cs typeface="Times New Roman" panose="02020603050405020304" pitchFamily="18" charset="0"/>
              </a:rPr>
              <a:t>交通運輸</a:t>
            </a:r>
          </a:p>
        </p:txBody>
      </p:sp>
      <p:sp>
        <p:nvSpPr>
          <p:cNvPr id="43" name="箭號: 向下 42">
            <a:extLst>
              <a:ext uri="{FF2B5EF4-FFF2-40B4-BE49-F238E27FC236}">
                <a16:creationId xmlns:a16="http://schemas.microsoft.com/office/drawing/2014/main" id="{58950028-7B53-6F9C-B222-4B1566B75D3E}"/>
              </a:ext>
            </a:extLst>
          </p:cNvPr>
          <p:cNvSpPr/>
          <p:nvPr/>
        </p:nvSpPr>
        <p:spPr>
          <a:xfrm rot="2116168">
            <a:off x="2984823" y="3232161"/>
            <a:ext cx="381965" cy="608982"/>
          </a:xfrm>
          <a:prstGeom prst="downArrow">
            <a:avLst/>
          </a:prstGeom>
          <a:solidFill>
            <a:schemeClr val="bg1">
              <a:lumMod val="6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a:latin typeface="Times New Roman" panose="02020603050405020304" pitchFamily="18" charset="0"/>
              <a:ea typeface="Adobe 仿宋 Std R" panose="02020400000000000000" pitchFamily="18" charset="-128"/>
              <a:cs typeface="Times New Roman" panose="02020603050405020304" pitchFamily="18" charset="0"/>
            </a:endParaRPr>
          </a:p>
        </p:txBody>
      </p:sp>
      <p:sp>
        <p:nvSpPr>
          <p:cNvPr id="44" name="箭號: 向下 43">
            <a:extLst>
              <a:ext uri="{FF2B5EF4-FFF2-40B4-BE49-F238E27FC236}">
                <a16:creationId xmlns:a16="http://schemas.microsoft.com/office/drawing/2014/main" id="{5F79F842-2EAD-0152-7850-2924DB2910BE}"/>
              </a:ext>
            </a:extLst>
          </p:cNvPr>
          <p:cNvSpPr/>
          <p:nvPr/>
        </p:nvSpPr>
        <p:spPr>
          <a:xfrm rot="19603847">
            <a:off x="4777276" y="3231685"/>
            <a:ext cx="381965" cy="608982"/>
          </a:xfrm>
          <a:prstGeom prst="downArrow">
            <a:avLst/>
          </a:prstGeom>
          <a:solidFill>
            <a:schemeClr val="bg1">
              <a:lumMod val="6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a:latin typeface="Times New Roman" panose="02020603050405020304" pitchFamily="18" charset="0"/>
              <a:ea typeface="Adobe 仿宋 Std R" panose="02020400000000000000" pitchFamily="18" charset="-128"/>
              <a:cs typeface="Times New Roman" panose="02020603050405020304" pitchFamily="18" charset="0"/>
            </a:endParaRPr>
          </a:p>
        </p:txBody>
      </p:sp>
      <p:sp>
        <p:nvSpPr>
          <p:cNvPr id="45" name="矩形: 圓角 44">
            <a:extLst>
              <a:ext uri="{FF2B5EF4-FFF2-40B4-BE49-F238E27FC236}">
                <a16:creationId xmlns:a16="http://schemas.microsoft.com/office/drawing/2014/main" id="{FD65F36B-EB09-FB80-2101-D4880A037940}"/>
              </a:ext>
            </a:extLst>
          </p:cNvPr>
          <p:cNvSpPr/>
          <p:nvPr/>
        </p:nvSpPr>
        <p:spPr>
          <a:xfrm>
            <a:off x="189069" y="4413641"/>
            <a:ext cx="1847094" cy="601883"/>
          </a:xfrm>
          <a:prstGeom prst="roundRect">
            <a:avLst/>
          </a:prstGeom>
          <a:solidFill>
            <a:srgbClr val="FFB509">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b="1" dirty="0" err="1">
                <a:solidFill>
                  <a:schemeClr val="tx1"/>
                </a:solidFill>
                <a:latin typeface="Times New Roman" panose="02020603050405020304" pitchFamily="18" charset="0"/>
                <a:ea typeface="Adobe 仿宋 Std R" panose="02020400000000000000" pitchFamily="18" charset="-128"/>
                <a:cs typeface="Times New Roman" panose="02020603050405020304" pitchFamily="18" charset="0"/>
              </a:rPr>
              <a:t>YouBike</a:t>
            </a:r>
            <a:r>
              <a:rPr lang="en-US" altLang="zh-TW" sz="2000" b="1" dirty="0">
                <a:solidFill>
                  <a:schemeClr val="tx1"/>
                </a:solidFill>
                <a:latin typeface="Times New Roman" panose="02020603050405020304" pitchFamily="18" charset="0"/>
                <a:ea typeface="Adobe 仿宋 Std R" panose="02020400000000000000" pitchFamily="18" charset="-128"/>
                <a:cs typeface="Times New Roman" panose="02020603050405020304" pitchFamily="18" charset="0"/>
              </a:rPr>
              <a:t> 1.0</a:t>
            </a:r>
            <a:endParaRPr lang="zh-TW" altLang="en-US" sz="2000" b="1" dirty="0">
              <a:solidFill>
                <a:schemeClr val="tx1"/>
              </a:solidFill>
              <a:latin typeface="Times New Roman" panose="02020603050405020304" pitchFamily="18" charset="0"/>
              <a:ea typeface="Adobe 仿宋 Std R" panose="02020400000000000000" pitchFamily="18" charset="-128"/>
              <a:cs typeface="Times New Roman" panose="02020603050405020304" pitchFamily="18" charset="0"/>
            </a:endParaRPr>
          </a:p>
        </p:txBody>
      </p:sp>
      <p:sp>
        <p:nvSpPr>
          <p:cNvPr id="46" name="矩形: 圓角 45">
            <a:extLst>
              <a:ext uri="{FF2B5EF4-FFF2-40B4-BE49-F238E27FC236}">
                <a16:creationId xmlns:a16="http://schemas.microsoft.com/office/drawing/2014/main" id="{2D35CCBF-EEB6-DC89-01D0-A9403A217104}"/>
              </a:ext>
            </a:extLst>
          </p:cNvPr>
          <p:cNvSpPr/>
          <p:nvPr/>
        </p:nvSpPr>
        <p:spPr>
          <a:xfrm>
            <a:off x="2205556" y="4413641"/>
            <a:ext cx="1847094" cy="601883"/>
          </a:xfrm>
          <a:prstGeom prst="roundRect">
            <a:avLst/>
          </a:prstGeom>
          <a:solidFill>
            <a:srgbClr val="658508">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b="1" dirty="0" err="1">
                <a:solidFill>
                  <a:schemeClr val="tx1"/>
                </a:solidFill>
                <a:latin typeface="Times New Roman" panose="02020603050405020304" pitchFamily="18" charset="0"/>
                <a:ea typeface="Adobe 仿宋 Std R" panose="02020400000000000000" pitchFamily="18" charset="-128"/>
                <a:cs typeface="Times New Roman" panose="02020603050405020304" pitchFamily="18" charset="0"/>
              </a:rPr>
              <a:t>YouBike</a:t>
            </a:r>
            <a:r>
              <a:rPr lang="en-US" altLang="zh-TW" sz="2000" b="1" dirty="0">
                <a:solidFill>
                  <a:schemeClr val="tx1"/>
                </a:solidFill>
                <a:latin typeface="Times New Roman" panose="02020603050405020304" pitchFamily="18" charset="0"/>
                <a:ea typeface="Adobe 仿宋 Std R" panose="02020400000000000000" pitchFamily="18" charset="-128"/>
                <a:cs typeface="Times New Roman" panose="02020603050405020304" pitchFamily="18" charset="0"/>
              </a:rPr>
              <a:t> 2.0</a:t>
            </a:r>
            <a:endParaRPr lang="zh-TW" altLang="en-US" sz="2000" b="1" dirty="0">
              <a:solidFill>
                <a:schemeClr val="tx1"/>
              </a:solidFill>
              <a:latin typeface="Times New Roman" panose="02020603050405020304" pitchFamily="18" charset="0"/>
              <a:ea typeface="Adobe 仿宋 Std R" panose="02020400000000000000" pitchFamily="18" charset="-128"/>
              <a:cs typeface="Times New Roman" panose="02020603050405020304" pitchFamily="18" charset="0"/>
            </a:endParaRPr>
          </a:p>
        </p:txBody>
      </p:sp>
      <p:sp>
        <p:nvSpPr>
          <p:cNvPr id="47" name="矩形: 圓角 46">
            <a:extLst>
              <a:ext uri="{FF2B5EF4-FFF2-40B4-BE49-F238E27FC236}">
                <a16:creationId xmlns:a16="http://schemas.microsoft.com/office/drawing/2014/main" id="{2BF87C68-2A20-67B7-3D75-9083C05D0228}"/>
              </a:ext>
            </a:extLst>
          </p:cNvPr>
          <p:cNvSpPr/>
          <p:nvPr/>
        </p:nvSpPr>
        <p:spPr>
          <a:xfrm>
            <a:off x="189069" y="5290630"/>
            <a:ext cx="3863582" cy="1132701"/>
          </a:xfrm>
          <a:prstGeom prst="roundRect">
            <a:avLst>
              <a:gd name="adj" fmla="val 772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zh-TW" altLang="en-US" sz="2000" b="1" dirty="0">
                <a:solidFill>
                  <a:schemeClr val="tx1"/>
                </a:solidFill>
                <a:latin typeface="Times New Roman" panose="02020603050405020304" pitchFamily="18" charset="0"/>
                <a:ea typeface="Adobe 仿宋 Std R" panose="02020400000000000000" pitchFamily="18" charset="-128"/>
                <a:cs typeface="Times New Roman" panose="02020603050405020304" pitchFamily="18" charset="0"/>
              </a:rPr>
              <a:t>多元線型迴歸</a:t>
            </a:r>
            <a:endParaRPr lang="en-US" altLang="zh-TW" sz="2000" b="1" dirty="0">
              <a:solidFill>
                <a:schemeClr val="tx1"/>
              </a:solidFill>
              <a:latin typeface="Times New Roman" panose="02020603050405020304" pitchFamily="18" charset="0"/>
              <a:ea typeface="Adobe 仿宋 Std R" panose="02020400000000000000" pitchFamily="18" charset="-128"/>
              <a:cs typeface="Times New Roman" panose="02020603050405020304" pitchFamily="18" charset="0"/>
            </a:endParaRPr>
          </a:p>
          <a:p>
            <a:pPr marL="342900" indent="-342900">
              <a:buFont typeface="Arial" panose="020B0604020202020204" pitchFamily="34" charset="0"/>
              <a:buChar char="•"/>
            </a:pPr>
            <a:r>
              <a:rPr lang="zh-TW" altLang="en-US" sz="2000" b="1" dirty="0">
                <a:solidFill>
                  <a:schemeClr val="tx1"/>
                </a:solidFill>
                <a:latin typeface="Times New Roman" panose="02020603050405020304" pitchFamily="18" charset="0"/>
                <a:ea typeface="Adobe 仿宋 Std R" panose="02020400000000000000" pitchFamily="18" charset="-128"/>
                <a:cs typeface="Times New Roman" panose="02020603050405020304" pitchFamily="18" charset="0"/>
              </a:rPr>
              <a:t>多層次迴歸模型（</a:t>
            </a:r>
            <a:r>
              <a:rPr lang="en-US" altLang="zh-TW" sz="2000" b="1" dirty="0">
                <a:solidFill>
                  <a:schemeClr val="tx1"/>
                </a:solidFill>
                <a:latin typeface="Times New Roman" panose="02020603050405020304" pitchFamily="18" charset="0"/>
                <a:ea typeface="Adobe 仿宋 Std R" panose="02020400000000000000" pitchFamily="18" charset="-128"/>
                <a:cs typeface="Times New Roman" panose="02020603050405020304" pitchFamily="18" charset="0"/>
              </a:rPr>
              <a:t>Multilevel</a:t>
            </a:r>
            <a:r>
              <a:rPr lang="zh-TW" altLang="en-US" sz="2000" b="1" dirty="0">
                <a:solidFill>
                  <a:schemeClr val="tx1"/>
                </a:solidFill>
                <a:latin typeface="Times New Roman" panose="02020603050405020304" pitchFamily="18" charset="0"/>
                <a:ea typeface="Adobe 仿宋 Std R" panose="02020400000000000000" pitchFamily="18" charset="-128"/>
                <a:cs typeface="Times New Roman" panose="02020603050405020304" pitchFamily="18" charset="0"/>
              </a:rPr>
              <a:t>）</a:t>
            </a:r>
            <a:endParaRPr lang="en-US" altLang="zh-TW" sz="2000" b="1" dirty="0">
              <a:solidFill>
                <a:schemeClr val="tx1"/>
              </a:solidFill>
              <a:latin typeface="Times New Roman" panose="02020603050405020304" pitchFamily="18" charset="0"/>
              <a:ea typeface="Adobe 仿宋 Std R" panose="02020400000000000000" pitchFamily="18" charset="-128"/>
              <a:cs typeface="Times New Roman" panose="02020603050405020304" pitchFamily="18" charset="0"/>
            </a:endParaRPr>
          </a:p>
          <a:p>
            <a:pPr marL="342900" indent="-342900">
              <a:buFont typeface="Arial" panose="020B0604020202020204" pitchFamily="34" charset="0"/>
              <a:buChar char="•"/>
            </a:pPr>
            <a:r>
              <a:rPr lang="zh-TW" altLang="en-US" sz="2000" b="1" dirty="0">
                <a:solidFill>
                  <a:schemeClr val="tx1"/>
                </a:solidFill>
                <a:latin typeface="Times New Roman" panose="02020603050405020304" pitchFamily="18" charset="0"/>
                <a:ea typeface="Adobe 仿宋 Std R" panose="02020400000000000000" pitchFamily="18" charset="-128"/>
                <a:cs typeface="Times New Roman" panose="02020603050405020304" pitchFamily="18" charset="0"/>
              </a:rPr>
              <a:t>地理加權迴歸（</a:t>
            </a:r>
            <a:r>
              <a:rPr lang="en-US" altLang="zh-TW" sz="2000" b="1" dirty="0">
                <a:solidFill>
                  <a:schemeClr val="tx1"/>
                </a:solidFill>
                <a:latin typeface="Times New Roman" panose="02020603050405020304" pitchFamily="18" charset="0"/>
                <a:ea typeface="Adobe 仿宋 Std R" panose="02020400000000000000" pitchFamily="18" charset="-128"/>
                <a:cs typeface="Times New Roman" panose="02020603050405020304" pitchFamily="18" charset="0"/>
              </a:rPr>
              <a:t>GWR</a:t>
            </a:r>
            <a:r>
              <a:rPr lang="zh-TW" altLang="en-US" sz="2000" b="1" dirty="0">
                <a:solidFill>
                  <a:schemeClr val="tx1"/>
                </a:solidFill>
                <a:latin typeface="Times New Roman" panose="02020603050405020304" pitchFamily="18" charset="0"/>
                <a:ea typeface="Adobe 仿宋 Std R" panose="02020400000000000000" pitchFamily="18" charset="-128"/>
                <a:cs typeface="Times New Roman" panose="02020603050405020304" pitchFamily="18" charset="0"/>
              </a:rPr>
              <a:t>）</a:t>
            </a:r>
          </a:p>
        </p:txBody>
      </p:sp>
      <p:sp>
        <p:nvSpPr>
          <p:cNvPr id="48" name="矩形: 圓角 47">
            <a:extLst>
              <a:ext uri="{FF2B5EF4-FFF2-40B4-BE49-F238E27FC236}">
                <a16:creationId xmlns:a16="http://schemas.microsoft.com/office/drawing/2014/main" id="{836E70E1-02CC-C37B-919B-E1982C63D38B}"/>
              </a:ext>
            </a:extLst>
          </p:cNvPr>
          <p:cNvSpPr/>
          <p:nvPr/>
        </p:nvSpPr>
        <p:spPr>
          <a:xfrm>
            <a:off x="4437619" y="5290630"/>
            <a:ext cx="3863582" cy="50986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zh-TW" altLang="en-US" sz="2000" b="1" dirty="0">
                <a:solidFill>
                  <a:schemeClr val="tx1"/>
                </a:solidFill>
                <a:latin typeface="Times New Roman" panose="02020603050405020304" pitchFamily="18" charset="0"/>
                <a:ea typeface="Adobe 仿宋 Std R" panose="02020400000000000000" pitchFamily="18" charset="-128"/>
                <a:cs typeface="Times New Roman" panose="02020603050405020304" pitchFamily="18" charset="0"/>
              </a:rPr>
              <a:t>多層次迴歸模型（</a:t>
            </a:r>
            <a:r>
              <a:rPr lang="en-US" altLang="zh-TW" sz="2000" b="1" dirty="0">
                <a:solidFill>
                  <a:schemeClr val="tx1"/>
                </a:solidFill>
                <a:latin typeface="Times New Roman" panose="02020603050405020304" pitchFamily="18" charset="0"/>
                <a:ea typeface="Adobe 仿宋 Std R" panose="02020400000000000000" pitchFamily="18" charset="-128"/>
                <a:cs typeface="Times New Roman" panose="02020603050405020304" pitchFamily="18" charset="0"/>
              </a:rPr>
              <a:t>Multilevel</a:t>
            </a:r>
            <a:r>
              <a:rPr lang="zh-TW" altLang="en-US" sz="2000" b="1" dirty="0">
                <a:solidFill>
                  <a:schemeClr val="tx1"/>
                </a:solidFill>
                <a:latin typeface="Times New Roman" panose="02020603050405020304" pitchFamily="18" charset="0"/>
                <a:ea typeface="Adobe 仿宋 Std R" panose="02020400000000000000" pitchFamily="18" charset="-128"/>
                <a:cs typeface="Times New Roman" panose="02020603050405020304" pitchFamily="18" charset="0"/>
              </a:rPr>
              <a:t>）</a:t>
            </a:r>
          </a:p>
        </p:txBody>
      </p:sp>
      <mc:AlternateContent xmlns:mc="http://schemas.openxmlformats.org/markup-compatibility/2006">
        <mc:Choice xmlns:a14="http://schemas.microsoft.com/office/drawing/2010/main" Requires="a14">
          <p:sp>
            <p:nvSpPr>
              <p:cNvPr id="49" name="矩形: 圓角 48">
                <a:extLst>
                  <a:ext uri="{FF2B5EF4-FFF2-40B4-BE49-F238E27FC236}">
                    <a16:creationId xmlns:a16="http://schemas.microsoft.com/office/drawing/2014/main" id="{929296C4-B2E5-DEEF-A66D-62D3C0A5D812}"/>
                  </a:ext>
                </a:extLst>
              </p:cNvPr>
              <p:cNvSpPr/>
              <p:nvPr/>
            </p:nvSpPr>
            <p:spPr>
              <a:xfrm>
                <a:off x="4968259" y="4238710"/>
                <a:ext cx="2802307" cy="951745"/>
              </a:xfrm>
              <a:prstGeom prst="roundRect">
                <a:avLst>
                  <a:gd name="adj"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zh-TW" sz="1600" b="1" i="1" dirty="0" smtClean="0">
                              <a:solidFill>
                                <a:schemeClr val="tx1"/>
                              </a:solidFill>
                              <a:latin typeface="Cambria Math" panose="02040503050406030204" pitchFamily="18" charset="0"/>
                              <a:ea typeface="標楷體" panose="03000509000000000000" pitchFamily="65" charset="-120"/>
                              <a:cs typeface="Times New Roman" panose="02020603050405020304" pitchFamily="18" charset="0"/>
                            </a:rPr>
                          </m:ctrlPr>
                        </m:fPr>
                        <m:num>
                          <m:r>
                            <a:rPr lang="en-US" altLang="zh-TW" sz="1600" b="1" i="1" dirty="0" smtClean="0">
                              <a:solidFill>
                                <a:schemeClr val="tx1"/>
                              </a:solidFill>
                              <a:latin typeface="Cambria Math" panose="02040503050406030204" pitchFamily="18" charset="0"/>
                              <a:ea typeface="標楷體" panose="03000509000000000000" pitchFamily="65" charset="-120"/>
                              <a:cs typeface="Times New Roman" panose="02020603050405020304" pitchFamily="18" charset="0"/>
                            </a:rPr>
                            <m:t>𝒀𝒐𝒖𝑩𝒊𝒌𝒆</m:t>
                          </m:r>
                          <m:r>
                            <a:rPr lang="en-US" altLang="zh-TW" sz="1600" b="1" i="1" dirty="0" smtClean="0">
                              <a:solidFill>
                                <a:schemeClr val="tx1"/>
                              </a:solidFill>
                              <a:latin typeface="Cambria Math" panose="02040503050406030204" pitchFamily="18" charset="0"/>
                              <a:ea typeface="標楷體" panose="03000509000000000000" pitchFamily="65" charset="-120"/>
                              <a:cs typeface="Times New Roman" panose="02020603050405020304" pitchFamily="18" charset="0"/>
                            </a:rPr>
                            <m:t> </m:t>
                          </m:r>
                          <m:r>
                            <a:rPr lang="en-US" altLang="zh-TW" sz="1600" b="1" i="1" dirty="0" smtClean="0">
                              <a:solidFill>
                                <a:schemeClr val="tx1"/>
                              </a:solidFill>
                              <a:latin typeface="Cambria Math" panose="02040503050406030204" pitchFamily="18" charset="0"/>
                              <a:ea typeface="標楷體" panose="03000509000000000000" pitchFamily="65" charset="-120"/>
                              <a:cs typeface="Times New Roman" panose="02020603050405020304" pitchFamily="18" charset="0"/>
                            </a:rPr>
                            <m:t>𝟐</m:t>
                          </m:r>
                          <m:r>
                            <a:rPr lang="en-US" altLang="zh-TW" sz="1600" b="1" i="1" dirty="0" smtClean="0">
                              <a:solidFill>
                                <a:schemeClr val="tx1"/>
                              </a:solidFill>
                              <a:latin typeface="Cambria Math" panose="02040503050406030204" pitchFamily="18" charset="0"/>
                              <a:ea typeface="標楷體" panose="03000509000000000000" pitchFamily="65" charset="-120"/>
                              <a:cs typeface="Times New Roman" panose="02020603050405020304" pitchFamily="18" charset="0"/>
                            </a:rPr>
                            <m:t>.</m:t>
                          </m:r>
                          <m:r>
                            <a:rPr lang="en-US" altLang="zh-TW" sz="1600" b="1" i="1" dirty="0" smtClean="0">
                              <a:solidFill>
                                <a:schemeClr val="tx1"/>
                              </a:solidFill>
                              <a:latin typeface="Cambria Math" panose="02040503050406030204" pitchFamily="18" charset="0"/>
                              <a:ea typeface="標楷體" panose="03000509000000000000" pitchFamily="65" charset="-120"/>
                              <a:cs typeface="Times New Roman" panose="02020603050405020304" pitchFamily="18" charset="0"/>
                            </a:rPr>
                            <m:t>𝟎</m:t>
                          </m:r>
                          <m:r>
                            <a:rPr lang="zh-TW" altLang="en-US" sz="1600" b="1" i="1" dirty="0" smtClean="0">
                              <a:solidFill>
                                <a:schemeClr val="tx1"/>
                              </a:solidFill>
                              <a:latin typeface="Cambria Math" panose="02040503050406030204" pitchFamily="18" charset="0"/>
                              <a:ea typeface="標楷體" panose="03000509000000000000" pitchFamily="65" charset="-120"/>
                              <a:cs typeface="Times New Roman" panose="02020603050405020304" pitchFamily="18" charset="0"/>
                            </a:rPr>
                            <m:t> </m:t>
                          </m:r>
                          <m:r>
                            <a:rPr lang="zh-TW" altLang="en-US" sz="1600" b="1" i="1" dirty="0" smtClean="0">
                              <a:solidFill>
                                <a:schemeClr val="tx1"/>
                              </a:solidFill>
                              <a:latin typeface="Cambria Math" panose="02040503050406030204" pitchFamily="18" charset="0"/>
                              <a:ea typeface="標楷體" panose="03000509000000000000" pitchFamily="65" charset="-120"/>
                              <a:cs typeface="Times New Roman" panose="02020603050405020304" pitchFamily="18" charset="0"/>
                            </a:rPr>
                            <m:t>起訖對騎乘量</m:t>
                          </m:r>
                          <m:r>
                            <m:rPr>
                              <m:nor/>
                            </m:rPr>
                            <a:rPr lang="zh-TW" altLang="en-US" sz="1600" b="1" dirty="0">
                              <a:solidFill>
                                <a:schemeClr val="tx1"/>
                              </a:solidFill>
                              <a:latin typeface="Times New Roman" panose="02020603050405020304" pitchFamily="18" charset="0"/>
                              <a:ea typeface="Adobe 仿宋 Std R" panose="02020400000000000000" pitchFamily="18" charset="-128"/>
                              <a:cs typeface="Times New Roman" panose="02020603050405020304" pitchFamily="18" charset="0"/>
                            </a:rPr>
                            <m:t> </m:t>
                          </m:r>
                        </m:num>
                        <m:den>
                          <m:r>
                            <a:rPr lang="zh-TW" altLang="en-US" sz="1600" b="1" i="1" dirty="0">
                              <a:solidFill>
                                <a:schemeClr val="tx1"/>
                              </a:solidFill>
                              <a:latin typeface="Cambria Math" panose="02040503050406030204" pitchFamily="18" charset="0"/>
                              <a:ea typeface="標楷體" panose="03000509000000000000" pitchFamily="65" charset="-120"/>
                              <a:cs typeface="Times New Roman" panose="02020603050405020304" pitchFamily="18" charset="0"/>
                            </a:rPr>
                            <m:t>起訖對總騎乘量</m:t>
                          </m:r>
                        </m:den>
                      </m:f>
                    </m:oMath>
                  </m:oMathPara>
                </a14:m>
                <a:endParaRPr lang="zh-TW" altLang="en-US" sz="1600" b="1" dirty="0">
                  <a:solidFill>
                    <a:schemeClr val="tx1"/>
                  </a:solidFill>
                  <a:latin typeface="Times New Roman" panose="02020603050405020304" pitchFamily="18" charset="0"/>
                  <a:ea typeface="Adobe 仿宋 Std R" panose="02020400000000000000" pitchFamily="18" charset="-128"/>
                  <a:cs typeface="Times New Roman" panose="02020603050405020304" pitchFamily="18" charset="0"/>
                </a:endParaRPr>
              </a:p>
            </p:txBody>
          </p:sp>
        </mc:Choice>
        <mc:Fallback>
          <p:sp>
            <p:nvSpPr>
              <p:cNvPr id="49" name="矩形: 圓角 48">
                <a:extLst>
                  <a:ext uri="{FF2B5EF4-FFF2-40B4-BE49-F238E27FC236}">
                    <a16:creationId xmlns:a16="http://schemas.microsoft.com/office/drawing/2014/main" id="{929296C4-B2E5-DEEF-A66D-62D3C0A5D812}"/>
                  </a:ext>
                </a:extLst>
              </p:cNvPr>
              <p:cNvSpPr>
                <a:spLocks noRot="1" noChangeAspect="1" noMove="1" noResize="1" noEditPoints="1" noAdjustHandles="1" noChangeArrowheads="1" noChangeShapeType="1" noTextEdit="1"/>
              </p:cNvSpPr>
              <p:nvPr/>
            </p:nvSpPr>
            <p:spPr>
              <a:xfrm>
                <a:off x="4968259" y="4238710"/>
                <a:ext cx="2802307" cy="951745"/>
              </a:xfrm>
              <a:prstGeom prst="roundRect">
                <a:avLst>
                  <a:gd name="adj" fmla="val 0"/>
                </a:avLst>
              </a:prstGeom>
              <a:blipFill>
                <a:blip r:embed="rId2"/>
                <a:stretch>
                  <a:fillRect/>
                </a:stretch>
              </a:blipFill>
              <a:ln>
                <a:noFill/>
              </a:ln>
            </p:spPr>
            <p:txBody>
              <a:bodyPr/>
              <a:lstStyle/>
              <a:p>
                <a:r>
                  <a:rPr lang="zh-TW" altLang="en-US">
                    <a:noFill/>
                  </a:rPr>
                  <a:t> </a:t>
                </a:r>
              </a:p>
            </p:txBody>
          </p:sp>
        </mc:Fallback>
      </mc:AlternateContent>
      <p:sp>
        <p:nvSpPr>
          <p:cNvPr id="51" name="文字方塊 50">
            <a:extLst>
              <a:ext uri="{FF2B5EF4-FFF2-40B4-BE49-F238E27FC236}">
                <a16:creationId xmlns:a16="http://schemas.microsoft.com/office/drawing/2014/main" id="{F90EE7DA-BC88-DF10-5E67-4E057629FF33}"/>
              </a:ext>
            </a:extLst>
          </p:cNvPr>
          <p:cNvSpPr txBox="1"/>
          <p:nvPr/>
        </p:nvSpPr>
        <p:spPr>
          <a:xfrm>
            <a:off x="354558" y="1558414"/>
            <a:ext cx="2802307" cy="523220"/>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r>
              <a:rPr lang="zh-TW" altLang="en-US" sz="2800" dirty="0">
                <a:effectLst>
                  <a:outerShdw blurRad="38100" dist="38100" dir="2700000" algn="tl">
                    <a:srgbClr val="000000">
                      <a:alpha val="43137"/>
                    </a:srgbClr>
                  </a:outerShdw>
                </a:effectLst>
              </a:rPr>
              <a:t>研究架構</a:t>
            </a:r>
          </a:p>
        </p:txBody>
      </p:sp>
      <p:sp>
        <p:nvSpPr>
          <p:cNvPr id="62" name="文字方塊 61">
            <a:extLst>
              <a:ext uri="{FF2B5EF4-FFF2-40B4-BE49-F238E27FC236}">
                <a16:creationId xmlns:a16="http://schemas.microsoft.com/office/drawing/2014/main" id="{5DB7320F-E591-4E10-242C-030AD264B3C4}"/>
              </a:ext>
            </a:extLst>
          </p:cNvPr>
          <p:cNvSpPr txBox="1"/>
          <p:nvPr/>
        </p:nvSpPr>
        <p:spPr>
          <a:xfrm>
            <a:off x="6034741" y="332045"/>
            <a:ext cx="2266460" cy="523220"/>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pPr algn="ctr"/>
            <a:r>
              <a:rPr lang="zh-TW" altLang="en-US" sz="2800" dirty="0">
                <a:effectLst>
                  <a:outerShdw blurRad="38100" dist="38100" dir="2700000" algn="tl">
                    <a:srgbClr val="000000">
                      <a:alpha val="43137"/>
                    </a:srgbClr>
                  </a:outerShdw>
                </a:effectLst>
              </a:rPr>
              <a:t>研究目的</a:t>
            </a:r>
          </a:p>
        </p:txBody>
      </p:sp>
      <p:sp>
        <p:nvSpPr>
          <p:cNvPr id="63" name="文字方塊 62">
            <a:extLst>
              <a:ext uri="{FF2B5EF4-FFF2-40B4-BE49-F238E27FC236}">
                <a16:creationId xmlns:a16="http://schemas.microsoft.com/office/drawing/2014/main" id="{280FE576-074E-EA74-9900-8D1370FED0C7}"/>
              </a:ext>
            </a:extLst>
          </p:cNvPr>
          <p:cNvSpPr txBox="1"/>
          <p:nvPr/>
        </p:nvSpPr>
        <p:spPr>
          <a:xfrm>
            <a:off x="8301201" y="332045"/>
            <a:ext cx="3687013" cy="2308324"/>
          </a:xfrm>
          <a:prstGeom prst="rect">
            <a:avLst/>
          </a:prstGeom>
          <a:noFill/>
        </p:spPr>
        <p:txBody>
          <a:bodyPr wrap="square">
            <a:spAutoFit/>
          </a:bodyPr>
          <a:lstStyle/>
          <a:p>
            <a:pPr marL="342900" indent="-342900">
              <a:buFont typeface="Arial" panose="020B0604020202020204" pitchFamily="34" charset="0"/>
              <a:buChar char="•"/>
            </a:pPr>
            <a:r>
              <a:rPr lang="zh-TW" altLang="en-US" sz="2400" b="1" dirty="0">
                <a:latin typeface="Times New Roman" panose="02020603050405020304" pitchFamily="18" charset="0"/>
                <a:ea typeface="Adobe 仿宋 Std R" panose="02020400000000000000" pitchFamily="18" charset="-128"/>
                <a:cs typeface="Times New Roman" panose="02020603050405020304" pitchFamily="18" charset="0"/>
              </a:rPr>
              <a:t>分別探討 </a:t>
            </a:r>
            <a:r>
              <a:rPr lang="en-US" altLang="zh-TW" sz="2400" b="1" dirty="0" err="1">
                <a:latin typeface="Times New Roman" panose="02020603050405020304" pitchFamily="18" charset="0"/>
                <a:ea typeface="Adobe 仿宋 Std R" panose="02020400000000000000" pitchFamily="18" charset="-128"/>
                <a:cs typeface="Times New Roman" panose="02020603050405020304" pitchFamily="18" charset="0"/>
              </a:rPr>
              <a:t>YouBike</a:t>
            </a:r>
            <a:r>
              <a:rPr lang="en-US" altLang="zh-TW" sz="2400" b="1" dirty="0">
                <a:latin typeface="Times New Roman" panose="02020603050405020304" pitchFamily="18" charset="0"/>
                <a:ea typeface="Adobe 仿宋 Std R" panose="02020400000000000000" pitchFamily="18" charset="-128"/>
                <a:cs typeface="Times New Roman" panose="02020603050405020304" pitchFamily="18" charset="0"/>
              </a:rPr>
              <a:t> 1.0</a:t>
            </a:r>
            <a:r>
              <a:rPr lang="zh-TW" altLang="en-US" sz="2400" b="1" dirty="0">
                <a:latin typeface="Times New Roman" panose="02020603050405020304" pitchFamily="18" charset="0"/>
                <a:ea typeface="Adobe 仿宋 Std R" panose="02020400000000000000" pitchFamily="18" charset="-128"/>
                <a:cs typeface="Times New Roman" panose="02020603050405020304" pitchFamily="18" charset="0"/>
              </a:rPr>
              <a:t>與 </a:t>
            </a:r>
            <a:r>
              <a:rPr lang="en-US" altLang="zh-TW" sz="2400" b="1" dirty="0" err="1">
                <a:solidFill>
                  <a:schemeClr val="tx1"/>
                </a:solidFill>
                <a:latin typeface="Times New Roman" panose="02020603050405020304" pitchFamily="18" charset="0"/>
                <a:ea typeface="Adobe 仿宋 Std R" panose="02020400000000000000" pitchFamily="18" charset="-128"/>
                <a:cs typeface="Times New Roman" panose="02020603050405020304" pitchFamily="18" charset="0"/>
              </a:rPr>
              <a:t>YouBike</a:t>
            </a:r>
            <a:r>
              <a:rPr lang="en-US" altLang="zh-TW" sz="2400" b="1" dirty="0">
                <a:solidFill>
                  <a:schemeClr val="tx1"/>
                </a:solidFill>
                <a:latin typeface="Times New Roman" panose="02020603050405020304" pitchFamily="18" charset="0"/>
                <a:ea typeface="Adobe 仿宋 Std R" panose="02020400000000000000" pitchFamily="18" charset="-128"/>
                <a:cs typeface="Times New Roman" panose="02020603050405020304" pitchFamily="18" charset="0"/>
              </a:rPr>
              <a:t> 2.0</a:t>
            </a:r>
            <a:r>
              <a:rPr lang="zh-TW" altLang="en-US" sz="2400" b="1" dirty="0">
                <a:solidFill>
                  <a:schemeClr val="tx1"/>
                </a:solidFill>
                <a:latin typeface="Times New Roman" panose="02020603050405020304" pitchFamily="18" charset="0"/>
                <a:ea typeface="Adobe 仿宋 Std R" panose="02020400000000000000" pitchFamily="18" charset="-128"/>
                <a:cs typeface="Times New Roman" panose="02020603050405020304" pitchFamily="18" charset="0"/>
              </a:rPr>
              <a:t> </a:t>
            </a:r>
            <a:r>
              <a:rPr lang="zh-TW" altLang="en-US" sz="2400" b="1" dirty="0">
                <a:solidFill>
                  <a:srgbClr val="002060"/>
                </a:solidFill>
                <a:effectLst>
                  <a:outerShdw blurRad="38100" dist="38100" dir="2700000" algn="tl">
                    <a:srgbClr val="000000">
                      <a:alpha val="43137"/>
                    </a:srgbClr>
                  </a:outerShdw>
                </a:effectLst>
                <a:latin typeface="Times New Roman" panose="02020603050405020304" pitchFamily="18" charset="0"/>
                <a:ea typeface="Adobe 仿宋 Std R" panose="02020400000000000000" pitchFamily="18" charset="-128"/>
                <a:cs typeface="Times New Roman" panose="02020603050405020304" pitchFamily="18" charset="0"/>
              </a:rPr>
              <a:t>站點</a:t>
            </a:r>
            <a:r>
              <a:rPr lang="zh-TW" altLang="en-US" sz="2400" b="1" dirty="0">
                <a:latin typeface="Times New Roman" panose="02020603050405020304" pitchFamily="18" charset="0"/>
                <a:ea typeface="Adobe 仿宋 Std R" panose="02020400000000000000" pitchFamily="18" charset="-128"/>
                <a:cs typeface="Times New Roman" panose="02020603050405020304" pitchFamily="18" charset="0"/>
              </a:rPr>
              <a:t>租還量的影響因素</a:t>
            </a:r>
            <a:endParaRPr lang="en-US" altLang="zh-TW" sz="2400" b="1" dirty="0">
              <a:latin typeface="Times New Roman" panose="02020603050405020304" pitchFamily="18" charset="0"/>
              <a:ea typeface="Adobe 仿宋 Std R" panose="02020400000000000000" pitchFamily="18" charset="-128"/>
              <a:cs typeface="Times New Roman" panose="02020603050405020304" pitchFamily="18" charset="0"/>
            </a:endParaRPr>
          </a:p>
          <a:p>
            <a:pPr marL="342900" indent="-342900">
              <a:buFont typeface="Arial" panose="020B0604020202020204" pitchFamily="34" charset="0"/>
              <a:buChar char="•"/>
            </a:pPr>
            <a:r>
              <a:rPr lang="zh-TW" altLang="en-US" sz="2400" b="1" dirty="0">
                <a:latin typeface="Times New Roman" panose="02020603050405020304" pitchFamily="18" charset="0"/>
                <a:ea typeface="Adobe 仿宋 Std R" panose="02020400000000000000" pitchFamily="18" charset="-128"/>
                <a:cs typeface="Times New Roman" panose="02020603050405020304" pitchFamily="18" charset="0"/>
              </a:rPr>
              <a:t>探討影響同一</a:t>
            </a:r>
            <a:r>
              <a:rPr lang="zh-TW" altLang="en-US" sz="2400" b="1" dirty="0">
                <a:solidFill>
                  <a:srgbClr val="002060"/>
                </a:solidFill>
                <a:effectLst>
                  <a:outerShdw blurRad="38100" dist="38100" dir="2700000" algn="tl">
                    <a:srgbClr val="000000">
                      <a:alpha val="43137"/>
                    </a:srgbClr>
                  </a:outerShdw>
                </a:effectLst>
                <a:latin typeface="Times New Roman" panose="02020603050405020304" pitchFamily="18" charset="0"/>
                <a:ea typeface="Adobe 仿宋 Std R" panose="02020400000000000000" pitchFamily="18" charset="-128"/>
                <a:cs typeface="Times New Roman" panose="02020603050405020304" pitchFamily="18" charset="0"/>
              </a:rPr>
              <a:t>起訖對間 </a:t>
            </a:r>
            <a:r>
              <a:rPr lang="en-US" altLang="zh-TW" sz="2400" b="1" dirty="0" err="1">
                <a:solidFill>
                  <a:schemeClr val="tx1"/>
                </a:solidFill>
                <a:latin typeface="Times New Roman" panose="02020603050405020304" pitchFamily="18" charset="0"/>
                <a:ea typeface="Adobe 仿宋 Std R" panose="02020400000000000000" pitchFamily="18" charset="-128"/>
                <a:cs typeface="Times New Roman" panose="02020603050405020304" pitchFamily="18" charset="0"/>
              </a:rPr>
              <a:t>YouBike</a:t>
            </a:r>
            <a:r>
              <a:rPr lang="en-US" altLang="zh-TW" sz="2400" b="1" dirty="0">
                <a:solidFill>
                  <a:schemeClr val="tx1"/>
                </a:solidFill>
                <a:latin typeface="Times New Roman" panose="02020603050405020304" pitchFamily="18" charset="0"/>
                <a:ea typeface="Adobe 仿宋 Std R" panose="02020400000000000000" pitchFamily="18" charset="-128"/>
                <a:cs typeface="Times New Roman" panose="02020603050405020304" pitchFamily="18" charset="0"/>
              </a:rPr>
              <a:t> 2.0</a:t>
            </a:r>
            <a:r>
              <a:rPr lang="zh-TW" altLang="en-US" sz="2400" b="1" dirty="0">
                <a:solidFill>
                  <a:schemeClr val="tx1"/>
                </a:solidFill>
                <a:latin typeface="Times New Roman" panose="02020603050405020304" pitchFamily="18" charset="0"/>
                <a:ea typeface="Adobe 仿宋 Std R" panose="02020400000000000000" pitchFamily="18" charset="-128"/>
                <a:cs typeface="Times New Roman" panose="02020603050405020304" pitchFamily="18" charset="0"/>
              </a:rPr>
              <a:t> 騎乘比例</a:t>
            </a:r>
            <a:r>
              <a:rPr lang="zh-TW" altLang="en-US" sz="2400" b="1" dirty="0">
                <a:latin typeface="Times New Roman" panose="02020603050405020304" pitchFamily="18" charset="0"/>
                <a:ea typeface="Adobe 仿宋 Std R" panose="02020400000000000000" pitchFamily="18" charset="-128"/>
                <a:cs typeface="Times New Roman" panose="02020603050405020304" pitchFamily="18" charset="0"/>
              </a:rPr>
              <a:t>之因素</a:t>
            </a:r>
          </a:p>
        </p:txBody>
      </p:sp>
      <p:sp>
        <p:nvSpPr>
          <p:cNvPr id="2" name="橢圓 1">
            <a:extLst>
              <a:ext uri="{FF2B5EF4-FFF2-40B4-BE49-F238E27FC236}">
                <a16:creationId xmlns:a16="http://schemas.microsoft.com/office/drawing/2014/main" id="{3C5B261A-B667-3FFA-337C-ABD0AE217E24}"/>
              </a:ext>
            </a:extLst>
          </p:cNvPr>
          <p:cNvSpPr/>
          <p:nvPr/>
        </p:nvSpPr>
        <p:spPr>
          <a:xfrm>
            <a:off x="9369608" y="3056028"/>
            <a:ext cx="390176" cy="390176"/>
          </a:xfrm>
          <a:prstGeom prst="ellipse">
            <a:avLst/>
          </a:prstGeom>
          <a:solidFill>
            <a:srgbClr val="FFB5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橢圓 63">
            <a:extLst>
              <a:ext uri="{FF2B5EF4-FFF2-40B4-BE49-F238E27FC236}">
                <a16:creationId xmlns:a16="http://schemas.microsoft.com/office/drawing/2014/main" id="{536F3FD7-565B-7051-C8E9-03BB94721BBE}"/>
              </a:ext>
            </a:extLst>
          </p:cNvPr>
          <p:cNvSpPr/>
          <p:nvPr/>
        </p:nvSpPr>
        <p:spPr>
          <a:xfrm>
            <a:off x="9042524" y="3475075"/>
            <a:ext cx="215245" cy="215245"/>
          </a:xfrm>
          <a:prstGeom prst="ellipse">
            <a:avLst/>
          </a:prstGeom>
          <a:solidFill>
            <a:srgbClr val="FFB5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橢圓 64">
            <a:extLst>
              <a:ext uri="{FF2B5EF4-FFF2-40B4-BE49-F238E27FC236}">
                <a16:creationId xmlns:a16="http://schemas.microsoft.com/office/drawing/2014/main" id="{936D8321-313D-B3F0-FFBA-A2BE36978A9F}"/>
              </a:ext>
            </a:extLst>
          </p:cNvPr>
          <p:cNvSpPr/>
          <p:nvPr/>
        </p:nvSpPr>
        <p:spPr>
          <a:xfrm>
            <a:off x="9416540" y="3909975"/>
            <a:ext cx="125829" cy="125829"/>
          </a:xfrm>
          <a:prstGeom prst="ellipse">
            <a:avLst/>
          </a:prstGeom>
          <a:solidFill>
            <a:srgbClr val="FFB5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橢圓 65">
            <a:extLst>
              <a:ext uri="{FF2B5EF4-FFF2-40B4-BE49-F238E27FC236}">
                <a16:creationId xmlns:a16="http://schemas.microsoft.com/office/drawing/2014/main" id="{05BDFF63-8591-D536-251B-5459C87BD3A8}"/>
              </a:ext>
            </a:extLst>
          </p:cNvPr>
          <p:cNvSpPr/>
          <p:nvPr/>
        </p:nvSpPr>
        <p:spPr>
          <a:xfrm>
            <a:off x="9759784" y="3605512"/>
            <a:ext cx="275582" cy="275582"/>
          </a:xfrm>
          <a:prstGeom prst="ellipse">
            <a:avLst/>
          </a:prstGeom>
          <a:solidFill>
            <a:srgbClr val="FFB5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橢圓 66">
            <a:extLst>
              <a:ext uri="{FF2B5EF4-FFF2-40B4-BE49-F238E27FC236}">
                <a16:creationId xmlns:a16="http://schemas.microsoft.com/office/drawing/2014/main" id="{A5A42C84-F850-9620-61A5-830D15287851}"/>
              </a:ext>
            </a:extLst>
          </p:cNvPr>
          <p:cNvSpPr/>
          <p:nvPr/>
        </p:nvSpPr>
        <p:spPr>
          <a:xfrm>
            <a:off x="10929739" y="3291232"/>
            <a:ext cx="390176" cy="390176"/>
          </a:xfrm>
          <a:prstGeom prst="ellipse">
            <a:avLst/>
          </a:prstGeom>
          <a:solidFill>
            <a:srgbClr val="658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橢圓 67">
            <a:extLst>
              <a:ext uri="{FF2B5EF4-FFF2-40B4-BE49-F238E27FC236}">
                <a16:creationId xmlns:a16="http://schemas.microsoft.com/office/drawing/2014/main" id="{2DA1AE32-F572-F011-98FB-A82E631EC02A}"/>
              </a:ext>
            </a:extLst>
          </p:cNvPr>
          <p:cNvSpPr/>
          <p:nvPr/>
        </p:nvSpPr>
        <p:spPr>
          <a:xfrm>
            <a:off x="11389547" y="3694731"/>
            <a:ext cx="186364" cy="186364"/>
          </a:xfrm>
          <a:prstGeom prst="ellipse">
            <a:avLst/>
          </a:prstGeom>
          <a:solidFill>
            <a:srgbClr val="658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橢圓 68">
            <a:extLst>
              <a:ext uri="{FF2B5EF4-FFF2-40B4-BE49-F238E27FC236}">
                <a16:creationId xmlns:a16="http://schemas.microsoft.com/office/drawing/2014/main" id="{73B369DD-8150-2A15-47E5-F2F781998B81}"/>
              </a:ext>
            </a:extLst>
          </p:cNvPr>
          <p:cNvSpPr/>
          <p:nvPr/>
        </p:nvSpPr>
        <p:spPr>
          <a:xfrm>
            <a:off x="11546167" y="3311266"/>
            <a:ext cx="229525" cy="229525"/>
          </a:xfrm>
          <a:prstGeom prst="ellipse">
            <a:avLst/>
          </a:prstGeom>
          <a:solidFill>
            <a:srgbClr val="6585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83" name="圖片 82">
            <a:extLst>
              <a:ext uri="{FF2B5EF4-FFF2-40B4-BE49-F238E27FC236}">
                <a16:creationId xmlns:a16="http://schemas.microsoft.com/office/drawing/2014/main" id="{AF283103-8855-37AB-C2F2-039FF98A49B5}"/>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imgEffect>
                  </a14:imgLayer>
                </a14:imgProps>
              </a:ext>
            </a:extLst>
          </a:blip>
          <a:srcRect l="21820" t="15877" r="21732" b="14488"/>
          <a:stretch/>
        </p:blipFill>
        <p:spPr>
          <a:xfrm>
            <a:off x="10250660" y="3681408"/>
            <a:ext cx="545355" cy="544199"/>
          </a:xfrm>
          <a:prstGeom prst="rect">
            <a:avLst/>
          </a:prstGeom>
        </p:spPr>
      </p:pic>
      <p:sp>
        <p:nvSpPr>
          <p:cNvPr id="88" name="文字方塊 87">
            <a:extLst>
              <a:ext uri="{FF2B5EF4-FFF2-40B4-BE49-F238E27FC236}">
                <a16:creationId xmlns:a16="http://schemas.microsoft.com/office/drawing/2014/main" id="{748A12E0-79E3-F866-1B10-0CE9F2F5EB5F}"/>
              </a:ext>
            </a:extLst>
          </p:cNvPr>
          <p:cNvSpPr txBox="1"/>
          <p:nvPr/>
        </p:nvSpPr>
        <p:spPr>
          <a:xfrm>
            <a:off x="8489006" y="3266927"/>
            <a:ext cx="457525" cy="830997"/>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pPr algn="ctr"/>
            <a:r>
              <a:rPr lang="zh-TW" altLang="en-US" dirty="0">
                <a:solidFill>
                  <a:srgbClr val="002060"/>
                </a:solidFill>
                <a:effectLst>
                  <a:outerShdw blurRad="38100" dist="38100" dir="2700000" algn="tl">
                    <a:srgbClr val="000000">
                      <a:alpha val="43137"/>
                    </a:srgbClr>
                  </a:outerShdw>
                </a:effectLst>
              </a:rPr>
              <a:t>站點</a:t>
            </a:r>
          </a:p>
        </p:txBody>
      </p:sp>
      <p:sp>
        <p:nvSpPr>
          <p:cNvPr id="89" name="文字方塊 88">
            <a:extLst>
              <a:ext uri="{FF2B5EF4-FFF2-40B4-BE49-F238E27FC236}">
                <a16:creationId xmlns:a16="http://schemas.microsoft.com/office/drawing/2014/main" id="{8C16CF1E-0BA3-2A1A-372F-633759EC57EF}"/>
              </a:ext>
            </a:extLst>
          </p:cNvPr>
          <p:cNvSpPr txBox="1"/>
          <p:nvPr/>
        </p:nvSpPr>
        <p:spPr>
          <a:xfrm>
            <a:off x="8489006" y="4897690"/>
            <a:ext cx="457525" cy="1200329"/>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pPr algn="ctr"/>
            <a:r>
              <a:rPr lang="zh-TW" altLang="en-US" dirty="0">
                <a:solidFill>
                  <a:srgbClr val="002060"/>
                </a:solidFill>
                <a:effectLst>
                  <a:outerShdw blurRad="38100" dist="38100" dir="2700000" algn="tl">
                    <a:srgbClr val="000000">
                      <a:alpha val="43137"/>
                    </a:srgbClr>
                  </a:outerShdw>
                </a:effectLst>
              </a:rPr>
              <a:t>起訖對</a:t>
            </a:r>
          </a:p>
        </p:txBody>
      </p:sp>
      <p:cxnSp>
        <p:nvCxnSpPr>
          <p:cNvPr id="94" name="直線接點 93">
            <a:extLst>
              <a:ext uri="{FF2B5EF4-FFF2-40B4-BE49-F238E27FC236}">
                <a16:creationId xmlns:a16="http://schemas.microsoft.com/office/drawing/2014/main" id="{5FDE1F71-49BB-8E62-B62E-C5B4B4E92941}"/>
              </a:ext>
            </a:extLst>
          </p:cNvPr>
          <p:cNvCxnSpPr>
            <a:cxnSpLocks/>
            <a:stCxn id="96" idx="7"/>
            <a:endCxn id="97" idx="2"/>
          </p:cNvCxnSpPr>
          <p:nvPr/>
        </p:nvCxnSpPr>
        <p:spPr>
          <a:xfrm flipV="1">
            <a:off x="9441492" y="4844619"/>
            <a:ext cx="1505223" cy="440459"/>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sp>
        <p:nvSpPr>
          <p:cNvPr id="96" name="橢圓 95">
            <a:extLst>
              <a:ext uri="{FF2B5EF4-FFF2-40B4-BE49-F238E27FC236}">
                <a16:creationId xmlns:a16="http://schemas.microsoft.com/office/drawing/2014/main" id="{EBF5A42F-84BB-BD6E-0A47-9FE461F897AA}"/>
              </a:ext>
            </a:extLst>
          </p:cNvPr>
          <p:cNvSpPr/>
          <p:nvPr/>
        </p:nvSpPr>
        <p:spPr>
          <a:xfrm>
            <a:off x="9257769" y="5253556"/>
            <a:ext cx="215245" cy="21524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7" name="橢圓 96">
            <a:extLst>
              <a:ext uri="{FF2B5EF4-FFF2-40B4-BE49-F238E27FC236}">
                <a16:creationId xmlns:a16="http://schemas.microsoft.com/office/drawing/2014/main" id="{80F8CF3A-19A8-769A-0788-715A8EBE76EB}"/>
              </a:ext>
            </a:extLst>
          </p:cNvPr>
          <p:cNvSpPr/>
          <p:nvPr/>
        </p:nvSpPr>
        <p:spPr>
          <a:xfrm>
            <a:off x="10946715" y="4736996"/>
            <a:ext cx="215245" cy="21524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0" name="直線接點 99">
            <a:extLst>
              <a:ext uri="{FF2B5EF4-FFF2-40B4-BE49-F238E27FC236}">
                <a16:creationId xmlns:a16="http://schemas.microsoft.com/office/drawing/2014/main" id="{9F4EA48C-702F-5ACA-6105-DEB5B7AF681D}"/>
              </a:ext>
            </a:extLst>
          </p:cNvPr>
          <p:cNvCxnSpPr>
            <a:cxnSpLocks/>
            <a:stCxn id="96" idx="6"/>
            <a:endCxn id="97" idx="3"/>
          </p:cNvCxnSpPr>
          <p:nvPr/>
        </p:nvCxnSpPr>
        <p:spPr>
          <a:xfrm flipV="1">
            <a:off x="9473014" y="4920719"/>
            <a:ext cx="1505223" cy="440460"/>
          </a:xfrm>
          <a:prstGeom prst="line">
            <a:avLst/>
          </a:prstGeom>
          <a:ln w="28575">
            <a:solidFill>
              <a:srgbClr val="658508"/>
            </a:solidFill>
          </a:ln>
        </p:spPr>
        <p:style>
          <a:lnRef idx="1">
            <a:schemeClr val="accent1"/>
          </a:lnRef>
          <a:fillRef idx="0">
            <a:schemeClr val="accent1"/>
          </a:fillRef>
          <a:effectRef idx="0">
            <a:schemeClr val="accent1"/>
          </a:effectRef>
          <a:fontRef idx="minor">
            <a:schemeClr val="tx1"/>
          </a:fontRef>
        </p:style>
      </p:cxnSp>
      <p:sp>
        <p:nvSpPr>
          <p:cNvPr id="106" name="橢圓 105">
            <a:extLst>
              <a:ext uri="{FF2B5EF4-FFF2-40B4-BE49-F238E27FC236}">
                <a16:creationId xmlns:a16="http://schemas.microsoft.com/office/drawing/2014/main" id="{AB3AF980-4B7C-1231-E3A2-F1108D835692}"/>
              </a:ext>
            </a:extLst>
          </p:cNvPr>
          <p:cNvSpPr/>
          <p:nvPr/>
        </p:nvSpPr>
        <p:spPr>
          <a:xfrm>
            <a:off x="11450505" y="6015735"/>
            <a:ext cx="215245" cy="21524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橢圓 108">
            <a:extLst>
              <a:ext uri="{FF2B5EF4-FFF2-40B4-BE49-F238E27FC236}">
                <a16:creationId xmlns:a16="http://schemas.microsoft.com/office/drawing/2014/main" id="{DB3037FA-DED6-1FF8-B504-C3FCA86D0BC3}"/>
              </a:ext>
            </a:extLst>
          </p:cNvPr>
          <p:cNvSpPr/>
          <p:nvPr/>
        </p:nvSpPr>
        <p:spPr>
          <a:xfrm>
            <a:off x="10135451" y="5578673"/>
            <a:ext cx="215245" cy="21524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1" name="直線接點 110">
            <a:extLst>
              <a:ext uri="{FF2B5EF4-FFF2-40B4-BE49-F238E27FC236}">
                <a16:creationId xmlns:a16="http://schemas.microsoft.com/office/drawing/2014/main" id="{EC7C51BD-3468-43E5-3FA9-49D384587E8D}"/>
              </a:ext>
            </a:extLst>
          </p:cNvPr>
          <p:cNvCxnSpPr>
            <a:cxnSpLocks/>
            <a:stCxn id="109" idx="6"/>
            <a:endCxn id="106" idx="1"/>
          </p:cNvCxnSpPr>
          <p:nvPr/>
        </p:nvCxnSpPr>
        <p:spPr>
          <a:xfrm>
            <a:off x="10350696" y="5686296"/>
            <a:ext cx="1131331" cy="36096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6" name="直線接點 115">
            <a:extLst>
              <a:ext uri="{FF2B5EF4-FFF2-40B4-BE49-F238E27FC236}">
                <a16:creationId xmlns:a16="http://schemas.microsoft.com/office/drawing/2014/main" id="{A996193B-68DA-0B75-CEA7-7B6F0E60F65F}"/>
              </a:ext>
            </a:extLst>
          </p:cNvPr>
          <p:cNvCxnSpPr>
            <a:cxnSpLocks/>
            <a:stCxn id="109" idx="5"/>
            <a:endCxn id="106" idx="2"/>
          </p:cNvCxnSpPr>
          <p:nvPr/>
        </p:nvCxnSpPr>
        <p:spPr>
          <a:xfrm>
            <a:off x="10319174" y="5762396"/>
            <a:ext cx="1131331" cy="360962"/>
          </a:xfrm>
          <a:prstGeom prst="line">
            <a:avLst/>
          </a:prstGeom>
          <a:ln w="76200">
            <a:solidFill>
              <a:srgbClr val="658508"/>
            </a:solidFill>
          </a:ln>
        </p:spPr>
        <p:style>
          <a:lnRef idx="1">
            <a:schemeClr val="accent1"/>
          </a:lnRef>
          <a:fillRef idx="0">
            <a:schemeClr val="accent1"/>
          </a:fillRef>
          <a:effectRef idx="0">
            <a:schemeClr val="accent1"/>
          </a:effectRef>
          <a:fontRef idx="minor">
            <a:schemeClr val="tx1"/>
          </a:fontRef>
        </p:style>
      </p:cxnSp>
      <p:pic>
        <p:nvPicPr>
          <p:cNvPr id="120" name="圖片 119">
            <a:extLst>
              <a:ext uri="{FF2B5EF4-FFF2-40B4-BE49-F238E27FC236}">
                <a16:creationId xmlns:a16="http://schemas.microsoft.com/office/drawing/2014/main" id="{8ED14216-2C8D-C3C0-535C-16A8C75D089E}"/>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imgEffect>
                  </a14:imgLayer>
                </a14:imgProps>
              </a:ext>
            </a:extLst>
          </a:blip>
          <a:srcRect l="21821" t="15877" r="15940" b="14488"/>
          <a:stretch/>
        </p:blipFill>
        <p:spPr>
          <a:xfrm>
            <a:off x="10880711" y="5194702"/>
            <a:ext cx="601315" cy="544199"/>
          </a:xfrm>
          <a:prstGeom prst="rect">
            <a:avLst/>
          </a:prstGeom>
        </p:spPr>
      </p:pic>
      <p:sp>
        <p:nvSpPr>
          <p:cNvPr id="123" name="矩形: 圓角 122">
            <a:extLst>
              <a:ext uri="{FF2B5EF4-FFF2-40B4-BE49-F238E27FC236}">
                <a16:creationId xmlns:a16="http://schemas.microsoft.com/office/drawing/2014/main" id="{433EB80A-5E44-2972-52BA-F9F9E9E4A6C6}"/>
              </a:ext>
            </a:extLst>
          </p:cNvPr>
          <p:cNvSpPr/>
          <p:nvPr/>
        </p:nvSpPr>
        <p:spPr>
          <a:xfrm>
            <a:off x="4968259" y="4246745"/>
            <a:ext cx="2802307" cy="199736"/>
          </a:xfrm>
          <a:prstGeom prst="roundRect">
            <a:avLst>
              <a:gd name="adj" fmla="val 0"/>
            </a:avLst>
          </a:prstGeom>
          <a:solidFill>
            <a:srgbClr val="658508">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b="1" dirty="0">
              <a:solidFill>
                <a:schemeClr val="tx1"/>
              </a:solidFill>
              <a:latin typeface="Times New Roman" panose="02020603050405020304" pitchFamily="18" charset="0"/>
              <a:ea typeface="Adobe 仿宋 Std R" panose="02020400000000000000" pitchFamily="18" charset="-128"/>
              <a:cs typeface="Times New Roman" panose="02020603050405020304" pitchFamily="18" charset="0"/>
            </a:endParaRPr>
          </a:p>
        </p:txBody>
      </p:sp>
      <p:sp>
        <p:nvSpPr>
          <p:cNvPr id="124" name="矩形: 圓角 123">
            <a:extLst>
              <a:ext uri="{FF2B5EF4-FFF2-40B4-BE49-F238E27FC236}">
                <a16:creationId xmlns:a16="http://schemas.microsoft.com/office/drawing/2014/main" id="{EE9AA0B8-4474-55EA-FA26-B9B08142C99A}"/>
              </a:ext>
            </a:extLst>
          </p:cNvPr>
          <p:cNvSpPr/>
          <p:nvPr/>
        </p:nvSpPr>
        <p:spPr>
          <a:xfrm>
            <a:off x="6354856" y="4990718"/>
            <a:ext cx="1419206" cy="199737"/>
          </a:xfrm>
          <a:prstGeom prst="roundRect">
            <a:avLst>
              <a:gd name="adj" fmla="val 0"/>
            </a:avLst>
          </a:prstGeom>
          <a:solidFill>
            <a:srgbClr val="658508">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b="1" dirty="0">
              <a:solidFill>
                <a:schemeClr val="tx1"/>
              </a:solidFill>
              <a:latin typeface="Times New Roman" panose="02020603050405020304" pitchFamily="18" charset="0"/>
              <a:ea typeface="Adobe 仿宋 Std R" panose="02020400000000000000" pitchFamily="18" charset="-128"/>
              <a:cs typeface="Times New Roman" panose="02020603050405020304" pitchFamily="18" charset="0"/>
            </a:endParaRPr>
          </a:p>
        </p:txBody>
      </p:sp>
      <p:sp>
        <p:nvSpPr>
          <p:cNvPr id="126" name="矩形: 圓角 125">
            <a:extLst>
              <a:ext uri="{FF2B5EF4-FFF2-40B4-BE49-F238E27FC236}">
                <a16:creationId xmlns:a16="http://schemas.microsoft.com/office/drawing/2014/main" id="{6526A402-FE87-F5D2-E259-DD25ADA5DC8A}"/>
              </a:ext>
            </a:extLst>
          </p:cNvPr>
          <p:cNvSpPr/>
          <p:nvPr/>
        </p:nvSpPr>
        <p:spPr>
          <a:xfrm>
            <a:off x="4968258" y="4990718"/>
            <a:ext cx="1383101" cy="199737"/>
          </a:xfrm>
          <a:prstGeom prst="roundRect">
            <a:avLst>
              <a:gd name="adj" fmla="val 0"/>
            </a:avLst>
          </a:prstGeom>
          <a:solidFill>
            <a:srgbClr val="FFB509">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b="1" dirty="0">
              <a:solidFill>
                <a:schemeClr val="tx1"/>
              </a:solidFill>
              <a:latin typeface="Times New Roman" panose="02020603050405020304" pitchFamily="18" charset="0"/>
              <a:ea typeface="Adobe 仿宋 Std R"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3520438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字方塊 19">
            <a:extLst>
              <a:ext uri="{FF2B5EF4-FFF2-40B4-BE49-F238E27FC236}">
                <a16:creationId xmlns:a16="http://schemas.microsoft.com/office/drawing/2014/main" id="{5DB6A928-2FAE-4D1B-9E7F-AD9A9F90F8AF}"/>
              </a:ext>
            </a:extLst>
          </p:cNvPr>
          <p:cNvSpPr txBox="1"/>
          <p:nvPr/>
        </p:nvSpPr>
        <p:spPr>
          <a:xfrm>
            <a:off x="984740" y="633046"/>
            <a:ext cx="2294218" cy="707886"/>
          </a:xfrm>
          <a:prstGeom prst="rect">
            <a:avLst/>
          </a:prstGeom>
          <a:noFill/>
        </p:spPr>
        <p:txBody>
          <a:bodyPr wrap="none" rtlCol="0">
            <a:spAutoFit/>
          </a:bodyPr>
          <a:lstStyle/>
          <a:p>
            <a:r>
              <a:rPr lang="zh-TW" altLang="en-US" sz="4000" b="1" dirty="0">
                <a:latin typeface="Adobe 仿宋 Std R" panose="02020400000000000000" pitchFamily="18" charset="-128"/>
                <a:ea typeface="Adobe 仿宋 Std R" panose="02020400000000000000" pitchFamily="18" charset="-128"/>
              </a:rPr>
              <a:t>研究方法</a:t>
            </a:r>
            <a:endParaRPr lang="en-US" altLang="zh-TW" sz="2400" b="1" dirty="0">
              <a:latin typeface="Adobe 仿宋 Std R" panose="02020400000000000000" pitchFamily="18" charset="-128"/>
              <a:ea typeface="Adobe 仿宋 Std R" panose="02020400000000000000" pitchFamily="18" charset="-128"/>
            </a:endParaRPr>
          </a:p>
        </p:txBody>
      </p:sp>
      <p:sp>
        <p:nvSpPr>
          <p:cNvPr id="39" name="投影片編號版面配置區 6">
            <a:extLst>
              <a:ext uri="{FF2B5EF4-FFF2-40B4-BE49-F238E27FC236}">
                <a16:creationId xmlns:a16="http://schemas.microsoft.com/office/drawing/2014/main" id="{543831C4-E7EB-8FEC-D6FE-3883D5DA3DB5}"/>
              </a:ext>
            </a:extLst>
          </p:cNvPr>
          <p:cNvSpPr>
            <a:spLocks noGrp="1"/>
          </p:cNvSpPr>
          <p:nvPr>
            <p:ph type="sldNum" sz="quarter" idx="12"/>
          </p:nvPr>
        </p:nvSpPr>
        <p:spPr>
          <a:xfrm>
            <a:off x="9296400" y="6421005"/>
            <a:ext cx="2743200" cy="365125"/>
          </a:xfrm>
        </p:spPr>
        <p:txBody>
          <a:bodyPr/>
          <a:lstStyle/>
          <a:p>
            <a:fld id="{7DA83CBE-A3DA-4475-8E7E-C4720364E3C1}" type="slidenum">
              <a:rPr lang="zh-TW" altLang="en-US" sz="1600" smtClean="0"/>
              <a:t>6</a:t>
            </a:fld>
            <a:endParaRPr lang="zh-TW" altLang="en-US" sz="1600"/>
          </a:p>
        </p:txBody>
      </p:sp>
      <p:sp>
        <p:nvSpPr>
          <p:cNvPr id="51" name="文字方塊 50">
            <a:extLst>
              <a:ext uri="{FF2B5EF4-FFF2-40B4-BE49-F238E27FC236}">
                <a16:creationId xmlns:a16="http://schemas.microsoft.com/office/drawing/2014/main" id="{F90EE7DA-BC88-DF10-5E67-4E057629FF33}"/>
              </a:ext>
            </a:extLst>
          </p:cNvPr>
          <p:cNvSpPr txBox="1"/>
          <p:nvPr/>
        </p:nvSpPr>
        <p:spPr>
          <a:xfrm>
            <a:off x="984740" y="1468965"/>
            <a:ext cx="4591782" cy="523220"/>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r>
              <a:rPr lang="zh-TW" altLang="en-US" sz="2800" dirty="0">
                <a:effectLst>
                  <a:outerShdw blurRad="38100" dist="38100" dir="2700000" algn="tl">
                    <a:srgbClr val="000000">
                      <a:alpha val="43137"/>
                    </a:srgbClr>
                  </a:outerShdw>
                </a:effectLst>
              </a:rPr>
              <a:t>資料蒐集與變數預期影響</a:t>
            </a:r>
          </a:p>
        </p:txBody>
      </p:sp>
      <p:graphicFrame>
        <p:nvGraphicFramePr>
          <p:cNvPr id="5" name="表格 4">
            <a:extLst>
              <a:ext uri="{FF2B5EF4-FFF2-40B4-BE49-F238E27FC236}">
                <a16:creationId xmlns:a16="http://schemas.microsoft.com/office/drawing/2014/main" id="{F4270DA3-1811-BDB9-DCD7-46F1F7C54794}"/>
              </a:ext>
            </a:extLst>
          </p:cNvPr>
          <p:cNvGraphicFramePr>
            <a:graphicFrameLocks noGrp="1"/>
          </p:cNvGraphicFramePr>
          <p:nvPr>
            <p:extLst>
              <p:ext uri="{D42A27DB-BD31-4B8C-83A1-F6EECF244321}">
                <p14:modId xmlns:p14="http://schemas.microsoft.com/office/powerpoint/2010/main" val="3393220252"/>
              </p:ext>
            </p:extLst>
          </p:nvPr>
        </p:nvGraphicFramePr>
        <p:xfrm>
          <a:off x="862328" y="2050969"/>
          <a:ext cx="10625370" cy="4552604"/>
        </p:xfrm>
        <a:graphic>
          <a:graphicData uri="http://schemas.openxmlformats.org/drawingml/2006/table">
            <a:tbl>
              <a:tblPr firstRow="1" firstCol="1" bandRow="1">
                <a:tableStyleId>{EB344D84-9AFB-497E-A393-DC336BA19D2E}</a:tableStyleId>
              </a:tblPr>
              <a:tblGrid>
                <a:gridCol w="1857722">
                  <a:extLst>
                    <a:ext uri="{9D8B030D-6E8A-4147-A177-3AD203B41FA5}">
                      <a16:colId xmlns:a16="http://schemas.microsoft.com/office/drawing/2014/main" val="3656477896"/>
                    </a:ext>
                  </a:extLst>
                </a:gridCol>
                <a:gridCol w="4534190">
                  <a:extLst>
                    <a:ext uri="{9D8B030D-6E8A-4147-A177-3AD203B41FA5}">
                      <a16:colId xmlns:a16="http://schemas.microsoft.com/office/drawing/2014/main" val="406311181"/>
                    </a:ext>
                  </a:extLst>
                </a:gridCol>
                <a:gridCol w="2723137">
                  <a:extLst>
                    <a:ext uri="{9D8B030D-6E8A-4147-A177-3AD203B41FA5}">
                      <a16:colId xmlns:a16="http://schemas.microsoft.com/office/drawing/2014/main" val="2333469577"/>
                    </a:ext>
                  </a:extLst>
                </a:gridCol>
                <a:gridCol w="1510321">
                  <a:extLst>
                    <a:ext uri="{9D8B030D-6E8A-4147-A177-3AD203B41FA5}">
                      <a16:colId xmlns:a16="http://schemas.microsoft.com/office/drawing/2014/main" val="2006524341"/>
                    </a:ext>
                  </a:extLst>
                </a:gridCol>
              </a:tblGrid>
              <a:tr h="325186">
                <a:tc>
                  <a:txBody>
                    <a:bodyPr/>
                    <a:lstStyle/>
                    <a:p>
                      <a:pPr algn="ctr"/>
                      <a:r>
                        <a:rPr lang="zh-TW"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類型</a:t>
                      </a:r>
                      <a:endParaRPr lang="zh-TW" sz="3200" kern="100" dirty="0">
                        <a:effectLst/>
                        <a:latin typeface="Times New Roman" panose="02020603050405020304" pitchFamily="18" charset="0"/>
                        <a:ea typeface="Adobe 仿宋 Std R" panose="02020400000000000000" pitchFamily="18" charset="-128"/>
                        <a:cs typeface="Times New Roman" panose="02020603050405020304" pitchFamily="18" charset="0"/>
                      </a:endParaRPr>
                    </a:p>
                  </a:txBody>
                  <a:tcPr marL="68580" marR="68580" marT="0" marB="0" anchor="ctr">
                    <a:lnR w="19050" cap="flat" cmpd="sng" algn="ctr">
                      <a:solidFill>
                        <a:schemeClr val="bg1">
                          <a:lumMod val="85000"/>
                        </a:schemeClr>
                      </a:solidFill>
                      <a:prstDash val="solid"/>
                      <a:round/>
                      <a:headEnd type="none" w="med" len="med"/>
                      <a:tailEnd type="none" w="med" len="med"/>
                    </a:lnR>
                  </a:tcPr>
                </a:tc>
                <a:tc>
                  <a:txBody>
                    <a:bodyPr/>
                    <a:lstStyle/>
                    <a:p>
                      <a:pPr algn="ctr"/>
                      <a:r>
                        <a:rPr lang="zh-TW"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變數</a:t>
                      </a:r>
                      <a:endParaRPr lang="zh-TW" sz="3200" kern="100" dirty="0">
                        <a:effectLst/>
                        <a:latin typeface="Times New Roman" panose="02020603050405020304" pitchFamily="18" charset="0"/>
                        <a:ea typeface="Adobe 仿宋 Std R" panose="02020400000000000000" pitchFamily="18" charset="-128"/>
                        <a:cs typeface="Times New Roman" panose="02020603050405020304" pitchFamily="18" charset="0"/>
                      </a:endParaRPr>
                    </a:p>
                  </a:txBody>
                  <a:tcPr marL="68580" marR="68580" marT="0" marB="0" anchor="ctr">
                    <a:lnL w="19050" cap="flat" cmpd="sng" algn="ctr">
                      <a:solidFill>
                        <a:schemeClr val="bg1">
                          <a:lumMod val="85000"/>
                        </a:schemeClr>
                      </a:solidFill>
                      <a:prstDash val="solid"/>
                      <a:round/>
                      <a:headEnd type="none" w="med" len="med"/>
                      <a:tailEnd type="none" w="med" len="med"/>
                    </a:lnL>
                    <a:lnR w="19050" cap="flat" cmpd="sng" algn="ctr">
                      <a:solidFill>
                        <a:schemeClr val="bg1">
                          <a:lumMod val="85000"/>
                        </a:schemeClr>
                      </a:solidFill>
                      <a:prstDash val="solid"/>
                      <a:round/>
                      <a:headEnd type="none" w="med" len="med"/>
                      <a:tailEnd type="none" w="med" len="med"/>
                    </a:lnR>
                  </a:tcPr>
                </a:tc>
                <a:tc>
                  <a:txBody>
                    <a:bodyPr/>
                    <a:lstStyle/>
                    <a:p>
                      <a:pPr algn="ctr"/>
                      <a:r>
                        <a:rPr lang="zh-TW"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資料來源</a:t>
                      </a:r>
                      <a:endParaRPr lang="zh-TW" sz="3200" kern="100" dirty="0">
                        <a:effectLst/>
                        <a:latin typeface="Times New Roman" panose="02020603050405020304" pitchFamily="18" charset="0"/>
                        <a:ea typeface="Adobe 仿宋 Std R" panose="02020400000000000000" pitchFamily="18" charset="-128"/>
                        <a:cs typeface="Times New Roman" panose="02020603050405020304" pitchFamily="18" charset="0"/>
                      </a:endParaRPr>
                    </a:p>
                  </a:txBody>
                  <a:tcPr marL="68580" marR="68580" marT="0" marB="0" anchor="ctr">
                    <a:lnL w="19050" cap="flat" cmpd="sng" algn="ctr">
                      <a:solidFill>
                        <a:schemeClr val="bg1">
                          <a:lumMod val="85000"/>
                        </a:schemeClr>
                      </a:solidFill>
                      <a:prstDash val="solid"/>
                      <a:round/>
                      <a:headEnd type="none" w="med" len="med"/>
                      <a:tailEnd type="none" w="med" len="med"/>
                    </a:lnL>
                    <a:lnR w="19050" cap="flat" cmpd="sng" algn="ctr">
                      <a:solidFill>
                        <a:schemeClr val="bg1">
                          <a:lumMod val="85000"/>
                        </a:schemeClr>
                      </a:solidFill>
                      <a:prstDash val="solid"/>
                      <a:round/>
                      <a:headEnd type="none" w="med" len="med"/>
                      <a:tailEnd type="none" w="med" len="med"/>
                    </a:lnR>
                  </a:tcPr>
                </a:tc>
                <a:tc>
                  <a:txBody>
                    <a:bodyPr/>
                    <a:lstStyle/>
                    <a:p>
                      <a:pPr algn="ctr"/>
                      <a:r>
                        <a:rPr lang="zh-TW"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預期影響</a:t>
                      </a:r>
                      <a:endParaRPr lang="zh-TW" sz="3200" kern="100" dirty="0">
                        <a:effectLst/>
                        <a:latin typeface="Times New Roman" panose="02020603050405020304" pitchFamily="18" charset="0"/>
                        <a:ea typeface="Adobe 仿宋 Std R" panose="02020400000000000000" pitchFamily="18" charset="-128"/>
                        <a:cs typeface="Times New Roman" panose="02020603050405020304" pitchFamily="18" charset="0"/>
                      </a:endParaRPr>
                    </a:p>
                  </a:txBody>
                  <a:tcPr marL="68580" marR="68580" marT="0" marB="0" anchor="ctr">
                    <a:lnL w="19050" cap="flat" cmpd="sng" algn="ctr">
                      <a:solidFill>
                        <a:schemeClr val="bg1">
                          <a:lumMod val="85000"/>
                        </a:schemeClr>
                      </a:solidFill>
                      <a:prstDash val="solid"/>
                      <a:round/>
                      <a:headEnd type="none" w="med" len="med"/>
                      <a:tailEnd type="none" w="med" len="med"/>
                    </a:lnL>
                  </a:tcPr>
                </a:tc>
                <a:extLst>
                  <a:ext uri="{0D108BD9-81ED-4DB2-BD59-A6C34878D82A}">
                    <a16:rowId xmlns:a16="http://schemas.microsoft.com/office/drawing/2014/main" val="1202873553"/>
                  </a:ext>
                </a:extLst>
              </a:tr>
              <a:tr h="325186">
                <a:tc rowSpan="2">
                  <a:txBody>
                    <a:bodyPr/>
                    <a:lstStyle/>
                    <a:p>
                      <a:pPr algn="ctr"/>
                      <a:r>
                        <a:rPr lang="zh-TW"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應變數</a:t>
                      </a:r>
                      <a:endParaRPr lang="zh-TW" sz="3200" kern="100" dirty="0">
                        <a:effectLst/>
                        <a:latin typeface="Times New Roman" panose="02020603050405020304" pitchFamily="18" charset="0"/>
                        <a:ea typeface="Adobe 仿宋 Std R" panose="02020400000000000000" pitchFamily="18" charset="-128"/>
                        <a:cs typeface="Times New Roman" panose="02020603050405020304" pitchFamily="18" charset="0"/>
                      </a:endParaRPr>
                    </a:p>
                  </a:txBody>
                  <a:tcPr marL="68580" marR="68580" marT="0" marB="0" anchor="ctr">
                    <a:lnR w="19050" cap="flat" cmpd="sng" algn="ctr">
                      <a:solidFill>
                        <a:schemeClr val="bg1">
                          <a:lumMod val="85000"/>
                        </a:schemeClr>
                      </a:solidFill>
                      <a:prstDash val="solid"/>
                      <a:round/>
                      <a:headEnd type="none" w="med" len="med"/>
                      <a:tailEnd type="none" w="med" len="med"/>
                    </a:lnR>
                    <a:lnB w="19050" cap="flat" cmpd="sng" algn="ctr">
                      <a:solidFill>
                        <a:schemeClr val="bg1"/>
                      </a:solidFill>
                      <a:prstDash val="solid"/>
                      <a:round/>
                      <a:headEnd type="none" w="med" len="med"/>
                      <a:tailEnd type="none" w="med" len="med"/>
                    </a:lnB>
                  </a:tcPr>
                </a:tc>
                <a:tc>
                  <a:txBody>
                    <a:bodyPr/>
                    <a:lstStyle/>
                    <a:p>
                      <a:pPr algn="just"/>
                      <a:r>
                        <a:rPr lang="en-US" sz="2000" kern="0" dirty="0" err="1">
                          <a:effectLst/>
                          <a:latin typeface="Times New Roman" panose="02020603050405020304" pitchFamily="18" charset="0"/>
                          <a:ea typeface="Adobe 仿宋 Std R" panose="02020400000000000000" pitchFamily="18" charset="-128"/>
                          <a:cs typeface="Times New Roman" panose="02020603050405020304" pitchFamily="18" charset="0"/>
                        </a:rPr>
                        <a:t>YouBike</a:t>
                      </a:r>
                      <a:r>
                        <a:rPr lang="en-US"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 1.0/2.0</a:t>
                      </a:r>
                      <a:r>
                        <a:rPr lang="zh-TW"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站點租還量</a:t>
                      </a:r>
                      <a:endParaRPr lang="zh-TW" sz="3200" kern="100" dirty="0">
                        <a:effectLst/>
                        <a:latin typeface="Times New Roman" panose="02020603050405020304" pitchFamily="18" charset="0"/>
                        <a:ea typeface="Adobe 仿宋 Std R" panose="02020400000000000000" pitchFamily="18" charset="-128"/>
                        <a:cs typeface="Times New Roman" panose="02020603050405020304" pitchFamily="18" charset="0"/>
                      </a:endParaRPr>
                    </a:p>
                  </a:txBody>
                  <a:tcPr marL="68580" marR="68580" marT="0" marB="0" anchor="ctr">
                    <a:lnL w="19050" cap="flat" cmpd="sng" algn="ctr">
                      <a:solidFill>
                        <a:schemeClr val="bg1">
                          <a:lumMod val="85000"/>
                        </a:schemeClr>
                      </a:solidFill>
                      <a:prstDash val="solid"/>
                      <a:round/>
                      <a:headEnd type="none" w="med" len="med"/>
                      <a:tailEnd type="none" w="med" len="med"/>
                    </a:lnL>
                    <a:lnR w="19050" cap="flat" cmpd="sng" algn="ctr">
                      <a:solidFill>
                        <a:schemeClr val="bg1">
                          <a:lumMod val="85000"/>
                        </a:schemeClr>
                      </a:solidFill>
                      <a:prstDash val="solid"/>
                      <a:round/>
                      <a:headEnd type="none" w="med" len="med"/>
                      <a:tailEnd type="none" w="med" len="med"/>
                    </a:lnR>
                    <a:lnB w="19050" cap="flat" cmpd="sng" algn="ctr">
                      <a:solidFill>
                        <a:schemeClr val="bg1">
                          <a:lumMod val="85000"/>
                        </a:schemeClr>
                      </a:solidFill>
                      <a:prstDash val="solid"/>
                      <a:round/>
                      <a:headEnd type="none" w="med" len="med"/>
                      <a:tailEnd type="none" w="med" len="med"/>
                    </a:lnB>
                    <a:solidFill>
                      <a:schemeClr val="bg1"/>
                    </a:solidFill>
                  </a:tcPr>
                </a:tc>
                <a:tc rowSpan="2">
                  <a:txBody>
                    <a:bodyPr/>
                    <a:lstStyle/>
                    <a:p>
                      <a:pPr algn="ctr"/>
                      <a:r>
                        <a:rPr lang="zh-TW" sz="2000" kern="0">
                          <a:effectLst/>
                          <a:latin typeface="Times New Roman" panose="02020603050405020304" pitchFamily="18" charset="0"/>
                          <a:ea typeface="Adobe 仿宋 Std R" panose="02020400000000000000" pitchFamily="18" charset="-128"/>
                          <a:cs typeface="Times New Roman" panose="02020603050405020304" pitchFamily="18" charset="0"/>
                        </a:rPr>
                        <a:t>政府資料開放平臺</a:t>
                      </a:r>
                      <a:endParaRPr lang="zh-TW" sz="3200" kern="100">
                        <a:effectLst/>
                        <a:latin typeface="Times New Roman" panose="02020603050405020304" pitchFamily="18" charset="0"/>
                        <a:ea typeface="Adobe 仿宋 Std R" panose="02020400000000000000" pitchFamily="18" charset="-128"/>
                        <a:cs typeface="Times New Roman" panose="02020603050405020304" pitchFamily="18" charset="0"/>
                      </a:endParaRPr>
                    </a:p>
                  </a:txBody>
                  <a:tcPr marL="68580" marR="68580" marT="0" marB="0" anchor="ctr">
                    <a:lnL w="19050" cap="flat" cmpd="sng" algn="ctr">
                      <a:solidFill>
                        <a:schemeClr val="bg1">
                          <a:lumMod val="85000"/>
                        </a:schemeClr>
                      </a:solidFill>
                      <a:prstDash val="solid"/>
                      <a:round/>
                      <a:headEnd type="none" w="med" len="med"/>
                      <a:tailEnd type="none" w="med" len="med"/>
                    </a:lnL>
                    <a:lnR w="19050" cap="flat" cmpd="sng" algn="ctr">
                      <a:solidFill>
                        <a:schemeClr val="bg1">
                          <a:lumMod val="85000"/>
                        </a:schemeClr>
                      </a:solidFill>
                      <a:prstDash val="solid"/>
                      <a:round/>
                      <a:headEnd type="none" w="med" len="med"/>
                      <a:tailEnd type="none" w="med" len="med"/>
                    </a:lnR>
                    <a:lnB w="19050"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algn="ctr"/>
                      <a:r>
                        <a:rPr lang="en-US"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X</a:t>
                      </a:r>
                      <a:endParaRPr lang="zh-TW" sz="3200" kern="100" dirty="0">
                        <a:effectLst/>
                        <a:latin typeface="Times New Roman" panose="02020603050405020304" pitchFamily="18" charset="0"/>
                        <a:ea typeface="Adobe 仿宋 Std R" panose="02020400000000000000" pitchFamily="18" charset="-128"/>
                        <a:cs typeface="Times New Roman" panose="02020603050405020304" pitchFamily="18" charset="0"/>
                      </a:endParaRPr>
                    </a:p>
                  </a:txBody>
                  <a:tcPr marL="68580" marR="68580" marT="0" marB="0" anchor="ctr">
                    <a:lnL w="19050" cap="flat" cmpd="sng" algn="ctr">
                      <a:solidFill>
                        <a:schemeClr val="bg1">
                          <a:lumMod val="85000"/>
                        </a:schemeClr>
                      </a:solidFill>
                      <a:prstDash val="solid"/>
                      <a:round/>
                      <a:headEnd type="none" w="med" len="med"/>
                      <a:tailEnd type="none" w="med" len="med"/>
                    </a:lnL>
                    <a:lnB w="1905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8606075"/>
                  </a:ext>
                </a:extLst>
              </a:tr>
              <a:tr h="325186">
                <a:tc vMerge="1">
                  <a:txBody>
                    <a:bodyPr/>
                    <a:lstStyle/>
                    <a:p>
                      <a:endParaRPr lang="zh-TW" altLang="en-US"/>
                    </a:p>
                  </a:txBody>
                  <a:tcPr/>
                </a:tc>
                <a:tc>
                  <a:txBody>
                    <a:bodyPr/>
                    <a:lstStyle/>
                    <a:p>
                      <a:pPr algn="just"/>
                      <a:r>
                        <a:rPr lang="en-US" sz="2000" kern="0" dirty="0" err="1">
                          <a:effectLst/>
                          <a:latin typeface="Times New Roman" panose="02020603050405020304" pitchFamily="18" charset="0"/>
                          <a:ea typeface="Adobe 仿宋 Std R" panose="02020400000000000000" pitchFamily="18" charset="-128"/>
                          <a:cs typeface="Times New Roman" panose="02020603050405020304" pitchFamily="18" charset="0"/>
                        </a:rPr>
                        <a:t>YouBike</a:t>
                      </a:r>
                      <a:r>
                        <a:rPr lang="en-US"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 2.0</a:t>
                      </a:r>
                      <a:r>
                        <a:rPr lang="zh-TW"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起訖對騎乘比例</a:t>
                      </a:r>
                      <a:endParaRPr lang="zh-TW" sz="3200" kern="100" dirty="0">
                        <a:effectLst/>
                        <a:latin typeface="Times New Roman" panose="02020603050405020304" pitchFamily="18" charset="0"/>
                        <a:ea typeface="Adobe 仿宋 Std R" panose="02020400000000000000" pitchFamily="18" charset="-128"/>
                        <a:cs typeface="Times New Roman" panose="02020603050405020304" pitchFamily="18" charset="0"/>
                      </a:endParaRPr>
                    </a:p>
                  </a:txBody>
                  <a:tcPr marL="68580" marR="68580" marT="0" marB="0" anchor="ctr">
                    <a:lnL w="19050" cap="flat" cmpd="sng" algn="ctr">
                      <a:solidFill>
                        <a:schemeClr val="bg1">
                          <a:lumMod val="85000"/>
                        </a:schemeClr>
                      </a:solidFill>
                      <a:prstDash val="solid"/>
                      <a:round/>
                      <a:headEnd type="none" w="med" len="med"/>
                      <a:tailEnd type="none" w="med" len="med"/>
                    </a:lnL>
                    <a:lnR w="19050" cap="flat" cmpd="sng" algn="ctr">
                      <a:solidFill>
                        <a:schemeClr val="bg1">
                          <a:lumMod val="85000"/>
                        </a:schemeClr>
                      </a:solidFill>
                      <a:prstDash val="solid"/>
                      <a:round/>
                      <a:headEnd type="none" w="med" len="med"/>
                      <a:tailEnd type="none" w="med" len="med"/>
                    </a:lnR>
                    <a:lnT w="19050" cap="flat" cmpd="sng" algn="ctr">
                      <a:solidFill>
                        <a:schemeClr val="bg1">
                          <a:lumMod val="85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4081275852"/>
                  </a:ext>
                </a:extLst>
              </a:tr>
              <a:tr h="325186">
                <a:tc rowSpan="3">
                  <a:txBody>
                    <a:bodyPr/>
                    <a:lstStyle/>
                    <a:p>
                      <a:pPr algn="ctr"/>
                      <a:r>
                        <a:rPr lang="zh-TW"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社會經濟變量</a:t>
                      </a:r>
                      <a:endParaRPr lang="zh-TW" sz="3200" kern="100" dirty="0">
                        <a:effectLst/>
                        <a:latin typeface="Times New Roman" panose="02020603050405020304" pitchFamily="18" charset="0"/>
                        <a:ea typeface="Adobe 仿宋 Std R" panose="02020400000000000000" pitchFamily="18" charset="-128"/>
                        <a:cs typeface="Times New Roman" panose="02020603050405020304" pitchFamily="18" charset="0"/>
                      </a:endParaRPr>
                    </a:p>
                  </a:txBody>
                  <a:tcPr marL="68580" marR="68580" marT="0" marB="0" anchor="ct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just"/>
                      <a:r>
                        <a:rPr lang="zh-TW"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所在村里人口密度</a:t>
                      </a:r>
                      <a:endParaRPr lang="zh-TW" sz="3200" kern="100" dirty="0">
                        <a:effectLst/>
                        <a:latin typeface="Times New Roman" panose="02020603050405020304" pitchFamily="18" charset="0"/>
                        <a:ea typeface="Adobe 仿宋 Std R" panose="02020400000000000000" pitchFamily="18" charset="-128"/>
                        <a:cs typeface="Times New Roman" panose="02020603050405020304" pitchFamily="18" charset="0"/>
                      </a:endParaRPr>
                    </a:p>
                  </a:txBody>
                  <a:tcPr marL="68580" marR="68580" marT="0" marB="0" anchor="ctr">
                    <a:lnR w="19050" cap="flat" cmpd="sng" algn="ctr">
                      <a:solidFill>
                        <a:schemeClr val="bg1">
                          <a:lumMod val="85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solidFill>
                      <a:schemeClr val="bg1">
                        <a:lumMod val="95000"/>
                      </a:schemeClr>
                    </a:solidFill>
                  </a:tcPr>
                </a:tc>
                <a:tc rowSpan="2">
                  <a:txBody>
                    <a:bodyPr/>
                    <a:lstStyle/>
                    <a:p>
                      <a:pPr algn="ctr"/>
                      <a:r>
                        <a:rPr lang="zh-TW" sz="2000" kern="0">
                          <a:effectLst/>
                          <a:latin typeface="Times New Roman" panose="02020603050405020304" pitchFamily="18" charset="0"/>
                          <a:ea typeface="Adobe 仿宋 Std R" panose="02020400000000000000" pitchFamily="18" charset="-128"/>
                          <a:cs typeface="Times New Roman" panose="02020603050405020304" pitchFamily="18" charset="0"/>
                        </a:rPr>
                        <a:t>政府資料開放平臺</a:t>
                      </a:r>
                      <a:endParaRPr lang="zh-TW" sz="3200" kern="100">
                        <a:effectLst/>
                        <a:latin typeface="Times New Roman" panose="02020603050405020304" pitchFamily="18" charset="0"/>
                        <a:ea typeface="Adobe 仿宋 Std R" panose="02020400000000000000" pitchFamily="18" charset="-128"/>
                        <a:cs typeface="Times New Roman" panose="02020603050405020304" pitchFamily="18" charset="0"/>
                      </a:endParaRPr>
                    </a:p>
                  </a:txBody>
                  <a:tcPr marL="68580" marR="68580" marT="0" marB="0" anchor="ctr">
                    <a:lnL w="19050" cap="flat" cmpd="sng" algn="ctr">
                      <a:solidFill>
                        <a:schemeClr val="bg1">
                          <a:lumMod val="85000"/>
                        </a:schemeClr>
                      </a:solidFill>
                      <a:prstDash val="solid"/>
                      <a:round/>
                      <a:headEnd type="none" w="med" len="med"/>
                      <a:tailEnd type="none" w="med" len="med"/>
                    </a:lnL>
                    <a:lnR w="19050" cap="flat" cmpd="sng" algn="ctr">
                      <a:solidFill>
                        <a:schemeClr val="bg1">
                          <a:lumMod val="85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a:t>
                      </a:r>
                      <a:endParaRPr lang="zh-TW" sz="3200" kern="100" dirty="0">
                        <a:effectLst/>
                        <a:latin typeface="Times New Roman" panose="02020603050405020304" pitchFamily="18" charset="0"/>
                        <a:ea typeface="Adobe 仿宋 Std R" panose="02020400000000000000" pitchFamily="18" charset="-128"/>
                        <a:cs typeface="Times New Roman" panose="02020603050405020304" pitchFamily="18" charset="0"/>
                      </a:endParaRPr>
                    </a:p>
                  </a:txBody>
                  <a:tcPr marL="68580" marR="68580" marT="0" marB="0" anchor="ctr">
                    <a:lnL w="19050" cap="flat" cmpd="sng" algn="ctr">
                      <a:solidFill>
                        <a:schemeClr val="bg1">
                          <a:lumMod val="85000"/>
                        </a:schemeClr>
                      </a:solidFill>
                      <a:prstDash val="solid"/>
                      <a:round/>
                      <a:headEnd type="none" w="med" len="med"/>
                      <a:tailEnd type="none" w="med" len="med"/>
                    </a:lnL>
                    <a:lnT w="19050" cap="flat" cmpd="sng" algn="ctr">
                      <a:solidFill>
                        <a:schemeClr val="tx1">
                          <a:lumMod val="50000"/>
                          <a:lumOff val="50000"/>
                        </a:schemeClr>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35278480"/>
                  </a:ext>
                </a:extLst>
              </a:tr>
              <a:tr h="325186">
                <a:tc vMerge="1">
                  <a:txBody>
                    <a:bodyPr/>
                    <a:lstStyle/>
                    <a:p>
                      <a:endParaRPr lang="zh-TW" altLang="en-US"/>
                    </a:p>
                  </a:txBody>
                  <a:tcPr/>
                </a:tc>
                <a:tc>
                  <a:txBody>
                    <a:bodyPr/>
                    <a:lstStyle/>
                    <a:p>
                      <a:pPr algn="just"/>
                      <a:r>
                        <a:rPr lang="zh-TW"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所在村里所得中位數</a:t>
                      </a:r>
                      <a:endParaRPr lang="zh-TW" sz="3200" kern="100" dirty="0">
                        <a:effectLst/>
                        <a:latin typeface="Times New Roman" panose="02020603050405020304" pitchFamily="18" charset="0"/>
                        <a:ea typeface="Adobe 仿宋 Std R" panose="02020400000000000000" pitchFamily="18" charset="-128"/>
                        <a:cs typeface="Times New Roman" panose="02020603050405020304" pitchFamily="18" charset="0"/>
                      </a:endParaRPr>
                    </a:p>
                  </a:txBody>
                  <a:tcPr marL="68580" marR="68580" marT="0" marB="0" anchor="ctr">
                    <a:lnR w="19050" cap="flat" cmpd="sng" algn="ctr">
                      <a:solidFill>
                        <a:schemeClr val="bg1">
                          <a:lumMod val="85000"/>
                        </a:schemeClr>
                      </a:solidFill>
                      <a:prstDash val="solid"/>
                      <a:round/>
                      <a:headEnd type="none" w="med" len="med"/>
                      <a:tailEnd type="none" w="med" len="med"/>
                    </a:lnR>
                    <a:lnT w="19050" cap="flat" cmpd="sng" algn="ctr">
                      <a:solidFill>
                        <a:schemeClr val="bg1">
                          <a:lumMod val="85000"/>
                        </a:schemeClr>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solidFill>
                      <a:schemeClr val="bg1">
                        <a:lumMod val="95000"/>
                      </a:schemeClr>
                    </a:solidFill>
                  </a:tcPr>
                </a:tc>
                <a:tc vMerge="1">
                  <a:txBody>
                    <a:bodyPr/>
                    <a:lstStyle/>
                    <a:p>
                      <a:endParaRPr lang="zh-TW" altLang="en-US"/>
                    </a:p>
                  </a:txBody>
                  <a:tcPr/>
                </a:tc>
                <a:tc>
                  <a:txBody>
                    <a:bodyPr/>
                    <a:lstStyle/>
                    <a:p>
                      <a:pPr algn="ctr"/>
                      <a:r>
                        <a:rPr lang="en-US" sz="2000" kern="0">
                          <a:effectLst/>
                          <a:latin typeface="Times New Roman" panose="02020603050405020304" pitchFamily="18" charset="0"/>
                          <a:ea typeface="Adobe 仿宋 Std R" panose="02020400000000000000" pitchFamily="18" charset="-128"/>
                          <a:cs typeface="Times New Roman" panose="02020603050405020304" pitchFamily="18" charset="0"/>
                        </a:rPr>
                        <a:t>+</a:t>
                      </a:r>
                      <a:r>
                        <a:rPr lang="zh-TW" sz="2000" kern="0">
                          <a:effectLst/>
                          <a:latin typeface="Times New Roman" panose="02020603050405020304" pitchFamily="18" charset="0"/>
                          <a:ea typeface="Adobe 仿宋 Std R" panose="02020400000000000000" pitchFamily="18" charset="-128"/>
                          <a:cs typeface="Times New Roman" panose="02020603050405020304" pitchFamily="18" charset="0"/>
                        </a:rPr>
                        <a:t>（文獻）</a:t>
                      </a:r>
                      <a:endParaRPr lang="zh-TW" sz="3200" kern="100">
                        <a:effectLst/>
                        <a:latin typeface="Times New Roman" panose="02020603050405020304" pitchFamily="18" charset="0"/>
                        <a:ea typeface="Adobe 仿宋 Std R" panose="02020400000000000000" pitchFamily="18" charset="-128"/>
                        <a:cs typeface="Times New Roman" panose="02020603050405020304" pitchFamily="18" charset="0"/>
                      </a:endParaRPr>
                    </a:p>
                  </a:txBody>
                  <a:tcPr marL="68580" marR="68580" marT="0" marB="0" anchor="ctr">
                    <a:lnL w="19050" cap="flat" cmpd="sng" algn="ctr">
                      <a:solidFill>
                        <a:schemeClr val="bg1">
                          <a:lumMod val="85000"/>
                        </a:schemeClr>
                      </a:solidFill>
                      <a:prstDash val="solid"/>
                      <a:round/>
                      <a:headEnd type="none" w="med" len="med"/>
                      <a:tailEnd type="none" w="med" len="med"/>
                    </a:lnL>
                    <a:lnT w="19050" cap="flat" cmpd="sng" algn="ctr">
                      <a:solidFill>
                        <a:schemeClr val="bg1">
                          <a:lumMod val="85000"/>
                        </a:schemeClr>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41599481"/>
                  </a:ext>
                </a:extLst>
              </a:tr>
              <a:tr h="325186">
                <a:tc vMerge="1">
                  <a:txBody>
                    <a:bodyPr/>
                    <a:lstStyle/>
                    <a:p>
                      <a:endParaRPr lang="zh-TW" altLang="en-US"/>
                    </a:p>
                  </a:txBody>
                  <a:tcPr/>
                </a:tc>
                <a:tc>
                  <a:txBody>
                    <a:bodyPr/>
                    <a:lstStyle/>
                    <a:p>
                      <a:pPr algn="just"/>
                      <a:r>
                        <a:rPr lang="zh-TW"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土地使用</a:t>
                      </a:r>
                      <a:r>
                        <a:rPr lang="en-US"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a:t>
                      </a:r>
                      <a:r>
                        <a:rPr lang="zh-TW"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環域</a:t>
                      </a:r>
                      <a:r>
                        <a:rPr lang="en-US"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300</a:t>
                      </a:r>
                      <a:r>
                        <a:rPr lang="zh-TW"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公尺內商店數</a:t>
                      </a:r>
                      <a:endParaRPr lang="zh-TW" sz="3200" kern="100" dirty="0">
                        <a:effectLst/>
                        <a:latin typeface="Times New Roman" panose="02020603050405020304" pitchFamily="18" charset="0"/>
                        <a:ea typeface="Adobe 仿宋 Std R" panose="02020400000000000000" pitchFamily="18" charset="-128"/>
                        <a:cs typeface="Times New Roman" panose="02020603050405020304" pitchFamily="18" charset="0"/>
                      </a:endParaRPr>
                    </a:p>
                  </a:txBody>
                  <a:tcPr marL="68580" marR="68580" marT="0" marB="0" anchor="ctr">
                    <a:lnR w="19050" cap="flat" cmpd="sng" algn="ctr">
                      <a:solidFill>
                        <a:schemeClr val="bg1">
                          <a:lumMod val="85000"/>
                        </a:schemeClr>
                      </a:solidFill>
                      <a:prstDash val="solid"/>
                      <a:round/>
                      <a:headEnd type="none" w="med" len="med"/>
                      <a:tailEnd type="none" w="med" len="med"/>
                    </a:lnR>
                    <a:lnT w="19050" cap="flat" cmpd="sng" algn="ctr">
                      <a:solidFill>
                        <a:schemeClr val="bg1">
                          <a:lumMod val="85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a:r>
                        <a:rPr lang="en-US"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OpenStreetMap</a:t>
                      </a:r>
                      <a:endParaRPr lang="zh-TW" sz="3200" kern="100" dirty="0">
                        <a:effectLst/>
                        <a:latin typeface="Times New Roman" panose="02020603050405020304" pitchFamily="18" charset="0"/>
                        <a:ea typeface="Adobe 仿宋 Std R" panose="02020400000000000000" pitchFamily="18" charset="-128"/>
                        <a:cs typeface="Times New Roman" panose="02020603050405020304" pitchFamily="18" charset="0"/>
                      </a:endParaRPr>
                    </a:p>
                  </a:txBody>
                  <a:tcPr marL="68580" marR="68580" marT="0" marB="0" anchor="ctr">
                    <a:lnL w="19050" cap="flat" cmpd="sng" algn="ctr">
                      <a:solidFill>
                        <a:schemeClr val="bg1">
                          <a:lumMod val="85000"/>
                        </a:schemeClr>
                      </a:solidFill>
                      <a:prstDash val="solid"/>
                      <a:round/>
                      <a:headEnd type="none" w="med" len="med"/>
                      <a:tailEnd type="none" w="med" len="med"/>
                    </a:lnL>
                    <a:lnR w="19050" cap="flat" cmpd="sng" algn="ctr">
                      <a:solidFill>
                        <a:schemeClr val="bg1">
                          <a:lumMod val="85000"/>
                        </a:schemeClr>
                      </a:solidFill>
                      <a:prstDash val="solid"/>
                      <a:round/>
                      <a:headEnd type="none" w="med" len="med"/>
                      <a:tailEnd type="none" w="med" len="med"/>
                    </a:lnR>
                    <a:lnT w="19050" cap="flat" cmpd="sng" algn="ctr">
                      <a:solidFill>
                        <a:schemeClr val="bg1">
                          <a:lumMod val="85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a:r>
                        <a:rPr lang="en-US"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a:t>
                      </a:r>
                      <a:endParaRPr lang="zh-TW" sz="3200" kern="100" dirty="0">
                        <a:effectLst/>
                        <a:latin typeface="Times New Roman" panose="02020603050405020304" pitchFamily="18" charset="0"/>
                        <a:ea typeface="Adobe 仿宋 Std R" panose="02020400000000000000" pitchFamily="18" charset="-128"/>
                        <a:cs typeface="Times New Roman" panose="02020603050405020304" pitchFamily="18" charset="0"/>
                      </a:endParaRPr>
                    </a:p>
                  </a:txBody>
                  <a:tcPr marL="68580" marR="68580" marT="0" marB="0" anchor="ctr">
                    <a:lnL w="19050" cap="flat" cmpd="sng" algn="ctr">
                      <a:solidFill>
                        <a:schemeClr val="bg1">
                          <a:lumMod val="85000"/>
                        </a:schemeClr>
                      </a:solidFill>
                      <a:prstDash val="solid"/>
                      <a:round/>
                      <a:headEnd type="none" w="med" len="med"/>
                      <a:tailEnd type="none" w="med" len="med"/>
                    </a:lnL>
                    <a:lnT w="19050" cap="flat" cmpd="sng" algn="ctr">
                      <a:solidFill>
                        <a:schemeClr val="bg1">
                          <a:lumMod val="85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45037844"/>
                  </a:ext>
                </a:extLst>
              </a:tr>
              <a:tr h="325186">
                <a:tc rowSpan="3">
                  <a:txBody>
                    <a:bodyPr/>
                    <a:lstStyle/>
                    <a:p>
                      <a:pPr algn="ctr"/>
                      <a:r>
                        <a:rPr lang="zh-TW"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建成環境因素</a:t>
                      </a:r>
                      <a:endParaRPr lang="zh-TW" sz="3200" kern="100" dirty="0">
                        <a:effectLst/>
                        <a:latin typeface="Times New Roman" panose="02020603050405020304" pitchFamily="18" charset="0"/>
                        <a:ea typeface="Adobe 仿宋 Std R" panose="02020400000000000000" pitchFamily="18" charset="-128"/>
                        <a:cs typeface="Times New Roman" panose="02020603050405020304" pitchFamily="18" charset="0"/>
                      </a:endParaRPr>
                    </a:p>
                  </a:txBody>
                  <a:tcPr marL="68580" marR="68580" marT="0" marB="0" anchor="ct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just"/>
                      <a:r>
                        <a:rPr lang="zh-TW"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環域</a:t>
                      </a:r>
                      <a:r>
                        <a:rPr lang="en-US" altLang="zh-TW"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 </a:t>
                      </a:r>
                      <a:r>
                        <a:rPr lang="en-US"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300 </a:t>
                      </a:r>
                      <a:r>
                        <a:rPr lang="zh-TW"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公尺內是否有大專院校</a:t>
                      </a:r>
                      <a:endParaRPr lang="zh-TW" sz="3200" kern="100" dirty="0">
                        <a:effectLst/>
                        <a:latin typeface="Times New Roman" panose="02020603050405020304" pitchFamily="18" charset="0"/>
                        <a:ea typeface="Adobe 仿宋 Std R" panose="02020400000000000000" pitchFamily="18" charset="-128"/>
                        <a:cs typeface="Times New Roman" panose="02020603050405020304" pitchFamily="18" charset="0"/>
                      </a:endParaRPr>
                    </a:p>
                  </a:txBody>
                  <a:tcPr marL="68580" marR="68580" marT="0" marB="0" anchor="ctr">
                    <a:lnR w="19050" cap="flat" cmpd="sng" algn="ctr">
                      <a:solidFill>
                        <a:schemeClr val="bg1">
                          <a:lumMod val="85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solidFill>
                      <a:schemeClr val="bg1"/>
                    </a:solidFill>
                  </a:tcPr>
                </a:tc>
                <a:tc rowSpan="2">
                  <a:txBody>
                    <a:bodyPr/>
                    <a:lstStyle/>
                    <a:p>
                      <a:pPr algn="ctr"/>
                      <a:r>
                        <a:rPr lang="zh-TW"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政府資料開放平臺</a:t>
                      </a:r>
                      <a:endParaRPr lang="zh-TW" sz="3200" kern="100" dirty="0">
                        <a:effectLst/>
                        <a:latin typeface="Times New Roman" panose="02020603050405020304" pitchFamily="18" charset="0"/>
                        <a:ea typeface="Adobe 仿宋 Std R" panose="02020400000000000000" pitchFamily="18" charset="-128"/>
                        <a:cs typeface="Times New Roman" panose="02020603050405020304" pitchFamily="18" charset="0"/>
                      </a:endParaRPr>
                    </a:p>
                  </a:txBody>
                  <a:tcPr marL="68580" marR="68580" marT="0" marB="0" anchor="ctr">
                    <a:lnL w="19050" cap="flat" cmpd="sng" algn="ctr">
                      <a:solidFill>
                        <a:schemeClr val="bg1">
                          <a:lumMod val="85000"/>
                        </a:schemeClr>
                      </a:solidFill>
                      <a:prstDash val="solid"/>
                      <a:round/>
                      <a:headEnd type="none" w="med" len="med"/>
                      <a:tailEnd type="none" w="med" len="med"/>
                    </a:lnL>
                    <a:lnR w="19050" cap="flat" cmpd="sng" algn="ctr">
                      <a:solidFill>
                        <a:schemeClr val="bg1">
                          <a:lumMod val="85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a:t>
                      </a:r>
                      <a:endParaRPr lang="zh-TW" sz="3200" kern="100" dirty="0">
                        <a:effectLst/>
                        <a:latin typeface="Times New Roman" panose="02020603050405020304" pitchFamily="18" charset="0"/>
                        <a:ea typeface="Adobe 仿宋 Std R" panose="02020400000000000000" pitchFamily="18" charset="-128"/>
                        <a:cs typeface="Times New Roman" panose="02020603050405020304" pitchFamily="18" charset="0"/>
                      </a:endParaRPr>
                    </a:p>
                  </a:txBody>
                  <a:tcPr marL="68580" marR="68580" marT="0" marB="0" anchor="ctr">
                    <a:lnL w="19050" cap="flat" cmpd="sng" algn="ctr">
                      <a:solidFill>
                        <a:schemeClr val="bg1">
                          <a:lumMod val="85000"/>
                        </a:schemeClr>
                      </a:solidFill>
                      <a:prstDash val="solid"/>
                      <a:round/>
                      <a:headEnd type="none" w="med" len="med"/>
                      <a:tailEnd type="none" w="med" len="med"/>
                    </a:lnL>
                    <a:lnT w="19050" cap="flat" cmpd="sng" algn="ctr">
                      <a:solidFill>
                        <a:schemeClr val="tx1">
                          <a:lumMod val="50000"/>
                          <a:lumOff val="50000"/>
                        </a:schemeClr>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28860208"/>
                  </a:ext>
                </a:extLst>
              </a:tr>
              <a:tr h="325186">
                <a:tc vMerge="1">
                  <a:txBody>
                    <a:bodyPr/>
                    <a:lstStyle/>
                    <a:p>
                      <a:endParaRPr lang="zh-TW" altLang="en-US"/>
                    </a:p>
                  </a:txBody>
                  <a:tcPr/>
                </a:tc>
                <a:tc>
                  <a:txBody>
                    <a:bodyPr/>
                    <a:lstStyle/>
                    <a:p>
                      <a:pPr algn="just"/>
                      <a:r>
                        <a:rPr lang="zh-TW"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環域</a:t>
                      </a:r>
                      <a:r>
                        <a:rPr lang="en-US" altLang="zh-TW"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 </a:t>
                      </a:r>
                      <a:r>
                        <a:rPr lang="en-US"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300 </a:t>
                      </a:r>
                      <a:r>
                        <a:rPr lang="zh-TW"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公尺內是否有中學（國高中）</a:t>
                      </a:r>
                      <a:endParaRPr lang="zh-TW" sz="3200" kern="100" dirty="0">
                        <a:effectLst/>
                        <a:latin typeface="Times New Roman" panose="02020603050405020304" pitchFamily="18" charset="0"/>
                        <a:ea typeface="Adobe 仿宋 Std R" panose="02020400000000000000" pitchFamily="18" charset="-128"/>
                        <a:cs typeface="Times New Roman" panose="02020603050405020304" pitchFamily="18" charset="0"/>
                      </a:endParaRPr>
                    </a:p>
                  </a:txBody>
                  <a:tcPr marL="68580" marR="68580" marT="0" marB="0" anchor="ctr">
                    <a:lnR w="19050" cap="flat" cmpd="sng" algn="ctr">
                      <a:solidFill>
                        <a:schemeClr val="bg1">
                          <a:lumMod val="85000"/>
                        </a:schemeClr>
                      </a:solidFill>
                      <a:prstDash val="solid"/>
                      <a:round/>
                      <a:headEnd type="none" w="med" len="med"/>
                      <a:tailEnd type="none" w="med" len="med"/>
                    </a:lnR>
                    <a:lnT w="19050" cap="flat" cmpd="sng" algn="ctr">
                      <a:solidFill>
                        <a:schemeClr val="bg1">
                          <a:lumMod val="85000"/>
                        </a:schemeClr>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solidFill>
                      <a:schemeClr val="bg1"/>
                    </a:solidFill>
                  </a:tcPr>
                </a:tc>
                <a:tc vMerge="1">
                  <a:txBody>
                    <a:bodyPr/>
                    <a:lstStyle/>
                    <a:p>
                      <a:endParaRPr lang="zh-TW" altLang="en-US"/>
                    </a:p>
                  </a:txBody>
                  <a:tcPr/>
                </a:tc>
                <a:tc>
                  <a:txBody>
                    <a:bodyPr/>
                    <a:lstStyle/>
                    <a:p>
                      <a:pPr algn="ctr"/>
                      <a:r>
                        <a:rPr lang="en-US"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a:t>
                      </a:r>
                      <a:endParaRPr lang="zh-TW" sz="3200" kern="100" dirty="0">
                        <a:effectLst/>
                        <a:latin typeface="Times New Roman" panose="02020603050405020304" pitchFamily="18" charset="0"/>
                        <a:ea typeface="Adobe 仿宋 Std R" panose="02020400000000000000" pitchFamily="18" charset="-128"/>
                        <a:cs typeface="Times New Roman" panose="02020603050405020304" pitchFamily="18" charset="0"/>
                      </a:endParaRPr>
                    </a:p>
                  </a:txBody>
                  <a:tcPr marL="68580" marR="68580" marT="0" marB="0" anchor="ctr">
                    <a:lnL w="19050" cap="flat" cmpd="sng" algn="ctr">
                      <a:solidFill>
                        <a:schemeClr val="bg1">
                          <a:lumMod val="85000"/>
                        </a:schemeClr>
                      </a:solidFill>
                      <a:prstDash val="solid"/>
                      <a:round/>
                      <a:headEnd type="none" w="med" len="med"/>
                      <a:tailEnd type="none" w="med" len="med"/>
                    </a:lnL>
                    <a:lnT w="19050" cap="flat" cmpd="sng" algn="ctr">
                      <a:solidFill>
                        <a:schemeClr val="bg1">
                          <a:lumMod val="85000"/>
                        </a:schemeClr>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15882825"/>
                  </a:ext>
                </a:extLst>
              </a:tr>
              <a:tr h="325186">
                <a:tc vMerge="1">
                  <a:txBody>
                    <a:bodyPr/>
                    <a:lstStyle/>
                    <a:p>
                      <a:endParaRPr lang="zh-TW" altLang="en-US"/>
                    </a:p>
                  </a:txBody>
                  <a:tcPr/>
                </a:tc>
                <a:tc>
                  <a:txBody>
                    <a:bodyPr/>
                    <a:lstStyle/>
                    <a:p>
                      <a:pPr algn="just"/>
                      <a:r>
                        <a:rPr lang="zh-TW"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環域</a:t>
                      </a:r>
                      <a:r>
                        <a:rPr lang="en-US" altLang="zh-TW"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 </a:t>
                      </a:r>
                      <a:r>
                        <a:rPr lang="en-US"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300 </a:t>
                      </a:r>
                      <a:r>
                        <a:rPr lang="zh-TW"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公尺內人行道總長度</a:t>
                      </a:r>
                      <a:endParaRPr lang="zh-TW" sz="3200" kern="100" dirty="0">
                        <a:effectLst/>
                        <a:latin typeface="Times New Roman" panose="02020603050405020304" pitchFamily="18" charset="0"/>
                        <a:ea typeface="Adobe 仿宋 Std R" panose="02020400000000000000" pitchFamily="18" charset="-128"/>
                        <a:cs typeface="Times New Roman" panose="02020603050405020304" pitchFamily="18" charset="0"/>
                      </a:endParaRPr>
                    </a:p>
                  </a:txBody>
                  <a:tcPr marL="68580" marR="68580" marT="0" marB="0" anchor="ctr">
                    <a:lnR w="19050" cap="flat" cmpd="sng" algn="ctr">
                      <a:solidFill>
                        <a:schemeClr val="bg1">
                          <a:lumMod val="85000"/>
                        </a:schemeClr>
                      </a:solidFill>
                      <a:prstDash val="solid"/>
                      <a:round/>
                      <a:headEnd type="none" w="med" len="med"/>
                      <a:tailEnd type="none" w="med" len="med"/>
                    </a:lnR>
                    <a:lnT w="19050" cap="flat" cmpd="sng" algn="ctr">
                      <a:solidFill>
                        <a:schemeClr val="bg1">
                          <a:lumMod val="85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lang="zh-TW" sz="2000" kern="0">
                          <a:effectLst/>
                          <a:latin typeface="Times New Roman" panose="02020603050405020304" pitchFamily="18" charset="0"/>
                          <a:ea typeface="Adobe 仿宋 Std R" panose="02020400000000000000" pitchFamily="18" charset="-128"/>
                          <a:cs typeface="Times New Roman" panose="02020603050405020304" pitchFamily="18" charset="0"/>
                        </a:rPr>
                        <a:t>營建署人行道資料庫</a:t>
                      </a:r>
                      <a:endParaRPr lang="zh-TW" sz="3200" kern="100">
                        <a:effectLst/>
                        <a:latin typeface="Times New Roman" panose="02020603050405020304" pitchFamily="18" charset="0"/>
                        <a:ea typeface="Adobe 仿宋 Std R" panose="02020400000000000000" pitchFamily="18" charset="-128"/>
                        <a:cs typeface="Times New Roman" panose="02020603050405020304" pitchFamily="18" charset="0"/>
                      </a:endParaRPr>
                    </a:p>
                  </a:txBody>
                  <a:tcPr marL="68580" marR="68580" marT="0" marB="0" anchor="ctr">
                    <a:lnL w="19050" cap="flat" cmpd="sng" algn="ctr">
                      <a:solidFill>
                        <a:schemeClr val="bg1">
                          <a:lumMod val="85000"/>
                        </a:schemeClr>
                      </a:solidFill>
                      <a:prstDash val="solid"/>
                      <a:round/>
                      <a:headEnd type="none" w="med" len="med"/>
                      <a:tailEnd type="none" w="med" len="med"/>
                    </a:lnL>
                    <a:lnR w="19050" cap="flat" cmpd="sng" algn="ctr">
                      <a:solidFill>
                        <a:schemeClr val="bg1">
                          <a:lumMod val="85000"/>
                        </a:schemeClr>
                      </a:solidFill>
                      <a:prstDash val="solid"/>
                      <a:round/>
                      <a:headEnd type="none" w="med" len="med"/>
                      <a:tailEnd type="none" w="med" len="med"/>
                    </a:lnR>
                    <a:lnT w="19050" cap="flat" cmpd="sng" algn="ctr">
                      <a:solidFill>
                        <a:schemeClr val="bg1">
                          <a:lumMod val="85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lang="en-US"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a:t>
                      </a:r>
                      <a:endParaRPr lang="zh-TW" sz="3200" kern="100" dirty="0">
                        <a:effectLst/>
                        <a:latin typeface="Times New Roman" panose="02020603050405020304" pitchFamily="18" charset="0"/>
                        <a:ea typeface="Adobe 仿宋 Std R" panose="02020400000000000000" pitchFamily="18" charset="-128"/>
                        <a:cs typeface="Times New Roman" panose="02020603050405020304" pitchFamily="18" charset="0"/>
                      </a:endParaRPr>
                    </a:p>
                  </a:txBody>
                  <a:tcPr marL="68580" marR="68580" marT="0" marB="0" anchor="ctr">
                    <a:lnL w="19050" cap="flat" cmpd="sng" algn="ctr">
                      <a:solidFill>
                        <a:schemeClr val="bg1">
                          <a:lumMod val="85000"/>
                        </a:schemeClr>
                      </a:solidFill>
                      <a:prstDash val="solid"/>
                      <a:round/>
                      <a:headEnd type="none" w="med" len="med"/>
                      <a:tailEnd type="none" w="med" len="med"/>
                    </a:lnL>
                    <a:lnT w="19050" cap="flat" cmpd="sng" algn="ctr">
                      <a:solidFill>
                        <a:schemeClr val="bg1">
                          <a:lumMod val="85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58096823"/>
                  </a:ext>
                </a:extLst>
              </a:tr>
              <a:tr h="325186">
                <a:tc rowSpan="5">
                  <a:txBody>
                    <a:bodyPr/>
                    <a:lstStyle/>
                    <a:p>
                      <a:pPr algn="ctr"/>
                      <a:r>
                        <a:rPr lang="zh-TW"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交通運輸因素</a:t>
                      </a:r>
                      <a:endParaRPr lang="zh-TW" sz="3200" kern="100" dirty="0">
                        <a:effectLst/>
                        <a:latin typeface="Times New Roman" panose="02020603050405020304" pitchFamily="18" charset="0"/>
                        <a:ea typeface="Adobe 仿宋 Std R" panose="02020400000000000000" pitchFamily="18" charset="-128"/>
                        <a:cs typeface="Times New Roman" panose="02020603050405020304" pitchFamily="18" charset="0"/>
                      </a:endParaRPr>
                    </a:p>
                  </a:txBody>
                  <a:tcPr marL="68580" marR="68580" marT="0" marB="0" anchor="ctr">
                    <a:lnT w="19050" cap="flat" cmpd="sng" algn="ctr">
                      <a:solidFill>
                        <a:schemeClr val="bg1"/>
                      </a:solidFill>
                      <a:prstDash val="solid"/>
                      <a:round/>
                      <a:headEnd type="none" w="med" len="med"/>
                      <a:tailEnd type="none" w="med" len="med"/>
                    </a:lnT>
                  </a:tcPr>
                </a:tc>
                <a:tc>
                  <a:txBody>
                    <a:bodyPr/>
                    <a:lstStyle/>
                    <a:p>
                      <a:pPr algn="just"/>
                      <a:r>
                        <a:rPr lang="zh-TW"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與捷運站的直線距離</a:t>
                      </a:r>
                      <a:endParaRPr lang="zh-TW" sz="3200" kern="100" dirty="0">
                        <a:effectLst/>
                        <a:latin typeface="Times New Roman" panose="02020603050405020304" pitchFamily="18" charset="0"/>
                        <a:ea typeface="Adobe 仿宋 Std R" panose="02020400000000000000" pitchFamily="18" charset="-128"/>
                        <a:cs typeface="Times New Roman" panose="02020603050405020304" pitchFamily="18" charset="0"/>
                      </a:endParaRPr>
                    </a:p>
                  </a:txBody>
                  <a:tcPr marL="68580" marR="68580" marT="0" marB="0" anchor="ctr">
                    <a:lnR w="19050" cap="flat" cmpd="sng" algn="ctr">
                      <a:solidFill>
                        <a:schemeClr val="bg1">
                          <a:lumMod val="85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solidFill>
                      <a:schemeClr val="bg1">
                        <a:lumMod val="95000"/>
                      </a:schemeClr>
                    </a:solidFill>
                  </a:tcPr>
                </a:tc>
                <a:tc rowSpan="4">
                  <a:txBody>
                    <a:bodyPr/>
                    <a:lstStyle/>
                    <a:p>
                      <a:pPr algn="ctr"/>
                      <a:r>
                        <a:rPr lang="zh-TW"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運輸資料流通服務平臺</a:t>
                      </a:r>
                      <a:endParaRPr lang="zh-TW" sz="3200" kern="100" dirty="0">
                        <a:effectLst/>
                        <a:latin typeface="Times New Roman" panose="02020603050405020304" pitchFamily="18" charset="0"/>
                        <a:ea typeface="Adobe 仿宋 Std R" panose="02020400000000000000" pitchFamily="18" charset="-128"/>
                        <a:cs typeface="Times New Roman" panose="02020603050405020304" pitchFamily="18" charset="0"/>
                      </a:endParaRPr>
                    </a:p>
                  </a:txBody>
                  <a:tcPr marL="68580" marR="68580" marT="0" marB="0" anchor="ctr">
                    <a:lnL w="19050" cap="flat" cmpd="sng" algn="ctr">
                      <a:solidFill>
                        <a:schemeClr val="bg1">
                          <a:lumMod val="85000"/>
                        </a:schemeClr>
                      </a:solidFill>
                      <a:prstDash val="solid"/>
                      <a:round/>
                      <a:headEnd type="none" w="med" len="med"/>
                      <a:tailEnd type="none" w="med" len="med"/>
                    </a:lnL>
                    <a:lnR w="19050" cap="flat" cmpd="sng" algn="ctr">
                      <a:solidFill>
                        <a:schemeClr val="bg1">
                          <a:lumMod val="85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a:t>
                      </a:r>
                      <a:endParaRPr lang="zh-TW" sz="3200" kern="100" dirty="0">
                        <a:effectLst/>
                        <a:latin typeface="Times New Roman" panose="02020603050405020304" pitchFamily="18" charset="0"/>
                        <a:ea typeface="Adobe 仿宋 Std R" panose="02020400000000000000" pitchFamily="18" charset="-128"/>
                        <a:cs typeface="Times New Roman" panose="02020603050405020304" pitchFamily="18" charset="0"/>
                      </a:endParaRPr>
                    </a:p>
                  </a:txBody>
                  <a:tcPr marL="68580" marR="68580" marT="0" marB="0" anchor="ctr">
                    <a:lnL w="19050" cap="flat" cmpd="sng" algn="ctr">
                      <a:solidFill>
                        <a:schemeClr val="bg1">
                          <a:lumMod val="85000"/>
                        </a:schemeClr>
                      </a:solidFill>
                      <a:prstDash val="solid"/>
                      <a:round/>
                      <a:headEnd type="none" w="med" len="med"/>
                      <a:tailEnd type="none" w="med" len="med"/>
                    </a:lnL>
                    <a:lnT w="19050" cap="flat" cmpd="sng" algn="ctr">
                      <a:solidFill>
                        <a:schemeClr val="tx1">
                          <a:lumMod val="50000"/>
                          <a:lumOff val="50000"/>
                        </a:schemeClr>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95715393"/>
                  </a:ext>
                </a:extLst>
              </a:tr>
              <a:tr h="325186">
                <a:tc vMerge="1">
                  <a:txBody>
                    <a:bodyPr/>
                    <a:lstStyle/>
                    <a:p>
                      <a:endParaRPr lang="zh-TW" altLang="en-US"/>
                    </a:p>
                  </a:txBody>
                  <a:tcPr/>
                </a:tc>
                <a:tc>
                  <a:txBody>
                    <a:bodyPr/>
                    <a:lstStyle/>
                    <a:p>
                      <a:pPr algn="just"/>
                      <a:r>
                        <a:rPr lang="zh-TW"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環域</a:t>
                      </a:r>
                      <a:r>
                        <a:rPr lang="en-US"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300</a:t>
                      </a:r>
                      <a:r>
                        <a:rPr lang="zh-TW"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公尺內自行車路線總長度</a:t>
                      </a:r>
                      <a:endParaRPr lang="zh-TW" sz="3200" kern="100" dirty="0">
                        <a:effectLst/>
                        <a:latin typeface="Times New Roman" panose="02020603050405020304" pitchFamily="18" charset="0"/>
                        <a:ea typeface="Adobe 仿宋 Std R" panose="02020400000000000000" pitchFamily="18" charset="-128"/>
                        <a:cs typeface="Times New Roman" panose="02020603050405020304" pitchFamily="18" charset="0"/>
                      </a:endParaRPr>
                    </a:p>
                  </a:txBody>
                  <a:tcPr marL="68580" marR="68580" marT="0" marB="0" anchor="ctr">
                    <a:lnR w="19050" cap="flat" cmpd="sng" algn="ctr">
                      <a:solidFill>
                        <a:schemeClr val="bg1">
                          <a:lumMod val="85000"/>
                        </a:schemeClr>
                      </a:solidFill>
                      <a:prstDash val="solid"/>
                      <a:round/>
                      <a:headEnd type="none" w="med" len="med"/>
                      <a:tailEnd type="none" w="med" len="med"/>
                    </a:lnR>
                    <a:lnT w="19050" cap="flat" cmpd="sng" algn="ctr">
                      <a:solidFill>
                        <a:schemeClr val="bg1">
                          <a:lumMod val="85000"/>
                        </a:schemeClr>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solidFill>
                      <a:schemeClr val="bg1">
                        <a:lumMod val="95000"/>
                      </a:schemeClr>
                    </a:solidFill>
                  </a:tcPr>
                </a:tc>
                <a:tc vMerge="1">
                  <a:txBody>
                    <a:bodyPr/>
                    <a:lstStyle/>
                    <a:p>
                      <a:endParaRPr lang="zh-TW" altLang="en-US"/>
                    </a:p>
                  </a:txBody>
                  <a:tcPr/>
                </a:tc>
                <a:tc>
                  <a:txBody>
                    <a:bodyPr/>
                    <a:lstStyle/>
                    <a:p>
                      <a:pPr algn="ctr"/>
                      <a:r>
                        <a:rPr lang="en-US"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a:t>
                      </a:r>
                      <a:endParaRPr lang="zh-TW" sz="3200" kern="100" dirty="0">
                        <a:effectLst/>
                        <a:latin typeface="Times New Roman" panose="02020603050405020304" pitchFamily="18" charset="0"/>
                        <a:ea typeface="Adobe 仿宋 Std R" panose="02020400000000000000" pitchFamily="18" charset="-128"/>
                        <a:cs typeface="Times New Roman" panose="02020603050405020304" pitchFamily="18" charset="0"/>
                      </a:endParaRPr>
                    </a:p>
                  </a:txBody>
                  <a:tcPr marL="68580" marR="68580" marT="0" marB="0" anchor="ctr">
                    <a:lnL w="19050" cap="flat" cmpd="sng" algn="ctr">
                      <a:solidFill>
                        <a:schemeClr val="bg1">
                          <a:lumMod val="85000"/>
                        </a:schemeClr>
                      </a:solidFill>
                      <a:prstDash val="solid"/>
                      <a:round/>
                      <a:headEnd type="none" w="med" len="med"/>
                      <a:tailEnd type="none" w="med" len="med"/>
                    </a:lnL>
                    <a:lnT w="19050" cap="flat" cmpd="sng" algn="ctr">
                      <a:solidFill>
                        <a:schemeClr val="bg1">
                          <a:lumMod val="85000"/>
                        </a:schemeClr>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68679315"/>
                  </a:ext>
                </a:extLst>
              </a:tr>
              <a:tr h="325186">
                <a:tc vMerge="1">
                  <a:txBody>
                    <a:bodyPr/>
                    <a:lstStyle/>
                    <a:p>
                      <a:endParaRPr lang="zh-TW" altLang="en-US"/>
                    </a:p>
                  </a:txBody>
                  <a:tcPr/>
                </a:tc>
                <a:tc>
                  <a:txBody>
                    <a:bodyPr/>
                    <a:lstStyle/>
                    <a:p>
                      <a:pPr algn="just"/>
                      <a:r>
                        <a:rPr lang="zh-TW"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停車場的停車位總數</a:t>
                      </a:r>
                      <a:endParaRPr lang="zh-TW" sz="3200" kern="100" dirty="0">
                        <a:effectLst/>
                        <a:latin typeface="Times New Roman" panose="02020603050405020304" pitchFamily="18" charset="0"/>
                        <a:ea typeface="Adobe 仿宋 Std R" panose="02020400000000000000" pitchFamily="18" charset="-128"/>
                        <a:cs typeface="Times New Roman" panose="02020603050405020304" pitchFamily="18" charset="0"/>
                      </a:endParaRPr>
                    </a:p>
                  </a:txBody>
                  <a:tcPr marL="68580" marR="68580" marT="0" marB="0" anchor="ctr">
                    <a:lnR w="19050" cap="flat" cmpd="sng" algn="ctr">
                      <a:solidFill>
                        <a:schemeClr val="bg1">
                          <a:lumMod val="85000"/>
                        </a:schemeClr>
                      </a:solidFill>
                      <a:prstDash val="solid"/>
                      <a:round/>
                      <a:headEnd type="none" w="med" len="med"/>
                      <a:tailEnd type="none" w="med" len="med"/>
                    </a:lnR>
                    <a:lnT w="19050" cap="flat" cmpd="sng" algn="ctr">
                      <a:solidFill>
                        <a:schemeClr val="bg1">
                          <a:lumMod val="85000"/>
                        </a:schemeClr>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solidFill>
                      <a:schemeClr val="bg1">
                        <a:lumMod val="95000"/>
                      </a:schemeClr>
                    </a:solidFill>
                  </a:tcPr>
                </a:tc>
                <a:tc vMerge="1">
                  <a:txBody>
                    <a:bodyPr/>
                    <a:lstStyle/>
                    <a:p>
                      <a:endParaRPr lang="zh-TW" altLang="en-US"/>
                    </a:p>
                  </a:txBody>
                  <a:tcPr/>
                </a:tc>
                <a:tc>
                  <a:txBody>
                    <a:bodyPr/>
                    <a:lstStyle/>
                    <a:p>
                      <a:pPr algn="ctr"/>
                      <a:r>
                        <a:rPr lang="en-US"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a:t>
                      </a:r>
                      <a:endParaRPr lang="zh-TW" sz="3200" kern="100" dirty="0">
                        <a:effectLst/>
                        <a:latin typeface="Times New Roman" panose="02020603050405020304" pitchFamily="18" charset="0"/>
                        <a:ea typeface="Adobe 仿宋 Std R" panose="02020400000000000000" pitchFamily="18" charset="-128"/>
                        <a:cs typeface="Times New Roman" panose="02020603050405020304" pitchFamily="18" charset="0"/>
                      </a:endParaRPr>
                    </a:p>
                  </a:txBody>
                  <a:tcPr marL="68580" marR="68580" marT="0" marB="0" anchor="ctr">
                    <a:lnL w="19050" cap="flat" cmpd="sng" algn="ctr">
                      <a:solidFill>
                        <a:schemeClr val="bg1">
                          <a:lumMod val="85000"/>
                        </a:schemeClr>
                      </a:solidFill>
                      <a:prstDash val="solid"/>
                      <a:round/>
                      <a:headEnd type="none" w="med" len="med"/>
                      <a:tailEnd type="none" w="med" len="med"/>
                    </a:lnL>
                    <a:lnT w="19050" cap="flat" cmpd="sng" algn="ctr">
                      <a:solidFill>
                        <a:schemeClr val="bg1">
                          <a:lumMod val="85000"/>
                        </a:schemeClr>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50751024"/>
                  </a:ext>
                </a:extLst>
              </a:tr>
              <a:tr h="325186">
                <a:tc vMerge="1">
                  <a:txBody>
                    <a:bodyPr/>
                    <a:lstStyle/>
                    <a:p>
                      <a:endParaRPr lang="zh-TW" altLang="en-US"/>
                    </a:p>
                  </a:txBody>
                  <a:tcPr/>
                </a:tc>
                <a:tc>
                  <a:txBody>
                    <a:bodyPr/>
                    <a:lstStyle/>
                    <a:p>
                      <a:pPr algn="just"/>
                      <a:r>
                        <a:rPr lang="en-US" sz="2000" kern="0" dirty="0" err="1">
                          <a:effectLst/>
                          <a:latin typeface="Times New Roman" panose="02020603050405020304" pitchFamily="18" charset="0"/>
                          <a:ea typeface="Adobe 仿宋 Std R" panose="02020400000000000000" pitchFamily="18" charset="-128"/>
                          <a:cs typeface="Times New Roman" panose="02020603050405020304" pitchFamily="18" charset="0"/>
                        </a:rPr>
                        <a:t>YouBike</a:t>
                      </a:r>
                      <a:r>
                        <a:rPr lang="zh-TW"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站點車樁數</a:t>
                      </a:r>
                      <a:endParaRPr lang="zh-TW" sz="3200" kern="100" dirty="0">
                        <a:effectLst/>
                        <a:latin typeface="Times New Roman" panose="02020603050405020304" pitchFamily="18" charset="0"/>
                        <a:ea typeface="Adobe 仿宋 Std R" panose="02020400000000000000" pitchFamily="18" charset="-128"/>
                        <a:cs typeface="Times New Roman" panose="02020603050405020304" pitchFamily="18" charset="0"/>
                      </a:endParaRPr>
                    </a:p>
                  </a:txBody>
                  <a:tcPr marL="68580" marR="68580" marT="0" marB="0" anchor="ctr">
                    <a:lnR w="19050" cap="flat" cmpd="sng" algn="ctr">
                      <a:solidFill>
                        <a:schemeClr val="bg1">
                          <a:lumMod val="85000"/>
                        </a:schemeClr>
                      </a:solidFill>
                      <a:prstDash val="solid"/>
                      <a:round/>
                      <a:headEnd type="none" w="med" len="med"/>
                      <a:tailEnd type="none" w="med" len="med"/>
                    </a:lnR>
                    <a:lnT w="19050" cap="flat" cmpd="sng" algn="ctr">
                      <a:solidFill>
                        <a:schemeClr val="bg1">
                          <a:lumMod val="85000"/>
                        </a:schemeClr>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solidFill>
                      <a:schemeClr val="bg1">
                        <a:lumMod val="95000"/>
                      </a:schemeClr>
                    </a:solidFill>
                  </a:tcPr>
                </a:tc>
                <a:tc vMerge="1">
                  <a:txBody>
                    <a:bodyPr/>
                    <a:lstStyle/>
                    <a:p>
                      <a:endParaRPr lang="zh-TW" altLang="en-US"/>
                    </a:p>
                  </a:txBody>
                  <a:tcPr/>
                </a:tc>
                <a:tc>
                  <a:txBody>
                    <a:bodyPr/>
                    <a:lstStyle/>
                    <a:p>
                      <a:pPr algn="ctr"/>
                      <a:r>
                        <a:rPr lang="en-US"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a:t>
                      </a:r>
                      <a:endParaRPr lang="zh-TW" sz="3200" kern="100" dirty="0">
                        <a:effectLst/>
                        <a:latin typeface="Times New Roman" panose="02020603050405020304" pitchFamily="18" charset="0"/>
                        <a:ea typeface="Adobe 仿宋 Std R" panose="02020400000000000000" pitchFamily="18" charset="-128"/>
                        <a:cs typeface="Times New Roman" panose="02020603050405020304" pitchFamily="18" charset="0"/>
                      </a:endParaRPr>
                    </a:p>
                  </a:txBody>
                  <a:tcPr marL="68580" marR="68580" marT="0" marB="0" anchor="ctr">
                    <a:lnL w="19050" cap="flat" cmpd="sng" algn="ctr">
                      <a:solidFill>
                        <a:schemeClr val="bg1">
                          <a:lumMod val="85000"/>
                        </a:schemeClr>
                      </a:solidFill>
                      <a:prstDash val="solid"/>
                      <a:round/>
                      <a:headEnd type="none" w="med" len="med"/>
                      <a:tailEnd type="none" w="med" len="med"/>
                    </a:lnL>
                    <a:lnT w="19050" cap="flat" cmpd="sng" algn="ctr">
                      <a:solidFill>
                        <a:schemeClr val="bg1">
                          <a:lumMod val="85000"/>
                        </a:schemeClr>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50454275"/>
                  </a:ext>
                </a:extLst>
              </a:tr>
              <a:tr h="325186">
                <a:tc vMerge="1">
                  <a:txBody>
                    <a:bodyPr/>
                    <a:lstStyle/>
                    <a:p>
                      <a:endParaRPr lang="zh-TW" altLang="en-US"/>
                    </a:p>
                  </a:txBody>
                  <a:tcPr/>
                </a:tc>
                <a:tc>
                  <a:txBody>
                    <a:bodyPr/>
                    <a:lstStyle/>
                    <a:p>
                      <a:pPr algn="just"/>
                      <a:r>
                        <a:rPr lang="zh-TW" sz="2000" kern="0">
                          <a:effectLst/>
                          <a:latin typeface="Times New Roman" panose="02020603050405020304" pitchFamily="18" charset="0"/>
                          <a:ea typeface="Adobe 仿宋 Std R" panose="02020400000000000000" pitchFamily="18" charset="-128"/>
                          <a:cs typeface="Times New Roman" panose="02020603050405020304" pitchFamily="18" charset="0"/>
                        </a:rPr>
                        <a:t>所在行政區汽機車持有率及駕照數</a:t>
                      </a:r>
                      <a:endParaRPr lang="zh-TW" sz="3200" kern="100">
                        <a:effectLst/>
                        <a:latin typeface="Times New Roman" panose="02020603050405020304" pitchFamily="18" charset="0"/>
                        <a:ea typeface="Adobe 仿宋 Std R" panose="02020400000000000000" pitchFamily="18" charset="-128"/>
                        <a:cs typeface="Times New Roman" panose="02020603050405020304" pitchFamily="18" charset="0"/>
                      </a:endParaRPr>
                    </a:p>
                  </a:txBody>
                  <a:tcPr marL="68580" marR="68580" marT="0" marB="0" anchor="ctr">
                    <a:lnR w="19050" cap="flat" cmpd="sng" algn="ctr">
                      <a:solidFill>
                        <a:schemeClr val="bg1">
                          <a:lumMod val="85000"/>
                        </a:schemeClr>
                      </a:solidFill>
                      <a:prstDash val="solid"/>
                      <a:round/>
                      <a:headEnd type="none" w="med" len="med"/>
                      <a:tailEnd type="none" w="med" len="med"/>
                    </a:lnR>
                    <a:lnT w="19050" cap="flat" cmpd="sng" algn="ctr">
                      <a:solidFill>
                        <a:schemeClr val="bg1">
                          <a:lumMod val="85000"/>
                        </a:schemeClr>
                      </a:solidFill>
                      <a:prstDash val="solid"/>
                      <a:round/>
                      <a:headEnd type="none" w="med" len="med"/>
                      <a:tailEnd type="none" w="med" len="med"/>
                    </a:lnT>
                    <a:solidFill>
                      <a:schemeClr val="bg1">
                        <a:lumMod val="95000"/>
                      </a:schemeClr>
                    </a:solidFill>
                  </a:tcPr>
                </a:tc>
                <a:tc>
                  <a:txBody>
                    <a:bodyPr/>
                    <a:lstStyle/>
                    <a:p>
                      <a:pPr algn="ctr"/>
                      <a:r>
                        <a:rPr lang="zh-TW"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臺北市統計資料查詢網</a:t>
                      </a:r>
                      <a:endParaRPr lang="zh-TW" sz="3200" kern="100" dirty="0">
                        <a:effectLst/>
                        <a:latin typeface="Times New Roman" panose="02020603050405020304" pitchFamily="18" charset="0"/>
                        <a:ea typeface="Adobe 仿宋 Std R" panose="02020400000000000000" pitchFamily="18" charset="-128"/>
                        <a:cs typeface="Times New Roman" panose="02020603050405020304" pitchFamily="18" charset="0"/>
                      </a:endParaRPr>
                    </a:p>
                  </a:txBody>
                  <a:tcPr marL="68580" marR="68580" marT="0" marB="0" anchor="ctr">
                    <a:lnL w="19050" cap="flat" cmpd="sng" algn="ctr">
                      <a:solidFill>
                        <a:schemeClr val="bg1">
                          <a:lumMod val="85000"/>
                        </a:schemeClr>
                      </a:solidFill>
                      <a:prstDash val="solid"/>
                      <a:round/>
                      <a:headEnd type="none" w="med" len="med"/>
                      <a:tailEnd type="none" w="med" len="med"/>
                    </a:lnL>
                    <a:lnR w="19050" cap="flat" cmpd="sng" algn="ctr">
                      <a:solidFill>
                        <a:schemeClr val="bg1">
                          <a:lumMod val="85000"/>
                        </a:schemeClr>
                      </a:solidFill>
                      <a:prstDash val="solid"/>
                      <a:round/>
                      <a:headEnd type="none" w="med" len="med"/>
                      <a:tailEnd type="none" w="med" len="med"/>
                    </a:lnR>
                    <a:lnT w="19050" cap="flat" cmpd="sng" algn="ctr">
                      <a:solidFill>
                        <a:schemeClr val="bg1">
                          <a:lumMod val="85000"/>
                        </a:schemeClr>
                      </a:solidFill>
                      <a:prstDash val="solid"/>
                      <a:round/>
                      <a:headEnd type="none" w="med" len="med"/>
                      <a:tailEnd type="none" w="med" len="med"/>
                    </a:lnT>
                    <a:solidFill>
                      <a:schemeClr val="bg1">
                        <a:lumMod val="95000"/>
                      </a:schemeClr>
                    </a:solidFill>
                  </a:tcPr>
                </a:tc>
                <a:tc>
                  <a:txBody>
                    <a:bodyPr/>
                    <a:lstStyle/>
                    <a:p>
                      <a:pPr algn="ctr"/>
                      <a:r>
                        <a:rPr lang="en-US" sz="2000" kern="0" dirty="0">
                          <a:effectLst/>
                          <a:latin typeface="Times New Roman" panose="02020603050405020304" pitchFamily="18" charset="0"/>
                          <a:ea typeface="Adobe 仿宋 Std R" panose="02020400000000000000" pitchFamily="18" charset="-128"/>
                          <a:cs typeface="Times New Roman" panose="02020603050405020304" pitchFamily="18" charset="0"/>
                        </a:rPr>
                        <a:t>-</a:t>
                      </a:r>
                      <a:endParaRPr lang="zh-TW" sz="3200" kern="100" dirty="0">
                        <a:effectLst/>
                        <a:latin typeface="Times New Roman" panose="02020603050405020304" pitchFamily="18" charset="0"/>
                        <a:ea typeface="Adobe 仿宋 Std R" panose="02020400000000000000" pitchFamily="18" charset="-128"/>
                        <a:cs typeface="Times New Roman" panose="02020603050405020304" pitchFamily="18" charset="0"/>
                      </a:endParaRPr>
                    </a:p>
                  </a:txBody>
                  <a:tcPr marL="68580" marR="68580" marT="0" marB="0" anchor="ctr">
                    <a:lnL w="19050" cap="flat" cmpd="sng" algn="ctr">
                      <a:solidFill>
                        <a:schemeClr val="bg1">
                          <a:lumMod val="85000"/>
                        </a:schemeClr>
                      </a:solidFill>
                      <a:prstDash val="solid"/>
                      <a:round/>
                      <a:headEnd type="none" w="med" len="med"/>
                      <a:tailEnd type="none" w="med" len="med"/>
                    </a:lnL>
                    <a:lnT w="190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3505908320"/>
                  </a:ext>
                </a:extLst>
              </a:tr>
            </a:tbl>
          </a:graphicData>
        </a:graphic>
      </p:graphicFrame>
    </p:spTree>
    <p:extLst>
      <p:ext uri="{BB962C8B-B14F-4D97-AF65-F5344CB8AC3E}">
        <p14:creationId xmlns:p14="http://schemas.microsoft.com/office/powerpoint/2010/main" val="619605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字方塊 19">
            <a:extLst>
              <a:ext uri="{FF2B5EF4-FFF2-40B4-BE49-F238E27FC236}">
                <a16:creationId xmlns:a16="http://schemas.microsoft.com/office/drawing/2014/main" id="{5DB6A928-2FAE-4D1B-9E7F-AD9A9F90F8AF}"/>
              </a:ext>
            </a:extLst>
          </p:cNvPr>
          <p:cNvSpPr txBox="1"/>
          <p:nvPr/>
        </p:nvSpPr>
        <p:spPr>
          <a:xfrm>
            <a:off x="984740" y="633046"/>
            <a:ext cx="2294218" cy="707886"/>
          </a:xfrm>
          <a:prstGeom prst="rect">
            <a:avLst/>
          </a:prstGeom>
          <a:noFill/>
        </p:spPr>
        <p:txBody>
          <a:bodyPr wrap="none" rtlCol="0">
            <a:spAutoFit/>
          </a:bodyPr>
          <a:lstStyle/>
          <a:p>
            <a:r>
              <a:rPr lang="zh-TW" altLang="en-US" sz="4000" b="1" dirty="0">
                <a:latin typeface="Adobe 仿宋 Std R" panose="02020400000000000000" pitchFamily="18" charset="-128"/>
                <a:ea typeface="Adobe 仿宋 Std R" panose="02020400000000000000" pitchFamily="18" charset="-128"/>
              </a:rPr>
              <a:t>研究方法</a:t>
            </a:r>
            <a:endParaRPr lang="en-US" altLang="zh-TW" sz="2400" b="1" dirty="0">
              <a:latin typeface="Adobe 仿宋 Std R" panose="02020400000000000000" pitchFamily="18" charset="-128"/>
              <a:ea typeface="Adobe 仿宋 Std R" panose="02020400000000000000" pitchFamily="18" charset="-128"/>
            </a:endParaRPr>
          </a:p>
        </p:txBody>
      </p:sp>
      <p:sp>
        <p:nvSpPr>
          <p:cNvPr id="39" name="投影片編號版面配置區 6">
            <a:extLst>
              <a:ext uri="{FF2B5EF4-FFF2-40B4-BE49-F238E27FC236}">
                <a16:creationId xmlns:a16="http://schemas.microsoft.com/office/drawing/2014/main" id="{543831C4-E7EB-8FEC-D6FE-3883D5DA3DB5}"/>
              </a:ext>
            </a:extLst>
          </p:cNvPr>
          <p:cNvSpPr>
            <a:spLocks noGrp="1"/>
          </p:cNvSpPr>
          <p:nvPr>
            <p:ph type="sldNum" sz="quarter" idx="12"/>
          </p:nvPr>
        </p:nvSpPr>
        <p:spPr>
          <a:xfrm>
            <a:off x="9296400" y="6421005"/>
            <a:ext cx="2743200" cy="365125"/>
          </a:xfrm>
        </p:spPr>
        <p:txBody>
          <a:bodyPr/>
          <a:lstStyle/>
          <a:p>
            <a:fld id="{7DA83CBE-A3DA-4475-8E7E-C4720364E3C1}" type="slidenum">
              <a:rPr lang="zh-TW" altLang="en-US" sz="1600" smtClean="0"/>
              <a:t>7</a:t>
            </a:fld>
            <a:endParaRPr lang="zh-TW" altLang="en-US" sz="1600"/>
          </a:p>
        </p:txBody>
      </p:sp>
      <p:sp>
        <p:nvSpPr>
          <p:cNvPr id="51" name="文字方塊 50">
            <a:extLst>
              <a:ext uri="{FF2B5EF4-FFF2-40B4-BE49-F238E27FC236}">
                <a16:creationId xmlns:a16="http://schemas.microsoft.com/office/drawing/2014/main" id="{F90EE7DA-BC88-DF10-5E67-4E057629FF33}"/>
              </a:ext>
            </a:extLst>
          </p:cNvPr>
          <p:cNvSpPr txBox="1"/>
          <p:nvPr/>
        </p:nvSpPr>
        <p:spPr>
          <a:xfrm>
            <a:off x="984740" y="1468965"/>
            <a:ext cx="4591782" cy="523220"/>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r>
              <a:rPr lang="zh-TW" altLang="en-US" sz="2800" dirty="0">
                <a:effectLst>
                  <a:outerShdw blurRad="38100" dist="38100" dir="2700000" algn="tl">
                    <a:srgbClr val="000000">
                      <a:alpha val="43137"/>
                    </a:srgbClr>
                  </a:outerShdw>
                </a:effectLst>
              </a:rPr>
              <a:t>模式建構</a:t>
            </a:r>
          </a:p>
        </p:txBody>
      </p:sp>
      <p:pic>
        <p:nvPicPr>
          <p:cNvPr id="8" name="圖片 7">
            <a:extLst>
              <a:ext uri="{FF2B5EF4-FFF2-40B4-BE49-F238E27FC236}">
                <a16:creationId xmlns:a16="http://schemas.microsoft.com/office/drawing/2014/main" id="{794EE20C-8B55-FA28-DD2A-3D78C4E51414}"/>
              </a:ext>
            </a:extLst>
          </p:cNvPr>
          <p:cNvPicPr>
            <a:picLocks noChangeAspect="1"/>
          </p:cNvPicPr>
          <p:nvPr/>
        </p:nvPicPr>
        <p:blipFill rotWithShape="1">
          <a:blip r:embed="rId2"/>
          <a:srcRect l="37937" r="40522" b="-4495"/>
          <a:stretch/>
        </p:blipFill>
        <p:spPr>
          <a:xfrm>
            <a:off x="1020042" y="4832491"/>
            <a:ext cx="2808910" cy="597094"/>
          </a:xfrm>
          <a:prstGeom prst="rect">
            <a:avLst/>
          </a:prstGeom>
        </p:spPr>
      </p:pic>
      <p:pic>
        <p:nvPicPr>
          <p:cNvPr id="10" name="圖片 9">
            <a:extLst>
              <a:ext uri="{FF2B5EF4-FFF2-40B4-BE49-F238E27FC236}">
                <a16:creationId xmlns:a16="http://schemas.microsoft.com/office/drawing/2014/main" id="{F4115631-B142-C205-F09E-EF7AFBAE070E}"/>
              </a:ext>
            </a:extLst>
          </p:cNvPr>
          <p:cNvPicPr>
            <a:picLocks noChangeAspect="1"/>
          </p:cNvPicPr>
          <p:nvPr/>
        </p:nvPicPr>
        <p:blipFill rotWithShape="1">
          <a:blip r:embed="rId3"/>
          <a:srcRect l="35434" r="36132"/>
          <a:stretch/>
        </p:blipFill>
        <p:spPr>
          <a:xfrm>
            <a:off x="1305951" y="5429585"/>
            <a:ext cx="3707760" cy="597094"/>
          </a:xfrm>
          <a:prstGeom prst="rect">
            <a:avLst/>
          </a:prstGeom>
        </p:spPr>
      </p:pic>
      <p:pic>
        <p:nvPicPr>
          <p:cNvPr id="12" name="圖片 11">
            <a:extLst>
              <a:ext uri="{FF2B5EF4-FFF2-40B4-BE49-F238E27FC236}">
                <a16:creationId xmlns:a16="http://schemas.microsoft.com/office/drawing/2014/main" id="{5C117282-A41E-AAD7-EC12-A6739F8B919B}"/>
              </a:ext>
            </a:extLst>
          </p:cNvPr>
          <p:cNvPicPr>
            <a:picLocks noChangeAspect="1"/>
          </p:cNvPicPr>
          <p:nvPr/>
        </p:nvPicPr>
        <p:blipFill rotWithShape="1">
          <a:blip r:embed="rId4"/>
          <a:srcRect l="26941" r="28623"/>
          <a:stretch/>
        </p:blipFill>
        <p:spPr>
          <a:xfrm>
            <a:off x="1092558" y="6026679"/>
            <a:ext cx="5794378" cy="597094"/>
          </a:xfrm>
          <a:prstGeom prst="rect">
            <a:avLst/>
          </a:prstGeom>
        </p:spPr>
      </p:pic>
      <p:sp>
        <p:nvSpPr>
          <p:cNvPr id="16" name="文字方塊 15">
            <a:extLst>
              <a:ext uri="{FF2B5EF4-FFF2-40B4-BE49-F238E27FC236}">
                <a16:creationId xmlns:a16="http://schemas.microsoft.com/office/drawing/2014/main" id="{CA591EEF-16C8-6A5C-E1F6-B6EA93E3697C}"/>
              </a:ext>
            </a:extLst>
          </p:cNvPr>
          <p:cNvSpPr txBox="1"/>
          <p:nvPr/>
        </p:nvSpPr>
        <p:spPr>
          <a:xfrm>
            <a:off x="984739" y="2120218"/>
            <a:ext cx="5902197" cy="461665"/>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r>
              <a:rPr lang="zh-TW" altLang="en-US" dirty="0">
                <a:latin typeface="Times New Roman" panose="02020603050405020304" pitchFamily="18" charset="0"/>
                <a:cs typeface="Times New Roman" panose="02020603050405020304" pitchFamily="18" charset="0"/>
              </a:rPr>
              <a:t>多層次迴歸（</a:t>
            </a:r>
            <a:r>
              <a:rPr lang="en-US" altLang="zh-TW" dirty="0">
                <a:latin typeface="Times New Roman" panose="02020603050405020304" pitchFamily="18" charset="0"/>
                <a:cs typeface="Times New Roman" panose="02020603050405020304" pitchFamily="18" charset="0"/>
              </a:rPr>
              <a:t>Multilevel Model</a:t>
            </a:r>
            <a:r>
              <a:rPr lang="zh-TW" altLang="en-US" dirty="0">
                <a:latin typeface="Times New Roman" panose="02020603050405020304" pitchFamily="18" charset="0"/>
                <a:cs typeface="Times New Roman" panose="02020603050405020304" pitchFamily="18" charset="0"/>
              </a:rPr>
              <a:t>）</a:t>
            </a:r>
          </a:p>
        </p:txBody>
      </p:sp>
      <p:pic>
        <p:nvPicPr>
          <p:cNvPr id="14" name="圖片 13">
            <a:extLst>
              <a:ext uri="{FF2B5EF4-FFF2-40B4-BE49-F238E27FC236}">
                <a16:creationId xmlns:a16="http://schemas.microsoft.com/office/drawing/2014/main" id="{252DBC99-B5F7-B6E1-47EE-8FD6E78C8101}"/>
              </a:ext>
            </a:extLst>
          </p:cNvPr>
          <p:cNvPicPr>
            <a:picLocks noChangeAspect="1"/>
          </p:cNvPicPr>
          <p:nvPr/>
        </p:nvPicPr>
        <p:blipFill rotWithShape="1">
          <a:blip r:embed="rId5"/>
          <a:srcRect l="12771" r="11099" b="6423"/>
          <a:stretch/>
        </p:blipFill>
        <p:spPr>
          <a:xfrm>
            <a:off x="1334887" y="3357664"/>
            <a:ext cx="8793089" cy="907326"/>
          </a:xfrm>
          <a:prstGeom prst="rect">
            <a:avLst/>
          </a:prstGeom>
        </p:spPr>
      </p:pic>
      <p:sp>
        <p:nvSpPr>
          <p:cNvPr id="19" name="文字方塊 18">
            <a:extLst>
              <a:ext uri="{FF2B5EF4-FFF2-40B4-BE49-F238E27FC236}">
                <a16:creationId xmlns:a16="http://schemas.microsoft.com/office/drawing/2014/main" id="{DBF61F28-138C-6A82-616B-EF8FCE12ADEB}"/>
              </a:ext>
            </a:extLst>
          </p:cNvPr>
          <p:cNvSpPr txBox="1"/>
          <p:nvPr/>
        </p:nvSpPr>
        <p:spPr>
          <a:xfrm>
            <a:off x="1020042" y="2749274"/>
            <a:ext cx="9941169" cy="400110"/>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r>
              <a:rPr lang="zh-TW" altLang="en-US" sz="2000" dirty="0">
                <a:latin typeface="Times New Roman" panose="02020603050405020304" pitchFamily="18" charset="0"/>
                <a:cs typeface="Times New Roman" panose="02020603050405020304" pitchFamily="18" charset="0"/>
              </a:rPr>
              <a:t>分別探討影響 </a:t>
            </a:r>
            <a:r>
              <a:rPr lang="en-US" altLang="zh-TW" sz="2000" dirty="0">
                <a:latin typeface="Times New Roman" panose="02020603050405020304" pitchFamily="18" charset="0"/>
                <a:cs typeface="Times New Roman" panose="02020603050405020304" pitchFamily="18" charset="0"/>
              </a:rPr>
              <a:t>YouBike1.0 </a:t>
            </a:r>
            <a:r>
              <a:rPr lang="zh-TW" altLang="en-US" sz="2000" dirty="0">
                <a:latin typeface="Times New Roman" panose="02020603050405020304" pitchFamily="18" charset="0"/>
                <a:cs typeface="Times New Roman" panose="02020603050405020304" pitchFamily="18" charset="0"/>
              </a:rPr>
              <a:t>與 </a:t>
            </a:r>
            <a:r>
              <a:rPr lang="en-US" altLang="zh-TW" sz="2000" dirty="0">
                <a:latin typeface="Times New Roman" panose="02020603050405020304" pitchFamily="18" charset="0"/>
                <a:cs typeface="Times New Roman" panose="02020603050405020304" pitchFamily="18" charset="0"/>
              </a:rPr>
              <a:t>YouBike2.0 </a:t>
            </a:r>
            <a:r>
              <a:rPr lang="zh-TW" altLang="en-US" sz="2000" dirty="0">
                <a:latin typeface="Times New Roman" panose="02020603050405020304" pitchFamily="18" charset="0"/>
                <a:cs typeface="Times New Roman" panose="02020603050405020304" pitchFamily="18" charset="0"/>
              </a:rPr>
              <a:t>站點租還量的因子</a:t>
            </a:r>
            <a:endParaRPr lang="en-US" altLang="zh-TW" sz="2000" dirty="0">
              <a:latin typeface="Times New Roman" panose="02020603050405020304" pitchFamily="18" charset="0"/>
              <a:cs typeface="Times New Roman" panose="02020603050405020304" pitchFamily="18" charset="0"/>
            </a:endParaRPr>
          </a:p>
        </p:txBody>
      </p:sp>
      <p:sp>
        <p:nvSpPr>
          <p:cNvPr id="15" name="右大括弧 14">
            <a:extLst>
              <a:ext uri="{FF2B5EF4-FFF2-40B4-BE49-F238E27FC236}">
                <a16:creationId xmlns:a16="http://schemas.microsoft.com/office/drawing/2014/main" id="{324B5178-361F-6007-B45F-DD5DC398FC04}"/>
              </a:ext>
            </a:extLst>
          </p:cNvPr>
          <p:cNvSpPr/>
          <p:nvPr/>
        </p:nvSpPr>
        <p:spPr>
          <a:xfrm>
            <a:off x="6792955" y="5046731"/>
            <a:ext cx="307374" cy="1537779"/>
          </a:xfrm>
          <a:prstGeom prst="rightBrace">
            <a:avLst/>
          </a:prstGeom>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2" name="文字方塊 21">
            <a:extLst>
              <a:ext uri="{FF2B5EF4-FFF2-40B4-BE49-F238E27FC236}">
                <a16:creationId xmlns:a16="http://schemas.microsoft.com/office/drawing/2014/main" id="{C17275DF-627F-19D1-720B-8FE884211572}"/>
              </a:ext>
            </a:extLst>
          </p:cNvPr>
          <p:cNvSpPr txBox="1"/>
          <p:nvPr/>
        </p:nvSpPr>
        <p:spPr>
          <a:xfrm>
            <a:off x="7349077" y="5209291"/>
            <a:ext cx="4690523" cy="1015663"/>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r>
              <a:rPr lang="zh-TW" altLang="en-US" sz="2000" u="sng"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隨機效果</a:t>
            </a:r>
            <a:endParaRPr lang="en-US" altLang="zh-TW" sz="2000" u="sng"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zh-TW" altLang="en-US" sz="2000" dirty="0">
                <a:solidFill>
                  <a:srgbClr val="002060"/>
                </a:solidFill>
                <a:latin typeface="Times New Roman" panose="02020603050405020304" pitchFamily="18" charset="0"/>
                <a:cs typeface="Times New Roman" panose="02020603050405020304" pitchFamily="18" charset="0"/>
              </a:rPr>
              <a:t>各區域截矩、「與捷運站的直線距離」及「站點車樁數」的影響程度不同</a:t>
            </a:r>
            <a:endParaRPr lang="en-US" altLang="zh-TW" sz="2000" dirty="0">
              <a:solidFill>
                <a:srgbClr val="002060"/>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8E13C3E3-3BB6-9C04-8806-FAFBF85B0461}"/>
              </a:ext>
            </a:extLst>
          </p:cNvPr>
          <p:cNvSpPr/>
          <p:nvPr/>
        </p:nvSpPr>
        <p:spPr>
          <a:xfrm>
            <a:off x="1447800" y="3581400"/>
            <a:ext cx="472440" cy="4419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a:extLst>
              <a:ext uri="{FF2B5EF4-FFF2-40B4-BE49-F238E27FC236}">
                <a16:creationId xmlns:a16="http://schemas.microsoft.com/office/drawing/2014/main" id="{DB9522AC-B282-E011-FA9C-2CAC1156FB67}"/>
              </a:ext>
            </a:extLst>
          </p:cNvPr>
          <p:cNvSpPr/>
          <p:nvPr/>
        </p:nvSpPr>
        <p:spPr>
          <a:xfrm>
            <a:off x="2923610" y="3428999"/>
            <a:ext cx="1313109" cy="86135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a:extLst>
              <a:ext uri="{FF2B5EF4-FFF2-40B4-BE49-F238E27FC236}">
                <a16:creationId xmlns:a16="http://schemas.microsoft.com/office/drawing/2014/main" id="{D5C4B95C-AAC5-A3D8-F264-85EAE0D6A163}"/>
              </a:ext>
            </a:extLst>
          </p:cNvPr>
          <p:cNvSpPr txBox="1"/>
          <p:nvPr/>
        </p:nvSpPr>
        <p:spPr>
          <a:xfrm>
            <a:off x="2954938" y="4326185"/>
            <a:ext cx="1250452" cy="400110"/>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r>
              <a:rPr lang="zh-TW" altLang="en-US" sz="2000" dirty="0">
                <a:solidFill>
                  <a:srgbClr val="FF0000"/>
                </a:solidFill>
                <a:latin typeface="Times New Roman" panose="02020603050405020304" pitchFamily="18" charset="0"/>
                <a:cs typeface="Times New Roman" panose="02020603050405020304" pitchFamily="18" charset="0"/>
              </a:rPr>
              <a:t>各項變因</a:t>
            </a:r>
            <a:endParaRPr lang="en-US" altLang="zh-TW" sz="2000"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7" name="文字方塊 26">
                <a:extLst>
                  <a:ext uri="{FF2B5EF4-FFF2-40B4-BE49-F238E27FC236}">
                    <a16:creationId xmlns:a16="http://schemas.microsoft.com/office/drawing/2014/main" id="{07A98019-DDD2-4AF9-C627-8360325D44F0}"/>
                  </a:ext>
                </a:extLst>
              </p:cNvPr>
              <p:cNvSpPr txBox="1"/>
              <p:nvPr/>
            </p:nvSpPr>
            <p:spPr>
              <a:xfrm>
                <a:off x="1072386" y="4066825"/>
                <a:ext cx="1612542" cy="707886"/>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14:m>
                  <m:oMath xmlns:m="http://schemas.openxmlformats.org/officeDocument/2006/math">
                    <m:r>
                      <a:rPr lang="en-US" altLang="zh-TW" sz="2000" i="1" dirty="0" smtClean="0">
                        <a:solidFill>
                          <a:srgbClr val="FF0000"/>
                        </a:solidFill>
                        <a:latin typeface="Cambria Math" panose="02040503050406030204" pitchFamily="18" charset="0"/>
                        <a:cs typeface="Times New Roman" panose="02020603050405020304" pitchFamily="18" charset="0"/>
                      </a:rPr>
                      <m:t>𝑖</m:t>
                    </m:r>
                    <m:r>
                      <a:rPr lang="zh-TW" altLang="en-US" sz="2000" i="1" dirty="0">
                        <a:solidFill>
                          <a:srgbClr val="FF0000"/>
                        </a:solidFill>
                        <a:latin typeface="Cambria Math" panose="02040503050406030204" pitchFamily="18" charset="0"/>
                        <a:cs typeface="Times New Roman" panose="02020603050405020304" pitchFamily="18" charset="0"/>
                      </a:rPr>
                      <m:t> </m:t>
                    </m:r>
                  </m:oMath>
                </a14:m>
                <a:r>
                  <a:rPr lang="zh-TW" altLang="en-US" sz="2000" dirty="0">
                    <a:solidFill>
                      <a:srgbClr val="FF0000"/>
                    </a:solidFill>
                    <a:latin typeface="Times New Roman" panose="02020603050405020304" pitchFamily="18" charset="0"/>
                    <a:cs typeface="Times New Roman" panose="02020603050405020304" pitchFamily="18" charset="0"/>
                  </a:rPr>
                  <a:t>區域站點</a:t>
                </a:r>
                <a14:m>
                  <m:oMath xmlns:m="http://schemas.openxmlformats.org/officeDocument/2006/math">
                    <m:r>
                      <a:rPr lang="zh-TW" altLang="en-US" sz="2000" i="1" dirty="0">
                        <a:solidFill>
                          <a:srgbClr val="FF0000"/>
                        </a:solidFill>
                        <a:latin typeface="Cambria Math" panose="02040503050406030204" pitchFamily="18" charset="0"/>
                        <a:cs typeface="Times New Roman" panose="02020603050405020304" pitchFamily="18" charset="0"/>
                      </a:rPr>
                      <m:t> </m:t>
                    </m:r>
                    <m:r>
                      <a:rPr lang="en-US" altLang="zh-TW" sz="2000" i="1" dirty="0" smtClean="0">
                        <a:solidFill>
                          <a:srgbClr val="FF0000"/>
                        </a:solidFill>
                        <a:latin typeface="Cambria Math" panose="02040503050406030204" pitchFamily="18" charset="0"/>
                        <a:cs typeface="Times New Roman" panose="02020603050405020304" pitchFamily="18" charset="0"/>
                      </a:rPr>
                      <m:t>𝑗</m:t>
                    </m:r>
                  </m:oMath>
                </a14:m>
                <a:r>
                  <a:rPr lang="zh-TW" altLang="en-US" sz="2000" dirty="0">
                    <a:solidFill>
                      <a:srgbClr val="FF0000"/>
                    </a:solidFill>
                    <a:latin typeface="Times New Roman" panose="02020603050405020304" pitchFamily="18" charset="0"/>
                    <a:cs typeface="Times New Roman" panose="02020603050405020304" pitchFamily="18" charset="0"/>
                  </a:rPr>
                  <a:t>的租還量</a:t>
                </a:r>
                <a:endParaRPr lang="en-US" altLang="zh-TW" sz="2000" dirty="0">
                  <a:solidFill>
                    <a:srgbClr val="FF0000"/>
                  </a:solidFill>
                  <a:latin typeface="Times New Roman" panose="02020603050405020304" pitchFamily="18" charset="0"/>
                  <a:cs typeface="Times New Roman" panose="02020603050405020304" pitchFamily="18" charset="0"/>
                </a:endParaRPr>
              </a:p>
            </p:txBody>
          </p:sp>
        </mc:Choice>
        <mc:Fallback>
          <p:sp>
            <p:nvSpPr>
              <p:cNvPr id="27" name="文字方塊 26">
                <a:extLst>
                  <a:ext uri="{FF2B5EF4-FFF2-40B4-BE49-F238E27FC236}">
                    <a16:creationId xmlns:a16="http://schemas.microsoft.com/office/drawing/2014/main" id="{07A98019-DDD2-4AF9-C627-8360325D44F0}"/>
                  </a:ext>
                </a:extLst>
              </p:cNvPr>
              <p:cNvSpPr txBox="1">
                <a:spLocks noRot="1" noChangeAspect="1" noMove="1" noResize="1" noEditPoints="1" noAdjustHandles="1" noChangeArrowheads="1" noChangeShapeType="1" noTextEdit="1"/>
              </p:cNvSpPr>
              <p:nvPr/>
            </p:nvSpPr>
            <p:spPr>
              <a:xfrm>
                <a:off x="1072386" y="4066825"/>
                <a:ext cx="1612542" cy="707886"/>
              </a:xfrm>
              <a:prstGeom prst="rect">
                <a:avLst/>
              </a:prstGeom>
              <a:blipFill>
                <a:blip r:embed="rId6"/>
                <a:stretch>
                  <a:fillRect l="-4167" t="-4310" b="-14655"/>
                </a:stretch>
              </a:blipFill>
            </p:spPr>
            <p:txBody>
              <a:bodyPr/>
              <a:lstStyle/>
              <a:p>
                <a:r>
                  <a:rPr lang="zh-TW" altLang="en-US">
                    <a:noFill/>
                  </a:rPr>
                  <a:t> </a:t>
                </a:r>
              </a:p>
            </p:txBody>
          </p:sp>
        </mc:Fallback>
      </mc:AlternateContent>
      <p:cxnSp>
        <p:nvCxnSpPr>
          <p:cNvPr id="23" name="直線接點 22">
            <a:extLst>
              <a:ext uri="{FF2B5EF4-FFF2-40B4-BE49-F238E27FC236}">
                <a16:creationId xmlns:a16="http://schemas.microsoft.com/office/drawing/2014/main" id="{23FCC027-9ECE-14CD-7D43-7CB5736D1C81}"/>
              </a:ext>
            </a:extLst>
          </p:cNvPr>
          <p:cNvCxnSpPr>
            <a:cxnSpLocks/>
          </p:cNvCxnSpPr>
          <p:nvPr/>
        </p:nvCxnSpPr>
        <p:spPr>
          <a:xfrm>
            <a:off x="4567085" y="4023360"/>
            <a:ext cx="445174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60E20336-EA76-2695-F699-ECCAFD3B0D9B}"/>
              </a:ext>
            </a:extLst>
          </p:cNvPr>
          <p:cNvSpPr txBox="1"/>
          <p:nvPr/>
        </p:nvSpPr>
        <p:spPr>
          <a:xfrm>
            <a:off x="6050970" y="4064570"/>
            <a:ext cx="1791344" cy="400110"/>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r>
              <a:rPr lang="zh-TW" altLang="en-US" sz="2000" dirty="0">
                <a:solidFill>
                  <a:srgbClr val="FF0000"/>
                </a:solidFill>
                <a:latin typeface="Times New Roman" panose="02020603050405020304" pitchFamily="18" charset="0"/>
                <a:cs typeface="Times New Roman" panose="02020603050405020304" pitchFamily="18" charset="0"/>
              </a:rPr>
              <a:t>加入隨機效果</a:t>
            </a:r>
            <a:endParaRPr lang="en-US" altLang="zh-TW" sz="2000" dirty="0">
              <a:solidFill>
                <a:srgbClr val="FF0000"/>
              </a:solidFill>
              <a:latin typeface="Times New Roman" panose="02020603050405020304" pitchFamily="18" charset="0"/>
              <a:cs typeface="Times New Roman" panose="02020603050405020304" pitchFamily="18" charset="0"/>
            </a:endParaRPr>
          </a:p>
        </p:txBody>
      </p:sp>
      <p:cxnSp>
        <p:nvCxnSpPr>
          <p:cNvPr id="35" name="直線接點 34">
            <a:extLst>
              <a:ext uri="{FF2B5EF4-FFF2-40B4-BE49-F238E27FC236}">
                <a16:creationId xmlns:a16="http://schemas.microsoft.com/office/drawing/2014/main" id="{ADE7E55C-EE69-F179-DFF9-3FF47EDD4C5A}"/>
              </a:ext>
            </a:extLst>
          </p:cNvPr>
          <p:cNvCxnSpPr>
            <a:cxnSpLocks/>
          </p:cNvCxnSpPr>
          <p:nvPr/>
        </p:nvCxnSpPr>
        <p:spPr>
          <a:xfrm>
            <a:off x="2247883" y="4023360"/>
            <a:ext cx="43704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2990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ED475FBC-F193-D17F-7463-E6823DD1E127}"/>
              </a:ext>
            </a:extLst>
          </p:cNvPr>
          <p:cNvPicPr>
            <a:picLocks noChangeAspect="1"/>
          </p:cNvPicPr>
          <p:nvPr/>
        </p:nvPicPr>
        <p:blipFill rotWithShape="1">
          <a:blip r:embed="rId3"/>
          <a:srcRect l="32275" t="1" r="37223" b="44022"/>
          <a:stretch/>
        </p:blipFill>
        <p:spPr>
          <a:xfrm>
            <a:off x="766942" y="4389059"/>
            <a:ext cx="4802625" cy="1017656"/>
          </a:xfrm>
          <a:prstGeom prst="rect">
            <a:avLst/>
          </a:prstGeom>
        </p:spPr>
      </p:pic>
      <p:sp>
        <p:nvSpPr>
          <p:cNvPr id="20" name="文字方塊 19">
            <a:extLst>
              <a:ext uri="{FF2B5EF4-FFF2-40B4-BE49-F238E27FC236}">
                <a16:creationId xmlns:a16="http://schemas.microsoft.com/office/drawing/2014/main" id="{5DB6A928-2FAE-4D1B-9E7F-AD9A9F90F8AF}"/>
              </a:ext>
            </a:extLst>
          </p:cNvPr>
          <p:cNvSpPr txBox="1"/>
          <p:nvPr/>
        </p:nvSpPr>
        <p:spPr>
          <a:xfrm>
            <a:off x="984740" y="633046"/>
            <a:ext cx="2294218" cy="707886"/>
          </a:xfrm>
          <a:prstGeom prst="rect">
            <a:avLst/>
          </a:prstGeom>
          <a:noFill/>
        </p:spPr>
        <p:txBody>
          <a:bodyPr wrap="none" rtlCol="0">
            <a:spAutoFit/>
          </a:bodyPr>
          <a:lstStyle/>
          <a:p>
            <a:r>
              <a:rPr lang="zh-TW" altLang="en-US" sz="4000" b="1" dirty="0">
                <a:latin typeface="Adobe 仿宋 Std R" panose="02020400000000000000" pitchFamily="18" charset="-128"/>
                <a:ea typeface="Adobe 仿宋 Std R" panose="02020400000000000000" pitchFamily="18" charset="-128"/>
              </a:rPr>
              <a:t>研究方法</a:t>
            </a:r>
            <a:endParaRPr lang="en-US" altLang="zh-TW" sz="2400" b="1" dirty="0">
              <a:latin typeface="Adobe 仿宋 Std R" panose="02020400000000000000" pitchFamily="18" charset="-128"/>
              <a:ea typeface="Adobe 仿宋 Std R" panose="02020400000000000000" pitchFamily="18" charset="-128"/>
            </a:endParaRPr>
          </a:p>
        </p:txBody>
      </p:sp>
      <p:sp>
        <p:nvSpPr>
          <p:cNvPr id="39" name="投影片編號版面配置區 6">
            <a:extLst>
              <a:ext uri="{FF2B5EF4-FFF2-40B4-BE49-F238E27FC236}">
                <a16:creationId xmlns:a16="http://schemas.microsoft.com/office/drawing/2014/main" id="{543831C4-E7EB-8FEC-D6FE-3883D5DA3DB5}"/>
              </a:ext>
            </a:extLst>
          </p:cNvPr>
          <p:cNvSpPr>
            <a:spLocks noGrp="1"/>
          </p:cNvSpPr>
          <p:nvPr>
            <p:ph type="sldNum" sz="quarter" idx="12"/>
          </p:nvPr>
        </p:nvSpPr>
        <p:spPr>
          <a:xfrm>
            <a:off x="9296400" y="6421005"/>
            <a:ext cx="2743200" cy="365125"/>
          </a:xfrm>
        </p:spPr>
        <p:txBody>
          <a:bodyPr/>
          <a:lstStyle/>
          <a:p>
            <a:fld id="{7DA83CBE-A3DA-4475-8E7E-C4720364E3C1}" type="slidenum">
              <a:rPr lang="zh-TW" altLang="en-US" sz="1600" smtClean="0"/>
              <a:t>8</a:t>
            </a:fld>
            <a:endParaRPr lang="zh-TW" altLang="en-US" sz="1600"/>
          </a:p>
        </p:txBody>
      </p:sp>
      <p:sp>
        <p:nvSpPr>
          <p:cNvPr id="51" name="文字方塊 50">
            <a:extLst>
              <a:ext uri="{FF2B5EF4-FFF2-40B4-BE49-F238E27FC236}">
                <a16:creationId xmlns:a16="http://schemas.microsoft.com/office/drawing/2014/main" id="{F90EE7DA-BC88-DF10-5E67-4E057629FF33}"/>
              </a:ext>
            </a:extLst>
          </p:cNvPr>
          <p:cNvSpPr txBox="1"/>
          <p:nvPr/>
        </p:nvSpPr>
        <p:spPr>
          <a:xfrm>
            <a:off x="984740" y="1468965"/>
            <a:ext cx="4591782" cy="523220"/>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r>
              <a:rPr lang="zh-TW" altLang="en-US" sz="2800" dirty="0">
                <a:effectLst>
                  <a:outerShdw blurRad="38100" dist="38100" dir="2700000" algn="tl">
                    <a:srgbClr val="000000">
                      <a:alpha val="43137"/>
                    </a:srgbClr>
                  </a:outerShdw>
                </a:effectLst>
              </a:rPr>
              <a:t>模式建構</a:t>
            </a:r>
          </a:p>
        </p:txBody>
      </p:sp>
      <p:sp>
        <p:nvSpPr>
          <p:cNvPr id="19" name="文字方塊 18">
            <a:extLst>
              <a:ext uri="{FF2B5EF4-FFF2-40B4-BE49-F238E27FC236}">
                <a16:creationId xmlns:a16="http://schemas.microsoft.com/office/drawing/2014/main" id="{DBF61F28-138C-6A82-616B-EF8FCE12ADEB}"/>
              </a:ext>
            </a:extLst>
          </p:cNvPr>
          <p:cNvSpPr txBox="1"/>
          <p:nvPr/>
        </p:nvSpPr>
        <p:spPr>
          <a:xfrm>
            <a:off x="1020042" y="2749274"/>
            <a:ext cx="9941169" cy="400110"/>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r>
              <a:rPr lang="zh-TW" altLang="en-US" sz="2000" dirty="0">
                <a:latin typeface="Times New Roman" panose="02020603050405020304" pitchFamily="18" charset="0"/>
                <a:cs typeface="Times New Roman" panose="02020603050405020304" pitchFamily="18" charset="0"/>
              </a:rPr>
              <a:t>起訖對騎乘量中 </a:t>
            </a:r>
            <a:r>
              <a:rPr lang="en-US" altLang="zh-TW" sz="2000" dirty="0" err="1">
                <a:latin typeface="Times New Roman" panose="02020603050405020304" pitchFamily="18" charset="0"/>
                <a:cs typeface="Times New Roman" panose="02020603050405020304" pitchFamily="18" charset="0"/>
              </a:rPr>
              <a:t>YouBike</a:t>
            </a:r>
            <a:r>
              <a:rPr lang="en-US" altLang="zh-TW" sz="2000" dirty="0">
                <a:latin typeface="Times New Roman" panose="02020603050405020304" pitchFamily="18" charset="0"/>
                <a:cs typeface="Times New Roman" panose="02020603050405020304" pitchFamily="18" charset="0"/>
              </a:rPr>
              <a:t> 2.0</a:t>
            </a:r>
            <a:r>
              <a:rPr lang="zh-TW" altLang="en-US" sz="2000" dirty="0">
                <a:latin typeface="Times New Roman" panose="02020603050405020304" pitchFamily="18" charset="0"/>
                <a:cs typeface="Times New Roman" panose="02020603050405020304" pitchFamily="18" charset="0"/>
              </a:rPr>
              <a:t> 使用佔比的影響因子</a:t>
            </a:r>
            <a:endParaRPr lang="en-US" altLang="zh-TW" sz="2000" dirty="0">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8E13C3E3-3BB6-9C04-8806-FAFBF85B0461}"/>
              </a:ext>
            </a:extLst>
          </p:cNvPr>
          <p:cNvSpPr/>
          <p:nvPr/>
        </p:nvSpPr>
        <p:spPr>
          <a:xfrm>
            <a:off x="1132422" y="4616608"/>
            <a:ext cx="574458" cy="5275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a:extLst>
              <a:ext uri="{FF2B5EF4-FFF2-40B4-BE49-F238E27FC236}">
                <a16:creationId xmlns:a16="http://schemas.microsoft.com/office/drawing/2014/main" id="{DB9522AC-B282-E011-FA9C-2CAC1156FB67}"/>
              </a:ext>
            </a:extLst>
          </p:cNvPr>
          <p:cNvSpPr/>
          <p:nvPr/>
        </p:nvSpPr>
        <p:spPr>
          <a:xfrm>
            <a:off x="2793768" y="4420849"/>
            <a:ext cx="1503912" cy="107480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a:extLst>
              <a:ext uri="{FF2B5EF4-FFF2-40B4-BE49-F238E27FC236}">
                <a16:creationId xmlns:a16="http://schemas.microsoft.com/office/drawing/2014/main" id="{D5C4B95C-AAC5-A3D8-F264-85EAE0D6A163}"/>
              </a:ext>
            </a:extLst>
          </p:cNvPr>
          <p:cNvSpPr txBox="1"/>
          <p:nvPr/>
        </p:nvSpPr>
        <p:spPr>
          <a:xfrm>
            <a:off x="2920498" y="5511457"/>
            <a:ext cx="1250452" cy="400110"/>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r>
              <a:rPr lang="zh-TW" altLang="en-US" sz="2000" dirty="0">
                <a:solidFill>
                  <a:srgbClr val="FF0000"/>
                </a:solidFill>
                <a:latin typeface="Times New Roman" panose="02020603050405020304" pitchFamily="18" charset="0"/>
                <a:cs typeface="Times New Roman" panose="02020603050405020304" pitchFamily="18" charset="0"/>
              </a:rPr>
              <a:t>各項變因</a:t>
            </a:r>
            <a:endParaRPr lang="en-US" altLang="zh-TW" sz="2000"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7" name="文字方塊 26">
                <a:extLst>
                  <a:ext uri="{FF2B5EF4-FFF2-40B4-BE49-F238E27FC236}">
                    <a16:creationId xmlns:a16="http://schemas.microsoft.com/office/drawing/2014/main" id="{07A98019-DDD2-4AF9-C627-8360325D44F0}"/>
                  </a:ext>
                </a:extLst>
              </p:cNvPr>
              <p:cNvSpPr txBox="1"/>
              <p:nvPr/>
            </p:nvSpPr>
            <p:spPr>
              <a:xfrm>
                <a:off x="624554" y="5203681"/>
                <a:ext cx="1794653" cy="707886"/>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14:m>
                  <m:oMath xmlns:m="http://schemas.openxmlformats.org/officeDocument/2006/math">
                    <m:r>
                      <a:rPr lang="en-US" altLang="zh-TW" sz="2000" i="1" dirty="0" smtClean="0">
                        <a:solidFill>
                          <a:srgbClr val="FF0000"/>
                        </a:solidFill>
                        <a:latin typeface="Cambria Math" panose="02040503050406030204" pitchFamily="18" charset="0"/>
                        <a:cs typeface="Times New Roman" panose="02020603050405020304" pitchFamily="18" charset="0"/>
                      </a:rPr>
                      <m:t>𝑖</m:t>
                    </m:r>
                    <m:r>
                      <a:rPr lang="zh-TW" altLang="en-US" sz="2000" i="1" dirty="0">
                        <a:solidFill>
                          <a:srgbClr val="FF0000"/>
                        </a:solidFill>
                        <a:latin typeface="Cambria Math" panose="02040503050406030204" pitchFamily="18" charset="0"/>
                        <a:cs typeface="Times New Roman" panose="02020603050405020304" pitchFamily="18" charset="0"/>
                      </a:rPr>
                      <m:t> </m:t>
                    </m:r>
                  </m:oMath>
                </a14:m>
                <a:r>
                  <a:rPr lang="zh-TW" altLang="en-US" sz="2000" dirty="0">
                    <a:solidFill>
                      <a:srgbClr val="FF0000"/>
                    </a:solidFill>
                    <a:latin typeface="Times New Roman" panose="02020603050405020304" pitchFamily="18" charset="0"/>
                    <a:cs typeface="Times New Roman" panose="02020603050405020304" pitchFamily="18" charset="0"/>
                  </a:rPr>
                  <a:t>區域起訖對</a:t>
                </a:r>
                <a14:m>
                  <m:oMath xmlns:m="http://schemas.openxmlformats.org/officeDocument/2006/math">
                    <m:r>
                      <a:rPr lang="en-US" altLang="zh-TW" sz="2000" i="1" dirty="0" smtClean="0">
                        <a:solidFill>
                          <a:srgbClr val="FF0000"/>
                        </a:solidFill>
                        <a:latin typeface="Cambria Math" panose="02040503050406030204" pitchFamily="18" charset="0"/>
                        <a:cs typeface="Times New Roman" panose="02020603050405020304" pitchFamily="18" charset="0"/>
                      </a:rPr>
                      <m:t>𝑗</m:t>
                    </m:r>
                    <m:r>
                      <a:rPr lang="zh-TW" altLang="en-US" sz="2000" i="1" dirty="0">
                        <a:solidFill>
                          <a:srgbClr val="FF0000"/>
                        </a:solidFill>
                        <a:latin typeface="Cambria Math" panose="02040503050406030204" pitchFamily="18" charset="0"/>
                        <a:cs typeface="Times New Roman" panose="02020603050405020304" pitchFamily="18" charset="0"/>
                      </a:rPr>
                      <m:t> </m:t>
                    </m:r>
                  </m:oMath>
                </a14:m>
                <a:r>
                  <a:rPr lang="zh-TW" altLang="en-US" sz="2000" dirty="0">
                    <a:solidFill>
                      <a:srgbClr val="FF0000"/>
                    </a:solidFill>
                    <a:latin typeface="Times New Roman" panose="02020603050405020304" pitchFamily="18" charset="0"/>
                    <a:cs typeface="Times New Roman" panose="02020603050405020304" pitchFamily="18" charset="0"/>
                  </a:rPr>
                  <a:t>的租還量</a:t>
                </a:r>
                <a:endParaRPr lang="en-US" altLang="zh-TW" sz="2000" dirty="0">
                  <a:solidFill>
                    <a:srgbClr val="FF0000"/>
                  </a:solidFill>
                  <a:latin typeface="Times New Roman" panose="02020603050405020304" pitchFamily="18" charset="0"/>
                  <a:cs typeface="Times New Roman" panose="02020603050405020304" pitchFamily="18" charset="0"/>
                </a:endParaRPr>
              </a:p>
            </p:txBody>
          </p:sp>
        </mc:Choice>
        <mc:Fallback>
          <p:sp>
            <p:nvSpPr>
              <p:cNvPr id="27" name="文字方塊 26">
                <a:extLst>
                  <a:ext uri="{FF2B5EF4-FFF2-40B4-BE49-F238E27FC236}">
                    <a16:creationId xmlns:a16="http://schemas.microsoft.com/office/drawing/2014/main" id="{07A98019-DDD2-4AF9-C627-8360325D44F0}"/>
                  </a:ext>
                </a:extLst>
              </p:cNvPr>
              <p:cNvSpPr txBox="1">
                <a:spLocks noRot="1" noChangeAspect="1" noMove="1" noResize="1" noEditPoints="1" noAdjustHandles="1" noChangeArrowheads="1" noChangeShapeType="1" noTextEdit="1"/>
              </p:cNvSpPr>
              <p:nvPr/>
            </p:nvSpPr>
            <p:spPr>
              <a:xfrm>
                <a:off x="624554" y="5203681"/>
                <a:ext cx="1794653" cy="707886"/>
              </a:xfrm>
              <a:prstGeom prst="rect">
                <a:avLst/>
              </a:prstGeom>
              <a:blipFill>
                <a:blip r:embed="rId4"/>
                <a:stretch>
                  <a:fillRect l="-3390" t="-5172" b="-14655"/>
                </a:stretch>
              </a:blipFill>
            </p:spPr>
            <p:txBody>
              <a:bodyPr/>
              <a:lstStyle/>
              <a:p>
                <a:r>
                  <a:rPr lang="zh-TW" altLang="en-US">
                    <a:noFill/>
                  </a:rPr>
                  <a:t> </a:t>
                </a:r>
              </a:p>
            </p:txBody>
          </p:sp>
        </mc:Fallback>
      </mc:AlternateContent>
      <p:sp>
        <p:nvSpPr>
          <p:cNvPr id="34" name="文字方塊 33">
            <a:extLst>
              <a:ext uri="{FF2B5EF4-FFF2-40B4-BE49-F238E27FC236}">
                <a16:creationId xmlns:a16="http://schemas.microsoft.com/office/drawing/2014/main" id="{60E20336-EA76-2695-F699-ECCAFD3B0D9B}"/>
              </a:ext>
            </a:extLst>
          </p:cNvPr>
          <p:cNvSpPr txBox="1"/>
          <p:nvPr/>
        </p:nvSpPr>
        <p:spPr>
          <a:xfrm>
            <a:off x="6659386" y="5203681"/>
            <a:ext cx="2172583" cy="707886"/>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pPr algn="ctr"/>
            <a:r>
              <a:rPr lang="zh-TW" altLang="en-US" sz="2000" u="sng"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隨機效果</a:t>
            </a:r>
            <a:endParaRPr lang="en-US" altLang="zh-TW" sz="2000" u="sng"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zh-TW" altLang="en-US" sz="2000" dirty="0">
                <a:solidFill>
                  <a:srgbClr val="002060"/>
                </a:solidFill>
                <a:latin typeface="Times New Roman" panose="02020603050405020304" pitchFamily="18" charset="0"/>
                <a:cs typeface="Times New Roman" panose="02020603050405020304" pitchFamily="18" charset="0"/>
              </a:rPr>
              <a:t>各區域截矩不同</a:t>
            </a:r>
            <a:endParaRPr lang="en-US" altLang="zh-TW" sz="2000" dirty="0">
              <a:solidFill>
                <a:srgbClr val="002060"/>
              </a:solidFill>
              <a:latin typeface="Times New Roman" panose="02020603050405020304" pitchFamily="18" charset="0"/>
              <a:cs typeface="Times New Roman" panose="02020603050405020304" pitchFamily="18" charset="0"/>
            </a:endParaRPr>
          </a:p>
        </p:txBody>
      </p:sp>
      <p:pic>
        <p:nvPicPr>
          <p:cNvPr id="4" name="圖片 3">
            <a:extLst>
              <a:ext uri="{FF2B5EF4-FFF2-40B4-BE49-F238E27FC236}">
                <a16:creationId xmlns:a16="http://schemas.microsoft.com/office/drawing/2014/main" id="{41C5B92C-BCC1-4F3A-2064-042904E7B000}"/>
              </a:ext>
            </a:extLst>
          </p:cNvPr>
          <p:cNvPicPr>
            <a:picLocks noChangeAspect="1"/>
          </p:cNvPicPr>
          <p:nvPr/>
        </p:nvPicPr>
        <p:blipFill rotWithShape="1">
          <a:blip r:embed="rId5"/>
          <a:srcRect l="32767" r="31044" b="-5094"/>
          <a:stretch/>
        </p:blipFill>
        <p:spPr>
          <a:xfrm>
            <a:off x="883921" y="3355121"/>
            <a:ext cx="3969412" cy="944999"/>
          </a:xfrm>
          <a:prstGeom prst="rect">
            <a:avLst/>
          </a:prstGeom>
        </p:spPr>
      </p:pic>
      <p:sp>
        <p:nvSpPr>
          <p:cNvPr id="36" name="文字方塊 35">
            <a:extLst>
              <a:ext uri="{FF2B5EF4-FFF2-40B4-BE49-F238E27FC236}">
                <a16:creationId xmlns:a16="http://schemas.microsoft.com/office/drawing/2014/main" id="{6858FFFB-8F0D-E8E4-1D29-3D33BDB3740E}"/>
              </a:ext>
            </a:extLst>
          </p:cNvPr>
          <p:cNvSpPr txBox="1"/>
          <p:nvPr/>
        </p:nvSpPr>
        <p:spPr>
          <a:xfrm>
            <a:off x="4633114" y="3599422"/>
            <a:ext cx="4507643" cy="400110"/>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r>
              <a:rPr lang="zh-TW" altLang="en-US" sz="2000" dirty="0">
                <a:solidFill>
                  <a:srgbClr val="002060"/>
                </a:solidFill>
                <a:latin typeface="Times New Roman" panose="02020603050405020304" pitchFamily="18" charset="0"/>
                <a:cs typeface="Times New Roman" panose="02020603050405020304" pitchFamily="18" charset="0"/>
              </a:rPr>
              <a:t>將比例轉換為勝算的對數值</a:t>
            </a:r>
            <a:endParaRPr lang="en-US" altLang="zh-TW" sz="2000" dirty="0">
              <a:solidFill>
                <a:srgbClr val="002060"/>
              </a:solidFill>
              <a:latin typeface="Times New Roman" panose="02020603050405020304" pitchFamily="18" charset="0"/>
              <a:cs typeface="Times New Roman" panose="02020603050405020304" pitchFamily="18" charset="0"/>
            </a:endParaRPr>
          </a:p>
        </p:txBody>
      </p:sp>
      <p:pic>
        <p:nvPicPr>
          <p:cNvPr id="9" name="圖片 8">
            <a:extLst>
              <a:ext uri="{FF2B5EF4-FFF2-40B4-BE49-F238E27FC236}">
                <a16:creationId xmlns:a16="http://schemas.microsoft.com/office/drawing/2014/main" id="{AB73BDA5-F5FE-EA0A-5B37-B90AECAE4D54}"/>
              </a:ext>
            </a:extLst>
          </p:cNvPr>
          <p:cNvPicPr>
            <a:picLocks noChangeAspect="1"/>
          </p:cNvPicPr>
          <p:nvPr/>
        </p:nvPicPr>
        <p:blipFill rotWithShape="1">
          <a:blip r:embed="rId6"/>
          <a:srcRect l="39910" r="38922" b="-1597"/>
          <a:stretch/>
        </p:blipFill>
        <p:spPr>
          <a:xfrm>
            <a:off x="6455738" y="4618125"/>
            <a:ext cx="2579881" cy="542594"/>
          </a:xfrm>
          <a:prstGeom prst="rect">
            <a:avLst/>
          </a:prstGeom>
        </p:spPr>
      </p:pic>
      <p:sp>
        <p:nvSpPr>
          <p:cNvPr id="38" name="文字方塊 37">
            <a:extLst>
              <a:ext uri="{FF2B5EF4-FFF2-40B4-BE49-F238E27FC236}">
                <a16:creationId xmlns:a16="http://schemas.microsoft.com/office/drawing/2014/main" id="{85BD177E-8B1F-296E-A7C0-B568652A362B}"/>
              </a:ext>
            </a:extLst>
          </p:cNvPr>
          <p:cNvSpPr txBox="1"/>
          <p:nvPr/>
        </p:nvSpPr>
        <p:spPr>
          <a:xfrm>
            <a:off x="4853333" y="6025308"/>
            <a:ext cx="6096000" cy="707886"/>
          </a:xfrm>
          <a:prstGeom prst="rect">
            <a:avLst/>
          </a:prstGeom>
          <a:noFill/>
        </p:spPr>
        <p:txBody>
          <a:bodyPr wrap="square" rtlCol="0">
            <a:spAutoFit/>
          </a:bodyPr>
          <a:lstStyle>
            <a:defPPr>
              <a:defRPr lang="zh-TW"/>
            </a:defPPr>
            <a:lvl1pPr>
              <a:defRPr sz="2000" b="1">
                <a:latin typeface="Times New Roman" panose="02020603050405020304" pitchFamily="18" charset="0"/>
                <a:ea typeface="Adobe 仿宋 Std R" panose="02020400000000000000" pitchFamily="18" charset="-128"/>
                <a:cs typeface="Times New Roman" panose="02020603050405020304" pitchFamily="18" charset="0"/>
              </a:defRPr>
            </a:lvl1pPr>
          </a:lstStyle>
          <a:p>
            <a:pPr marL="342900" indent="-342900">
              <a:buFont typeface="Arial" panose="020B0604020202020204" pitchFamily="34" charset="0"/>
              <a:buChar char="•"/>
            </a:pPr>
            <a:r>
              <a:rPr lang="en-US" altLang="zh-TW" dirty="0" err="1"/>
              <a:t>YouBike</a:t>
            </a:r>
            <a:r>
              <a:rPr lang="en-US" altLang="zh-TW" dirty="0"/>
              <a:t> 2.0</a:t>
            </a:r>
            <a:r>
              <a:rPr lang="zh-TW" altLang="en-US" dirty="0"/>
              <a:t>的建置在各行政區的時間點不一，故各行政區使用者的偏好或接受程度可能略有不同</a:t>
            </a:r>
          </a:p>
        </p:txBody>
      </p:sp>
      <p:sp>
        <p:nvSpPr>
          <p:cNvPr id="40" name="文字方塊 39">
            <a:extLst>
              <a:ext uri="{FF2B5EF4-FFF2-40B4-BE49-F238E27FC236}">
                <a16:creationId xmlns:a16="http://schemas.microsoft.com/office/drawing/2014/main" id="{DA7DF7A4-F238-4533-8B43-9526C062AF55}"/>
              </a:ext>
            </a:extLst>
          </p:cNvPr>
          <p:cNvSpPr txBox="1"/>
          <p:nvPr/>
        </p:nvSpPr>
        <p:spPr>
          <a:xfrm>
            <a:off x="984739" y="2120218"/>
            <a:ext cx="5902197" cy="461665"/>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r>
              <a:rPr lang="zh-TW" altLang="en-US" dirty="0">
                <a:latin typeface="Times New Roman" panose="02020603050405020304" pitchFamily="18" charset="0"/>
                <a:cs typeface="Times New Roman" panose="02020603050405020304" pitchFamily="18" charset="0"/>
              </a:rPr>
              <a:t>多層次迴歸（</a:t>
            </a:r>
            <a:r>
              <a:rPr lang="en-US" altLang="zh-TW" dirty="0">
                <a:latin typeface="Times New Roman" panose="02020603050405020304" pitchFamily="18" charset="0"/>
                <a:cs typeface="Times New Roman" panose="02020603050405020304" pitchFamily="18" charset="0"/>
              </a:rPr>
              <a:t>Multilevel Model</a:t>
            </a:r>
            <a:r>
              <a:rPr lang="zh-TW" alt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74793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圓角 27">
            <a:extLst>
              <a:ext uri="{FF2B5EF4-FFF2-40B4-BE49-F238E27FC236}">
                <a16:creationId xmlns:a16="http://schemas.microsoft.com/office/drawing/2014/main" id="{01C058E9-E999-428A-BA03-3584B176643C}"/>
              </a:ext>
            </a:extLst>
          </p:cNvPr>
          <p:cNvSpPr/>
          <p:nvPr/>
        </p:nvSpPr>
        <p:spPr>
          <a:xfrm>
            <a:off x="6303739" y="2129934"/>
            <a:ext cx="3444673" cy="1316493"/>
          </a:xfrm>
          <a:prstGeom prst="roundRect">
            <a:avLst>
              <a:gd name="adj" fmla="val 624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圓角 3">
            <a:extLst>
              <a:ext uri="{FF2B5EF4-FFF2-40B4-BE49-F238E27FC236}">
                <a16:creationId xmlns:a16="http://schemas.microsoft.com/office/drawing/2014/main" id="{ED3936B4-F22E-4611-AAD9-F6C77F28E8CB}"/>
              </a:ext>
            </a:extLst>
          </p:cNvPr>
          <p:cNvSpPr/>
          <p:nvPr/>
        </p:nvSpPr>
        <p:spPr>
          <a:xfrm>
            <a:off x="2651327" y="2129934"/>
            <a:ext cx="3444673" cy="1316493"/>
          </a:xfrm>
          <a:prstGeom prst="roundRect">
            <a:avLst>
              <a:gd name="adj" fmla="val 9142"/>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id="{741795C8-31CA-4285-AE55-8F91E4BA4559}"/>
              </a:ext>
            </a:extLst>
          </p:cNvPr>
          <p:cNvSpPr txBox="1"/>
          <p:nvPr/>
        </p:nvSpPr>
        <p:spPr>
          <a:xfrm>
            <a:off x="984740" y="633046"/>
            <a:ext cx="2294218" cy="707886"/>
          </a:xfrm>
          <a:prstGeom prst="rect">
            <a:avLst/>
          </a:prstGeom>
          <a:noFill/>
        </p:spPr>
        <p:txBody>
          <a:bodyPr wrap="none" rtlCol="0">
            <a:spAutoFit/>
          </a:bodyPr>
          <a:lstStyle/>
          <a:p>
            <a:r>
              <a:rPr lang="zh-TW" altLang="en-US" sz="4000" b="1" dirty="0">
                <a:latin typeface="Adobe 仿宋 Std R" panose="02020400000000000000" pitchFamily="18" charset="-128"/>
                <a:ea typeface="Adobe 仿宋 Std R" panose="02020400000000000000" pitchFamily="18" charset="-128"/>
              </a:rPr>
              <a:t>研究方法</a:t>
            </a:r>
          </a:p>
        </p:txBody>
      </p:sp>
      <mc:AlternateContent xmlns:mc="http://schemas.openxmlformats.org/markup-compatibility/2006">
        <mc:Choice xmlns:a14="http://schemas.microsoft.com/office/drawing/2010/main" Requires="a14">
          <p:sp>
            <p:nvSpPr>
              <p:cNvPr id="62" name="文字方塊 61">
                <a:extLst>
                  <a:ext uri="{FF2B5EF4-FFF2-40B4-BE49-F238E27FC236}">
                    <a16:creationId xmlns:a16="http://schemas.microsoft.com/office/drawing/2014/main" id="{F9D020C8-168B-4990-9D2F-4442A64461A3}"/>
                  </a:ext>
                </a:extLst>
              </p:cNvPr>
              <p:cNvSpPr txBox="1"/>
              <p:nvPr/>
            </p:nvSpPr>
            <p:spPr>
              <a:xfrm>
                <a:off x="2793567" y="5181740"/>
                <a:ext cx="7239997" cy="4715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sz="2000" b="1" i="1" smtClean="0">
                          <a:latin typeface="Cambria Math" panose="02040503050406030204" pitchFamily="18" charset="0"/>
                        </a:rPr>
                        <m:t>𝒚</m:t>
                      </m:r>
                      <m:r>
                        <a:rPr lang="en-US" altLang="zh-TW" sz="2000" b="1" i="1">
                          <a:latin typeface="Cambria Math" panose="02040503050406030204" pitchFamily="18" charset="0"/>
                        </a:rPr>
                        <m:t>=</m:t>
                      </m:r>
                      <m:r>
                        <a:rPr lang="en-US" altLang="zh-TW" sz="2000" b="1" i="1">
                          <a:latin typeface="Cambria Math" panose="02040503050406030204" pitchFamily="18" charset="0"/>
                        </a:rPr>
                        <m:t>𝒇</m:t>
                      </m:r>
                      <m:d>
                        <m:dPr>
                          <m:ctrlPr>
                            <a:rPr lang="zh-TW" altLang="zh-TW" sz="2000" b="1" i="1">
                              <a:latin typeface="Cambria Math" panose="02040503050406030204" pitchFamily="18" charset="0"/>
                            </a:rPr>
                          </m:ctrlPr>
                        </m:dPr>
                        <m:e>
                          <m:r>
                            <a:rPr lang="en-US" altLang="zh-TW" sz="2000" b="1" i="1">
                              <a:latin typeface="Cambria Math" panose="02040503050406030204" pitchFamily="18" charset="0"/>
                            </a:rPr>
                            <m:t>𝒙</m:t>
                          </m:r>
                        </m:e>
                      </m:d>
                      <m:r>
                        <a:rPr lang="en-US" altLang="zh-TW" sz="2000" b="1" i="1">
                          <a:latin typeface="Cambria Math" panose="02040503050406030204" pitchFamily="18" charset="0"/>
                        </a:rPr>
                        <m:t>=</m:t>
                      </m:r>
                      <m:sSub>
                        <m:sSubPr>
                          <m:ctrlPr>
                            <a:rPr lang="zh-TW" altLang="zh-TW" sz="2000" b="1" i="1">
                              <a:latin typeface="Cambria Math" panose="02040503050406030204" pitchFamily="18" charset="0"/>
                            </a:rPr>
                          </m:ctrlPr>
                        </m:sSubPr>
                        <m:e>
                          <m:sSub>
                            <m:sSubPr>
                              <m:ctrlPr>
                                <a:rPr lang="zh-TW" altLang="zh-TW" sz="2000" b="1" i="1">
                                  <a:latin typeface="Cambria Math" panose="02040503050406030204" pitchFamily="18" charset="0"/>
                                </a:rPr>
                              </m:ctrlPr>
                            </m:sSubPr>
                            <m:e>
                              <m:r>
                                <a:rPr lang="en-US" altLang="zh-TW" sz="2000" b="1" i="1">
                                  <a:latin typeface="Cambria Math" panose="02040503050406030204" pitchFamily="18" charset="0"/>
                                </a:rPr>
                                <m:t>𝜷</m:t>
                              </m:r>
                            </m:e>
                            <m:sub>
                              <m:r>
                                <a:rPr lang="en-US" altLang="zh-TW" sz="2000" b="1" i="1">
                                  <a:latin typeface="Cambria Math" panose="02040503050406030204" pitchFamily="18" charset="0"/>
                                </a:rPr>
                                <m:t>𝟎</m:t>
                              </m:r>
                            </m:sub>
                          </m:sSub>
                        </m:e>
                        <m:sub>
                          <m:r>
                            <a:rPr lang="en-US" altLang="zh-TW" sz="2000" b="1" i="1">
                              <a:latin typeface="Cambria Math" panose="02040503050406030204" pitchFamily="18" charset="0"/>
                            </a:rPr>
                            <m:t>(</m:t>
                          </m:r>
                          <m:sSub>
                            <m:sSubPr>
                              <m:ctrlPr>
                                <a:rPr lang="zh-TW" altLang="zh-TW" sz="2000" b="1" i="1">
                                  <a:latin typeface="Cambria Math" panose="02040503050406030204" pitchFamily="18" charset="0"/>
                                </a:rPr>
                              </m:ctrlPr>
                            </m:sSubPr>
                            <m:e>
                              <m:r>
                                <a:rPr lang="en-US" altLang="zh-TW" sz="2000" b="1" i="1">
                                  <a:latin typeface="Cambria Math" panose="02040503050406030204" pitchFamily="18" charset="0"/>
                                </a:rPr>
                                <m:t>𝒖</m:t>
                              </m:r>
                            </m:e>
                            <m:sub>
                              <m:r>
                                <a:rPr lang="en-US" altLang="zh-TW" sz="2000" b="1" i="1">
                                  <a:latin typeface="Cambria Math" panose="02040503050406030204" pitchFamily="18" charset="0"/>
                                </a:rPr>
                                <m:t>𝒊</m:t>
                              </m:r>
                            </m:sub>
                          </m:sSub>
                          <m:r>
                            <a:rPr lang="en-US" altLang="zh-TW" sz="2000" b="1" i="1">
                              <a:latin typeface="Cambria Math" panose="02040503050406030204" pitchFamily="18" charset="0"/>
                            </a:rPr>
                            <m:t>, </m:t>
                          </m:r>
                          <m:sSub>
                            <m:sSubPr>
                              <m:ctrlPr>
                                <a:rPr lang="zh-TW" altLang="zh-TW" sz="2000" b="1" i="1">
                                  <a:latin typeface="Cambria Math" panose="02040503050406030204" pitchFamily="18" charset="0"/>
                                </a:rPr>
                              </m:ctrlPr>
                            </m:sSubPr>
                            <m:e>
                              <m:r>
                                <a:rPr lang="en-US" altLang="zh-TW" sz="2000" b="1" i="1">
                                  <a:latin typeface="Cambria Math" panose="02040503050406030204" pitchFamily="18" charset="0"/>
                                </a:rPr>
                                <m:t>𝒗</m:t>
                              </m:r>
                            </m:e>
                            <m:sub>
                              <m:r>
                                <a:rPr lang="en-US" altLang="zh-TW" sz="2000" b="1" i="1">
                                  <a:latin typeface="Cambria Math" panose="02040503050406030204" pitchFamily="18" charset="0"/>
                                </a:rPr>
                                <m:t>𝒊</m:t>
                              </m:r>
                            </m:sub>
                          </m:sSub>
                          <m:r>
                            <a:rPr lang="en-US" altLang="zh-TW" sz="2000" b="1" i="1">
                              <a:latin typeface="Cambria Math" panose="02040503050406030204" pitchFamily="18" charset="0"/>
                            </a:rPr>
                            <m:t>)</m:t>
                          </m:r>
                        </m:sub>
                      </m:sSub>
                      <m:r>
                        <a:rPr lang="en-US" altLang="zh-TW" sz="2000" b="1" i="1">
                          <a:latin typeface="Cambria Math" panose="02040503050406030204" pitchFamily="18" charset="0"/>
                        </a:rPr>
                        <m:t>+</m:t>
                      </m:r>
                      <m:sSub>
                        <m:sSubPr>
                          <m:ctrlPr>
                            <a:rPr lang="zh-TW" altLang="zh-TW" sz="2000" b="1" i="1">
                              <a:latin typeface="Cambria Math" panose="02040503050406030204" pitchFamily="18" charset="0"/>
                            </a:rPr>
                          </m:ctrlPr>
                        </m:sSubPr>
                        <m:e>
                          <m:sSub>
                            <m:sSubPr>
                              <m:ctrlPr>
                                <a:rPr lang="zh-TW" altLang="zh-TW" sz="2000" b="1" i="1">
                                  <a:latin typeface="Cambria Math" panose="02040503050406030204" pitchFamily="18" charset="0"/>
                                </a:rPr>
                              </m:ctrlPr>
                            </m:sSubPr>
                            <m:e>
                              <m:r>
                                <a:rPr lang="en-US" altLang="zh-TW" sz="2000" b="1" i="1">
                                  <a:latin typeface="Cambria Math" panose="02040503050406030204" pitchFamily="18" charset="0"/>
                                </a:rPr>
                                <m:t>𝜷</m:t>
                              </m:r>
                            </m:e>
                            <m:sub>
                              <m:r>
                                <a:rPr lang="en-US" altLang="zh-TW" sz="2000" b="1" i="1">
                                  <a:latin typeface="Cambria Math" panose="02040503050406030204" pitchFamily="18" charset="0"/>
                                </a:rPr>
                                <m:t>𝟏</m:t>
                              </m:r>
                            </m:sub>
                          </m:sSub>
                        </m:e>
                        <m:sub>
                          <m:r>
                            <a:rPr lang="en-US" altLang="zh-TW" sz="2000" b="1" i="1">
                              <a:latin typeface="Cambria Math" panose="02040503050406030204" pitchFamily="18" charset="0"/>
                            </a:rPr>
                            <m:t>(</m:t>
                          </m:r>
                          <m:sSub>
                            <m:sSubPr>
                              <m:ctrlPr>
                                <a:rPr lang="zh-TW" altLang="zh-TW" sz="2000" b="1" i="1">
                                  <a:latin typeface="Cambria Math" panose="02040503050406030204" pitchFamily="18" charset="0"/>
                                </a:rPr>
                              </m:ctrlPr>
                            </m:sSubPr>
                            <m:e>
                              <m:r>
                                <a:rPr lang="en-US" altLang="zh-TW" sz="2000" b="1" i="1">
                                  <a:latin typeface="Cambria Math" panose="02040503050406030204" pitchFamily="18" charset="0"/>
                                </a:rPr>
                                <m:t>𝒖</m:t>
                              </m:r>
                            </m:e>
                            <m:sub>
                              <m:r>
                                <a:rPr lang="en-US" altLang="zh-TW" sz="2000" b="1" i="1">
                                  <a:latin typeface="Cambria Math" panose="02040503050406030204" pitchFamily="18" charset="0"/>
                                </a:rPr>
                                <m:t>𝒊</m:t>
                              </m:r>
                            </m:sub>
                          </m:sSub>
                          <m:r>
                            <a:rPr lang="en-US" altLang="zh-TW" sz="2000" b="1" i="1">
                              <a:latin typeface="Cambria Math" panose="02040503050406030204" pitchFamily="18" charset="0"/>
                            </a:rPr>
                            <m:t>, </m:t>
                          </m:r>
                          <m:sSub>
                            <m:sSubPr>
                              <m:ctrlPr>
                                <a:rPr lang="zh-TW" altLang="zh-TW" sz="2000" b="1" i="1">
                                  <a:latin typeface="Cambria Math" panose="02040503050406030204" pitchFamily="18" charset="0"/>
                                </a:rPr>
                              </m:ctrlPr>
                            </m:sSubPr>
                            <m:e>
                              <m:r>
                                <a:rPr lang="en-US" altLang="zh-TW" sz="2000" b="1" i="1">
                                  <a:latin typeface="Cambria Math" panose="02040503050406030204" pitchFamily="18" charset="0"/>
                                </a:rPr>
                                <m:t>𝒗</m:t>
                              </m:r>
                            </m:e>
                            <m:sub>
                              <m:r>
                                <a:rPr lang="en-US" altLang="zh-TW" sz="2000" b="1" i="1">
                                  <a:latin typeface="Cambria Math" panose="02040503050406030204" pitchFamily="18" charset="0"/>
                                </a:rPr>
                                <m:t>𝒊</m:t>
                              </m:r>
                            </m:sub>
                          </m:sSub>
                          <m:r>
                            <a:rPr lang="en-US" altLang="zh-TW" sz="2000" b="1" i="1">
                              <a:latin typeface="Cambria Math" panose="02040503050406030204" pitchFamily="18" charset="0"/>
                            </a:rPr>
                            <m:t>)</m:t>
                          </m:r>
                        </m:sub>
                      </m:sSub>
                      <m:sSub>
                        <m:sSubPr>
                          <m:ctrlPr>
                            <a:rPr lang="zh-TW" altLang="zh-TW" sz="2000" b="1" i="1">
                              <a:latin typeface="Cambria Math" panose="02040503050406030204" pitchFamily="18" charset="0"/>
                            </a:rPr>
                          </m:ctrlPr>
                        </m:sSubPr>
                        <m:e>
                          <m:r>
                            <a:rPr lang="en-US" altLang="zh-TW" sz="2000" b="1" i="1">
                              <a:latin typeface="Cambria Math" panose="02040503050406030204" pitchFamily="18" charset="0"/>
                            </a:rPr>
                            <m:t>𝒙</m:t>
                          </m:r>
                        </m:e>
                        <m:sub>
                          <m:r>
                            <a:rPr lang="en-US" altLang="zh-TW" sz="2000" b="1" i="1">
                              <a:latin typeface="Cambria Math" panose="02040503050406030204" pitchFamily="18" charset="0"/>
                            </a:rPr>
                            <m:t>𝟏</m:t>
                          </m:r>
                          <m:r>
                            <a:rPr lang="en-US" altLang="zh-TW" sz="2000" b="1" i="1">
                              <a:latin typeface="Cambria Math" panose="02040503050406030204" pitchFamily="18" charset="0"/>
                            </a:rPr>
                            <m:t>𝒊</m:t>
                          </m:r>
                        </m:sub>
                      </m:sSub>
                      <m:r>
                        <a:rPr lang="en-US" altLang="zh-TW" sz="2000" b="1" i="1">
                          <a:latin typeface="Cambria Math" panose="02040503050406030204" pitchFamily="18" charset="0"/>
                        </a:rPr>
                        <m:t>+…+</m:t>
                      </m:r>
                      <m:sSub>
                        <m:sSubPr>
                          <m:ctrlPr>
                            <a:rPr lang="zh-TW" altLang="zh-TW" sz="2000" b="1" i="1">
                              <a:latin typeface="Cambria Math" panose="02040503050406030204" pitchFamily="18" charset="0"/>
                            </a:rPr>
                          </m:ctrlPr>
                        </m:sSubPr>
                        <m:e>
                          <m:sSub>
                            <m:sSubPr>
                              <m:ctrlPr>
                                <a:rPr lang="zh-TW" altLang="zh-TW" sz="2000" b="1" i="1">
                                  <a:latin typeface="Cambria Math" panose="02040503050406030204" pitchFamily="18" charset="0"/>
                                </a:rPr>
                              </m:ctrlPr>
                            </m:sSubPr>
                            <m:e>
                              <m:r>
                                <a:rPr lang="en-US" altLang="zh-TW" sz="2000" b="1" i="1">
                                  <a:latin typeface="Cambria Math" panose="02040503050406030204" pitchFamily="18" charset="0"/>
                                </a:rPr>
                                <m:t>𝜷</m:t>
                              </m:r>
                            </m:e>
                            <m:sub>
                              <m:r>
                                <a:rPr lang="en-US" altLang="zh-TW" sz="2000" b="1" i="1">
                                  <a:latin typeface="Cambria Math" panose="02040503050406030204" pitchFamily="18" charset="0"/>
                                </a:rPr>
                                <m:t>𝒌</m:t>
                              </m:r>
                            </m:sub>
                          </m:sSub>
                        </m:e>
                        <m:sub>
                          <m:r>
                            <a:rPr lang="en-US" altLang="zh-TW" sz="2000" b="1" i="1">
                              <a:latin typeface="Cambria Math" panose="02040503050406030204" pitchFamily="18" charset="0"/>
                            </a:rPr>
                            <m:t>(</m:t>
                          </m:r>
                          <m:sSub>
                            <m:sSubPr>
                              <m:ctrlPr>
                                <a:rPr lang="zh-TW" altLang="zh-TW" sz="2000" b="1" i="1">
                                  <a:latin typeface="Cambria Math" panose="02040503050406030204" pitchFamily="18" charset="0"/>
                                </a:rPr>
                              </m:ctrlPr>
                            </m:sSubPr>
                            <m:e>
                              <m:r>
                                <a:rPr lang="en-US" altLang="zh-TW" sz="2000" b="1" i="1">
                                  <a:latin typeface="Cambria Math" panose="02040503050406030204" pitchFamily="18" charset="0"/>
                                </a:rPr>
                                <m:t>𝒖</m:t>
                              </m:r>
                            </m:e>
                            <m:sub>
                              <m:r>
                                <a:rPr lang="en-US" altLang="zh-TW" sz="2000" b="1" i="1">
                                  <a:latin typeface="Cambria Math" panose="02040503050406030204" pitchFamily="18" charset="0"/>
                                </a:rPr>
                                <m:t>𝒊</m:t>
                              </m:r>
                            </m:sub>
                          </m:sSub>
                          <m:r>
                            <a:rPr lang="en-US" altLang="zh-TW" sz="2000" b="1" i="1">
                              <a:latin typeface="Cambria Math" panose="02040503050406030204" pitchFamily="18" charset="0"/>
                            </a:rPr>
                            <m:t>, </m:t>
                          </m:r>
                          <m:sSub>
                            <m:sSubPr>
                              <m:ctrlPr>
                                <a:rPr lang="zh-TW" altLang="zh-TW" sz="2000" b="1" i="1">
                                  <a:latin typeface="Cambria Math" panose="02040503050406030204" pitchFamily="18" charset="0"/>
                                </a:rPr>
                              </m:ctrlPr>
                            </m:sSubPr>
                            <m:e>
                              <m:r>
                                <a:rPr lang="en-US" altLang="zh-TW" sz="2000" b="1" i="1">
                                  <a:latin typeface="Cambria Math" panose="02040503050406030204" pitchFamily="18" charset="0"/>
                                </a:rPr>
                                <m:t>𝒗</m:t>
                              </m:r>
                            </m:e>
                            <m:sub>
                              <m:r>
                                <a:rPr lang="en-US" altLang="zh-TW" sz="2000" b="1" i="1">
                                  <a:latin typeface="Cambria Math" panose="02040503050406030204" pitchFamily="18" charset="0"/>
                                </a:rPr>
                                <m:t>𝒊</m:t>
                              </m:r>
                            </m:sub>
                          </m:sSub>
                          <m:r>
                            <a:rPr lang="en-US" altLang="zh-TW" sz="2000" b="1" i="1">
                              <a:latin typeface="Cambria Math" panose="02040503050406030204" pitchFamily="18" charset="0"/>
                            </a:rPr>
                            <m:t>)</m:t>
                          </m:r>
                        </m:sub>
                      </m:sSub>
                      <m:sSub>
                        <m:sSubPr>
                          <m:ctrlPr>
                            <a:rPr lang="zh-TW" altLang="zh-TW" sz="2000" b="1" i="1">
                              <a:latin typeface="Cambria Math" panose="02040503050406030204" pitchFamily="18" charset="0"/>
                            </a:rPr>
                          </m:ctrlPr>
                        </m:sSubPr>
                        <m:e>
                          <m:r>
                            <a:rPr lang="en-US" altLang="zh-TW" sz="2000" b="1" i="1">
                              <a:latin typeface="Cambria Math" panose="02040503050406030204" pitchFamily="18" charset="0"/>
                            </a:rPr>
                            <m:t>𝒙</m:t>
                          </m:r>
                        </m:e>
                        <m:sub>
                          <m:r>
                            <a:rPr lang="en-US" altLang="zh-TW" sz="2000" b="1" i="1">
                              <a:latin typeface="Cambria Math" panose="02040503050406030204" pitchFamily="18" charset="0"/>
                            </a:rPr>
                            <m:t>𝒌𝒊</m:t>
                          </m:r>
                        </m:sub>
                      </m:sSub>
                    </m:oMath>
                  </m:oMathPara>
                </a14:m>
                <a:endParaRPr lang="zh-TW" altLang="en-US" sz="2000" b="1" dirty="0"/>
              </a:p>
            </p:txBody>
          </p:sp>
        </mc:Choice>
        <mc:Fallback>
          <p:sp>
            <p:nvSpPr>
              <p:cNvPr id="62" name="文字方塊 61">
                <a:extLst>
                  <a:ext uri="{FF2B5EF4-FFF2-40B4-BE49-F238E27FC236}">
                    <a16:creationId xmlns:a16="http://schemas.microsoft.com/office/drawing/2014/main" id="{F9D020C8-168B-4990-9D2F-4442A64461A3}"/>
                  </a:ext>
                </a:extLst>
              </p:cNvPr>
              <p:cNvSpPr txBox="1">
                <a:spLocks noRot="1" noChangeAspect="1" noMove="1" noResize="1" noEditPoints="1" noAdjustHandles="1" noChangeArrowheads="1" noChangeShapeType="1" noTextEdit="1"/>
              </p:cNvSpPr>
              <p:nvPr/>
            </p:nvSpPr>
            <p:spPr>
              <a:xfrm>
                <a:off x="2793567" y="5181740"/>
                <a:ext cx="7239997" cy="471539"/>
              </a:xfrm>
              <a:prstGeom prst="rect">
                <a:avLst/>
              </a:prstGeom>
              <a:blipFill>
                <a:blip r:embed="rId2"/>
                <a:stretch>
                  <a:fillRect b="-11688"/>
                </a:stretch>
              </a:blipFill>
            </p:spPr>
            <p:txBody>
              <a:bodyPr/>
              <a:lstStyle/>
              <a:p>
                <a:r>
                  <a:rPr lang="zh-TW" altLang="en-US">
                    <a:noFill/>
                  </a:rPr>
                  <a:t> </a:t>
                </a:r>
              </a:p>
            </p:txBody>
          </p:sp>
        </mc:Fallback>
      </mc:AlternateContent>
      <p:sp>
        <p:nvSpPr>
          <p:cNvPr id="21" name="文字方塊 20">
            <a:extLst>
              <a:ext uri="{FF2B5EF4-FFF2-40B4-BE49-F238E27FC236}">
                <a16:creationId xmlns:a16="http://schemas.microsoft.com/office/drawing/2014/main" id="{56E8A4A3-9930-40E0-8D63-4C96DCF22C8E}"/>
              </a:ext>
            </a:extLst>
          </p:cNvPr>
          <p:cNvSpPr txBox="1"/>
          <p:nvPr/>
        </p:nvSpPr>
        <p:spPr>
          <a:xfrm>
            <a:off x="2950561" y="2669893"/>
            <a:ext cx="2836391" cy="707886"/>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r>
              <a:rPr lang="zh-TW" altLang="en-US" sz="2000" b="0" dirty="0">
                <a:latin typeface="Times New Roman" panose="02020603050405020304" pitchFamily="18" charset="0"/>
                <a:cs typeface="Times New Roman" panose="02020603050405020304" pitchFamily="18" charset="0"/>
              </a:rPr>
              <a:t>各變數對於空間中樣本觀察值的影響程度皆同</a:t>
            </a:r>
            <a:endParaRPr lang="en-US" altLang="zh-TW" sz="2000" b="0" dirty="0">
              <a:latin typeface="Times New Roman" panose="02020603050405020304" pitchFamily="18" charset="0"/>
              <a:cs typeface="Times New Roman" panose="02020603050405020304" pitchFamily="18" charset="0"/>
            </a:endParaRPr>
          </a:p>
        </p:txBody>
      </p:sp>
      <p:sp>
        <p:nvSpPr>
          <p:cNvPr id="22" name="文字方塊 21">
            <a:extLst>
              <a:ext uri="{FF2B5EF4-FFF2-40B4-BE49-F238E27FC236}">
                <a16:creationId xmlns:a16="http://schemas.microsoft.com/office/drawing/2014/main" id="{6817E110-8411-4BE0-9B0C-BFCBEEC3168C}"/>
              </a:ext>
            </a:extLst>
          </p:cNvPr>
          <p:cNvSpPr txBox="1"/>
          <p:nvPr/>
        </p:nvSpPr>
        <p:spPr>
          <a:xfrm>
            <a:off x="2793567" y="2206383"/>
            <a:ext cx="3150380" cy="461665"/>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pPr algn="ctr"/>
            <a:r>
              <a:rPr lang="zh-TW" altLang="en-US" dirty="0">
                <a:latin typeface="Times New Roman" panose="02020603050405020304" pitchFamily="18" charset="0"/>
                <a:cs typeface="Times New Roman" panose="02020603050405020304" pitchFamily="18" charset="0"/>
              </a:rPr>
              <a:t>一般線性迴歸</a:t>
            </a:r>
            <a:endParaRPr lang="en-US" altLang="zh-TW" dirty="0">
              <a:latin typeface="Times New Roman" panose="02020603050405020304" pitchFamily="18" charset="0"/>
              <a:cs typeface="Times New Roman" panose="02020603050405020304" pitchFamily="18" charset="0"/>
            </a:endParaRPr>
          </a:p>
        </p:txBody>
      </p:sp>
      <p:sp>
        <p:nvSpPr>
          <p:cNvPr id="23" name="文字方塊 22">
            <a:extLst>
              <a:ext uri="{FF2B5EF4-FFF2-40B4-BE49-F238E27FC236}">
                <a16:creationId xmlns:a16="http://schemas.microsoft.com/office/drawing/2014/main" id="{A20B8863-0D71-49AE-843D-9083271BD90D}"/>
              </a:ext>
            </a:extLst>
          </p:cNvPr>
          <p:cNvSpPr txBox="1"/>
          <p:nvPr/>
        </p:nvSpPr>
        <p:spPr>
          <a:xfrm>
            <a:off x="6458168" y="2206383"/>
            <a:ext cx="3150380" cy="461665"/>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pPr algn="ctr"/>
            <a:r>
              <a:rPr lang="zh-TW" altLang="en-US" dirty="0">
                <a:latin typeface="Times New Roman" panose="02020603050405020304" pitchFamily="18" charset="0"/>
                <a:cs typeface="Times New Roman" panose="02020603050405020304" pitchFamily="18" charset="0"/>
              </a:rPr>
              <a:t>現實情境</a:t>
            </a:r>
            <a:endParaRPr lang="en-US" altLang="zh-TW" dirty="0">
              <a:latin typeface="Times New Roman" panose="02020603050405020304" pitchFamily="18" charset="0"/>
              <a:cs typeface="Times New Roman" panose="02020603050405020304" pitchFamily="18" charset="0"/>
            </a:endParaRPr>
          </a:p>
        </p:txBody>
      </p:sp>
      <p:sp>
        <p:nvSpPr>
          <p:cNvPr id="25" name="文字方塊 24">
            <a:extLst>
              <a:ext uri="{FF2B5EF4-FFF2-40B4-BE49-F238E27FC236}">
                <a16:creationId xmlns:a16="http://schemas.microsoft.com/office/drawing/2014/main" id="{B98FAA9E-3CE8-4483-8DFE-C7B1A99B80E4}"/>
              </a:ext>
            </a:extLst>
          </p:cNvPr>
          <p:cNvSpPr txBox="1"/>
          <p:nvPr/>
        </p:nvSpPr>
        <p:spPr>
          <a:xfrm>
            <a:off x="6318304" y="2668048"/>
            <a:ext cx="3430108" cy="707886"/>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pPr algn="ctr"/>
            <a:r>
              <a:rPr lang="en-US" altLang="zh-TW" sz="2000" b="0" dirty="0" err="1">
                <a:latin typeface="Times New Roman" panose="02020603050405020304" pitchFamily="18" charset="0"/>
                <a:cs typeface="Times New Roman" panose="02020603050405020304" pitchFamily="18" charset="0"/>
              </a:rPr>
              <a:t>YouBike</a:t>
            </a:r>
            <a:r>
              <a:rPr lang="zh-TW" altLang="en-US" sz="2000" b="0" dirty="0">
                <a:latin typeface="Times New Roman" panose="02020603050405020304" pitchFamily="18" charset="0"/>
                <a:cs typeface="Times New Roman" panose="02020603050405020304" pitchFamily="18" charset="0"/>
              </a:rPr>
              <a:t> 騎乘行為具群聚效應</a:t>
            </a:r>
            <a:endParaRPr lang="en-US" altLang="zh-TW" sz="2000" b="0" dirty="0">
              <a:latin typeface="Times New Roman" panose="02020603050405020304" pitchFamily="18" charset="0"/>
              <a:cs typeface="Times New Roman" panose="02020603050405020304" pitchFamily="18" charset="0"/>
            </a:endParaRPr>
          </a:p>
          <a:p>
            <a:pPr algn="ctr"/>
            <a:r>
              <a:rPr lang="en-US" altLang="zh-TW" sz="2000" b="0" dirty="0">
                <a:latin typeface="Times New Roman" panose="02020603050405020304" pitchFamily="18" charset="0"/>
                <a:cs typeface="Times New Roman" panose="02020603050405020304" pitchFamily="18" charset="0"/>
              </a:rPr>
              <a:t>(</a:t>
            </a:r>
            <a:r>
              <a:rPr lang="zh-TW" altLang="en-US" sz="2000" b="0" dirty="0">
                <a:latin typeface="Times New Roman" panose="02020603050405020304" pitchFamily="18" charset="0"/>
                <a:cs typeface="Times New Roman" panose="02020603050405020304" pitchFamily="18" charset="0"/>
              </a:rPr>
              <a:t>空間自相關</a:t>
            </a:r>
            <a:r>
              <a:rPr lang="en-US" altLang="zh-TW" sz="2000" b="0" dirty="0">
                <a:latin typeface="Times New Roman" panose="02020603050405020304" pitchFamily="18" charset="0"/>
                <a:cs typeface="Times New Roman" panose="02020603050405020304" pitchFamily="18" charset="0"/>
              </a:rPr>
              <a:t>)</a:t>
            </a:r>
          </a:p>
        </p:txBody>
      </p:sp>
      <p:sp>
        <p:nvSpPr>
          <p:cNvPr id="26" name="文字方塊 25">
            <a:extLst>
              <a:ext uri="{FF2B5EF4-FFF2-40B4-BE49-F238E27FC236}">
                <a16:creationId xmlns:a16="http://schemas.microsoft.com/office/drawing/2014/main" id="{B1B92BA1-DFCD-4A46-B9C0-6E020D712F44}"/>
              </a:ext>
            </a:extLst>
          </p:cNvPr>
          <p:cNvSpPr txBox="1"/>
          <p:nvPr/>
        </p:nvSpPr>
        <p:spPr>
          <a:xfrm>
            <a:off x="1260468" y="3806179"/>
            <a:ext cx="9828058" cy="830997"/>
          </a:xfrm>
          <a:prstGeom prst="rect">
            <a:avLst/>
          </a:prstGeom>
          <a:noFill/>
        </p:spPr>
        <p:txBody>
          <a:bodyPr wrap="square" rtlCol="0">
            <a:spAutoFit/>
          </a:bodyPr>
          <a:lstStyle>
            <a:defPPr>
              <a:defRPr lang="zh-TW"/>
            </a:defPPr>
            <a:lvl1pPr>
              <a:defRPr sz="2400" b="0">
                <a:latin typeface="Times New Roman" panose="02020603050405020304" pitchFamily="18" charset="0"/>
                <a:ea typeface="Adobe 仿宋 Std R" panose="02020400000000000000" pitchFamily="18" charset="-128"/>
                <a:cs typeface="Times New Roman" panose="02020603050405020304" pitchFamily="18" charset="0"/>
              </a:defRPr>
            </a:lvl1pPr>
          </a:lstStyle>
          <a:p>
            <a:pPr algn="ctr"/>
            <a:r>
              <a:rPr lang="zh-TW" altLang="zh-TW" dirty="0"/>
              <a:t>忽略變數間關係的局部特性</a:t>
            </a:r>
            <a:endParaRPr lang="en-US" altLang="zh-TW" dirty="0"/>
          </a:p>
          <a:p>
            <a:r>
              <a:rPr lang="zh-TW" altLang="zh-TW" dirty="0">
                <a:ea typeface="微軟正黑體" panose="020B0604030504040204" pitchFamily="34" charset="-120"/>
              </a:rPr>
              <a:t>→</a:t>
            </a:r>
            <a:r>
              <a:rPr lang="en-US" altLang="zh-TW" dirty="0">
                <a:ea typeface="微軟正黑體" panose="020B0604030504040204" pitchFamily="34" charset="-120"/>
              </a:rPr>
              <a:t> </a:t>
            </a:r>
            <a:r>
              <a:rPr lang="zh-TW" altLang="zh-TW" dirty="0"/>
              <a:t>結果僅能表示整體研究範圍內各項自變數對</a:t>
            </a:r>
            <a:r>
              <a:rPr lang="zh-TW" altLang="en-US" dirty="0"/>
              <a:t>租還量的平均</a:t>
            </a:r>
            <a:r>
              <a:rPr lang="zh-TW" altLang="zh-TW" dirty="0"/>
              <a:t>效果</a:t>
            </a:r>
            <a:endParaRPr lang="zh-TW" altLang="en-US" dirty="0"/>
          </a:p>
        </p:txBody>
      </p:sp>
      <p:sp>
        <p:nvSpPr>
          <p:cNvPr id="5" name="箭號: 向下 4">
            <a:extLst>
              <a:ext uri="{FF2B5EF4-FFF2-40B4-BE49-F238E27FC236}">
                <a16:creationId xmlns:a16="http://schemas.microsoft.com/office/drawing/2014/main" id="{3D3D032E-EDE5-4798-A08A-4DC3830D2576}"/>
              </a:ext>
            </a:extLst>
          </p:cNvPr>
          <p:cNvSpPr/>
          <p:nvPr/>
        </p:nvSpPr>
        <p:spPr>
          <a:xfrm>
            <a:off x="5771220" y="3226202"/>
            <a:ext cx="806555" cy="574764"/>
          </a:xfrm>
          <a:prstGeom prst="downArrow">
            <a:avLst>
              <a:gd name="adj1" fmla="val 34690"/>
              <a:gd name="adj2" fmla="val 46762"/>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箭號: 向下 28">
            <a:extLst>
              <a:ext uri="{FF2B5EF4-FFF2-40B4-BE49-F238E27FC236}">
                <a16:creationId xmlns:a16="http://schemas.microsoft.com/office/drawing/2014/main" id="{301B2E64-0B2A-40EB-B778-901AEC14D4D4}"/>
              </a:ext>
            </a:extLst>
          </p:cNvPr>
          <p:cNvSpPr/>
          <p:nvPr/>
        </p:nvSpPr>
        <p:spPr>
          <a:xfrm>
            <a:off x="5771220" y="4608560"/>
            <a:ext cx="806555" cy="503527"/>
          </a:xfrm>
          <a:prstGeom prst="downArrow">
            <a:avLst>
              <a:gd name="adj1" fmla="val 34690"/>
              <a:gd name="adj2" fmla="val 46762"/>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文字方塊 29">
            <a:extLst>
              <a:ext uri="{FF2B5EF4-FFF2-40B4-BE49-F238E27FC236}">
                <a16:creationId xmlns:a16="http://schemas.microsoft.com/office/drawing/2014/main" id="{CB0C66D6-C6F2-4F11-B1AF-E8F40EDDC13B}"/>
              </a:ext>
            </a:extLst>
          </p:cNvPr>
          <p:cNvSpPr txBox="1"/>
          <p:nvPr/>
        </p:nvSpPr>
        <p:spPr>
          <a:xfrm>
            <a:off x="6450886" y="4657164"/>
            <a:ext cx="1477482" cy="461665"/>
          </a:xfrm>
          <a:prstGeom prst="rect">
            <a:avLst/>
          </a:prstGeom>
          <a:noFill/>
        </p:spPr>
        <p:txBody>
          <a:bodyPr wrap="square" rtlCol="0">
            <a:spAutoFit/>
          </a:bodyPr>
          <a:lstStyle>
            <a:defPPr>
              <a:defRPr lang="zh-TW"/>
            </a:defPPr>
            <a:lvl1pPr>
              <a:defRPr sz="2400" b="0">
                <a:latin typeface="Times New Roman" panose="02020603050405020304" pitchFamily="18" charset="0"/>
                <a:ea typeface="Adobe 仿宋 Std R" panose="02020400000000000000" pitchFamily="18" charset="-128"/>
                <a:cs typeface="Times New Roman" panose="02020603050405020304" pitchFamily="18" charset="0"/>
              </a:defRPr>
            </a:lvl1pPr>
          </a:lstStyle>
          <a:p>
            <a:pPr algn="ctr"/>
            <a:r>
              <a:rPr lang="zh-TW" altLang="en-US" b="1" dirty="0">
                <a:solidFill>
                  <a:srgbClr val="002060"/>
                </a:solidFill>
              </a:rPr>
              <a:t>地理加權</a:t>
            </a:r>
          </a:p>
        </p:txBody>
      </p:sp>
      <p:cxnSp>
        <p:nvCxnSpPr>
          <p:cNvPr id="32" name="直線單箭頭接點 31">
            <a:extLst>
              <a:ext uri="{FF2B5EF4-FFF2-40B4-BE49-F238E27FC236}">
                <a16:creationId xmlns:a16="http://schemas.microsoft.com/office/drawing/2014/main" id="{6C07B28D-8E9B-42C9-97C4-C151FCA46568}"/>
              </a:ext>
            </a:extLst>
          </p:cNvPr>
          <p:cNvCxnSpPr>
            <a:cxnSpLocks/>
          </p:cNvCxnSpPr>
          <p:nvPr/>
        </p:nvCxnSpPr>
        <p:spPr>
          <a:xfrm flipH="1">
            <a:off x="8442960" y="5640560"/>
            <a:ext cx="441960" cy="0"/>
          </a:xfrm>
          <a:prstGeom prst="straightConnector1">
            <a:avLst/>
          </a:prstGeom>
          <a:ln w="28575">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024A6817-583A-4B34-9FBE-850FB38B45A6}"/>
              </a:ext>
            </a:extLst>
          </p:cNvPr>
          <p:cNvCxnSpPr>
            <a:cxnSpLocks/>
          </p:cNvCxnSpPr>
          <p:nvPr/>
        </p:nvCxnSpPr>
        <p:spPr>
          <a:xfrm>
            <a:off x="8627793" y="5652524"/>
            <a:ext cx="0" cy="307175"/>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E84D42A5-C4FC-4BFA-8602-0264E76EB4ED}"/>
              </a:ext>
            </a:extLst>
          </p:cNvPr>
          <p:cNvSpPr txBox="1"/>
          <p:nvPr/>
        </p:nvSpPr>
        <p:spPr>
          <a:xfrm>
            <a:off x="8376595" y="5983295"/>
            <a:ext cx="1752333" cy="400110"/>
          </a:xfrm>
          <a:prstGeom prst="rect">
            <a:avLst/>
          </a:prstGeom>
          <a:noFill/>
        </p:spPr>
        <p:txBody>
          <a:bodyPr wrap="square">
            <a:spAutoFit/>
          </a:bodyPr>
          <a:lstStyle/>
          <a:p>
            <a:pPr algn="ctr"/>
            <a:r>
              <a:rPr lang="zh-TW" altLang="en-US" sz="2000" b="1" dirty="0">
                <a:solidFill>
                  <a:srgbClr val="002060"/>
                </a:solidFill>
                <a:latin typeface="Adobe 仿宋 Std R" panose="02020400000000000000" pitchFamily="18" charset="-128"/>
                <a:ea typeface="Adobe 仿宋 Std R" panose="02020400000000000000" pitchFamily="18" charset="-128"/>
              </a:rPr>
              <a:t>空間環境變量</a:t>
            </a:r>
            <a:endParaRPr lang="zh-TW" altLang="en-US" sz="2000" dirty="0">
              <a:solidFill>
                <a:srgbClr val="002060"/>
              </a:solidFill>
              <a:latin typeface="Adobe 仿宋 Std R" panose="02020400000000000000" pitchFamily="18" charset="-128"/>
              <a:ea typeface="Adobe 仿宋 Std R" panose="02020400000000000000" pitchFamily="18" charset="-128"/>
            </a:endParaRPr>
          </a:p>
        </p:txBody>
      </p:sp>
      <mc:AlternateContent xmlns:mc="http://schemas.openxmlformats.org/markup-compatibility/2006">
        <mc:Choice xmlns:a14="http://schemas.microsoft.com/office/drawing/2010/main" Requires="a14">
          <p:sp>
            <p:nvSpPr>
              <p:cNvPr id="36" name="文字方塊 35">
                <a:extLst>
                  <a:ext uri="{FF2B5EF4-FFF2-40B4-BE49-F238E27FC236}">
                    <a16:creationId xmlns:a16="http://schemas.microsoft.com/office/drawing/2014/main" id="{5E09DE4F-2762-4E35-8485-C12C4B6BCD21}"/>
                  </a:ext>
                </a:extLst>
              </p:cNvPr>
              <p:cNvSpPr txBox="1"/>
              <p:nvPr/>
            </p:nvSpPr>
            <p:spPr>
              <a:xfrm>
                <a:off x="2738952" y="5798569"/>
                <a:ext cx="6096000" cy="557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TW" altLang="en-US" sz="2000" b="1" i="1" smtClean="0">
                              <a:solidFill>
                                <a:srgbClr val="836967"/>
                              </a:solidFill>
                              <a:latin typeface="Cambria Math" panose="02040503050406030204" pitchFamily="18" charset="0"/>
                            </a:rPr>
                          </m:ctrlPr>
                        </m:sSubPr>
                        <m:e>
                          <m:acc>
                            <m:accPr>
                              <m:chr m:val="̂"/>
                              <m:ctrlPr>
                                <a:rPr lang="zh-TW" altLang="en-US" sz="2000" b="1" i="1">
                                  <a:solidFill>
                                    <a:srgbClr val="836967"/>
                                  </a:solidFill>
                                  <a:latin typeface="Cambria Math" panose="02040503050406030204" pitchFamily="18" charset="0"/>
                                </a:rPr>
                              </m:ctrlPr>
                            </m:accPr>
                            <m:e>
                              <m:r>
                                <a:rPr lang="zh-TW" altLang="en-US" sz="2000" b="1" i="1">
                                  <a:latin typeface="Cambria Math" panose="02040503050406030204" pitchFamily="18" charset="0"/>
                                </a:rPr>
                                <m:t>𝜷</m:t>
                              </m:r>
                            </m:e>
                          </m:acc>
                        </m:e>
                        <m:sub>
                          <m:d>
                            <m:dPr>
                              <m:sepChr m:val=","/>
                              <m:ctrlPr>
                                <a:rPr lang="zh-TW" altLang="en-US" sz="2000" b="1" i="1">
                                  <a:latin typeface="Cambria Math" panose="02040503050406030204" pitchFamily="18" charset="0"/>
                                </a:rPr>
                              </m:ctrlPr>
                            </m:dPr>
                            <m:e>
                              <m:sSub>
                                <m:sSubPr>
                                  <m:ctrlPr>
                                    <a:rPr lang="zh-TW" altLang="en-US" sz="2000" b="1" i="1">
                                      <a:solidFill>
                                        <a:srgbClr val="836967"/>
                                      </a:solidFill>
                                      <a:latin typeface="Cambria Math" panose="02040503050406030204" pitchFamily="18" charset="0"/>
                                    </a:rPr>
                                  </m:ctrlPr>
                                </m:sSubPr>
                                <m:e>
                                  <m:r>
                                    <a:rPr lang="zh-TW" altLang="en-US" sz="2000" b="1" i="0">
                                      <a:latin typeface="Cambria Math" panose="02040503050406030204" pitchFamily="18" charset="0"/>
                                    </a:rPr>
                                    <m:t>𝐮</m:t>
                                  </m:r>
                                </m:e>
                                <m:sub>
                                  <m:r>
                                    <a:rPr lang="zh-TW" altLang="en-US" sz="2000" b="1" i="0">
                                      <a:latin typeface="Cambria Math" panose="02040503050406030204" pitchFamily="18" charset="0"/>
                                    </a:rPr>
                                    <m:t>𝐢</m:t>
                                  </m:r>
                                </m:sub>
                              </m:sSub>
                            </m:e>
                            <m:e>
                              <m:r>
                                <a:rPr lang="zh-TW" altLang="en-US" sz="2000" b="1" i="0">
                                  <a:latin typeface="Cambria Math" panose="02040503050406030204" pitchFamily="18" charset="0"/>
                                </a:rPr>
                                <m:t> </m:t>
                              </m:r>
                              <m:sSub>
                                <m:sSubPr>
                                  <m:ctrlPr>
                                    <a:rPr lang="zh-TW" altLang="en-US" sz="2000" b="1" i="1">
                                      <a:solidFill>
                                        <a:srgbClr val="836967"/>
                                      </a:solidFill>
                                      <a:latin typeface="Cambria Math" panose="02040503050406030204" pitchFamily="18" charset="0"/>
                                    </a:rPr>
                                  </m:ctrlPr>
                                </m:sSubPr>
                                <m:e>
                                  <m:r>
                                    <a:rPr lang="zh-TW" altLang="en-US" sz="2000" b="1" i="1">
                                      <a:latin typeface="Cambria Math" panose="02040503050406030204" pitchFamily="18" charset="0"/>
                                    </a:rPr>
                                    <m:t>𝒗</m:t>
                                  </m:r>
                                </m:e>
                                <m:sub>
                                  <m:r>
                                    <a:rPr lang="zh-TW" altLang="en-US" sz="2000" b="1" i="1">
                                      <a:latin typeface="Cambria Math" panose="02040503050406030204" pitchFamily="18" charset="0"/>
                                    </a:rPr>
                                    <m:t>𝒊</m:t>
                                  </m:r>
                                </m:sub>
                              </m:sSub>
                            </m:e>
                          </m:d>
                        </m:sub>
                      </m:sSub>
                      <m:r>
                        <a:rPr lang="zh-TW" altLang="en-US" sz="2000" b="1" i="0">
                          <a:latin typeface="Cambria Math" panose="02040503050406030204" pitchFamily="18" charset="0"/>
                        </a:rPr>
                        <m:t>=</m:t>
                      </m:r>
                      <m:sSup>
                        <m:sSupPr>
                          <m:ctrlPr>
                            <a:rPr lang="zh-TW" altLang="en-US" sz="2000" b="1" i="1">
                              <a:solidFill>
                                <a:srgbClr val="836967"/>
                              </a:solidFill>
                              <a:latin typeface="Cambria Math" panose="02040503050406030204" pitchFamily="18" charset="0"/>
                            </a:rPr>
                          </m:ctrlPr>
                        </m:sSupPr>
                        <m:e>
                          <m:d>
                            <m:dPr>
                              <m:ctrlPr>
                                <a:rPr lang="zh-TW" altLang="en-US" sz="2000" b="1" i="1">
                                  <a:solidFill>
                                    <a:srgbClr val="836967"/>
                                  </a:solidFill>
                                  <a:latin typeface="Cambria Math" panose="02040503050406030204" pitchFamily="18" charset="0"/>
                                </a:rPr>
                              </m:ctrlPr>
                            </m:dPr>
                            <m:e>
                              <m:sSup>
                                <m:sSupPr>
                                  <m:ctrlPr>
                                    <a:rPr lang="zh-TW" altLang="en-US" sz="2000" b="1" i="1">
                                      <a:solidFill>
                                        <a:srgbClr val="836967"/>
                                      </a:solidFill>
                                      <a:latin typeface="Cambria Math" panose="02040503050406030204" pitchFamily="18" charset="0"/>
                                    </a:rPr>
                                  </m:ctrlPr>
                                </m:sSupPr>
                                <m:e>
                                  <m:r>
                                    <a:rPr lang="zh-TW" altLang="en-US" sz="2000" b="1" i="1">
                                      <a:latin typeface="Cambria Math" panose="02040503050406030204" pitchFamily="18" charset="0"/>
                                    </a:rPr>
                                    <m:t>𝑿</m:t>
                                  </m:r>
                                </m:e>
                                <m:sup>
                                  <m:r>
                                    <a:rPr lang="zh-TW" altLang="en-US" sz="2000" b="1" i="1">
                                      <a:latin typeface="Cambria Math" panose="02040503050406030204" pitchFamily="18" charset="0"/>
                                    </a:rPr>
                                    <m:t>𝑻</m:t>
                                  </m:r>
                                </m:sup>
                              </m:sSup>
                              <m:sSub>
                                <m:sSubPr>
                                  <m:ctrlPr>
                                    <a:rPr lang="zh-TW" altLang="en-US" sz="2000" b="1" i="1">
                                      <a:solidFill>
                                        <a:srgbClr val="836967"/>
                                      </a:solidFill>
                                      <a:latin typeface="Cambria Math" panose="02040503050406030204" pitchFamily="18" charset="0"/>
                                    </a:rPr>
                                  </m:ctrlPr>
                                </m:sSubPr>
                                <m:e>
                                  <m:r>
                                    <a:rPr lang="zh-TW" altLang="en-US" sz="2000" b="1" i="1">
                                      <a:latin typeface="Cambria Math" panose="02040503050406030204" pitchFamily="18" charset="0"/>
                                    </a:rPr>
                                    <m:t>𝒘</m:t>
                                  </m:r>
                                </m:e>
                                <m:sub>
                                  <m:d>
                                    <m:dPr>
                                      <m:ctrlPr>
                                        <a:rPr lang="zh-TW" altLang="en-US" sz="2000" b="1" i="1">
                                          <a:solidFill>
                                            <a:srgbClr val="836967"/>
                                          </a:solidFill>
                                          <a:latin typeface="Cambria Math" panose="02040503050406030204" pitchFamily="18" charset="0"/>
                                        </a:rPr>
                                      </m:ctrlPr>
                                    </m:dPr>
                                    <m:e>
                                      <m:sSub>
                                        <m:sSubPr>
                                          <m:ctrlPr>
                                            <a:rPr lang="zh-TW" altLang="en-US" sz="2000" b="1" i="1">
                                              <a:solidFill>
                                                <a:srgbClr val="836967"/>
                                              </a:solidFill>
                                              <a:latin typeface="Cambria Math" panose="02040503050406030204" pitchFamily="18" charset="0"/>
                                            </a:rPr>
                                          </m:ctrlPr>
                                        </m:sSubPr>
                                        <m:e>
                                          <m:r>
                                            <a:rPr lang="zh-TW" altLang="en-US" sz="2000" b="1" i="1">
                                              <a:latin typeface="Cambria Math" panose="02040503050406030204" pitchFamily="18" charset="0"/>
                                            </a:rPr>
                                            <m:t>𝒖</m:t>
                                          </m:r>
                                        </m:e>
                                        <m:sub>
                                          <m:r>
                                            <a:rPr lang="zh-TW" altLang="en-US" sz="2000" b="1" i="1">
                                              <a:latin typeface="Cambria Math" panose="02040503050406030204" pitchFamily="18" charset="0"/>
                                            </a:rPr>
                                            <m:t>𝒊</m:t>
                                          </m:r>
                                        </m:sub>
                                      </m:sSub>
                                      <m:r>
                                        <a:rPr lang="zh-TW" altLang="en-US" sz="2000" b="1" i="0">
                                          <a:latin typeface="Cambria Math" panose="02040503050406030204" pitchFamily="18" charset="0"/>
                                        </a:rPr>
                                        <m:t>, </m:t>
                                      </m:r>
                                      <m:sSub>
                                        <m:sSubPr>
                                          <m:ctrlPr>
                                            <a:rPr lang="zh-TW" altLang="en-US" sz="2000" b="1" i="1">
                                              <a:solidFill>
                                                <a:srgbClr val="836967"/>
                                              </a:solidFill>
                                              <a:latin typeface="Cambria Math" panose="02040503050406030204" pitchFamily="18" charset="0"/>
                                            </a:rPr>
                                          </m:ctrlPr>
                                        </m:sSubPr>
                                        <m:e>
                                          <m:r>
                                            <a:rPr lang="zh-TW" altLang="en-US" sz="2000" b="1" i="1">
                                              <a:latin typeface="Cambria Math" panose="02040503050406030204" pitchFamily="18" charset="0"/>
                                            </a:rPr>
                                            <m:t>𝒗</m:t>
                                          </m:r>
                                        </m:e>
                                        <m:sub>
                                          <m:r>
                                            <a:rPr lang="zh-TW" altLang="en-US" sz="2000" b="1" i="1">
                                              <a:latin typeface="Cambria Math" panose="02040503050406030204" pitchFamily="18" charset="0"/>
                                            </a:rPr>
                                            <m:t>𝒊</m:t>
                                          </m:r>
                                        </m:sub>
                                      </m:sSub>
                                    </m:e>
                                  </m:d>
                                </m:sub>
                              </m:sSub>
                              <m:r>
                                <a:rPr lang="zh-TW" altLang="en-US" sz="2000" b="1" i="1">
                                  <a:latin typeface="Cambria Math" panose="02040503050406030204" pitchFamily="18" charset="0"/>
                                </a:rPr>
                                <m:t>𝑿</m:t>
                              </m:r>
                            </m:e>
                          </m:d>
                        </m:e>
                        <m:sup>
                          <m:r>
                            <a:rPr lang="zh-TW" altLang="en-US" sz="2000" b="1" i="0">
                              <a:latin typeface="Cambria Math" panose="02040503050406030204" pitchFamily="18" charset="0"/>
                            </a:rPr>
                            <m:t>−</m:t>
                          </m:r>
                          <m:r>
                            <a:rPr lang="zh-TW" altLang="en-US" sz="2000" b="1" i="0">
                              <a:latin typeface="Cambria Math" panose="02040503050406030204" pitchFamily="18" charset="0"/>
                            </a:rPr>
                            <m:t>𝟏</m:t>
                          </m:r>
                        </m:sup>
                      </m:sSup>
                      <m:sSup>
                        <m:sSupPr>
                          <m:ctrlPr>
                            <a:rPr lang="zh-TW" altLang="en-US" sz="2000" b="1" i="1">
                              <a:solidFill>
                                <a:srgbClr val="836967"/>
                              </a:solidFill>
                              <a:latin typeface="Cambria Math" panose="02040503050406030204" pitchFamily="18" charset="0"/>
                            </a:rPr>
                          </m:ctrlPr>
                        </m:sSupPr>
                        <m:e>
                          <m:r>
                            <a:rPr lang="zh-TW" altLang="en-US" sz="2000" b="1" i="1">
                              <a:latin typeface="Cambria Math" panose="02040503050406030204" pitchFamily="18" charset="0"/>
                            </a:rPr>
                            <m:t>𝑿</m:t>
                          </m:r>
                        </m:e>
                        <m:sup>
                          <m:r>
                            <a:rPr lang="zh-TW" altLang="en-US" sz="2000" b="1" i="1">
                              <a:latin typeface="Cambria Math" panose="02040503050406030204" pitchFamily="18" charset="0"/>
                            </a:rPr>
                            <m:t>𝑻</m:t>
                          </m:r>
                        </m:sup>
                      </m:sSup>
                      <m:sSub>
                        <m:sSubPr>
                          <m:ctrlPr>
                            <a:rPr lang="zh-TW" altLang="en-US" sz="2000" b="1" i="1">
                              <a:solidFill>
                                <a:srgbClr val="836967"/>
                              </a:solidFill>
                              <a:latin typeface="Cambria Math" panose="02040503050406030204" pitchFamily="18" charset="0"/>
                            </a:rPr>
                          </m:ctrlPr>
                        </m:sSubPr>
                        <m:e>
                          <m:r>
                            <a:rPr lang="zh-TW" altLang="en-US" sz="2000" b="1" i="1">
                              <a:latin typeface="Cambria Math" panose="02040503050406030204" pitchFamily="18" charset="0"/>
                            </a:rPr>
                            <m:t>𝒘</m:t>
                          </m:r>
                        </m:e>
                        <m:sub>
                          <m:d>
                            <m:dPr>
                              <m:sepChr m:val=","/>
                              <m:ctrlPr>
                                <a:rPr lang="zh-TW" altLang="en-US" sz="2000" b="1" i="1">
                                  <a:latin typeface="Cambria Math" panose="02040503050406030204" pitchFamily="18" charset="0"/>
                                </a:rPr>
                              </m:ctrlPr>
                            </m:dPr>
                            <m:e>
                              <m:sSub>
                                <m:sSubPr>
                                  <m:ctrlPr>
                                    <a:rPr lang="zh-TW" altLang="en-US" sz="2000" b="1" i="1">
                                      <a:solidFill>
                                        <a:srgbClr val="836967"/>
                                      </a:solidFill>
                                      <a:latin typeface="Cambria Math" panose="02040503050406030204" pitchFamily="18" charset="0"/>
                                    </a:rPr>
                                  </m:ctrlPr>
                                </m:sSubPr>
                                <m:e>
                                  <m:r>
                                    <a:rPr lang="zh-TW" altLang="en-US" sz="2000" b="1" i="1">
                                      <a:latin typeface="Cambria Math" panose="02040503050406030204" pitchFamily="18" charset="0"/>
                                    </a:rPr>
                                    <m:t>𝒖</m:t>
                                  </m:r>
                                </m:e>
                                <m:sub>
                                  <m:r>
                                    <a:rPr lang="zh-TW" altLang="en-US" sz="2000" b="1" i="1">
                                      <a:latin typeface="Cambria Math" panose="02040503050406030204" pitchFamily="18" charset="0"/>
                                    </a:rPr>
                                    <m:t>𝒊</m:t>
                                  </m:r>
                                </m:sub>
                              </m:sSub>
                            </m:e>
                            <m:e>
                              <m:r>
                                <a:rPr lang="zh-TW" altLang="en-US" sz="2000" b="1" i="0">
                                  <a:latin typeface="Cambria Math" panose="02040503050406030204" pitchFamily="18" charset="0"/>
                                </a:rPr>
                                <m:t> </m:t>
                              </m:r>
                              <m:sSub>
                                <m:sSubPr>
                                  <m:ctrlPr>
                                    <a:rPr lang="zh-TW" altLang="en-US" sz="2000" b="1" i="1">
                                      <a:solidFill>
                                        <a:srgbClr val="836967"/>
                                      </a:solidFill>
                                      <a:latin typeface="Cambria Math" panose="02040503050406030204" pitchFamily="18" charset="0"/>
                                    </a:rPr>
                                  </m:ctrlPr>
                                </m:sSubPr>
                                <m:e>
                                  <m:r>
                                    <a:rPr lang="zh-TW" altLang="en-US" sz="2000" b="1" i="1">
                                      <a:latin typeface="Cambria Math" panose="02040503050406030204" pitchFamily="18" charset="0"/>
                                    </a:rPr>
                                    <m:t>𝒗</m:t>
                                  </m:r>
                                </m:e>
                                <m:sub>
                                  <m:r>
                                    <a:rPr lang="zh-TW" altLang="en-US" sz="2000" b="1" i="1">
                                      <a:latin typeface="Cambria Math" panose="02040503050406030204" pitchFamily="18" charset="0"/>
                                    </a:rPr>
                                    <m:t>𝒊</m:t>
                                  </m:r>
                                </m:sub>
                              </m:sSub>
                            </m:e>
                          </m:d>
                        </m:sub>
                      </m:sSub>
                      <m:r>
                        <a:rPr lang="zh-TW" altLang="en-US" sz="2000" b="1" i="1">
                          <a:latin typeface="Cambria Math" panose="02040503050406030204" pitchFamily="18" charset="0"/>
                        </a:rPr>
                        <m:t>𝒀</m:t>
                      </m:r>
                    </m:oMath>
                  </m:oMathPara>
                </a14:m>
                <a:endParaRPr lang="zh-TW" altLang="en-US" sz="2000" b="1" dirty="0"/>
              </a:p>
            </p:txBody>
          </p:sp>
        </mc:Choice>
        <mc:Fallback>
          <p:sp>
            <p:nvSpPr>
              <p:cNvPr id="36" name="文字方塊 35">
                <a:extLst>
                  <a:ext uri="{FF2B5EF4-FFF2-40B4-BE49-F238E27FC236}">
                    <a16:creationId xmlns:a16="http://schemas.microsoft.com/office/drawing/2014/main" id="{5E09DE4F-2762-4E35-8485-C12C4B6BCD21}"/>
                  </a:ext>
                </a:extLst>
              </p:cNvPr>
              <p:cNvSpPr txBox="1">
                <a:spLocks noRot="1" noChangeAspect="1" noMove="1" noResize="1" noEditPoints="1" noAdjustHandles="1" noChangeArrowheads="1" noChangeShapeType="1" noTextEdit="1"/>
              </p:cNvSpPr>
              <p:nvPr/>
            </p:nvSpPr>
            <p:spPr>
              <a:xfrm>
                <a:off x="2738952" y="5798569"/>
                <a:ext cx="6096000" cy="557781"/>
              </a:xfrm>
              <a:prstGeom prst="rect">
                <a:avLst/>
              </a:prstGeom>
              <a:blipFill>
                <a:blip r:embed="rId3"/>
                <a:stretch>
                  <a:fillRect/>
                </a:stretch>
              </a:blipFill>
            </p:spPr>
            <p:txBody>
              <a:bodyPr/>
              <a:lstStyle/>
              <a:p>
                <a:r>
                  <a:rPr lang="zh-TW" altLang="en-US">
                    <a:noFill/>
                  </a:rPr>
                  <a:t> </a:t>
                </a:r>
              </a:p>
            </p:txBody>
          </p:sp>
        </mc:Fallback>
      </mc:AlternateContent>
      <p:cxnSp>
        <p:nvCxnSpPr>
          <p:cNvPr id="39" name="直線單箭頭接點 38">
            <a:extLst>
              <a:ext uri="{FF2B5EF4-FFF2-40B4-BE49-F238E27FC236}">
                <a16:creationId xmlns:a16="http://schemas.microsoft.com/office/drawing/2014/main" id="{BF585399-154E-4AA7-81D6-4D1AF8DF7E5C}"/>
              </a:ext>
            </a:extLst>
          </p:cNvPr>
          <p:cNvCxnSpPr>
            <a:cxnSpLocks/>
          </p:cNvCxnSpPr>
          <p:nvPr/>
        </p:nvCxnSpPr>
        <p:spPr>
          <a:xfrm flipH="1">
            <a:off x="6917903" y="6356350"/>
            <a:ext cx="879133" cy="0"/>
          </a:xfrm>
          <a:prstGeom prst="straightConnector1">
            <a:avLst/>
          </a:prstGeom>
          <a:ln w="28575">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單箭頭接點 39">
            <a:extLst>
              <a:ext uri="{FF2B5EF4-FFF2-40B4-BE49-F238E27FC236}">
                <a16:creationId xmlns:a16="http://schemas.microsoft.com/office/drawing/2014/main" id="{DBF0E963-3E62-4D8C-819E-92281EBB545C}"/>
              </a:ext>
            </a:extLst>
          </p:cNvPr>
          <p:cNvCxnSpPr>
            <a:cxnSpLocks/>
          </p:cNvCxnSpPr>
          <p:nvPr/>
        </p:nvCxnSpPr>
        <p:spPr>
          <a:xfrm>
            <a:off x="7364752" y="6350123"/>
            <a:ext cx="0" cy="258957"/>
          </a:xfrm>
          <a:prstGeom prst="straightConnector1">
            <a:avLst/>
          </a:prstGeom>
          <a:ln w="28575">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單箭頭接點 40">
            <a:extLst>
              <a:ext uri="{FF2B5EF4-FFF2-40B4-BE49-F238E27FC236}">
                <a16:creationId xmlns:a16="http://schemas.microsoft.com/office/drawing/2014/main" id="{E43E8490-2798-4A5A-A941-81951FE33D50}"/>
              </a:ext>
            </a:extLst>
          </p:cNvPr>
          <p:cNvCxnSpPr>
            <a:cxnSpLocks/>
          </p:cNvCxnSpPr>
          <p:nvPr/>
        </p:nvCxnSpPr>
        <p:spPr>
          <a:xfrm>
            <a:off x="7364752" y="6595595"/>
            <a:ext cx="285728" cy="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5" name="文字方塊 44">
            <a:extLst>
              <a:ext uri="{FF2B5EF4-FFF2-40B4-BE49-F238E27FC236}">
                <a16:creationId xmlns:a16="http://schemas.microsoft.com/office/drawing/2014/main" id="{BD4AF914-ABCD-475D-A728-959FC35B91F7}"/>
              </a:ext>
            </a:extLst>
          </p:cNvPr>
          <p:cNvSpPr txBox="1"/>
          <p:nvPr/>
        </p:nvSpPr>
        <p:spPr>
          <a:xfrm>
            <a:off x="7650480" y="6393880"/>
            <a:ext cx="733959" cy="400110"/>
          </a:xfrm>
          <a:prstGeom prst="rect">
            <a:avLst/>
          </a:prstGeom>
          <a:noFill/>
        </p:spPr>
        <p:txBody>
          <a:bodyPr wrap="square">
            <a:spAutoFit/>
          </a:bodyPr>
          <a:lstStyle/>
          <a:p>
            <a:pPr algn="ctr"/>
            <a:r>
              <a:rPr lang="zh-TW" altLang="en-US" sz="2000" b="1" dirty="0">
                <a:solidFill>
                  <a:srgbClr val="002060"/>
                </a:solidFill>
                <a:latin typeface="Adobe 仿宋 Std R" panose="02020400000000000000" pitchFamily="18" charset="-128"/>
                <a:ea typeface="Adobe 仿宋 Std R" panose="02020400000000000000" pitchFamily="18" charset="-128"/>
              </a:rPr>
              <a:t>權重</a:t>
            </a:r>
            <a:endParaRPr lang="zh-TW" altLang="en-US" sz="2000" dirty="0">
              <a:solidFill>
                <a:srgbClr val="002060"/>
              </a:solidFill>
              <a:latin typeface="Adobe 仿宋 Std R" panose="02020400000000000000" pitchFamily="18" charset="-128"/>
              <a:ea typeface="Adobe 仿宋 Std R" panose="02020400000000000000" pitchFamily="18" charset="-128"/>
            </a:endParaRPr>
          </a:p>
        </p:txBody>
      </p:sp>
      <p:sp>
        <p:nvSpPr>
          <p:cNvPr id="27" name="文字方塊 26">
            <a:extLst>
              <a:ext uri="{FF2B5EF4-FFF2-40B4-BE49-F238E27FC236}">
                <a16:creationId xmlns:a16="http://schemas.microsoft.com/office/drawing/2014/main" id="{3734F332-9664-A0FD-67B4-ED069058D1A5}"/>
              </a:ext>
            </a:extLst>
          </p:cNvPr>
          <p:cNvSpPr txBox="1"/>
          <p:nvPr/>
        </p:nvSpPr>
        <p:spPr>
          <a:xfrm>
            <a:off x="2950561" y="1530230"/>
            <a:ext cx="8534859" cy="461665"/>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r>
              <a:rPr lang="zh-TW" altLang="en-US" dirty="0">
                <a:latin typeface="Times New Roman" panose="02020603050405020304" pitchFamily="18" charset="0"/>
                <a:cs typeface="Times New Roman" panose="02020603050405020304" pitchFamily="18" charset="0"/>
              </a:rPr>
              <a:t>地理加權迴歸（</a:t>
            </a:r>
            <a:r>
              <a:rPr lang="en-US" altLang="zh-TW" dirty="0">
                <a:latin typeface="Times New Roman" panose="02020603050405020304" pitchFamily="18" charset="0"/>
                <a:cs typeface="Times New Roman" panose="02020603050405020304" pitchFamily="18" charset="0"/>
              </a:rPr>
              <a:t>Geographically Weighted Regression, GWR</a:t>
            </a:r>
            <a:r>
              <a:rPr lang="zh-TW" altLang="en-US" dirty="0">
                <a:latin typeface="Times New Roman" panose="02020603050405020304" pitchFamily="18" charset="0"/>
                <a:cs typeface="Times New Roman" panose="02020603050405020304" pitchFamily="18" charset="0"/>
              </a:rPr>
              <a:t>）</a:t>
            </a:r>
          </a:p>
        </p:txBody>
      </p:sp>
      <p:sp>
        <p:nvSpPr>
          <p:cNvPr id="31" name="文字方塊 30">
            <a:extLst>
              <a:ext uri="{FF2B5EF4-FFF2-40B4-BE49-F238E27FC236}">
                <a16:creationId xmlns:a16="http://schemas.microsoft.com/office/drawing/2014/main" id="{1A97F63C-415D-7587-7CF8-9DB71B67BC43}"/>
              </a:ext>
            </a:extLst>
          </p:cNvPr>
          <p:cNvSpPr txBox="1"/>
          <p:nvPr/>
        </p:nvSpPr>
        <p:spPr>
          <a:xfrm>
            <a:off x="984740" y="1468965"/>
            <a:ext cx="2078041" cy="523220"/>
          </a:xfrm>
          <a:prstGeom prst="rect">
            <a:avLst/>
          </a:prstGeom>
          <a:noFill/>
        </p:spPr>
        <p:txBody>
          <a:bodyPr wrap="square" rtlCol="0">
            <a:spAutoFit/>
          </a:bodyPr>
          <a:lstStyle>
            <a:defPPr>
              <a:defRPr lang="zh-TW"/>
            </a:defPPr>
            <a:lvl1pPr>
              <a:defRPr sz="2400" b="1">
                <a:latin typeface="Adobe 仿宋 Std R" panose="02020400000000000000" pitchFamily="18" charset="-128"/>
                <a:ea typeface="Adobe 仿宋 Std R" panose="02020400000000000000" pitchFamily="18" charset="-128"/>
              </a:defRPr>
            </a:lvl1pPr>
          </a:lstStyle>
          <a:p>
            <a:r>
              <a:rPr lang="zh-TW" altLang="en-US" sz="2800" dirty="0">
                <a:effectLst>
                  <a:outerShdw blurRad="38100" dist="38100" dir="2700000" algn="tl">
                    <a:srgbClr val="000000">
                      <a:alpha val="43137"/>
                    </a:srgbClr>
                  </a:outerShdw>
                </a:effectLst>
              </a:rPr>
              <a:t>模式建構</a:t>
            </a:r>
          </a:p>
        </p:txBody>
      </p:sp>
      <p:sp>
        <p:nvSpPr>
          <p:cNvPr id="35" name="投影片編號版面配置區 6">
            <a:extLst>
              <a:ext uri="{FF2B5EF4-FFF2-40B4-BE49-F238E27FC236}">
                <a16:creationId xmlns:a16="http://schemas.microsoft.com/office/drawing/2014/main" id="{7FE0FC1D-57DA-F98C-E9A6-D74552BE70D4}"/>
              </a:ext>
            </a:extLst>
          </p:cNvPr>
          <p:cNvSpPr>
            <a:spLocks noGrp="1"/>
          </p:cNvSpPr>
          <p:nvPr>
            <p:ph type="sldNum" sz="quarter" idx="12"/>
          </p:nvPr>
        </p:nvSpPr>
        <p:spPr>
          <a:xfrm>
            <a:off x="9296400" y="6421005"/>
            <a:ext cx="2743200" cy="365125"/>
          </a:xfrm>
        </p:spPr>
        <p:txBody>
          <a:bodyPr/>
          <a:lstStyle/>
          <a:p>
            <a:fld id="{7DA83CBE-A3DA-4475-8E7E-C4720364E3C1}" type="slidenum">
              <a:rPr lang="zh-TW" altLang="en-US" sz="1600" smtClean="0"/>
              <a:t>9</a:t>
            </a:fld>
            <a:endParaRPr lang="zh-TW" altLang="en-US" sz="1600"/>
          </a:p>
        </p:txBody>
      </p:sp>
    </p:spTree>
    <p:extLst>
      <p:ext uri="{BB962C8B-B14F-4D97-AF65-F5344CB8AC3E}">
        <p14:creationId xmlns:p14="http://schemas.microsoft.com/office/powerpoint/2010/main" val="17397527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1924</TotalTime>
  <Words>1363</Words>
  <Application>Microsoft Office PowerPoint</Application>
  <PresentationFormat>寬螢幕</PresentationFormat>
  <Paragraphs>247</Paragraphs>
  <Slides>22</Slides>
  <Notes>15</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22</vt:i4>
      </vt:variant>
    </vt:vector>
  </HeadingPairs>
  <TitlesOfParts>
    <vt:vector size="31" baseType="lpstr">
      <vt:lpstr>Arial</vt:lpstr>
      <vt:lpstr>Adobe Caslon Pro</vt:lpstr>
      <vt:lpstr>Adobe 仿宋 Std R</vt:lpstr>
      <vt:lpstr>Calibri</vt:lpstr>
      <vt:lpstr>微軟正黑體</vt:lpstr>
      <vt:lpstr>Times New Roman</vt:lpstr>
      <vt:lpstr>Calibri Light</vt:lpstr>
      <vt:lpstr>Cambria Math</vt:lpstr>
      <vt:lpstr>Office 佈景主題</vt:lpstr>
      <vt:lpstr>運輸需求分析 期末報告</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運輸風險管理_期中報告</dc:title>
  <dc:creator>家榮 葉</dc:creator>
  <cp:lastModifiedBy>家榮 葉</cp:lastModifiedBy>
  <cp:revision>569</cp:revision>
  <dcterms:created xsi:type="dcterms:W3CDTF">2021-10-11T15:05:00Z</dcterms:created>
  <dcterms:modified xsi:type="dcterms:W3CDTF">2022-05-28T23:20:55Z</dcterms:modified>
</cp:coreProperties>
</file>