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304" r:id="rId5"/>
    <p:sldId id="262" r:id="rId7"/>
    <p:sldId id="271" r:id="rId8"/>
    <p:sldId id="273" r:id="rId9"/>
    <p:sldId id="263" r:id="rId10"/>
    <p:sldId id="272" r:id="rId11"/>
    <p:sldId id="274" r:id="rId12"/>
    <p:sldId id="287" r:id="rId13"/>
    <p:sldId id="275" r:id="rId14"/>
    <p:sldId id="276" r:id="rId15"/>
    <p:sldId id="277" r:id="rId16"/>
    <p:sldId id="306" r:id="rId17"/>
    <p:sldId id="305" r:id="rId18"/>
    <p:sldId id="307" r:id="rId19"/>
    <p:sldId id="299" r:id="rId20"/>
    <p:sldId id="300" r:id="rId21"/>
    <p:sldId id="302" r:id="rId22"/>
    <p:sldId id="322" r:id="rId23"/>
    <p:sldId id="298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6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tags" Target="../tags/tag15.xml"/><Relationship Id="rId4" Type="http://schemas.openxmlformats.org/officeDocument/2006/relationships/image" Target="../media/image2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../media/image2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image" Target="../media/image2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3.png"/><Relationship Id="rId5" Type="http://schemas.openxmlformats.org/officeDocument/2006/relationships/tags" Target="../tags/tag41.xml"/><Relationship Id="rId4" Type="http://schemas.openxmlformats.org/officeDocument/2006/relationships/image" Target="../media/image2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3.png"/><Relationship Id="rId5" Type="http://schemas.openxmlformats.org/officeDocument/2006/relationships/tags" Target="../tags/tag50.xml"/><Relationship Id="rId4" Type="http://schemas.openxmlformats.org/officeDocument/2006/relationships/image" Target="../media/image2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image" Target="../media/image8.png"/><Relationship Id="rId5" Type="http://schemas.openxmlformats.org/officeDocument/2006/relationships/tags" Target="../tags/tag61.xml"/><Relationship Id="rId4" Type="http://schemas.openxmlformats.org/officeDocument/2006/relationships/image" Target="../media/image7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cd2b971a48d3fd63d5ff6f67fe34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9600" y="741045"/>
            <a:ext cx="5486400" cy="5375275"/>
          </a:xfrm>
          <a:prstGeom prst="rect">
            <a:avLst/>
          </a:prstGeom>
        </p:spPr>
      </p:pic>
      <p:pic>
        <p:nvPicPr>
          <p:cNvPr id="6" name="图片 5" descr="0_pic_quater_right_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5"/>
            </p:custDataLst>
          </p:nvPr>
        </p:nvSpPr>
        <p:spPr>
          <a:xfrm>
            <a:off x="6604072" y="2095771"/>
            <a:ext cx="4825365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3"/>
          <p:cNvSpPr/>
          <p:nvPr>
            <p:ph type="subTitle" idx="3" hasCustomPrompt="1"/>
            <p:custDataLst>
              <p:tags r:id="rId6"/>
            </p:custDataLst>
          </p:nvPr>
        </p:nvSpPr>
        <p:spPr>
          <a:xfrm>
            <a:off x="6604072" y="4115863"/>
            <a:ext cx="4826000" cy="370205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_pic_quater_lef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1720"/>
            <a:ext cx="720090" cy="715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half_t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4866640"/>
            <a:ext cx="4064000" cy="1990725"/>
          </a:xfrm>
          <a:prstGeom prst="rect">
            <a:avLst/>
          </a:prstGeom>
        </p:spPr>
      </p:pic>
      <p:pic>
        <p:nvPicPr>
          <p:cNvPr id="2" name="图片 1" descr="pic_half_dow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0"/>
            <a:ext cx="4064000" cy="199072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2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1715509" y="2285991"/>
            <a:ext cx="8761058" cy="1962359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汉仪旗黑-85S" panose="00020600040101010101" pitchFamily="18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_pic_quater_lef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1720"/>
            <a:ext cx="720090" cy="715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_pic_quater_lef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1720"/>
            <a:ext cx="720090" cy="715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0cd2b971a48d3fd63d5ff6f67fe34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0" y="1278255"/>
            <a:ext cx="4388485" cy="430022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1720"/>
            <a:ext cx="720090" cy="715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_pic_quater_lef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1720"/>
            <a:ext cx="720090" cy="715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_pic_quater_lef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1720"/>
            <a:ext cx="720090" cy="71564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_pic_quater_lef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1720"/>
            <a:ext cx="720090" cy="71564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cd2b971a48d3fd63d5ff6f67fe34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9600" y="741045"/>
            <a:ext cx="5486400" cy="5375275"/>
          </a:xfrm>
          <a:prstGeom prst="rect">
            <a:avLst/>
          </a:prstGeom>
        </p:spPr>
      </p:pic>
      <p:pic>
        <p:nvPicPr>
          <p:cNvPr id="6" name="图片 5" descr="0_pic_quater_right_dow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4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6604687" y="2463328"/>
            <a:ext cx="4825403" cy="69754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5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6604053" y="3313272"/>
            <a:ext cx="4826038" cy="108140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3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41720"/>
            <a:ext cx="720090" cy="715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275" y="0"/>
            <a:ext cx="720090" cy="715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41720"/>
            <a:ext cx="720090" cy="715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275" y="0"/>
            <a:ext cx="720090" cy="715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41720"/>
            <a:ext cx="720090" cy="715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righ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41720"/>
            <a:ext cx="720090" cy="715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righ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571480" y="5237480"/>
            <a:ext cx="1619885" cy="1619885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5246370"/>
            <a:ext cx="1619885" cy="1610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6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21.xml"/><Relationship Id="rId5" Type="http://schemas.openxmlformats.org/officeDocument/2006/relationships/image" Target="../media/image17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3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4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4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5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image" Target="../media/image9.png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03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08.xml"/><Relationship Id="rId5" Type="http://schemas.openxmlformats.org/officeDocument/2006/relationships/image" Target="../media/image12.png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13.xml"/><Relationship Id="rId5" Type="http://schemas.openxmlformats.org/officeDocument/2006/relationships/image" Target="../media/image13.png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1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 flipH="1">
            <a:off x="6604072" y="4757471"/>
            <a:ext cx="4825366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6055995" y="2095500"/>
            <a:ext cx="5373370" cy="1846580"/>
          </a:xfrm>
        </p:spPr>
        <p:txBody>
          <a:bodyPr>
            <a:normAutofit lnSpcReduction="10000"/>
          </a:bodyPr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Github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开源项目聚类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与分类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65530" y="1606550"/>
            <a:ext cx="5029835" cy="395986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r>
              <a:rPr lang="en-US" altLang="zh-CN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</a:t>
            </a:r>
            <a:r>
              <a:rPr lang="en-US" altLang="zh-CN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Issue</a:t>
            </a: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文本数据</a:t>
            </a:r>
            <a:endParaRPr lang="zh-CN" altLang="en-US" sz="2400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用于分类预测的特征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530" y="3229610"/>
            <a:ext cx="4945380" cy="14935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30010" y="1976755"/>
            <a:ext cx="45847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总计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24287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个仓库可以获取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数据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预处理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方式：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词频或者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TF-IDF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分数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词语转换为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idx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编码成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one-hot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向量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词语编码成上下文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向量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transformer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编码成词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向量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4206807" y="4450898"/>
            <a:ext cx="3778461" cy="121106"/>
          </a:xfrm>
          <a:prstGeom prst="rect">
            <a:avLst/>
          </a:prstGeom>
          <a:solidFill>
            <a:schemeClr val="lt1">
              <a:lumMod val="95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1715509" y="2042786"/>
            <a:ext cx="8761058" cy="1962359"/>
          </a:xfrm>
        </p:spPr>
        <p:txBody>
          <a:bodyPr/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PART 3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聚类与分类方法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Times New Roman" panose="020206030504050203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（阶段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Times New Roman" panose="020206030504050203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一）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Times New Roman" panose="0202060305040502030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5770" y="1677670"/>
            <a:ext cx="42189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/>
              <a:t> </a:t>
            </a:r>
            <a:r>
              <a:rPr lang="zh-CN" altLang="en-US" sz="2400"/>
              <a:t>分类模型：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MLP</a:t>
            </a:r>
            <a:endParaRPr lang="zh-CN" altLang="en-US" sz="24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10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分类准确率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87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.10%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61465" y="1778635"/>
            <a:ext cx="464566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 sz="2400"/>
              <a:t> </a:t>
            </a:r>
            <a:r>
              <a:rPr lang="zh-CN" altLang="en-US" sz="2400"/>
              <a:t>聚类方法</a:t>
            </a:r>
            <a:endParaRPr lang="zh-CN" altLang="en-US" sz="24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K-Means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使用距离：欧氏距离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Times New Roman" panose="020206030504050203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结果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Times New Roman" panose="020206030504050203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示例（阶段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Times New Roman" panose="020206030504050203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一）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Times New Roman" panose="0202060305040502030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wordcloud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95" y="2320290"/>
            <a:ext cx="3053080" cy="2137410"/>
          </a:xfrm>
          <a:prstGeom prst="rect">
            <a:avLst/>
          </a:prstGeom>
        </p:spPr>
      </p:pic>
      <p:pic>
        <p:nvPicPr>
          <p:cNvPr id="6" name="图片 5" descr="wordcloud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4205" y="2320290"/>
            <a:ext cx="3053080" cy="2137410"/>
          </a:xfrm>
          <a:prstGeom prst="rect">
            <a:avLst/>
          </a:prstGeom>
        </p:spPr>
      </p:pic>
      <p:pic>
        <p:nvPicPr>
          <p:cNvPr id="7" name="图片 6" descr="wordcloud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2245" y="2355215"/>
            <a:ext cx="3068955" cy="214820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聚类与分类方法（阶段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二）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6340" y="1677670"/>
            <a:ext cx="409829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 sz="2400"/>
              <a:t> </a:t>
            </a:r>
            <a:r>
              <a:rPr lang="zh-CN" altLang="en-US" sz="2000"/>
              <a:t>聚类方法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K-Means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：可以提前收敛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改进前：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欧式距离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使用贡献向量算数平方根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改进后：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余弦距离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使用贡献向量对数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3325" y="1493520"/>
            <a:ext cx="40982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评价指标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轮廓系数：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该进前：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0.02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改进后：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0.273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聚类与分类方法（阶段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二）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695" y="1444625"/>
            <a:ext cx="37738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/>
              <a:t> </a:t>
            </a:r>
            <a:r>
              <a:rPr lang="zh-CN" altLang="en-US" sz="2400"/>
              <a:t>分类模型：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MLP</a:t>
            </a:r>
            <a:endParaRPr lang="zh-CN" altLang="en-US" sz="24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10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分类准确率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89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.66%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20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分类准确率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86.47%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改进后：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20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分类准确率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98.44%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09410" y="1515110"/>
            <a:ext cx="37826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分类模型：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CNN &amp; RNN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效果较差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可能原因：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Github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语义较弱，提取的文本甚至可能是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url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，所以文本序列前后上下文关系薄弱。因此更为简单直接的词语频数效果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更好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结果示例（阶段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二）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8105" y="1677670"/>
            <a:ext cx="464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400"/>
              <a:t>分到同类的</a:t>
            </a:r>
            <a:r>
              <a:rPr lang="en-US" altLang="zh-CN" sz="2400"/>
              <a:t>repo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105" y="2589530"/>
            <a:ext cx="4415155" cy="2967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765" y="2597150"/>
            <a:ext cx="4506595" cy="296037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结果示例（阶段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二）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8105" y="1677670"/>
            <a:ext cx="464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400"/>
              <a:t>分到同类的</a:t>
            </a:r>
            <a:r>
              <a:rPr lang="en-US" altLang="zh-CN" sz="2400"/>
              <a:t>repo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" y="2510790"/>
            <a:ext cx="4712970" cy="3144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010" y="2859405"/>
            <a:ext cx="4551680" cy="244729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较差的结果示例（阶段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二）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8105" y="1677670"/>
            <a:ext cx="464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400"/>
              <a:t>分到同类的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repo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48105" y="2138045"/>
            <a:ext cx="5662930" cy="14649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8105" y="3971925"/>
            <a:ext cx="5663565" cy="15138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78395" y="1535430"/>
            <a:ext cx="36512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/>
              <a:t>错误可能原因：用户使用相同操作系统比如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linux</a:t>
            </a:r>
            <a:r>
              <a:rPr lang="zh-CN" altLang="en-US" sz="2400"/>
              <a:t>。其中的命令词语大多是有一定频率的低</a:t>
            </a:r>
            <a:r>
              <a:rPr lang="zh-CN" altLang="en-US" sz="2400"/>
              <a:t>词语，容易被识别成</a:t>
            </a:r>
            <a:r>
              <a:rPr lang="zh-CN" altLang="en-US" sz="2400"/>
              <a:t>有效的特征。</a:t>
            </a:r>
            <a:endParaRPr lang="zh-CN" altLang="en-US" sz="2400"/>
          </a:p>
        </p:txBody>
      </p:sp>
    </p:spTree>
    <p:custDataLst>
      <p:tags r:id="rId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与问题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总结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8075" y="3700780"/>
            <a:ext cx="92182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问题：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Github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内的文本语义差，存在大量人造词汇，特征提取困难。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训练数据集大小有限，只能在特定的时间和范畴达到最好的效果，对未来会新出现的类别效果较差。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Github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用户社区关系获取困难，大量用户没有社交关系，难以构建一个完整且有效的社交网络。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对用于分类的仓库有一定要求，不能普及所有的仓库。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8075" y="1438275"/>
            <a:ext cx="92182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总结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对仓库进行特征提取，包括文本特征和贡献来源特征，并结合两种特征对其进行聚类。聚类完成后通过聚类结果获取标签，构建分类模型，利用模型对未知标签的仓库进行分类。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143009" y="457200"/>
            <a:ext cx="1659467" cy="1066800"/>
          </a:xfrm>
          <a:prstGeom prst="rect">
            <a:avLst/>
          </a:prstGeom>
          <a:noFill/>
        </p:spPr>
        <p:txBody>
          <a:bodyPr wrap="square" lIns="0" rtlCol="0" anchor="ctr" anchorCtr="0">
            <a:normAutofit/>
          </a:bodyPr>
          <a:p>
            <a:pPr algn="l">
              <a:lnSpc>
                <a:spcPct val="120000"/>
              </a:lnSpc>
            </a:pPr>
            <a:r>
              <a:rPr lang="zh-CN" altLang="en-US" sz="4800" b="1" spc="600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800" b="1" spc="600" dirty="0">
              <a:solidFill>
                <a:schemeClr val="accent1">
                  <a:lumMod val="50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cxnSp>
        <p:nvCxnSpPr>
          <p:cNvPr id="9" name="Straight Connector 7"/>
          <p:cNvCxnSpPr/>
          <p:nvPr>
            <p:custDataLst>
              <p:tags r:id="rId2"/>
            </p:custDataLst>
          </p:nvPr>
        </p:nvCxnSpPr>
        <p:spPr>
          <a:xfrm>
            <a:off x="1334779" y="2407469"/>
            <a:ext cx="0" cy="68199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22"/>
          <p:cNvSpPr/>
          <p:nvPr>
            <p:custDataLst>
              <p:tags r:id="rId3"/>
            </p:custDataLst>
          </p:nvPr>
        </p:nvSpPr>
        <p:spPr>
          <a:xfrm>
            <a:off x="1143009" y="1860734"/>
            <a:ext cx="386715" cy="386715"/>
          </a:xfrm>
          <a:prstGeom prst="rect">
            <a:avLst/>
          </a:prstGeom>
          <a:solidFill>
            <a:schemeClr val="dk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1600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Rectangle 7"/>
          <p:cNvSpPr/>
          <p:nvPr>
            <p:custDataLst>
              <p:tags r:id="rId4"/>
            </p:custDataLst>
          </p:nvPr>
        </p:nvSpPr>
        <p:spPr>
          <a:xfrm>
            <a:off x="1599574" y="1827079"/>
            <a:ext cx="5184775" cy="4298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20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贡献分数向量</a:t>
            </a:r>
            <a:endParaRPr lang="zh-CN" altLang="en-US" sz="2000" b="1" spc="20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599574" y="2303329"/>
            <a:ext cx="5184775" cy="78613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>
              <a:lnSpc>
                <a:spcPct val="120000"/>
              </a:lnSpc>
            </a:pPr>
            <a:r>
              <a:rPr kumimoji="1" lang="zh-CN" altLang="en-US" spc="15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基于社区关系的特征</a:t>
            </a:r>
            <a:r>
              <a:rPr kumimoji="1" lang="zh-CN" altLang="en-US" spc="15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提取</a:t>
            </a:r>
            <a:endParaRPr kumimoji="1" lang="zh-CN" altLang="en-US" spc="15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" name="Straight Connector 7"/>
          <p:cNvCxnSpPr/>
          <p:nvPr>
            <p:custDataLst>
              <p:tags r:id="rId6"/>
            </p:custDataLst>
          </p:nvPr>
        </p:nvCxnSpPr>
        <p:spPr>
          <a:xfrm>
            <a:off x="1334779" y="5546274"/>
            <a:ext cx="0" cy="68199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22"/>
          <p:cNvSpPr/>
          <p:nvPr>
            <p:custDataLst>
              <p:tags r:id="rId7"/>
            </p:custDataLst>
          </p:nvPr>
        </p:nvSpPr>
        <p:spPr>
          <a:xfrm>
            <a:off x="1143009" y="4998904"/>
            <a:ext cx="386715" cy="386715"/>
          </a:xfrm>
          <a:prstGeom prst="rect">
            <a:avLst/>
          </a:prstGeom>
          <a:solidFill>
            <a:schemeClr val="dk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1600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Rectangle 7"/>
          <p:cNvSpPr/>
          <p:nvPr>
            <p:custDataLst>
              <p:tags r:id="rId8"/>
            </p:custDataLst>
          </p:nvPr>
        </p:nvSpPr>
        <p:spPr>
          <a:xfrm>
            <a:off x="1599574" y="4965884"/>
            <a:ext cx="5184775" cy="4298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20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聚类以及分类</a:t>
            </a:r>
            <a:r>
              <a:rPr lang="zh-CN" altLang="en-US" sz="2000" b="1" spc="20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研究</a:t>
            </a:r>
            <a:endParaRPr lang="zh-CN" altLang="en-US" sz="2000" b="1" spc="20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3" name="Straight Connector 7"/>
          <p:cNvCxnSpPr/>
          <p:nvPr>
            <p:custDataLst>
              <p:tags r:id="rId9"/>
            </p:custDataLst>
          </p:nvPr>
        </p:nvCxnSpPr>
        <p:spPr>
          <a:xfrm>
            <a:off x="1334779" y="3976554"/>
            <a:ext cx="0" cy="68199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hape 22"/>
          <p:cNvSpPr/>
          <p:nvPr>
            <p:custDataLst>
              <p:tags r:id="rId10"/>
            </p:custDataLst>
          </p:nvPr>
        </p:nvSpPr>
        <p:spPr>
          <a:xfrm>
            <a:off x="1143009" y="3429819"/>
            <a:ext cx="386715" cy="386715"/>
          </a:xfrm>
          <a:prstGeom prst="rect">
            <a:avLst/>
          </a:prstGeom>
          <a:solidFill>
            <a:schemeClr val="dk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1600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Rectangle 7"/>
          <p:cNvSpPr/>
          <p:nvPr>
            <p:custDataLst>
              <p:tags r:id="rId11"/>
            </p:custDataLst>
          </p:nvPr>
        </p:nvSpPr>
        <p:spPr>
          <a:xfrm>
            <a:off x="1599574" y="3396799"/>
            <a:ext cx="5184775" cy="4298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20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数据预处理</a:t>
            </a:r>
            <a:endParaRPr lang="zh-CN" altLang="en-US" sz="2000" b="1" spc="200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2"/>
            </p:custDataLst>
          </p:nvPr>
        </p:nvSpPr>
        <p:spPr>
          <a:xfrm>
            <a:off x="1599574" y="3873049"/>
            <a:ext cx="5184775" cy="78613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>
              <a:lnSpc>
                <a:spcPct val="120000"/>
              </a:lnSpc>
            </a:pPr>
            <a:r>
              <a:rPr kumimoji="1" lang="zh-CN" altLang="en-US" spc="15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查询语句，</a:t>
            </a:r>
            <a:r>
              <a:rPr kumimoji="1" lang="en-US" altLang="zh-CN" spc="150" dirty="0">
                <a:solidFill>
                  <a:schemeClr val="dk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PyGithub</a:t>
            </a:r>
            <a:r>
              <a:rPr kumimoji="1" lang="zh-CN" altLang="en-US" spc="150" dirty="0">
                <a:solidFill>
                  <a:schemeClr val="dk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，</a:t>
            </a:r>
            <a:r>
              <a:rPr kumimoji="1" lang="en-US" altLang="zh-CN" spc="150" dirty="0">
                <a:solidFill>
                  <a:schemeClr val="dk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Gephi</a:t>
            </a:r>
            <a:endParaRPr kumimoji="1" lang="en-US" altLang="zh-CN" spc="150" dirty="0">
              <a:solidFill>
                <a:schemeClr val="dk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4206807" y="4450898"/>
            <a:ext cx="3778461" cy="121106"/>
          </a:xfrm>
          <a:prstGeom prst="rect">
            <a:avLst/>
          </a:prstGeom>
          <a:solidFill>
            <a:schemeClr val="lt1">
              <a:lumMod val="95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1715509" y="1931026"/>
            <a:ext cx="8761058" cy="1962359"/>
          </a:xfrm>
        </p:spPr>
        <p:txBody>
          <a:bodyPr/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END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4206807" y="4450898"/>
            <a:ext cx="3778461" cy="121106"/>
          </a:xfrm>
          <a:prstGeom prst="rect">
            <a:avLst/>
          </a:prstGeom>
          <a:solidFill>
            <a:schemeClr val="lt1">
              <a:lumMod val="95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/>
          <p:nvPr>
            <p:ph type="ctrTitle" idx="2"/>
            <p:custDataLst>
              <p:tags r:id="rId2"/>
            </p:custDataLst>
          </p:nvPr>
        </p:nvSpPr>
        <p:spPr/>
        <p:txBody>
          <a:bodyPr/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PART 1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065599" y="1677600"/>
                <a:ext cx="10060249" cy="3960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 fontScale="90000"/>
              </a:bodyPr>
              <a:lstStyle/>
              <a:p>
                <a:pPr marL="457200" lvl="0" indent="-457200" algn="just">
                  <a:lnSpc>
                    <a:spcPct val="150000"/>
                  </a:lnSpc>
                  <a:spcAft>
                    <a:spcPts val="8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社区贡献</a:t>
                </a:r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分数向量计算方式：</a:t>
                </a:r>
                <a:endParaRPr lang="zh-CN" altLang="en-US" sz="2000" spc="100" dirty="0">
                  <a:solidFill>
                    <a:schemeClr val="dk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  <a:sym typeface="+mn-ea"/>
                </a:endParaRPr>
              </a:p>
              <a:p>
                <a:pPr marL="457200" lvl="0" indent="-457200" algn="just">
                  <a:lnSpc>
                    <a:spcPct val="150000"/>
                  </a:lnSpc>
                  <a:spcAft>
                    <a:spcPts val="8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首先筛选贡献者，对贡献者的社交关系进行社区划分，划分后统计所有类别</a:t>
                </a:r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数N。</a:t>
                </a:r>
                <a:endParaRPr lang="zh-CN" altLang="en-US" sz="2000" spc="100" dirty="0">
                  <a:solidFill>
                    <a:schemeClr val="dk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  <a:sym typeface="+mn-ea"/>
                </a:endParaRPr>
              </a:p>
              <a:p>
                <a:pPr marL="457200" lvl="0" indent="-457200" algn="just">
                  <a:lnSpc>
                    <a:spcPct val="150000"/>
                  </a:lnSpc>
                  <a:spcAft>
                    <a:spcPts val="8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对单个项目，计算N个类别对它的贡献分数。每个类别贡献分数是该类别下所有贡献者分数和的算术平方根或是</a:t>
                </a:r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对数（缓解登门槛</a:t>
                </a:r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效应），单个贡献者分数计算为</a:t>
                </a:r>
                <a:endParaRPr lang="zh-CN" altLang="en-US" sz="2000" spc="100" dirty="0">
                  <a:solidFill>
                    <a:schemeClr val="dk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  <a:sym typeface="+mn-ea"/>
                </a:endParaRPr>
              </a:p>
              <a:p>
                <a:pPr marL="457200" lvl="0" indent="-457200" algn="just">
                  <a:lnSpc>
                    <a:spcPct val="150000"/>
                  </a:lnSpc>
                  <a:spcAft>
                    <a:spcPts val="8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sz="2000" i="1" spc="100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𝑆𝑐𝑜𝑟𝑒</m:t>
                    </m:r>
                    <m:r>
                      <a:rPr lang="en-US" altLang="zh-CN" sz="2000" i="1" spc="100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 = </m:t>
                    </m:r>
                    <m:rad>
                      <m:radPr>
                        <m:degHide m:val="on"/>
                        <m:ctrlPr>
                          <a:rPr lang="en-US" altLang="zh-CN" sz="2000" i="1" spc="100" dirty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altLang="zh-CN" sz="2000" i="1" spc="100" dirty="0">
                                <a:solidFill>
                                  <a:schemeClr val="dk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贡献类型权重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zh-CN" altLang="en-US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贡献类型次数</m:t>
                                </m:r>
                              </m:sub>
                            </m:sSub>
                          </m:e>
                        </m:nary>
                      </m:e>
                    </m:rad>
                  </m:oMath>
                </a14:m>
                <a:r>
                  <a:rPr lang="en-US" altLang="zh-CN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  or </a:t>
                </a:r>
                <a14:m>
                  <m:oMath xmlns:m="http://schemas.openxmlformats.org/officeDocument/2006/math">
                    <m:r>
                      <a:rPr lang="en-US" altLang="zh-CN" sz="2000" i="1" spc="100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𝑆𝑐𝑜𝑟𝑒</m:t>
                    </m:r>
                    <m:r>
                      <a:rPr lang="en-US" altLang="zh-CN" sz="2000" i="1" spc="100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 =</m:t>
                    </m:r>
                    <m:r>
                      <a:rPr lang="en-US" altLang="zh-CN" sz="2000" i="1" spc="100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𝑙𝑛</m:t>
                    </m:r>
                    <m:d>
                      <m:dPr>
                        <m:ctrlPr>
                          <a:rPr lang="en-US" altLang="zh-CN" sz="2000" i="1" spc="100" dirty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000" i="1" spc="100" dirty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000" i="1" spc="100" dirty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 + 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altLang="zh-CN" sz="2000" i="1" spc="100" dirty="0">
                                <a:solidFill>
                                  <a:schemeClr val="dk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贡献类型权重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zh-CN" altLang="en-US" sz="2000" i="1" spc="100" dirty="0">
                                    <a:solidFill>
                                      <a:schemeClr val="dk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贡献类型次数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000" i="1" spc="100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 </m:t>
                    </m:r>
                  </m:oMath>
                </a14:m>
                <a:endParaRPr lang="zh-CN" altLang="en-US" sz="2000" spc="100" dirty="0">
                  <a:solidFill>
                    <a:schemeClr val="dk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  <a:sym typeface="+mn-ea"/>
                </a:endParaRPr>
              </a:p>
              <a:p>
                <a:pPr marL="457200" lvl="0" indent="-457200" algn="just">
                  <a:lnSpc>
                    <a:spcPct val="150000"/>
                  </a:lnSpc>
                  <a:spcAft>
                    <a:spcPts val="8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例如N = 3，第一类有一个开发者提出了issue另一个开发者提出了pr并被merge总计5分，第二类有一个开发者进行了watch共1分，第三类为0分，该项目的贡献分数向量是(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spc="100" dirty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2000" i="1" spc="100" dirty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e>
                    </m:rad>
                  </m:oMath>
                </a14:m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, 1</a:t>
                </a:r>
                <a:r>
                  <a:rPr lang="en-US" altLang="zh-CN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.0</a:t>
                </a:r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, 0</a:t>
                </a:r>
                <a:r>
                  <a:rPr lang="en-US" altLang="zh-CN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.0</a:t>
                </a:r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)或者</a:t>
                </a:r>
                <a:r>
                  <a:rPr lang="en-US" altLang="zh-CN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(ln6, ln2, 0.0)</a:t>
                </a:r>
                <a:r>
                  <a:rPr lang="zh-CN" altLang="en-US" sz="2000" spc="100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。</a:t>
                </a:r>
                <a:endParaRPr lang="zh-CN" altLang="en-US" sz="2000" spc="100" dirty="0">
                  <a:solidFill>
                    <a:schemeClr val="dk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065599" y="1677600"/>
                <a:ext cx="10060249" cy="3960000"/>
              </a:xfrm>
              <a:prstGeom prst="rect">
                <a:avLst/>
              </a:prstGeom>
              <a:blipFill rotWithShape="1">
                <a:blip r:embed="rId5"/>
                <a:stretch>
                  <a:fillRect l="-1" t="-14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6"/>
          <p:cNvSpPr txBox="1"/>
          <p:nvPr>
            <p:custDataLst>
              <p:tags r:id="rId6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贡献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分数向量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4206807" y="4450898"/>
            <a:ext cx="3778461" cy="121106"/>
          </a:xfrm>
          <a:prstGeom prst="rect">
            <a:avLst/>
          </a:prstGeom>
          <a:solidFill>
            <a:schemeClr val="lt1">
              <a:lumMod val="95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/>
          <p:nvPr>
            <p:ph type="ctrTitle" idx="2"/>
            <p:custDataLst>
              <p:tags r:id="rId2"/>
            </p:custDataLst>
          </p:nvPr>
        </p:nvSpPr>
        <p:spPr/>
        <p:txBody>
          <a:bodyPr/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PART 2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65530" y="1677670"/>
            <a:ext cx="5039360" cy="395986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创建临时表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并收集贡献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行为：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统计贡献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操作类型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65530" y="2349500"/>
            <a:ext cx="6275070" cy="1801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530" y="4311650"/>
            <a:ext cx="6275705" cy="1255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23480" y="1677670"/>
            <a:ext cx="38239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数量</a:t>
            </a:r>
            <a:r>
              <a:rPr lang="zh-CN" altLang="en-US" sz="2400"/>
              <a:t>汇总：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十万条数据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用户数目：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13246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仓库数目：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34327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61695" y="1677670"/>
            <a:ext cx="5434330" cy="395986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20000"/>
          </a:bodyPr>
          <a:lstStyle/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SRC1: ods</a:t>
            </a: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层数据集</a:t>
            </a:r>
            <a:r>
              <a:rPr lang="en-US" altLang="zh-CN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ods_github_users:</a:t>
            </a:r>
            <a:endParaRPr lang="en-US" altLang="zh-CN" sz="2400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可获取</a:t>
            </a:r>
            <a:r>
              <a:rPr lang="en-US" altLang="zh-CN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1490</a:t>
            </a: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个用户的关系</a:t>
            </a:r>
            <a:endParaRPr lang="en-US" altLang="zh-CN" sz="2400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2000" u="heavy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获取贡献者的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跟随关系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815" y="3406140"/>
            <a:ext cx="4594860" cy="1272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41770" y="1976755"/>
            <a:ext cx="4361180" cy="3176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SRC2: PyGithub API</a:t>
            </a: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爬取剩余的用户</a:t>
            </a:r>
            <a:endParaRPr lang="en-US" altLang="zh-CN" sz="2400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Limit: </a:t>
            </a:r>
            <a:endParaRPr lang="en-US" altLang="zh-CN" sz="2400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游客</a:t>
            </a: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用户每日</a:t>
            </a:r>
            <a:r>
              <a:rPr lang="en-US" altLang="zh-CN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60</a:t>
            </a: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条</a:t>
            </a:r>
            <a:endParaRPr lang="zh-CN" altLang="en-US" sz="2400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单个</a:t>
            </a:r>
            <a:r>
              <a:rPr lang="en-US" altLang="zh-CN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每日</a:t>
            </a:r>
            <a:r>
              <a:rPr lang="en-US" altLang="zh-CN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5000</a:t>
            </a:r>
            <a:r>
              <a:rPr lang="zh-CN" altLang="en-US" sz="24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条</a:t>
            </a:r>
            <a:endParaRPr lang="zh-CN" altLang="en-US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45210" y="3175635"/>
            <a:ext cx="5019040" cy="25476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多种网络可视化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方式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快速</a:t>
            </a:r>
            <a:r>
              <a:rPr lang="en-US" altLang="zh-CN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page rank</a:t>
            </a:r>
            <a:r>
              <a:rPr lang="en-US" altLang="zh-CN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模块化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社交网络分析工具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Times New Roman" panose="020206030504050203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Gephi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Times New Roman" panose="0202060305040502030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3785" y="1673860"/>
            <a:ext cx="3864610" cy="3019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包括贡献者的跟随者的社交</a:t>
            </a:r>
            <a:r>
              <a:rPr lang="zh-CN" altLang="en-US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网络：</a:t>
            </a:r>
            <a:endParaRPr lang="zh-CN" altLang="en-US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顶点数</a:t>
            </a:r>
            <a:r>
              <a:rPr lang="en-US" altLang="zh-CN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150940</a:t>
            </a:r>
            <a:endParaRPr lang="en-US" altLang="zh-CN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边数</a:t>
            </a:r>
            <a:r>
              <a:rPr lang="en-US" altLang="zh-CN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234130</a:t>
            </a:r>
            <a:endParaRPr lang="zh-CN" altLang="en-US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模块度</a:t>
            </a:r>
            <a:r>
              <a:rPr lang="en-US" altLang="zh-CN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Modularity = 0.700</a:t>
            </a:r>
            <a:endParaRPr lang="en-US" altLang="zh-CN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模块数</a:t>
            </a:r>
            <a:r>
              <a:rPr lang="en-US" altLang="zh-CN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1638</a:t>
            </a:r>
            <a:r>
              <a:rPr lang="zh-CN" altLang="en-US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，包括</a:t>
            </a:r>
            <a:r>
              <a:rPr lang="en-US" altLang="zh-CN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3432</a:t>
            </a:r>
            <a:r>
              <a:rPr lang="zh-CN" altLang="en-US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个无社交关系节点。</a:t>
            </a:r>
            <a:endParaRPr lang="en-US" altLang="zh-CN" spc="100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385" y="1673860"/>
            <a:ext cx="3489325" cy="11499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社交网络分析工具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Times New Roman" panose="020206030504050203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Gephi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Times New Roman" panose="0202060305040502030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17788" t="2000" r="14783" b="3514"/>
          <a:stretch>
            <a:fillRect/>
          </a:stretch>
        </p:blipFill>
        <p:spPr>
          <a:xfrm>
            <a:off x="758825" y="1664970"/>
            <a:ext cx="5071745" cy="4319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935" y="3742055"/>
            <a:ext cx="4044315" cy="2628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350" y="914400"/>
            <a:ext cx="3244850" cy="31419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TYPE" val="i"/>
  <p:tag name="KSO_WM_UNIT_SUBTYPE" val="q"/>
</p:tagLst>
</file>

<file path=ppt/tags/tag10.xml><?xml version="1.0" encoding="utf-8"?>
<p:tagLst xmlns:p="http://schemas.openxmlformats.org/presentationml/2006/main">
  <p:tag name="KSO_WM_SLIDE_BACKGROUND_TYPE" val="general"/>
</p:tagLst>
</file>

<file path=ppt/tags/tag100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176_8*f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02.xml><?xml version="1.0" encoding="utf-8"?>
<p:tagLst xmlns:p="http://schemas.openxmlformats.org/presentationml/2006/main">
  <p:tag name="KSO_WM_UNIT_PLACING_PICTURE_USER_VIEWPORT" val="{&quot;height&quot;:3648,&quot;width&quot;:12708}"/>
</p:tagLst>
</file>

<file path=ppt/tags/tag103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06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176_8*f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08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1.xml><?xml version="1.0" encoding="utf-8"?>
<p:tagLst xmlns:p="http://schemas.openxmlformats.org/presentationml/2006/main">
  <p:tag name="KSO_WM_SLIDE_BACKGROUND_TYPE" val="general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11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176_8*f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1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13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1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16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19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176_8*f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SLIDE_BACKGROUND_TYPE" val="general"/>
</p:tagLst>
</file>

<file path=ppt/tags/tag12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21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7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9b1ded7551a4f15af541ba51c4c7161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ad04aa0551e40c985e063a312d3ebd5&quot;,&quot;X&quot;:{&quot;Pos&quot;:1},&quot;Y&quot;:{&quot;Pos&quot;:2}},&quot;whChangeMode&quot;:0}"/>
  <p:tag name="KSO_WM_CHIP_GROUPID" val="5f2a25f2f9bfba6a976c1f63"/>
  <p:tag name="KSO_WM_CHIP_XID" val="5f2a25f2f9bfba6a976c1f64"/>
  <p:tag name="KSO_WM_CHIP_FILLAREA_FILL_RULE" val="{&quot;fill_align&quot;:&quot;cm&quot;,&quot;fill_mode&quot;:&quot;adaptive&quot;,&quot;sacle_strategy&quot;:&quot;smart&quot;}"/>
  <p:tag name="KSO_WM_ASSEMBLE_CHIP_INDEX" val="0c39e7c16edb428184c3df236358dc53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9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176_7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30"/>
  <p:tag name="KSO_WM_UNIT_TYPE" val="a"/>
  <p:tag name="KSO_WM_UNIT_INDEX" val="1"/>
  <p:tag name="KSO_WM_UNIT_ISNUMDGMTITLE" val="0"/>
  <p:tag name="KSO_WM_UNIT_PRESET_TEXT" val="单击此处可以&#13;添加与编辑章节内容"/>
  <p:tag name="KSO_WM_UNIT_BLOCK" val="0"/>
  <p:tag name="KSO_WM_UNIT_DEC_AREA_ID" val="cad04aa0551e40c985e063a312d3ebd5"/>
  <p:tag name="KSO_WM_CHIP_GROUPID" val="5f2a25f2f9bfba6a976c1f63"/>
  <p:tag name="KSO_WM_CHIP_XID" val="5f2a25f2f9bfba6a976c1f64"/>
  <p:tag name="KSO_WM_CHIP_FILLAREA_FILL_RULE" val="{&quot;fill_align&quot;:&quot;cm&quot;,&quot;fill_mode&quot;:&quot;adaptive&quot;,&quot;sacle_strategy&quot;:&quot;smart&quot;}"/>
  <p:tag name="KSO_WM_ASSEMBLE_CHIP_INDEX" val="0c39e7c16edb428184c3df236358dc53"/>
  <p:tag name="KSO_WM_UNIT_TEXT_FILL_FORE_SCHEMECOLOR_INDEX_BRIGHTNESS" val="0.15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6"/>
  <p:tag name="KSO_WM_CHIP_INFOS" val="{&quot;layout_type&quot;:&quot;formiddle&quot;,&quot;slide_type&quot;:[&quot;sectionTitle&quot;],&quot;aspect_ratio&quot;:&quot;16:9&quot;}"/>
  <p:tag name="KSO_WM_CHIP_XID" val="5ebe041a0ac41c4a0a525592"/>
  <p:tag name="KSO_WM_CHIP_FILLPROP" val="[[{&quot;fill_id&quot;:&quot;327ef019402c47569ec53b229049d0be&quot;,&quot;fill_align&quot;:&quot;cm&quot;,&quot;text_align&quot;:&quot;cm&quot;,&quot;text_direction&quot;:&quot;horizontal&quot;,&quot;chip_types&quot;:[&quot;text&quot;,&quot;header&quot;]}]]"/>
  <p:tag name="KSO_WM_SLIDE_ID" val="custom20204176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800*180"/>
  <p:tag name="KSO_WM_SLIDE_POSITION" val="80*179"/>
  <p:tag name="KSO_WM_TAG_VERSION" val="1.0"/>
  <p:tag name="KSO_WM_SLIDE_LAYOUT" val="a"/>
  <p:tag name="KSO_WM_SLIDE_LAYOUT_CNT" val="1"/>
  <p:tag name="KSO_WM_CHIP_GROUPID" val="5ebf6661ddc3daf3fef3f760"/>
  <p:tag name="KSO_WM_SLIDE_LAYOUT_INFO" val="{&quot;id&quot;:&quot;2020-09-24T19:49:53&quot;,&quot;margin&quot;:{&quot;bottom&quot;:7.249028205871582,&quot;left&quot;:4.7653031349182129,&quot;right&quot;:4.7650914192199707,&quot;top&quot;:6.3499751091003418},&quot;type&quot;:0}"/>
  <p:tag name="KSO_WM_SLIDE_BK_DARK_LIGHT" val="2"/>
  <p:tag name="KSO_WM_SLIDE_BACKGROUND_TYPE" val="general"/>
  <p:tag name="KSO_WM_SLIDE_SUPPORT_FEATURE_TYPE" val="0"/>
  <p:tag name="KSO_WM_TEMPLATE_ASSEMBLE_XID" val="5f6c87d70ff15d9a40e7afce"/>
  <p:tag name="KSO_WM_TEMPLATE_ASSEMBLE_GROUPID" val="5f6c87d70ff15d9a40e7afce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2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28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3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32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3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36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3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SLIDE_BACKGROUND_TYPE" val="frame"/>
</p:tagLst>
</file>

<file path=ppt/tags/tag140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4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44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4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48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5.xml><?xml version="1.0" encoding="utf-8"?>
<p:tagLst xmlns:p="http://schemas.openxmlformats.org/presentationml/2006/main">
  <p:tag name="KSO_WM_SLIDE_BACKGROUND_TYPE" val="frame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5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52.xml><?xml version="1.0" encoding="utf-8"?>
<p:tagLst xmlns:p="http://schemas.openxmlformats.org/presentationml/2006/main">
  <p:tag name="KSO_WM_UNIT_PLACING_PICTURE_USER_VIEWPORT" val="{&quot;height&quot;:4764,&quot;width&quot;:18420}"/>
</p:tagLst>
</file>

<file path=ppt/tags/tag153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5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57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7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9b1ded7551a4f15af541ba51c4c7161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ad04aa0551e40c985e063a312d3ebd5&quot;,&quot;X&quot;:{&quot;Pos&quot;:1},&quot;Y&quot;:{&quot;Pos&quot;:2}},&quot;whChangeMode&quot;:0}"/>
  <p:tag name="KSO_WM_CHIP_GROUPID" val="5f2a25f2f9bfba6a976c1f63"/>
  <p:tag name="KSO_WM_CHIP_XID" val="5f2a25f2f9bfba6a976c1f64"/>
  <p:tag name="KSO_WM_CHIP_FILLAREA_FILL_RULE" val="{&quot;fill_align&quot;:&quot;cm&quot;,&quot;fill_mode&quot;:&quot;adaptive&quot;,&quot;sacle_strategy&quot;:&quot;smart&quot;}"/>
  <p:tag name="KSO_WM_ASSEMBLE_CHIP_INDEX" val="0c39e7c16edb428184c3df236358dc53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9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176_7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30"/>
  <p:tag name="KSO_WM_UNIT_TYPE" val="a"/>
  <p:tag name="KSO_WM_UNIT_INDEX" val="1"/>
  <p:tag name="KSO_WM_UNIT_ISNUMDGMTITLE" val="0"/>
  <p:tag name="KSO_WM_UNIT_PRESET_TEXT" val="单击此处可以&#13;添加与编辑章节内容"/>
  <p:tag name="KSO_WM_UNIT_BLOCK" val="0"/>
  <p:tag name="KSO_WM_UNIT_DEC_AREA_ID" val="cad04aa0551e40c985e063a312d3ebd5"/>
  <p:tag name="KSO_WM_CHIP_GROUPID" val="5f2a25f2f9bfba6a976c1f63"/>
  <p:tag name="KSO_WM_CHIP_XID" val="5f2a25f2f9bfba6a976c1f64"/>
  <p:tag name="KSO_WM_CHIP_FILLAREA_FILL_RULE" val="{&quot;fill_align&quot;:&quot;cm&quot;,&quot;fill_mode&quot;:&quot;adaptive&quot;,&quot;sacle_strategy&quot;:&quot;smart&quot;}"/>
  <p:tag name="KSO_WM_ASSEMBLE_CHIP_INDEX" val="0c39e7c16edb428184c3df236358dc53"/>
  <p:tag name="KSO_WM_UNIT_TEXT_FILL_FORE_SCHEMECOLOR_INDEX_BRIGHTNESS" val="0.15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SLIDE_BACKGROUND_TYPE" val="frame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6"/>
  <p:tag name="KSO_WM_CHIP_INFOS" val="{&quot;layout_type&quot;:&quot;formiddle&quot;,&quot;slide_type&quot;:[&quot;sectionTitle&quot;],&quot;aspect_ratio&quot;:&quot;16:9&quot;}"/>
  <p:tag name="KSO_WM_CHIP_XID" val="5ebe041a0ac41c4a0a525592"/>
  <p:tag name="KSO_WM_CHIP_FILLPROP" val="[[{&quot;fill_id&quot;:&quot;327ef019402c47569ec53b229049d0be&quot;,&quot;fill_align&quot;:&quot;cm&quot;,&quot;text_align&quot;:&quot;cm&quot;,&quot;text_direction&quot;:&quot;horizontal&quot;,&quot;chip_types&quot;:[&quot;text&quot;,&quot;header&quot;]}]]"/>
  <p:tag name="KSO_WM_SLIDE_ID" val="custom20204176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800*180"/>
  <p:tag name="KSO_WM_SLIDE_POSITION" val="80*179"/>
  <p:tag name="KSO_WM_TAG_VERSION" val="1.0"/>
  <p:tag name="KSO_WM_SLIDE_LAYOUT" val="a"/>
  <p:tag name="KSO_WM_SLIDE_LAYOUT_CNT" val="1"/>
  <p:tag name="KSO_WM_CHIP_GROUPID" val="5ebf6661ddc3daf3fef3f760"/>
  <p:tag name="KSO_WM_SLIDE_LAYOUT_INFO" val="{&quot;id&quot;:&quot;2020-09-24T19:49:53&quot;,&quot;margin&quot;:{&quot;bottom&quot;:7.249028205871582,&quot;left&quot;:4.7653031349182129,&quot;right&quot;:4.7650914192199707,&quot;top&quot;:6.3499751091003418},&quot;type&quot;:0}"/>
  <p:tag name="KSO_WM_SLIDE_BK_DARK_LIGHT" val="2"/>
  <p:tag name="KSO_WM_SLIDE_BACKGROUND_TYPE" val="general"/>
  <p:tag name="KSO_WM_SLIDE_SUPPORT_FEATURE_TYPE" val="0"/>
  <p:tag name="KSO_WM_TEMPLATE_ASSEMBLE_XID" val="5f6c87d70ff15d9a40e7afce"/>
  <p:tag name="KSO_WM_TEMPLATE_ASSEMBLE_GROUPID" val="5f6c87d70ff15d9a40e7afce"/>
</p:tagLst>
</file>

<file path=ppt/tags/tag161.xml><?xml version="1.0" encoding="utf-8"?>
<p:tagLst xmlns:p="http://schemas.openxmlformats.org/presentationml/2006/main">
  <p:tag name="COMMONDATA" val="eyJoZGlkIjoiM2NlMDliM2M5NzY1ZjZkZDJjMGY3ZmRiMmViZjU2NzEifQ=="/>
</p:tagLst>
</file>

<file path=ppt/tags/tag17.xml><?xml version="1.0" encoding="utf-8"?>
<p:tagLst xmlns:p="http://schemas.openxmlformats.org/presentationml/2006/main">
  <p:tag name="KSO_WM_SLIDE_BACKGROUND_TYPE" val="frame"/>
</p:tagLst>
</file>

<file path=ppt/tags/tag18.xml><?xml version="1.0" encoding="utf-8"?>
<p:tagLst xmlns:p="http://schemas.openxmlformats.org/presentationml/2006/main">
  <p:tag name="KSO_WM_SLIDE_BACKGROUND_TYPE" val="frame"/>
</p:tagLst>
</file>

<file path=ppt/tags/tag19.xml><?xml version="1.0" encoding="utf-8"?>
<p:tagLst xmlns:p="http://schemas.openxmlformats.org/presentationml/2006/main">
  <p:tag name="KSO_WM_SLIDE_BACKGROUND_TYPE" val="frame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1270_1*a*1"/>
  <p:tag name="KSO_WM_TEMPLATE_CATEGORY" val="custom"/>
  <p:tag name="KSO_WM_TEMPLATE_INDEX" val="2021127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森系小清新通用模板"/>
  <p:tag name="KSO_WM_UNIT_BLOCK" val="0"/>
  <p:tag name="KSO_WM_UNIT_DEC_AREA_ID" val="7462a3d9e9b44d39ab9ecc7cd61a7796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48abf31e21a74b3e9e945dc8fd7d68c1"/>
  <p:tag name="KSO_WM_UNIT_TEXT_FILL_FORE_SCHEMECOLOR_INDEX_BRIGHTNESS" val="0.15"/>
  <p:tag name="KSO_WM_UNIT_TEXT_FILL_FORE_SCHEMECOLOR_INDEX" val="13"/>
  <p:tag name="KSO_WM_UNIT_TEXT_FILL_TYPE" val="1"/>
  <p:tag name="KSO_WM_TEMPLATE_ASSEMBLE_XID" val="5f6c87d70ff15d9a40e7afe2"/>
  <p:tag name="KSO_WM_TEMPLATE_ASSEMBLE_GROUPID" val="5f6c87d70ff15d9a40e7afe2"/>
</p:tagLst>
</file>

<file path=ppt/tags/tag20.xml><?xml version="1.0" encoding="utf-8"?>
<p:tagLst xmlns:p="http://schemas.openxmlformats.org/presentationml/2006/main">
  <p:tag name="KSO_WM_SLIDE_BACKGROUND_TYPE" val="frame"/>
</p:tagLst>
</file>

<file path=ppt/tags/tag2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</p:tagLst>
</file>

<file path=ppt/tags/tag22.xml><?xml version="1.0" encoding="utf-8"?>
<p:tagLst xmlns:p="http://schemas.openxmlformats.org/presentationml/2006/main">
  <p:tag name="KSO_WM_SLIDE_BACKGROUND_TYPE" val="leftRight"/>
</p:tagLst>
</file>

<file path=ppt/tags/tag23.xml><?xml version="1.0" encoding="utf-8"?>
<p:tagLst xmlns:p="http://schemas.openxmlformats.org/presentationml/2006/main">
  <p:tag name="KSO_WM_SLIDE_BACKGROUND_TYPE" val="leftRight"/>
</p:tagLst>
</file>

<file path=ppt/tags/tag24.xml><?xml version="1.0" encoding="utf-8"?>
<p:tagLst xmlns:p="http://schemas.openxmlformats.org/presentationml/2006/main">
  <p:tag name="KSO_WM_SLIDE_BACKGROUND_TYPE" val="leftRight"/>
</p:tagLst>
</file>

<file path=ppt/tags/tag25.xml><?xml version="1.0" encoding="utf-8"?>
<p:tagLst xmlns:p="http://schemas.openxmlformats.org/presentationml/2006/main">
  <p:tag name="KSO_WM_SLIDE_BACKGROUND_TYPE" val="leftRight"/>
</p:tagLst>
</file>

<file path=ppt/tags/tag26.xml><?xml version="1.0" encoding="utf-8"?>
<p:tagLst xmlns:p="http://schemas.openxmlformats.org/presentationml/2006/main">
  <p:tag name="KSO_WM_SLIDE_BACKGROUND_TYPE" val="leftRight"/>
</p:tagLst>
</file>

<file path=ppt/tags/tag27.xml><?xml version="1.0" encoding="utf-8"?>
<p:tagLst xmlns:p="http://schemas.openxmlformats.org/presentationml/2006/main">
  <p:tag name="KSO_WM_SLIDE_BACKGROUND_TYPE" val="leftRight"/>
</p:tagLst>
</file>

<file path=ppt/tags/tag28.xml><?xml version="1.0" encoding="utf-8"?>
<p:tagLst xmlns:p="http://schemas.openxmlformats.org/presentationml/2006/main">
  <p:tag name="KSO_WM_SLIDE_BACKGROUND_TYPE" val="leftRight"/>
</p:tagLst>
</file>

<file path=ppt/tags/tag29.xml><?xml version="1.0" encoding="utf-8"?>
<p:tagLst xmlns:p="http://schemas.openxmlformats.org/presentationml/2006/main">
  <p:tag name="KSO_WM_SLIDE_BACKGROUND_TYPE" val="leftRight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1270_1*b*1"/>
  <p:tag name="KSO_WM_TEMPLATE_CATEGORY" val="custom"/>
  <p:tag name="KSO_WM_TEMPLATE_INDEX" val="2021127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1"/>
  <p:tag name="KSO_WM_UNIT_TYPE" val="b"/>
  <p:tag name="KSO_WM_UNIT_INDEX" val="1"/>
  <p:tag name="KSO_WM_UNIT_ISNUMDGMTITLE" val="0"/>
  <p:tag name="KSO_WM_UNIT_PRESET_TEXT" val="此处添加副标题内容"/>
  <p:tag name="KSO_WM_UNIT_BLOCK" val="0"/>
  <p:tag name="KSO_WM_UNIT_DEC_AREA_ID" val="c7a32fa43f774a2b99cdb2daf6daacab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48abf31e21a74b3e9e945dc8fd7d68c1"/>
  <p:tag name="KSO_WM_UNIT_TEXT_FILL_FORE_SCHEMECOLOR_INDEX_BRIGHTNESS" val="0.35"/>
  <p:tag name="KSO_WM_UNIT_TEXT_FILL_FORE_SCHEMECOLOR_INDEX" val="13"/>
  <p:tag name="KSO_WM_UNIT_TEXT_FILL_TYPE" val="1"/>
  <p:tag name="KSO_WM_TEMPLATE_ASSEMBLE_XID" val="5f6c87d70ff15d9a40e7afe2"/>
  <p:tag name="KSO_WM_TEMPLATE_ASSEMBLE_GROUPID" val="5f6c87d70ff15d9a40e7afe2"/>
</p:tagLst>
</file>

<file path=ppt/tags/tag3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</p:tagLst>
</file>

<file path=ppt/tags/tag31.xml><?xml version="1.0" encoding="utf-8"?>
<p:tagLst xmlns:p="http://schemas.openxmlformats.org/presentationml/2006/main">
  <p:tag name="KSO_WM_SLIDE_BACKGROUND_TYPE" val="topBottom"/>
</p:tagLst>
</file>

<file path=ppt/tags/tag32.xml><?xml version="1.0" encoding="utf-8"?>
<p:tagLst xmlns:p="http://schemas.openxmlformats.org/presentationml/2006/main">
  <p:tag name="KSO_WM_SLIDE_BACKGROUND_TYPE" val="topBottom"/>
</p:tagLst>
</file>

<file path=ppt/tags/tag33.xml><?xml version="1.0" encoding="utf-8"?>
<p:tagLst xmlns:p="http://schemas.openxmlformats.org/presentationml/2006/main">
  <p:tag name="KSO_WM_SLIDE_BACKGROUND_TYPE" val="topBottom"/>
</p:tagLst>
</file>

<file path=ppt/tags/tag34.xml><?xml version="1.0" encoding="utf-8"?>
<p:tagLst xmlns:p="http://schemas.openxmlformats.org/presentationml/2006/main">
  <p:tag name="KSO_WM_SLIDE_BACKGROUND_TYPE" val="topBottom"/>
</p:tagLst>
</file>

<file path=ppt/tags/tag35.xml><?xml version="1.0" encoding="utf-8"?>
<p:tagLst xmlns:p="http://schemas.openxmlformats.org/presentationml/2006/main">
  <p:tag name="KSO_WM_SLIDE_BACKGROUND_TYPE" val="topBottom"/>
</p:tagLst>
</file>

<file path=ppt/tags/tag36.xml><?xml version="1.0" encoding="utf-8"?>
<p:tagLst xmlns:p="http://schemas.openxmlformats.org/presentationml/2006/main">
  <p:tag name="KSO_WM_SLIDE_BACKGROUND_TYPE" val="topBottom"/>
</p:tagLst>
</file>

<file path=ppt/tags/tag37.xml><?xml version="1.0" encoding="utf-8"?>
<p:tagLst xmlns:p="http://schemas.openxmlformats.org/presentationml/2006/main">
  <p:tag name="KSO_WM_SLIDE_BACKGROUND_TYPE" val="topBottom"/>
</p:tagLst>
</file>

<file path=ppt/tags/tag38.xml><?xml version="1.0" encoding="utf-8"?>
<p:tagLst xmlns:p="http://schemas.openxmlformats.org/presentationml/2006/main">
  <p:tag name="KSO_WM_SLIDE_BACKGROUND_TYPE" val="topBottom"/>
</p:tagLst>
</file>

<file path=ppt/tags/tag3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1270_1*a*1"/>
  <p:tag name="KSO_WM_TEMPLATE_CATEGORY" val="custom"/>
  <p:tag name="KSO_WM_TEMPLATE_INDEX" val="2021127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30"/>
  <p:tag name="KSO_WM_UNIT_TYPE" val="a"/>
  <p:tag name="KSO_WM_UNIT_INDEX" val="1"/>
  <p:tag name="KSO_WM_UNIT_ISNUMDGMTITLE" val="0"/>
  <p:tag name="KSO_WM_UNIT_PRESET_TEXT" val="单击此处可以&#10;添加与编辑章节内容"/>
  <p:tag name="KSO_WM_UNIT_BLOCK" val="0"/>
  <p:tag name="KSO_WM_UNIT_DEC_AREA_ID" val="cad04aa0551e40c985e063a312d3ebd5"/>
  <p:tag name="KSO_WM_CHIP_GROUPID" val="5f2a25f2f9bfba6a976c1f63"/>
  <p:tag name="KSO_WM_CHIP_XID" val="5f2a25f2f9bfba6a976c1f64"/>
  <p:tag name="KSO_WM_CHIP_FILLAREA_FILL_RULE" val="{&quot;fill_align&quot;:&quot;cm&quot;,&quot;fill_mode&quot;:&quot;adaptive&quot;,&quot;sacle_strategy&quot;:&quot;smart&quot;}"/>
  <p:tag name="KSO_WM_ASSEMBLE_CHIP_INDEX" val="0c39e7c16edb428184c3df236358dc53"/>
  <p:tag name="KSO_WM_UNIT_TEXT_FILL_FORE_SCHEMECOLOR_INDEX_BRIGHTNESS" val="0.15"/>
  <p:tag name="KSO_WM_UNIT_TEXT_FILL_FORE_SCHEMECOLOR_INDEX" val="13"/>
  <p:tag name="KSO_WM_UNIT_TEXT_FILL_TYPE" val="1"/>
  <p:tag name="KSO_WM_TEMPLATE_ASSEMBLE_XID" val="5f6c87d70ff15d9a40e7afce"/>
  <p:tag name="KSO_WM_TEMPLATE_ASSEMBLE_GROUPID" val="5f6c87d70ff15d9a40e7afce"/>
</p:tagLst>
</file>

<file path=ppt/tags/tag40.xml><?xml version="1.0" encoding="utf-8"?>
<p:tagLst xmlns:p="http://schemas.openxmlformats.org/presentationml/2006/main">
  <p:tag name="KSO_WM_SLIDE_BACKGROUND_TYPE" val="bottomTop"/>
</p:tagLst>
</file>

<file path=ppt/tags/tag41.xml><?xml version="1.0" encoding="utf-8"?>
<p:tagLst xmlns:p="http://schemas.openxmlformats.org/presentationml/2006/main">
  <p:tag name="KSO_WM_SLIDE_BACKGROUND_TYPE" val="bottomTop"/>
</p:tagLst>
</file>

<file path=ppt/tags/tag42.xml><?xml version="1.0" encoding="utf-8"?>
<p:tagLst xmlns:p="http://schemas.openxmlformats.org/presentationml/2006/main">
  <p:tag name="KSO_WM_SLIDE_BACKGROUND_TYPE" val="bottomTop"/>
</p:tagLst>
</file>

<file path=ppt/tags/tag43.xml><?xml version="1.0" encoding="utf-8"?>
<p:tagLst xmlns:p="http://schemas.openxmlformats.org/presentationml/2006/main">
  <p:tag name="KSO_WM_SLIDE_BACKGROUND_TYPE" val="bottomTop"/>
</p:tagLst>
</file>

<file path=ppt/tags/tag44.xml><?xml version="1.0" encoding="utf-8"?>
<p:tagLst xmlns:p="http://schemas.openxmlformats.org/presentationml/2006/main">
  <p:tag name="KSO_WM_SLIDE_BACKGROUND_TYPE" val="bottomTop"/>
</p:tagLst>
</file>

<file path=ppt/tags/tag45.xml><?xml version="1.0" encoding="utf-8"?>
<p:tagLst xmlns:p="http://schemas.openxmlformats.org/presentationml/2006/main">
  <p:tag name="KSO_WM_SLIDE_BACKGROUND_TYPE" val="bottomTop"/>
</p:tagLst>
</file>

<file path=ppt/tags/tag46.xml><?xml version="1.0" encoding="utf-8"?>
<p:tagLst xmlns:p="http://schemas.openxmlformats.org/presentationml/2006/main">
  <p:tag name="KSO_WM_SLIDE_BACKGROUND_TYPE" val="bottomTop"/>
</p:tagLst>
</file>

<file path=ppt/tags/tag47.xml><?xml version="1.0" encoding="utf-8"?>
<p:tagLst xmlns:p="http://schemas.openxmlformats.org/presentationml/2006/main">
  <p:tag name="KSO_WM_SLIDE_BACKGROUND_TYPE" val="bottomTop"/>
</p:tagLst>
</file>

<file path=ppt/tags/tag4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</p:tagLst>
</file>

<file path=ppt/tags/tag49.xml><?xml version="1.0" encoding="utf-8"?>
<p:tagLst xmlns:p="http://schemas.openxmlformats.org/presentationml/2006/main">
  <p:tag name="KSO_WM_SLIDE_BACKGROUND_TYPE" val="navigation"/>
</p:tagLst>
</file>

<file path=ppt/tags/tag5.xml><?xml version="1.0" encoding="utf-8"?>
<p:tagLst xmlns:p="http://schemas.openxmlformats.org/presentationml/2006/main">
  <p:tag name="KSO_WM_UNIT_TYPE" val="i"/>
  <p:tag name="KSO_WM_UNIT_SUBTYPE" val="q"/>
</p:tagLst>
</file>

<file path=ppt/tags/tag50.xml><?xml version="1.0" encoding="utf-8"?>
<p:tagLst xmlns:p="http://schemas.openxmlformats.org/presentationml/2006/main">
  <p:tag name="KSO_WM_SLIDE_BACKGROUND_TYPE" val="navigation"/>
</p:tagLst>
</file>

<file path=ppt/tags/tag51.xml><?xml version="1.0" encoding="utf-8"?>
<p:tagLst xmlns:p="http://schemas.openxmlformats.org/presentationml/2006/main">
  <p:tag name="KSO_WM_SLIDE_BACKGROUND_TYPE" val="navigation"/>
</p:tagLst>
</file>

<file path=ppt/tags/tag52.xml><?xml version="1.0" encoding="utf-8"?>
<p:tagLst xmlns:p="http://schemas.openxmlformats.org/presentationml/2006/main">
  <p:tag name="KSO_WM_SLIDE_BACKGROUND_TYPE" val="navigation"/>
</p:tagLst>
</file>

<file path=ppt/tags/tag53.xml><?xml version="1.0" encoding="utf-8"?>
<p:tagLst xmlns:p="http://schemas.openxmlformats.org/presentationml/2006/main">
  <p:tag name="KSO_WM_SLIDE_BACKGROUND_TYPE" val="navigation"/>
</p:tagLst>
</file>

<file path=ppt/tags/tag54.xml><?xml version="1.0" encoding="utf-8"?>
<p:tagLst xmlns:p="http://schemas.openxmlformats.org/presentationml/2006/main">
  <p:tag name="KSO_WM_SLIDE_BACKGROUND_TYPE" val="navigation"/>
</p:tagLst>
</file>

<file path=ppt/tags/tag55.xml><?xml version="1.0" encoding="utf-8"?>
<p:tagLst xmlns:p="http://schemas.openxmlformats.org/presentationml/2006/main">
  <p:tag name="KSO_WM_SLIDE_BACKGROUND_TYPE" val="navigation"/>
</p:tagLst>
</file>

<file path=ppt/tags/tag56.xml><?xml version="1.0" encoding="utf-8"?>
<p:tagLst xmlns:p="http://schemas.openxmlformats.org/presentationml/2006/main">
  <p:tag name="KSO_WM_SLIDE_BACKGROUND_TYPE" val="navigation"/>
</p:tagLst>
</file>

<file path=ppt/tags/tag57.xml><?xml version="1.0" encoding="utf-8"?>
<p:tagLst xmlns:p="http://schemas.openxmlformats.org/presentationml/2006/main">
  <p:tag name="KSO_WM_SLIDE_BACKGROUND_TYPE" val="navigation"/>
</p:tagLst>
</file>

<file path=ppt/tags/tag58.xml><?xml version="1.0" encoding="utf-8"?>
<p:tagLst xmlns:p="http://schemas.openxmlformats.org/presentationml/2006/main">
  <p:tag name="KSO_WM_SLIDE_BACKGROUND_TYPE" val="navigation"/>
</p:tagLst>
</file>

<file path=ppt/tags/tag5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1270_1*b*1"/>
  <p:tag name="KSO_WM_TEMPLATE_CATEGORY" val="custom"/>
  <p:tag name="KSO_WM_TEMPLATE_INDEX" val="20211270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CHIP_GROUPID" val="5ebe4d230ac41c4a0a525649"/>
  <p:tag name="KSO_WM_CHIP_XID" val="5ebe4d230ac41c4a0a52564a"/>
  <p:tag name="KSO_WM_UNIT_DEC_AREA_ID" val="ba744e6d1fa04dec9a5b5a34e5627f0f"/>
  <p:tag name="KSO_WM_CHIP_FILLAREA_FILL_RULE" val="{&quot;fill_align&quot;:&quot;cm&quot;,&quot;fill_mode&quot;:&quot;adaptive&quot;,&quot;sacle_strategy&quot;:&quot;smart&quot;}"/>
  <p:tag name="KSO_WM_ASSEMBLE_CHIP_INDEX" val="9169f570472c462dac8071474f293922"/>
  <p:tag name="KSO_WM_UNIT_TEXT_FILL_FORE_SCHEMECOLOR_INDEX_BRIGHTNESS" val="0.35"/>
  <p:tag name="KSO_WM_UNIT_TEXT_FILL_FORE_SCHEMECOLOR_INDEX" val="13"/>
  <p:tag name="KSO_WM_UNIT_TEXT_FILL_TYPE" val="1"/>
  <p:tag name="KSO_WM_TEMPLATE_ASSEMBLE_XID" val="5f6c87d70ff15d9a40e7afed"/>
  <p:tag name="KSO_WM_TEMPLATE_ASSEMBLE_GROUPID" val="5f6c87d70ff15d9a40e7afed"/>
</p:tagLst>
</file>

<file path=ppt/tags/tag60.xml><?xml version="1.0" encoding="utf-8"?>
<p:tagLst xmlns:p="http://schemas.openxmlformats.org/presentationml/2006/main">
  <p:tag name="KSO_WM_SLIDE_BACKGROUND_TYPE" val="belt"/>
</p:tagLst>
</file>

<file path=ppt/tags/tag61.xml><?xml version="1.0" encoding="utf-8"?>
<p:tagLst xmlns:p="http://schemas.openxmlformats.org/presentationml/2006/main">
  <p:tag name="KSO_WM_SLIDE_BACKGROUND_TYPE" val="belt"/>
</p:tagLst>
</file>

<file path=ppt/tags/tag62.xml><?xml version="1.0" encoding="utf-8"?>
<p:tagLst xmlns:p="http://schemas.openxmlformats.org/presentationml/2006/main">
  <p:tag name="KSO_WM_SLIDE_BACKGROUND_TYPE" val="belt"/>
</p:tagLst>
</file>

<file path=ppt/tags/tag63.xml><?xml version="1.0" encoding="utf-8"?>
<p:tagLst xmlns:p="http://schemas.openxmlformats.org/presentationml/2006/main">
  <p:tag name="KSO_WM_SLIDE_BACKGROUND_TYPE" val="belt"/>
</p:tagLst>
</file>

<file path=ppt/tags/tag64.xml><?xml version="1.0" encoding="utf-8"?>
<p:tagLst xmlns:p="http://schemas.openxmlformats.org/presentationml/2006/main">
  <p:tag name="KSO_WM_SLIDE_BACKGROUND_TYPE" val="belt"/>
</p:tagLst>
</file>

<file path=ppt/tags/tag65.xml><?xml version="1.0" encoding="utf-8"?>
<p:tagLst xmlns:p="http://schemas.openxmlformats.org/presentationml/2006/main">
  <p:tag name="KSO_WM_SLIDE_BACKGROUND_TYPE" val="belt"/>
</p:tagLst>
</file>

<file path=ppt/tags/tag66.xml><?xml version="1.0" encoding="utf-8"?>
<p:tagLst xmlns:p="http://schemas.openxmlformats.org/presentationml/2006/main">
  <p:tag name="KSO_WM_SLIDE_BACKGROUND_TYPE" val="belt"/>
</p:tagLst>
</file>

<file path=ppt/tags/tag67.xml><?xml version="1.0" encoding="utf-8"?>
<p:tagLst xmlns:p="http://schemas.openxmlformats.org/presentationml/2006/main">
  <p:tag name="KSO_WM_TEMPLATE_CATEGORY" val="custom"/>
  <p:tag name="KSO_WM_TEMPLATE_INDEX" val="20204176"/>
</p:tagLst>
</file>

<file path=ppt/tags/tag68.xml><?xml version="1.0" encoding="utf-8"?>
<p:tagLst xmlns:p="http://schemas.openxmlformats.org/presentationml/2006/main">
  <p:tag name="KSO_WM_TEMPLATE_CATEGORY" val="custom"/>
  <p:tag name="KSO_WM_TEMPLATE_INDEX" val="20204176"/>
</p:tagLst>
</file>

<file path=ppt/tags/tag6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176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1270_1*a*1"/>
  <p:tag name="KSO_WM_TEMPLATE_CATEGORY" val="custom"/>
  <p:tag name="KSO_WM_TEMPLATE_INDEX" val="20211270"/>
  <p:tag name="KSO_WM_UNIT_LAYERLEVEL" val="1"/>
  <p:tag name="KSO_WM_TAG_VERSION" val="1.0"/>
  <p:tag name="KSO_WM_BEAUTIFY_FLAG" val="#wm#"/>
  <p:tag name="KSO_WM_UNIT_PRESET_TEXT" val="待续……"/>
  <p:tag name="KSO_WM_UNIT_DEFAULT_FONT" val="60;74;4"/>
  <p:tag name="KSO_WM_UNIT_BLOCK" val="0"/>
  <p:tag name="KSO_WM_CHIP_GROUPID" val="5ebe4d230ac41c4a0a525649"/>
  <p:tag name="KSO_WM_CHIP_XID" val="5ebe4d230ac41c4a0a52564a"/>
  <p:tag name="KSO_WM_UNIT_DEC_AREA_ID" val="73e794879b8742e89abadc4905dd4f69"/>
  <p:tag name="KSO_WM_CHIP_FILLAREA_FILL_RULE" val="{&quot;fill_align&quot;:&quot;cm&quot;,&quot;fill_mode&quot;:&quot;adaptive&quot;,&quot;sacle_strategy&quot;:&quot;smart&quot;}"/>
  <p:tag name="KSO_WM_ASSEMBLE_CHIP_INDEX" val="9169f570472c462dac8071474f293922"/>
  <p:tag name="KSO_WM_UNIT_TEXT_FILL_FORE_SCHEMECOLOR_INDEX_BRIGHTNESS" val="0.15"/>
  <p:tag name="KSO_WM_UNIT_TEXT_FILL_FORE_SCHEMECOLOR_INDEX" val="13"/>
  <p:tag name="KSO_WM_UNIT_TEXT_FILL_TYPE" val="1"/>
  <p:tag name="KSO_WM_TEMPLATE_ASSEMBLE_XID" val="5f6c87d70ff15d9a40e7afed"/>
  <p:tag name="KSO_WM_TEMPLATE_ASSEMBLE_GROUPID" val="5f6c87d70ff15d9a40e7afed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1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fcd164da0fb04ea4beec3fc01b363cc6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7a32fa43f774a2b99cdb2daf6daacab&quot;,&quot;X&quot;:{&quot;Pos&quot;:1},&quot;Y&quot;:{&quot;Pos&quot;:2}},&quot;whChangeMode&quot;:0}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48abf31e21a74b3e9e945dc8fd7d68c1"/>
  <p:tag name="KSO_WM_UNIT_LINE_FORE_SCHEMECOLOR_INDEX_BRIGHTNESS" val="0.25"/>
  <p:tag name="KSO_WM_UNIT_LINE_FORE_SCHEMECOLOR_INDEX" val="13"/>
  <p:tag name="KSO_WM_UNIT_LINE_FILL_TYPE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176_1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森系小清新通用模板"/>
  <p:tag name="KSO_WM_UNIT_BLOCK" val="0"/>
  <p:tag name="KSO_WM_UNIT_DEC_AREA_ID" val="7462a3d9e9b44d39ab9ecc7cd61a7796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48abf31e21a74b3e9e945dc8fd7d68c1"/>
  <p:tag name="KSO_WM_UNIT_TEXT_FILL_FORE_SCHEMECOLOR_INDEX_BRIGHTNESS" val="0.15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04176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04176"/>
  <p:tag name="KSO_WM_SLIDE_LAYOUT" val="a_b"/>
  <p:tag name="KSO_WM_SLIDE_LAYOUT_CNT" val="1_1"/>
  <p:tag name="KSO_WM_CHIP_GROUPID" val="5ebf6661ddc3daf3fef3f760"/>
  <p:tag name="KSO_WM_SLIDE_LAYOUT_INFO" val="{&quot;id&quot;:&quot;2020-09-24T19:49:59&quot;,&quot;maxSize&quot;:{&quot;size1&quot;:62.853868046513313},&quot;minSize&quot;:{&quot;size1&quot;:51.553868046513315},&quot;normalSize&quot;:{&quot;size1&quot;:58.553868046513315},&quot;subLayout&quot;:[{&quot;id&quot;:&quot;2020-09-24T19:49:59&quot;,&quot;margin&quot;:{&quot;bottom&quot;:0.20331703126430511,&quot;left&quot;:18.344644546508789,&quot;right&quot;:2.1164674758911133,&quot;top&quot;:5.8215866088867188},&quot;type&quot;:0},{&quot;id&quot;:&quot;2020-09-24T19:49:59&quot;,&quot;margin&quot;:{&quot;bottom&quot;:5.8215732574462891,&quot;left&quot;:18.344644546508789,&quot;right&quot;:2.1164674758911133,&quot;top&quot;:0.27844130992889404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6c87d70ff15d9a40e7afe2"/>
  <p:tag name="KSO_WM_TEMPLATE_ASSEMBLE_GROUPID" val="5f6c87d70ff15d9a40e7afe2"/>
  <p:tag name="KSO_WM_TEMPLATE_THUMBS_INDEX" val="1、2、3、4、7、48"/>
</p:tagLst>
</file>

<file path=ppt/tags/tag73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76_3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CHIP_GROUPID" val="5ec7ae378193540dcf6eab6a"/>
  <p:tag name="KSO_WM_CHIP_XID" val="5ec7ae378193540dcf6eab6b"/>
  <p:tag name="KSO_WM_UNIT_DEC_AREA_ID" val="55c9b58b31d749ad98cf9120257683ef"/>
  <p:tag name="KSO_WM_UNIT_DECORATE_INFO" val=""/>
  <p:tag name="KSO_WM_UNIT_SM_LIMIT_TYPE" val=""/>
  <p:tag name="KSO_WM_CHIP_FILLAREA_FILL_RULE" val="{&quot;fill_align&quot;:&quot;lm&quot;,&quot;fill_mode&quot;:&quot;adaptive&quot;,&quot;sacle_strategy&quot;:&quot;smart&quot;}"/>
  <p:tag name="KSO_WM_ASSEMBLE_CHIP_INDEX" val="0efb8c0a4c5949cb97496efb11b7e102"/>
  <p:tag name="KSO_WM_UNIT_TEXT_FILL_FORE_SCHEMECOLOR_INDEX_BRIGHTNESS" val="0"/>
  <p:tag name="KSO_WM_UNIT_TEXT_FILL_FORE_SCHEMECOLOR_INDEX" val="5"/>
  <p:tag name="KSO_WM_UNIT_TEXT_FILL_TYPE" val="1"/>
</p:tagLst>
</file>

<file path=ppt/tags/tag74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176_3*l_h_i*1_1_1"/>
  <p:tag name="KSO_WM_TEMPLATE_CATEGORY" val="custom"/>
  <p:tag name="KSO_WM_TEMPLATE_INDEX" val="20204176"/>
  <p:tag name="KSO_WM_UNIT_LAYERLEVEL" val="1_1_1"/>
  <p:tag name="KSO_WM_TAG_VERSION" val="1.0"/>
  <p:tag name="KSO_WM_BEAUTIFY_FLAG" val="#wm#"/>
  <p:tag name="KSO_WM_CHIP_GROUPID" val="5ec7bd4b1a70d39f7b2bf3fe"/>
  <p:tag name="KSO_WM_CHIP_XID" val="5ec7bd4b1a70d39f7b2bf400"/>
  <p:tag name="KSO_WM_UNIT_DEC_AREA_ID" val="2c9dd10ecd3845949911509ae62243cc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a391ce2cb19c43d8a80755c07c77b089"/>
</p:tagLst>
</file>

<file path=ppt/tags/tag75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176_3*l_h_i*1_1_2"/>
  <p:tag name="KSO_WM_TEMPLATE_CATEGORY" val="custom"/>
  <p:tag name="KSO_WM_TEMPLATE_INDEX" val="20204176"/>
  <p:tag name="KSO_WM_UNIT_LAYERLEVEL" val="1_1_1"/>
  <p:tag name="KSO_WM_TAG_VERSION" val="1.0"/>
  <p:tag name="KSO_WM_BEAUTIFY_FLAG" val="#wm#"/>
  <p:tag name="KSO_WM_CHIP_GROUPID" val="5ec7bd4b1a70d39f7b2bf3fe"/>
  <p:tag name="KSO_WM_CHIP_XID" val="5ec7bd4b1a70d39f7b2bf400"/>
  <p:tag name="KSO_WM_UNIT_DEC_AREA_ID" val="26e6a93886e946df956b08eb5fa05ca0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a391ce2cb19c43d8a80755c07c77b089"/>
  <p:tag name="KSO_WM_UNIT_VALUE" val="1"/>
</p:tagLst>
</file>

<file path=ppt/tags/tag76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4176_3*l_h_a*1_1_1"/>
  <p:tag name="KSO_WM_TEMPLATE_CATEGORY" val="custom"/>
  <p:tag name="KSO_WM_TEMPLATE_INDEX" val="20204176"/>
  <p:tag name="KSO_WM_UNIT_LAYERLEVEL" val="1_1_1"/>
  <p:tag name="KSO_WM_TAG_VERSION" val="1.0"/>
  <p:tag name="KSO_WM_BEAUTIFY_FLAG" val="#wm#"/>
  <p:tag name="KSO_WM_UNIT_PRESET_TEXT" val="单击此处添加小标题内容"/>
  <p:tag name="KSO_WM_CHIP_GROUPID" val="5ec7bd4b1a70d39f7b2bf3fe"/>
  <p:tag name="KSO_WM_CHIP_XID" val="5ec7bd4b1a70d39f7b2bf400"/>
  <p:tag name="KSO_WM_UNIT_DEC_AREA_ID" val="07f8c38322db451dbbf534c84c1fc6e0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a391ce2cb19c43d8a80755c07c77b089"/>
</p:tagLst>
</file>

<file path=ppt/tags/tag77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176_3*l_h_f*1_1_1"/>
  <p:tag name="KSO_WM_TEMPLATE_CATEGORY" val="custom"/>
  <p:tag name="KSO_WM_TEMPLATE_INDEX" val="20204176"/>
  <p:tag name="KSO_WM_UNIT_LAYERLEVEL" val="1_1_1"/>
  <p:tag name="KSO_WM_TAG_VERSION" val="1.0"/>
  <p:tag name="KSO_WM_BEAUTIFY_FLAG" val="#wm#"/>
  <p:tag name="KSO_WM_UNIT_PRESET_TEXT" val="单击此处输入你的正文，文字是您思想的提炼，请尽量言简意赅的阐述观点；"/>
  <p:tag name="KSO_WM_UNIT_SUBTYPE" val="a"/>
  <p:tag name="KSO_WM_CHIP_GROUPID" val="5ec7bd4b1a70d39f7b2bf3fe"/>
  <p:tag name="KSO_WM_CHIP_XID" val="5ec7bd4b1a70d39f7b2bf400"/>
  <p:tag name="KSO_WM_UNIT_DEC_AREA_ID" val="5a3e161bcba14681a5856938a0980dcd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a391ce2cb19c43d8a80755c07c77b089"/>
</p:tagLst>
</file>

<file path=ppt/tags/tag78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176_3*l_h_i*1_3_1"/>
  <p:tag name="KSO_WM_TEMPLATE_CATEGORY" val="custom"/>
  <p:tag name="KSO_WM_TEMPLATE_INDEX" val="20204176"/>
  <p:tag name="KSO_WM_UNIT_LAYERLEVEL" val="1_1_1"/>
  <p:tag name="KSO_WM_TAG_VERSION" val="1.0"/>
  <p:tag name="KSO_WM_BEAUTIFY_FLAG" val="#wm#"/>
  <p:tag name="KSO_WM_CHIP_GROUPID" val="5ec7bd4b1a70d39f7b2bf3fe"/>
  <p:tag name="KSO_WM_CHIP_XID" val="5ec7bd4b1a70d39f7b2bf400"/>
  <p:tag name="KSO_WM_UNIT_DEC_AREA_ID" val="ff06789aa1bb4d5c92fdec6a90e16233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a391ce2cb19c43d8a80755c07c77b089"/>
</p:tagLst>
</file>

<file path=ppt/tags/tag79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176_3*l_h_i*1_3_2"/>
  <p:tag name="KSO_WM_TEMPLATE_CATEGORY" val="custom"/>
  <p:tag name="KSO_WM_TEMPLATE_INDEX" val="20204176"/>
  <p:tag name="KSO_WM_UNIT_LAYERLEVEL" val="1_1_1"/>
  <p:tag name="KSO_WM_TAG_VERSION" val="1.0"/>
  <p:tag name="KSO_WM_BEAUTIFY_FLAG" val="#wm#"/>
  <p:tag name="KSO_WM_CHIP_GROUPID" val="5ec7bd4b1a70d39f7b2bf3fe"/>
  <p:tag name="KSO_WM_CHIP_XID" val="5ec7bd4b1a70d39f7b2bf400"/>
  <p:tag name="KSO_WM_UNIT_DEC_AREA_ID" val="98f137e23e544d55ba654d7c8cfa1208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a391ce2cb19c43d8a80755c07c77b089"/>
  <p:tag name="KSO_WM_UNIT_VALUE" val="1"/>
</p:tagLst>
</file>

<file path=ppt/tags/tag8.xml><?xml version="1.0" encoding="utf-8"?>
<p:tagLst xmlns:p="http://schemas.openxmlformats.org/presentationml/2006/main">
  <p:tag name="KSO_WM_SLIDE_BACKGROUND_TYPE" val="general"/>
</p:tagLst>
</file>

<file path=ppt/tags/tag80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4176_3*l_h_a*1_3_1"/>
  <p:tag name="KSO_WM_TEMPLATE_CATEGORY" val="custom"/>
  <p:tag name="KSO_WM_TEMPLATE_INDEX" val="20204176"/>
  <p:tag name="KSO_WM_UNIT_LAYERLEVEL" val="1_1_1"/>
  <p:tag name="KSO_WM_TAG_VERSION" val="1.0"/>
  <p:tag name="KSO_WM_BEAUTIFY_FLAG" val="#wm#"/>
  <p:tag name="KSO_WM_UNIT_PRESET_TEXT" val="单击此处添加小标题内容"/>
  <p:tag name="KSO_WM_CHIP_GROUPID" val="5ec7bd4b1a70d39f7b2bf3fe"/>
  <p:tag name="KSO_WM_CHIP_XID" val="5ec7bd4b1a70d39f7b2bf400"/>
  <p:tag name="KSO_WM_UNIT_DEC_AREA_ID" val="288345aadfe547799cca5ad3d15506e8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a391ce2cb19c43d8a80755c07c77b089"/>
</p:tagLst>
</file>

<file path=ppt/tags/tag81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176_3*l_h_i*1_2_1"/>
  <p:tag name="KSO_WM_TEMPLATE_CATEGORY" val="custom"/>
  <p:tag name="KSO_WM_TEMPLATE_INDEX" val="20204176"/>
  <p:tag name="KSO_WM_UNIT_LAYERLEVEL" val="1_1_1"/>
  <p:tag name="KSO_WM_TAG_VERSION" val="1.0"/>
  <p:tag name="KSO_WM_BEAUTIFY_FLAG" val="#wm#"/>
  <p:tag name="KSO_WM_CHIP_GROUPID" val="5ec7bd4b1a70d39f7b2bf3fe"/>
  <p:tag name="KSO_WM_CHIP_XID" val="5ec7bd4b1a70d39f7b2bf400"/>
  <p:tag name="KSO_WM_UNIT_DEC_AREA_ID" val="b064357da554490a9a60e44ecea40ee0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a391ce2cb19c43d8a80755c07c77b089"/>
</p:tagLst>
</file>

<file path=ppt/tags/tag82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176_3*l_h_i*1_2_2"/>
  <p:tag name="KSO_WM_TEMPLATE_CATEGORY" val="custom"/>
  <p:tag name="KSO_WM_TEMPLATE_INDEX" val="20204176"/>
  <p:tag name="KSO_WM_UNIT_LAYERLEVEL" val="1_1_1"/>
  <p:tag name="KSO_WM_TAG_VERSION" val="1.0"/>
  <p:tag name="KSO_WM_BEAUTIFY_FLAG" val="#wm#"/>
  <p:tag name="KSO_WM_CHIP_GROUPID" val="5ec7bd4b1a70d39f7b2bf3fe"/>
  <p:tag name="KSO_WM_CHIP_XID" val="5ec7bd4b1a70d39f7b2bf400"/>
  <p:tag name="KSO_WM_UNIT_DEC_AREA_ID" val="023c38966e244b84ae7b5029bbfd0f56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a391ce2cb19c43d8a80755c07c77b089"/>
  <p:tag name="KSO_WM_UNIT_VALUE" val="1"/>
</p:tagLst>
</file>

<file path=ppt/tags/tag83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4176_3*l_h_a*1_2_1"/>
  <p:tag name="KSO_WM_TEMPLATE_CATEGORY" val="custom"/>
  <p:tag name="KSO_WM_TEMPLATE_INDEX" val="20204176"/>
  <p:tag name="KSO_WM_UNIT_LAYERLEVEL" val="1_1_1"/>
  <p:tag name="KSO_WM_TAG_VERSION" val="1.0"/>
  <p:tag name="KSO_WM_BEAUTIFY_FLAG" val="#wm#"/>
  <p:tag name="KSO_WM_UNIT_PRESET_TEXT" val="单击此处添加小标题内容"/>
  <p:tag name="KSO_WM_CHIP_GROUPID" val="5ec7bd4b1a70d39f7b2bf3fe"/>
  <p:tag name="KSO_WM_CHIP_XID" val="5ec7bd4b1a70d39f7b2bf400"/>
  <p:tag name="KSO_WM_UNIT_DEC_AREA_ID" val="5a53e889da424339a8b0d9ef0225650b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a391ce2cb19c43d8a80755c07c77b089"/>
</p:tagLst>
</file>

<file path=ppt/tags/tag84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176_3*l_h_f*1_2_1"/>
  <p:tag name="KSO_WM_TEMPLATE_CATEGORY" val="custom"/>
  <p:tag name="KSO_WM_TEMPLATE_INDEX" val="20204176"/>
  <p:tag name="KSO_WM_UNIT_LAYERLEVEL" val="1_1_1"/>
  <p:tag name="KSO_WM_TAG_VERSION" val="1.0"/>
  <p:tag name="KSO_WM_BEAUTIFY_FLAG" val="#wm#"/>
  <p:tag name="KSO_WM_UNIT_PRESET_TEXT" val="单击此处输入你的正文，文字是您思想的提炼，请尽量言简意赅的阐述观点；"/>
  <p:tag name="KSO_WM_UNIT_SUBTYPE" val="a"/>
  <p:tag name="KSO_WM_CHIP_GROUPID" val="5ec7bd4b1a70d39f7b2bf3fe"/>
  <p:tag name="KSO_WM_CHIP_XID" val="5ec7bd4b1a70d39f7b2bf400"/>
  <p:tag name="KSO_WM_UNIT_DEC_AREA_ID" val="42d28e432d894544aaee48e48fc5d21e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a391ce2cb19c43d8a80755c07c77b089"/>
</p:tagLst>
</file>

<file path=ppt/tags/tag85.xml><?xml version="1.0" encoding="utf-8"?>
<p:tagLst xmlns:p="http://schemas.openxmlformats.org/presentationml/2006/main">
  <p:tag name="KSO_WM_CHIP_INFOS" val="{&quot;layout_type&quot;:&quot;forleft1&quot;,&quot;slide_type&quot;:[&quot;contents&quot;],&quot;aspect_ratio&quot;:&quot;16:9&quot;}"/>
  <p:tag name="KSO_WM_CHIP_XID" val="5ebe041a0ac41c4a0a525586"/>
  <p:tag name="KSO_WM_CHIP_FILLPROP" val="[[{&quot;fill_id&quot;:&quot;d79d01ab9c5b48b2b2cbf77aa60cbef5&quot;,&quot;fill_align&quot;:&quot;lm&quot;,&quot;text_align&quot;:&quot;l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cm&quot;,&quot;text_align&quot;:&quot;lm&quot;,&quot;text_direction&quot;:&quot;horizontal&quot;,&quot;chip_types&quot;:[&quot;diagram&quot;]}]]"/>
  <p:tag name="KSO_WM_SLIDE_ID" val="custom20204176_3"/>
  <p:tag name="KSO_WM_TEMPLATE_SUBCATEGORY" val="21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3"/>
  <p:tag name="KSO_WM_SLIDE_SIZE" val="396*384"/>
  <p:tag name="KSO_WM_SLIDE_POSITION" val="122*36"/>
  <p:tag name="KSO_WM_TAG_VERSION" val="1.0"/>
  <p:tag name="KSO_WM_BEAUTIFY_FLAG" val="#wm#"/>
  <p:tag name="KSO_WM_TEMPLATE_CATEGORY" val="custom"/>
  <p:tag name="KSO_WM_TEMPLATE_INDEX" val="20204176"/>
  <p:tag name="KSO_WM_SLIDE_LAYOUT" val="a_l"/>
  <p:tag name="KSO_WM_SLIDE_LAYOUT_CNT" val="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6c87d70ff15d9a40e7b00e"/>
  <p:tag name="KSO_WM_TEMPLATE_ASSEMBLE_GROUPID" val="5f6c87d70ff15d9a40e7b00e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7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9b1ded7551a4f15af541ba51c4c7161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ad04aa0551e40c985e063a312d3ebd5&quot;,&quot;X&quot;:{&quot;Pos&quot;:1},&quot;Y&quot;:{&quot;Pos&quot;:2}},&quot;whChangeMode&quot;:0}"/>
  <p:tag name="KSO_WM_CHIP_GROUPID" val="5f2a25f2f9bfba6a976c1f63"/>
  <p:tag name="KSO_WM_CHIP_XID" val="5f2a25f2f9bfba6a976c1f64"/>
  <p:tag name="KSO_WM_CHIP_FILLAREA_FILL_RULE" val="{&quot;fill_align&quot;:&quot;cm&quot;,&quot;fill_mode&quot;:&quot;adaptive&quot;,&quot;sacle_strategy&quot;:&quot;smart&quot;}"/>
  <p:tag name="KSO_WM_ASSEMBLE_CHIP_INDEX" val="0c39e7c16edb428184c3df236358dc53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9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176_7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30"/>
  <p:tag name="KSO_WM_UNIT_TYPE" val="a"/>
  <p:tag name="KSO_WM_UNIT_INDEX" val="1"/>
  <p:tag name="KSO_WM_UNIT_ISNUMDGMTITLE" val="0"/>
  <p:tag name="KSO_WM_UNIT_PRESET_TEXT" val="单击此处可以&#13;添加与编辑章节内容"/>
  <p:tag name="KSO_WM_UNIT_BLOCK" val="0"/>
  <p:tag name="KSO_WM_UNIT_DEC_AREA_ID" val="cad04aa0551e40c985e063a312d3ebd5"/>
  <p:tag name="KSO_WM_CHIP_GROUPID" val="5f2a25f2f9bfba6a976c1f63"/>
  <p:tag name="KSO_WM_CHIP_XID" val="5f2a25f2f9bfba6a976c1f64"/>
  <p:tag name="KSO_WM_CHIP_FILLAREA_FILL_RULE" val="{&quot;fill_align&quot;:&quot;cm&quot;,&quot;fill_mode&quot;:&quot;adaptive&quot;,&quot;sacle_strategy&quot;:&quot;smart&quot;}"/>
  <p:tag name="KSO_WM_ASSEMBLE_CHIP_INDEX" val="0c39e7c16edb428184c3df236358dc53"/>
  <p:tag name="KSO_WM_UNIT_TEXT_FILL_FORE_SCHEMECOLOR_INDEX_BRIGHTNESS" val="0.15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6"/>
  <p:tag name="KSO_WM_CHIP_INFOS" val="{&quot;layout_type&quot;:&quot;formiddle&quot;,&quot;slide_type&quot;:[&quot;sectionTitle&quot;],&quot;aspect_ratio&quot;:&quot;16:9&quot;}"/>
  <p:tag name="KSO_WM_CHIP_XID" val="5ebe041a0ac41c4a0a525592"/>
  <p:tag name="KSO_WM_CHIP_FILLPROP" val="[[{&quot;fill_id&quot;:&quot;327ef019402c47569ec53b229049d0be&quot;,&quot;fill_align&quot;:&quot;cm&quot;,&quot;text_align&quot;:&quot;cm&quot;,&quot;text_direction&quot;:&quot;horizontal&quot;,&quot;chip_types&quot;:[&quot;text&quot;,&quot;header&quot;]}]]"/>
  <p:tag name="KSO_WM_SLIDE_ID" val="custom20204176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800*180"/>
  <p:tag name="KSO_WM_SLIDE_POSITION" val="80*179"/>
  <p:tag name="KSO_WM_TAG_VERSION" val="1.0"/>
  <p:tag name="KSO_WM_SLIDE_LAYOUT" val="a"/>
  <p:tag name="KSO_WM_SLIDE_LAYOUT_CNT" val="1"/>
  <p:tag name="KSO_WM_CHIP_GROUPID" val="5ebf6661ddc3daf3fef3f760"/>
  <p:tag name="KSO_WM_SLIDE_LAYOUT_INFO" val="{&quot;id&quot;:&quot;2020-09-24T19:49:53&quot;,&quot;margin&quot;:{&quot;bottom&quot;:7.249028205871582,&quot;left&quot;:4.7653031349182129,&quot;right&quot;:4.7650914192199707,&quot;top&quot;:6.3499751091003418},&quot;type&quot;:0}"/>
  <p:tag name="KSO_WM_SLIDE_BK_DARK_LIGHT" val="2"/>
  <p:tag name="KSO_WM_SLIDE_BACKGROUND_TYPE" val="general"/>
  <p:tag name="KSO_WM_SLIDE_SUPPORT_FEATURE_TYPE" val="0"/>
  <p:tag name="KSO_WM_TEMPLATE_ASSEMBLE_XID" val="5f6c87d70ff15d9a40e7afce"/>
  <p:tag name="KSO_WM_TEMPLATE_ASSEMBLE_GROUPID" val="5f6c87d70ff15d9a40e7afc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9.xml><?xml version="1.0" encoding="utf-8"?>
<p:tagLst xmlns:p="http://schemas.openxmlformats.org/presentationml/2006/main">
  <p:tag name="KSO_WM_SLIDE_BACKGROUND_TYPE" val="general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176_8*f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176_8*f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176_8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94.xml><?xml version="1.0" encoding="utf-8"?>
<p:tagLst xmlns:p="http://schemas.openxmlformats.org/presentationml/2006/main">
  <p:tag name="KSO_WM_SLIDE_ID" val="custom20204176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176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7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9b1ded7551a4f15af541ba51c4c7161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cad04aa0551e40c985e063a312d3ebd5&quot;,&quot;X&quot;:{&quot;Pos&quot;:1},&quot;Y&quot;:{&quot;Pos&quot;:2}},&quot;whChangeMode&quot;:0}"/>
  <p:tag name="KSO_WM_CHIP_GROUPID" val="5f2a25f2f9bfba6a976c1f63"/>
  <p:tag name="KSO_WM_CHIP_XID" val="5f2a25f2f9bfba6a976c1f64"/>
  <p:tag name="KSO_WM_CHIP_FILLAREA_FILL_RULE" val="{&quot;fill_align&quot;:&quot;cm&quot;,&quot;fill_mode&quot;:&quot;adaptive&quot;,&quot;sacle_strategy&quot;:&quot;smart&quot;}"/>
  <p:tag name="KSO_WM_ASSEMBLE_CHIP_INDEX" val="0c39e7c16edb428184c3df236358dc53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9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176_7*a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30"/>
  <p:tag name="KSO_WM_UNIT_TYPE" val="a"/>
  <p:tag name="KSO_WM_UNIT_INDEX" val="1"/>
  <p:tag name="KSO_WM_UNIT_ISNUMDGMTITLE" val="0"/>
  <p:tag name="KSO_WM_UNIT_PRESET_TEXT" val="单击此处可以&#13;添加与编辑章节内容"/>
  <p:tag name="KSO_WM_UNIT_BLOCK" val="0"/>
  <p:tag name="KSO_WM_UNIT_DEC_AREA_ID" val="cad04aa0551e40c985e063a312d3ebd5"/>
  <p:tag name="KSO_WM_CHIP_GROUPID" val="5f2a25f2f9bfba6a976c1f63"/>
  <p:tag name="KSO_WM_CHIP_XID" val="5f2a25f2f9bfba6a976c1f64"/>
  <p:tag name="KSO_WM_CHIP_FILLAREA_FILL_RULE" val="{&quot;fill_align&quot;:&quot;cm&quot;,&quot;fill_mode&quot;:&quot;adaptive&quot;,&quot;sacle_strategy&quot;:&quot;smart&quot;}"/>
  <p:tag name="KSO_WM_ASSEMBLE_CHIP_INDEX" val="0c39e7c16edb428184c3df236358dc53"/>
  <p:tag name="KSO_WM_UNIT_TEXT_FILL_FORE_SCHEMECOLOR_INDEX_BRIGHTNESS" val="0.15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6"/>
  <p:tag name="KSO_WM_CHIP_INFOS" val="{&quot;layout_type&quot;:&quot;formiddle&quot;,&quot;slide_type&quot;:[&quot;sectionTitle&quot;],&quot;aspect_ratio&quot;:&quot;16:9&quot;}"/>
  <p:tag name="KSO_WM_CHIP_XID" val="5ebe041a0ac41c4a0a525592"/>
  <p:tag name="KSO_WM_CHIP_FILLPROP" val="[[{&quot;fill_id&quot;:&quot;327ef019402c47569ec53b229049d0be&quot;,&quot;fill_align&quot;:&quot;cm&quot;,&quot;text_align&quot;:&quot;cm&quot;,&quot;text_direction&quot;:&quot;horizontal&quot;,&quot;chip_types&quot;:[&quot;text&quot;,&quot;header&quot;]}]]"/>
  <p:tag name="KSO_WM_SLIDE_ID" val="custom20204176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800*180"/>
  <p:tag name="KSO_WM_SLIDE_POSITION" val="80*179"/>
  <p:tag name="KSO_WM_TAG_VERSION" val="1.0"/>
  <p:tag name="KSO_WM_SLIDE_LAYOUT" val="a"/>
  <p:tag name="KSO_WM_SLIDE_LAYOUT_CNT" val="1"/>
  <p:tag name="KSO_WM_CHIP_GROUPID" val="5ebf6661ddc3daf3fef3f760"/>
  <p:tag name="KSO_WM_SLIDE_LAYOUT_INFO" val="{&quot;id&quot;:&quot;2020-09-24T19:49:53&quot;,&quot;margin&quot;:{&quot;bottom&quot;:7.249028205871582,&quot;left&quot;:4.7653031349182129,&quot;right&quot;:4.7650914192199707,&quot;top&quot;:6.3499751091003418},&quot;type&quot;:0}"/>
  <p:tag name="KSO_WM_SLIDE_BK_DARK_LIGHT" val="2"/>
  <p:tag name="KSO_WM_SLIDE_BACKGROUND_TYPE" val="general"/>
  <p:tag name="KSO_WM_SLIDE_SUPPORT_FEATURE_TYPE" val="0"/>
  <p:tag name="KSO_WM_TEMPLATE_ASSEMBLE_XID" val="5f6c87d70ff15d9a40e7afce"/>
  <p:tag name="KSO_WM_TEMPLATE_ASSEMBLE_GROUPID" val="5f6c87d70ff15d9a40e7afce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6_8*i*1"/>
  <p:tag name="KSO_WM_TEMPLATE_CATEGORY" val="custom"/>
  <p:tag name="KSO_WM_TEMPLATE_INDEX" val="2020417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ECEFEF"/>
      </a:dk2>
      <a:lt2>
        <a:srgbClr val="FCFDFD"/>
      </a:lt2>
      <a:accent1>
        <a:srgbClr val="75B8C6"/>
      </a:accent1>
      <a:accent2>
        <a:srgbClr val="74ACD2"/>
      </a:accent2>
      <a:accent3>
        <a:srgbClr val="809ED5"/>
      </a:accent3>
      <a:accent4>
        <a:srgbClr val="978ECA"/>
      </a:accent4>
      <a:accent5>
        <a:srgbClr val="B17FB1"/>
      </a:accent5>
      <a:accent6>
        <a:srgbClr val="C5748F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1489</Words>
  <Application>WPS 演示</Application>
  <PresentationFormat>宽屏</PresentationFormat>
  <Paragraphs>169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汉仪旗黑-85S</vt:lpstr>
      <vt:lpstr>黑体</vt:lpstr>
      <vt:lpstr>Times New Roman</vt:lpstr>
      <vt:lpstr>Cambria Math</vt:lpstr>
      <vt:lpstr>MS Mincho</vt:lpstr>
      <vt:lpstr>Euphorigenic</vt:lpstr>
      <vt:lpstr>Segoe UI</vt:lpstr>
      <vt:lpstr>Arial Unicode MS</vt:lpstr>
      <vt:lpstr>Calibri</vt:lpstr>
      <vt:lpstr>Wingdings</vt:lpstr>
      <vt:lpstr>Office 主题</vt:lpstr>
      <vt:lpstr>1_Office 主题​​</vt:lpstr>
      <vt:lpstr>Github开源项目聚类与分类</vt:lpstr>
      <vt:lpstr>PowerPoint 演示文稿</vt:lpstr>
      <vt:lpstr>PART 1</vt:lpstr>
      <vt:lpstr>PowerPoint 演示文稿</vt:lpstr>
      <vt:lpstr>PART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timberflow</dc:creator>
  <cp:lastModifiedBy>越林医师</cp:lastModifiedBy>
  <cp:revision>62</cp:revision>
  <dcterms:created xsi:type="dcterms:W3CDTF">2022-05-10T08:29:00Z</dcterms:created>
  <dcterms:modified xsi:type="dcterms:W3CDTF">2022-05-27T10:10:08Z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F97AACDBD61D41878451C1BE23E5E655</vt:lpwstr>
  </property>
  <property fmtid="{D5CDD505-2E9C-101B-9397-08002B2CF9AE}" pid="3" name="KSOProductBuildVer">
    <vt:lpwstr>2052-11.1.0.11744</vt:lpwstr>
  </property>
</Properties>
</file>