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7">
  <p:sldMasterIdLst>
    <p:sldMasterId id="2147483648" r:id="rId1"/>
    <p:sldMasterId id="2147483660" r:id="rId2"/>
  </p:sldMasterIdLst>
  <p:notesMasterIdLst>
    <p:notesMasterId r:id="rId17"/>
  </p:notesMasterIdLst>
  <p:sldIdLst>
    <p:sldId id="392" r:id="rId3"/>
    <p:sldId id="393" r:id="rId4"/>
    <p:sldId id="258" r:id="rId5"/>
    <p:sldId id="407" r:id="rId6"/>
    <p:sldId id="421" r:id="rId7"/>
    <p:sldId id="281" r:id="rId8"/>
    <p:sldId id="413" r:id="rId9"/>
    <p:sldId id="282" r:id="rId10"/>
    <p:sldId id="409" r:id="rId11"/>
    <p:sldId id="419" r:id="rId12"/>
    <p:sldId id="420" r:id="rId13"/>
    <p:sldId id="417" r:id="rId14"/>
    <p:sldId id="283" r:id="rId15"/>
    <p:sldId id="410" r:id="rId16"/>
  </p:sldIdLst>
  <p:sldSz cx="12192000" cy="6858000"/>
  <p:notesSz cx="6858000" cy="9144000"/>
  <p:embeddedFontLst>
    <p:embeddedFont>
      <p:font typeface="Calibri" pitchFamily="34" charset="0"/>
      <p:regular r:id="rId18"/>
      <p:bold r:id="rId19"/>
      <p:italic r:id="rId20"/>
      <p:boldItalic r:id="rId21"/>
    </p:embeddedFont>
    <p:embeddedFont>
      <p:font typeface="Cambria Math" pitchFamily="18" charset="0"/>
      <p:regular r:id="rId22"/>
    </p:embeddedFont>
    <p:embeddedFont>
      <p:font typeface="等线" pitchFamily="2" charset="-122"/>
      <p:regular r:id="rId23"/>
      <p:bold r:id="rId24"/>
    </p:embeddedFont>
    <p:embeddedFont>
      <p:font typeface="微软雅黑" pitchFamily="34" charset="-122"/>
      <p:regular r:id="rId25"/>
      <p:bold r:id="rId2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4F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53" autoAdjust="0"/>
    <p:restoredTop sz="85590" autoAdjust="0"/>
  </p:normalViewPr>
  <p:slideViewPr>
    <p:cSldViewPr snapToGrid="0">
      <p:cViewPr varScale="1">
        <p:scale>
          <a:sx n="73" d="100"/>
          <a:sy n="73" d="100"/>
        </p:scale>
        <p:origin x="-1253" y="-67"/>
      </p:cViewPr>
      <p:guideLst>
        <p:guide orient="horz" pos="2160"/>
        <p:guide pos="3840"/>
      </p:guideLst>
    </p:cSldViewPr>
  </p:slideViewPr>
  <p:outlineViewPr>
    <p:cViewPr>
      <p:scale>
        <a:sx n="33" d="100"/>
        <a:sy n="33" d="100"/>
      </p:scale>
      <p:origin x="34" y="3154"/>
    </p:cViewPr>
  </p:outlineViewPr>
  <p:notesTextViewPr>
    <p:cViewPr>
      <p:scale>
        <a:sx n="1" d="1"/>
        <a:sy n="1" d="1"/>
      </p:scale>
      <p:origin x="0" y="0"/>
    </p:cViewPr>
  </p:notesTextViewPr>
  <p:sorterViewPr>
    <p:cViewPr>
      <p:scale>
        <a:sx n="100" d="100"/>
        <a:sy n="100" d="100"/>
      </p:scale>
      <p:origin x="0" y="2621"/>
    </p:cViewPr>
  </p:sorterViewPr>
  <p:notesViewPr>
    <p:cSldViewPr snapToGrid="0">
      <p:cViewPr varScale="1">
        <p:scale>
          <a:sx n="65" d="100"/>
          <a:sy n="65" d="100"/>
        </p:scale>
        <p:origin x="-315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685E3-2275-44E4-A82F-5A8247D81ED4}" type="datetimeFigureOut">
              <a:rPr lang="zh-CN" altLang="en-US" smtClean="0"/>
              <a:t>2022/3/23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EAEACF-2B53-4479-8B00-1BF5D884673B}" type="slidenum">
              <a:rPr lang="zh-CN" altLang="en-US" smtClean="0"/>
              <a:t>‹#›</a:t>
            </a:fld>
            <a:endParaRPr lang="zh-CN" altLang="en-US"/>
          </a:p>
        </p:txBody>
      </p:sp>
    </p:spTree>
    <p:extLst>
      <p:ext uri="{BB962C8B-B14F-4D97-AF65-F5344CB8AC3E}">
        <p14:creationId xmlns:p14="http://schemas.microsoft.com/office/powerpoint/2010/main" val="2705477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EAEACF-2B53-4479-8B00-1BF5D884673B}" type="slidenum">
              <a:rPr lang="zh-CN" altLang="en-US" smtClean="0"/>
              <a:t>1</a:t>
            </a:fld>
            <a:endParaRPr lang="zh-CN" altLang="en-US"/>
          </a:p>
        </p:txBody>
      </p:sp>
    </p:spTree>
    <p:extLst>
      <p:ext uri="{BB962C8B-B14F-4D97-AF65-F5344CB8AC3E}">
        <p14:creationId xmlns:p14="http://schemas.microsoft.com/office/powerpoint/2010/main" val="2080369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EAEACF-2B53-4479-8B00-1BF5D884673B}" type="slidenum">
              <a:rPr lang="zh-CN" altLang="en-US" smtClean="0"/>
              <a:t>14</a:t>
            </a:fld>
            <a:endParaRPr lang="zh-CN" altLang="en-US"/>
          </a:p>
        </p:txBody>
      </p:sp>
    </p:spTree>
    <p:extLst>
      <p:ext uri="{BB962C8B-B14F-4D97-AF65-F5344CB8AC3E}">
        <p14:creationId xmlns:p14="http://schemas.microsoft.com/office/powerpoint/2010/main" val="3142460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EAEACF-2B53-4479-8B00-1BF5D884673B}" type="slidenum">
              <a:rPr lang="zh-CN" altLang="en-US" smtClean="0"/>
              <a:t>2</a:t>
            </a:fld>
            <a:endParaRPr lang="zh-CN" altLang="en-US"/>
          </a:p>
        </p:txBody>
      </p:sp>
    </p:spTree>
    <p:extLst>
      <p:ext uri="{BB962C8B-B14F-4D97-AF65-F5344CB8AC3E}">
        <p14:creationId xmlns:p14="http://schemas.microsoft.com/office/powerpoint/2010/main" val="17456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EAEACF-2B53-4479-8B00-1BF5D884673B}" type="slidenum">
              <a:rPr lang="zh-CN" altLang="en-US" smtClean="0"/>
              <a:t>4</a:t>
            </a:fld>
            <a:endParaRPr lang="zh-CN" altLang="en-US"/>
          </a:p>
        </p:txBody>
      </p:sp>
    </p:spTree>
    <p:extLst>
      <p:ext uri="{BB962C8B-B14F-4D97-AF65-F5344CB8AC3E}">
        <p14:creationId xmlns:p14="http://schemas.microsoft.com/office/powerpoint/2010/main" val="3142460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EAEACF-2B53-4479-8B00-1BF5D884673B}" type="slidenum">
              <a:rPr lang="zh-CN" altLang="en-US" smtClean="0"/>
              <a:t>5</a:t>
            </a:fld>
            <a:endParaRPr lang="zh-CN" altLang="en-US"/>
          </a:p>
        </p:txBody>
      </p:sp>
    </p:spTree>
    <p:extLst>
      <p:ext uri="{BB962C8B-B14F-4D97-AF65-F5344CB8AC3E}">
        <p14:creationId xmlns:p14="http://schemas.microsoft.com/office/powerpoint/2010/main" val="3142460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EAEACF-2B53-4479-8B00-1BF5D884673B}" type="slidenum">
              <a:rPr lang="zh-CN" altLang="en-US" smtClean="0"/>
              <a:t>7</a:t>
            </a:fld>
            <a:endParaRPr lang="zh-CN" altLang="en-US"/>
          </a:p>
        </p:txBody>
      </p:sp>
    </p:spTree>
    <p:extLst>
      <p:ext uri="{BB962C8B-B14F-4D97-AF65-F5344CB8AC3E}">
        <p14:creationId xmlns:p14="http://schemas.microsoft.com/office/powerpoint/2010/main" val="3142460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EAEACF-2B53-4479-8B00-1BF5D884673B}" type="slidenum">
              <a:rPr lang="zh-CN" altLang="en-US" smtClean="0"/>
              <a:t>9</a:t>
            </a:fld>
            <a:endParaRPr lang="zh-CN" altLang="en-US"/>
          </a:p>
        </p:txBody>
      </p:sp>
    </p:spTree>
    <p:extLst>
      <p:ext uri="{BB962C8B-B14F-4D97-AF65-F5344CB8AC3E}">
        <p14:creationId xmlns:p14="http://schemas.microsoft.com/office/powerpoint/2010/main" val="3142460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Issue </a:t>
            </a:r>
            <a:r>
              <a:rPr lang="zh-CN" altLang="en-US" sz="1200" b="0" i="0" kern="1200" dirty="0" smtClean="0">
                <a:solidFill>
                  <a:schemeClr val="tx1"/>
                </a:solidFill>
                <a:effectLst/>
                <a:latin typeface="+mn-lt"/>
                <a:ea typeface="+mn-ea"/>
                <a:cs typeface="+mn-cs"/>
              </a:rPr>
              <a:t>评论、新建 </a:t>
            </a:r>
            <a:r>
              <a:rPr lang="en-US" altLang="zh-CN" sz="1200" b="0" i="0" kern="1200" dirty="0" smtClean="0">
                <a:solidFill>
                  <a:schemeClr val="tx1"/>
                </a:solidFill>
                <a:effectLst/>
                <a:latin typeface="+mn-lt"/>
                <a:ea typeface="+mn-ea"/>
                <a:cs typeface="+mn-cs"/>
              </a:rPr>
              <a:t>Issue</a:t>
            </a:r>
            <a:r>
              <a:rPr lang="zh-CN" altLang="en-US" sz="1200" b="0" i="0" kern="1200" dirty="0" smtClean="0">
                <a:solidFill>
                  <a:schemeClr val="tx1"/>
                </a:solidFill>
                <a:effectLst/>
                <a:latin typeface="+mn-lt"/>
                <a:ea typeface="+mn-ea"/>
                <a:cs typeface="+mn-cs"/>
              </a:rPr>
              <a:t>、新建 </a:t>
            </a:r>
            <a:r>
              <a:rPr lang="en-US" altLang="zh-CN" sz="1200" b="0" i="0" kern="1200" dirty="0" smtClean="0">
                <a:solidFill>
                  <a:schemeClr val="tx1"/>
                </a:solidFill>
                <a:effectLst/>
                <a:latin typeface="+mn-lt"/>
                <a:ea typeface="+mn-ea"/>
                <a:cs typeface="+mn-cs"/>
              </a:rPr>
              <a:t>PR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PR Review </a:t>
            </a:r>
            <a:r>
              <a:rPr lang="zh-CN" altLang="en-US" sz="1200" b="0" i="0" kern="1200" dirty="0" smtClean="0">
                <a:solidFill>
                  <a:schemeClr val="tx1"/>
                </a:solidFill>
                <a:effectLst/>
                <a:latin typeface="+mn-lt"/>
                <a:ea typeface="+mn-ea"/>
                <a:cs typeface="+mn-cs"/>
              </a:rPr>
              <a:t>评论和 </a:t>
            </a:r>
            <a:r>
              <a:rPr lang="en-US" altLang="zh-CN" sz="1200" b="0" i="0" kern="1200" dirty="0" smtClean="0">
                <a:solidFill>
                  <a:schemeClr val="tx1"/>
                </a:solidFill>
                <a:effectLst/>
                <a:latin typeface="+mn-lt"/>
                <a:ea typeface="+mn-ea"/>
                <a:cs typeface="+mn-cs"/>
              </a:rPr>
              <a:t>PR </a:t>
            </a:r>
            <a:r>
              <a:rPr lang="zh-CN" altLang="en-US" sz="1200" b="0" i="0" kern="1200" dirty="0" smtClean="0">
                <a:solidFill>
                  <a:schemeClr val="tx1"/>
                </a:solidFill>
                <a:effectLst/>
                <a:latin typeface="+mn-lt"/>
                <a:ea typeface="+mn-ea"/>
                <a:cs typeface="+mn-cs"/>
              </a:rPr>
              <a:t>合入</a:t>
            </a:r>
            <a:endParaRPr lang="zh-CN" altLang="en-US" dirty="0"/>
          </a:p>
        </p:txBody>
      </p:sp>
      <p:sp>
        <p:nvSpPr>
          <p:cNvPr id="4" name="灯片编号占位符 3"/>
          <p:cNvSpPr>
            <a:spLocks noGrp="1"/>
          </p:cNvSpPr>
          <p:nvPr>
            <p:ph type="sldNum" sz="quarter" idx="10"/>
          </p:nvPr>
        </p:nvSpPr>
        <p:spPr/>
        <p:txBody>
          <a:bodyPr/>
          <a:lstStyle/>
          <a:p>
            <a:fld id="{9AEAEACF-2B53-4479-8B00-1BF5D884673B}" type="slidenum">
              <a:rPr lang="zh-CN" altLang="en-US" smtClean="0"/>
              <a:t>10</a:t>
            </a:fld>
            <a:endParaRPr lang="zh-CN" altLang="en-US"/>
          </a:p>
        </p:txBody>
      </p:sp>
    </p:spTree>
    <p:extLst>
      <p:ext uri="{BB962C8B-B14F-4D97-AF65-F5344CB8AC3E}">
        <p14:creationId xmlns:p14="http://schemas.microsoft.com/office/powerpoint/2010/main" val="3142460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EAEACF-2B53-4479-8B00-1BF5D884673B}" type="slidenum">
              <a:rPr lang="zh-CN" altLang="en-US" smtClean="0"/>
              <a:t>11</a:t>
            </a:fld>
            <a:endParaRPr lang="zh-CN" altLang="en-US"/>
          </a:p>
        </p:txBody>
      </p:sp>
    </p:spTree>
    <p:extLst>
      <p:ext uri="{BB962C8B-B14F-4D97-AF65-F5344CB8AC3E}">
        <p14:creationId xmlns:p14="http://schemas.microsoft.com/office/powerpoint/2010/main" val="3142460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EAEACF-2B53-4479-8B00-1BF5D884673B}" type="slidenum">
              <a:rPr lang="zh-CN" altLang="en-US" smtClean="0"/>
              <a:t>12</a:t>
            </a:fld>
            <a:endParaRPr lang="zh-CN" altLang="en-US"/>
          </a:p>
        </p:txBody>
      </p:sp>
    </p:spTree>
    <p:extLst>
      <p:ext uri="{BB962C8B-B14F-4D97-AF65-F5344CB8AC3E}">
        <p14:creationId xmlns:p14="http://schemas.microsoft.com/office/powerpoint/2010/main" val="3142460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5727679-BCBD-48E5-8B40-F751F9D6098B}" type="datetimeFigureOut">
              <a:rPr lang="zh-CN" altLang="en-US" smtClean="0"/>
              <a:t>2022/3/23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D2DE05-3C0D-4695-B7D7-4B96EE23BEC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727679-BCBD-48E5-8B40-F751F9D6098B}" type="datetimeFigureOut">
              <a:rPr lang="zh-CN" altLang="en-US" smtClean="0"/>
              <a:t>2022/3/23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D2DE05-3C0D-4695-B7D7-4B96EE23BEC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727679-BCBD-48E5-8B40-F751F9D6098B}" type="datetimeFigureOut">
              <a:rPr lang="zh-CN" altLang="en-US" smtClean="0"/>
              <a:t>2022/3/23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D2DE05-3C0D-4695-B7D7-4B96EE23BEC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67ECB27-8922-47C2-9DEF-D8B706B88A6A}" type="datetimeFigureOut">
              <a:rPr lang="zh-CN" altLang="en-US" smtClean="0"/>
              <a:t>2022/3/23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980D5C-5495-4CDC-9104-31D587ECCF38}" type="slidenum">
              <a:rPr lang="zh-CN" altLang="en-US" smtClean="0"/>
              <a:t>‹#›</a:t>
            </a:fld>
            <a:endParaRPr lang="zh-CN" altLang="en-US"/>
          </a:p>
        </p:txBody>
      </p:sp>
    </p:spTree>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67ECB27-8922-47C2-9DEF-D8B706B88A6A}" type="datetimeFigureOut">
              <a:rPr lang="zh-CN" altLang="en-US" smtClean="0"/>
              <a:t>2022/3/23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980D5C-5495-4CDC-9104-31D587ECCF38}" type="slidenum">
              <a:rPr lang="zh-CN" altLang="en-US" smtClean="0"/>
              <a:t>‹#›</a:t>
            </a:fld>
            <a:endParaRPr lang="zh-CN" altLang="en-US"/>
          </a:p>
        </p:txBody>
      </p:sp>
    </p:spTree>
  </p:cSld>
  <p:clrMapOvr>
    <a:masterClrMapping/>
  </p:clrMapOvr>
  <p:transition spd="med">
    <p:pull/>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67ECB27-8922-47C2-9DEF-D8B706B88A6A}" type="datetimeFigureOut">
              <a:rPr lang="zh-CN" altLang="en-US" smtClean="0"/>
              <a:t>2022/3/23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980D5C-5495-4CDC-9104-31D587ECCF38}" type="slidenum">
              <a:rPr lang="zh-CN" altLang="en-US" smtClean="0"/>
              <a:t>‹#›</a:t>
            </a:fld>
            <a:endParaRPr lang="zh-CN" altLang="en-US"/>
          </a:p>
        </p:txBody>
      </p:sp>
    </p:spTree>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67ECB27-8922-47C2-9DEF-D8B706B88A6A}" type="datetimeFigureOut">
              <a:rPr lang="zh-CN" altLang="en-US" smtClean="0"/>
              <a:t>2022/3/23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980D5C-5495-4CDC-9104-31D587ECCF38}" type="slidenum">
              <a:rPr lang="zh-CN" altLang="en-US" smtClean="0"/>
              <a:t>‹#›</a:t>
            </a:fld>
            <a:endParaRPr lang="zh-CN" altLang="en-US"/>
          </a:p>
        </p:txBody>
      </p:sp>
    </p:spTree>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67ECB27-8922-47C2-9DEF-D8B706B88A6A}" type="datetimeFigureOut">
              <a:rPr lang="zh-CN" altLang="en-US" smtClean="0"/>
              <a:t>2022/3/23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980D5C-5495-4CDC-9104-31D587ECCF38}" type="slidenum">
              <a:rPr lang="zh-CN" altLang="en-US" smtClean="0"/>
              <a:t>‹#›</a:t>
            </a:fld>
            <a:endParaRPr lang="zh-CN" altLang="en-US"/>
          </a:p>
        </p:txBody>
      </p:sp>
    </p:spTree>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67ECB27-8922-47C2-9DEF-D8B706B88A6A}" type="datetimeFigureOut">
              <a:rPr lang="zh-CN" altLang="en-US" smtClean="0"/>
              <a:t>2022/3/23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980D5C-5495-4CDC-9104-31D587ECCF38}" type="slidenum">
              <a:rPr lang="zh-CN" altLang="en-US" smtClean="0"/>
              <a:t>‹#›</a:t>
            </a:fld>
            <a:endParaRPr lang="zh-CN" altLang="en-US"/>
          </a:p>
        </p:txBody>
      </p:sp>
    </p:spTree>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7ECB27-8922-47C2-9DEF-D8B706B88A6A}" type="datetimeFigureOut">
              <a:rPr lang="zh-CN" altLang="en-US" smtClean="0"/>
              <a:t>2022/3/23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980D5C-5495-4CDC-9104-31D587ECCF38}" type="slidenum">
              <a:rPr lang="zh-CN" altLang="en-US" smtClean="0"/>
              <a:t>‹#›</a:t>
            </a:fld>
            <a:endParaRPr lang="zh-CN" altLang="en-US"/>
          </a:p>
        </p:txBody>
      </p:sp>
    </p:spTree>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67ECB27-8922-47C2-9DEF-D8B706B88A6A}" type="datetimeFigureOut">
              <a:rPr lang="zh-CN" altLang="en-US" smtClean="0"/>
              <a:t>2022/3/23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980D5C-5495-4CDC-9104-31D587ECCF38}" type="slidenum">
              <a:rPr lang="zh-CN" altLang="en-US" smtClean="0"/>
              <a:t>‹#›</a:t>
            </a:fld>
            <a:endParaRPr lang="zh-CN" altLang="en-US"/>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727679-BCBD-48E5-8B40-F751F9D6098B}" type="datetimeFigureOut">
              <a:rPr lang="zh-CN" altLang="en-US" smtClean="0"/>
              <a:t>2022/3/23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D2DE05-3C0D-4695-B7D7-4B96EE23BEC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67ECB27-8922-47C2-9DEF-D8B706B88A6A}" type="datetimeFigureOut">
              <a:rPr lang="zh-CN" altLang="en-US" smtClean="0"/>
              <a:t>2022/3/23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980D5C-5495-4CDC-9104-31D587ECCF38}" type="slidenum">
              <a:rPr lang="zh-CN" altLang="en-US" smtClean="0"/>
              <a:t>‹#›</a:t>
            </a:fld>
            <a:endParaRPr lang="zh-CN" altLang="en-US"/>
          </a:p>
        </p:txBody>
      </p:sp>
    </p:spTree>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67ECB27-8922-47C2-9DEF-D8B706B88A6A}" type="datetimeFigureOut">
              <a:rPr lang="zh-CN" altLang="en-US" smtClean="0"/>
              <a:t>2022/3/23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980D5C-5495-4CDC-9104-31D587ECCF38}" type="slidenum">
              <a:rPr lang="zh-CN" altLang="en-US" smtClean="0"/>
              <a:t>‹#›</a:t>
            </a:fld>
            <a:endParaRPr lang="zh-CN" altLang="en-US"/>
          </a:p>
        </p:txBody>
      </p:sp>
    </p:spTree>
  </p:cSld>
  <p:clrMapOvr>
    <a:masterClrMapping/>
  </p:clrMapOvr>
  <p:transition spd="med">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67ECB27-8922-47C2-9DEF-D8B706B88A6A}" type="datetimeFigureOut">
              <a:rPr lang="zh-CN" altLang="en-US" smtClean="0"/>
              <a:t>2022/3/23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980D5C-5495-4CDC-9104-31D587ECCF38}" type="slidenum">
              <a:rPr lang="zh-CN" altLang="en-US" smtClean="0"/>
              <a:t>‹#›</a:t>
            </a:fld>
            <a:endParaRPr lang="zh-CN" altLang="en-US"/>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5727679-BCBD-48E5-8B40-F751F9D6098B}" type="datetimeFigureOut">
              <a:rPr lang="zh-CN" altLang="en-US" smtClean="0"/>
              <a:t>2022/3/23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D2DE05-3C0D-4695-B7D7-4B96EE23BEC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5727679-BCBD-48E5-8B40-F751F9D6098B}" type="datetimeFigureOut">
              <a:rPr lang="zh-CN" altLang="en-US" smtClean="0"/>
              <a:t>2022/3/23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D2DE05-3C0D-4695-B7D7-4B96EE23BEC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5727679-BCBD-48E5-8B40-F751F9D6098B}" type="datetimeFigureOut">
              <a:rPr lang="zh-CN" altLang="en-US" smtClean="0"/>
              <a:t>2022/3/23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AD2DE05-3C0D-4695-B7D7-4B96EE23BEC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727679-BCBD-48E5-8B40-F751F9D6098B}" type="datetimeFigureOut">
              <a:rPr lang="zh-CN" altLang="en-US" smtClean="0"/>
              <a:t>2022/3/23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D2DE05-3C0D-4695-B7D7-4B96EE23BEC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727679-BCBD-48E5-8B40-F751F9D6098B}" type="datetimeFigureOut">
              <a:rPr lang="zh-CN" altLang="en-US" smtClean="0"/>
              <a:t>2022/3/23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AD2DE05-3C0D-4695-B7D7-4B96EE23BEC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5727679-BCBD-48E5-8B40-F751F9D6098B}" type="datetimeFigureOut">
              <a:rPr lang="zh-CN" altLang="en-US" smtClean="0"/>
              <a:t>2022/3/23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D2DE05-3C0D-4695-B7D7-4B96EE23BEC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5727679-BCBD-48E5-8B40-F751F9D6098B}" type="datetimeFigureOut">
              <a:rPr lang="zh-CN" altLang="en-US" smtClean="0"/>
              <a:t>2022/3/23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D2DE05-3C0D-4695-B7D7-4B96EE23BEC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27679-BCBD-48E5-8B40-F751F9D6098B}" type="datetimeFigureOut">
              <a:rPr lang="zh-CN" altLang="en-US" smtClean="0"/>
              <a:t>2022/3/23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D2DE05-3C0D-4695-B7D7-4B96EE23BEC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ECB27-8922-47C2-9DEF-D8B706B88A6A}" type="datetimeFigureOut">
              <a:rPr lang="zh-CN" altLang="en-US" smtClean="0"/>
              <a:t>2022/3/23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980D5C-5495-4CDC-9104-31D587ECCF3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8.xml"/><Relationship Id="rId1" Type="http://schemas.openxmlformats.org/officeDocument/2006/relationships/themeOverride" Target="../theme/themeOverride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8.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8.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542162" y="1858377"/>
            <a:ext cx="193159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smtClean="0">
                <a:ln>
                  <a:noFill/>
                </a:ln>
                <a:solidFill>
                  <a:srgbClr val="000000"/>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t>2022/3</a:t>
            </a:r>
            <a:endParaRPr kumimoji="0" lang="zh-CN" altLang="en-US" sz="3600" b="0" i="0" u="none" strike="noStrike" kern="1200" cap="none" spc="0" normalizeH="0" baseline="0" noProof="0" dirty="0">
              <a:ln>
                <a:noFill/>
              </a:ln>
              <a:solidFill>
                <a:srgbClr val="000000"/>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8" name="文本框 7"/>
          <p:cNvSpPr txBox="1"/>
          <p:nvPr/>
        </p:nvSpPr>
        <p:spPr>
          <a:xfrm>
            <a:off x="6005945" y="2475682"/>
            <a:ext cx="5503117" cy="1323439"/>
          </a:xfrm>
          <a:prstGeom prst="rect">
            <a:avLst/>
          </a:prstGeom>
          <a:noFill/>
        </p:spPr>
        <p:txBody>
          <a:bodyPr wrap="square" rtlCol="0">
            <a:spAutoFit/>
          </a:bodyPr>
          <a:lstStyle/>
          <a:p>
            <a:pPr lvl="0" algn="r">
              <a:defRPr/>
            </a:pPr>
            <a:r>
              <a:rPr lang="zh-CN" altLang="en-US" sz="4000" dirty="0">
                <a:solidFill>
                  <a:srgbClr val="FF0000"/>
                </a:solidFill>
                <a:latin typeface="Calibri" panose="020F0502020204030204" pitchFamily="34" charset="0"/>
                <a:ea typeface="微软雅黑" panose="020B0503020204020204" pitchFamily="34" charset="-122"/>
                <a:cs typeface="+mn-ea"/>
                <a:sym typeface="Calibri" panose="020F0502020204030204" pitchFamily="34" charset="0"/>
              </a:rPr>
              <a:t>基于加权</a:t>
            </a:r>
            <a:r>
              <a:rPr lang="en-US" altLang="zh-CN" sz="4000" dirty="0">
                <a:solidFill>
                  <a:srgbClr val="FF0000"/>
                </a:solidFill>
                <a:latin typeface="Calibri" panose="020F0502020204030204" pitchFamily="34" charset="0"/>
                <a:ea typeface="微软雅黑" panose="020B0503020204020204" pitchFamily="34" charset="-122"/>
                <a:cs typeface="+mn-ea"/>
                <a:sym typeface="Calibri" panose="020F0502020204030204" pitchFamily="34" charset="0"/>
              </a:rPr>
              <a:t>PageRank</a:t>
            </a:r>
            <a:r>
              <a:rPr lang="zh-CN" altLang="en-US" sz="4000" dirty="0">
                <a:solidFill>
                  <a:srgbClr val="FF0000"/>
                </a:solidFill>
                <a:latin typeface="Calibri" panose="020F0502020204030204" pitchFamily="34" charset="0"/>
                <a:ea typeface="微软雅黑" panose="020B0503020204020204" pitchFamily="34" charset="-122"/>
                <a:cs typeface="+mn-ea"/>
                <a:sym typeface="Calibri" panose="020F0502020204030204" pitchFamily="34" charset="0"/>
              </a:rPr>
              <a:t>的</a:t>
            </a:r>
            <a:r>
              <a:rPr lang="en-US" altLang="zh-CN" sz="4000" dirty="0" err="1">
                <a:solidFill>
                  <a:srgbClr val="FF0000"/>
                </a:solidFill>
                <a:latin typeface="Calibri" panose="020F0502020204030204" pitchFamily="34" charset="0"/>
                <a:ea typeface="微软雅黑" panose="020B0503020204020204" pitchFamily="34" charset="-122"/>
                <a:cs typeface="+mn-ea"/>
                <a:sym typeface="Calibri" panose="020F0502020204030204" pitchFamily="34" charset="0"/>
              </a:rPr>
              <a:t>Github</a:t>
            </a:r>
            <a:r>
              <a:rPr lang="zh-CN" altLang="en-US" sz="4000" dirty="0">
                <a:solidFill>
                  <a:srgbClr val="FF0000"/>
                </a:solidFill>
                <a:latin typeface="Calibri" panose="020F0502020204030204" pitchFamily="34" charset="0"/>
                <a:ea typeface="微软雅黑" panose="020B0503020204020204" pitchFamily="34" charset="-122"/>
                <a:cs typeface="+mn-ea"/>
                <a:sym typeface="Calibri" panose="020F0502020204030204" pitchFamily="34" charset="0"/>
              </a:rPr>
              <a:t>项目活跃度分析</a:t>
            </a:r>
            <a:endParaRPr kumimoji="0" lang="zh-CN" altLang="en-US" sz="4000" b="0" i="0" u="none" strike="noStrike" kern="1200" cap="none" spc="0" normalizeH="0" baseline="0" noProof="0" dirty="0">
              <a:ln>
                <a:noFill/>
              </a:ln>
              <a:solidFill>
                <a:srgbClr val="FF0000"/>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1" name="圆角矩形 10"/>
          <p:cNvSpPr/>
          <p:nvPr/>
        </p:nvSpPr>
        <p:spPr>
          <a:xfrm>
            <a:off x="7742583" y="4959215"/>
            <a:ext cx="3669775" cy="76044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2" name="文本框 11"/>
          <p:cNvSpPr txBox="1"/>
          <p:nvPr/>
        </p:nvSpPr>
        <p:spPr>
          <a:xfrm>
            <a:off x="8157850" y="5151137"/>
            <a:ext cx="283923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smtClean="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孙印政    </a:t>
            </a:r>
            <a:r>
              <a:rPr kumimoji="0" lang="zh-CN" altLang="en-US" sz="1800" b="0" i="0" u="none" strike="noStrike" kern="1200" cap="none" spc="0" normalizeH="0" baseline="0" noProof="0" dirty="0" smtClean="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t>陈</a:t>
            </a:r>
            <a:r>
              <a:rPr kumimoji="0" lang="zh-CN" altLang="en-US" sz="1800" b="0" i="0" u="none" strike="noStrike" kern="1200" cap="none" spc="0" normalizeH="0" baseline="0" noProof="0" dirty="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t>丘轲</a:t>
            </a:r>
          </a:p>
        </p:txBody>
      </p:sp>
      <p:sp>
        <p:nvSpPr>
          <p:cNvPr id="14" name="任意多边形 13"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6200000" flipV="1">
            <a:off x="10685320" y="820597"/>
            <a:ext cx="1460388"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00000"/>
                </a:gs>
                <a:gs pos="100000">
                  <a:schemeClr val="accent1">
                    <a:lumMod val="20000"/>
                    <a:lumOff val="8000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5" name="任意多边形 1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6966648" y="4833899"/>
            <a:ext cx="1085482"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00000"/>
                </a:gs>
                <a:gs pos="100000">
                  <a:schemeClr val="accent1">
                    <a:lumMod val="20000"/>
                    <a:lumOff val="8000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6" name="任意多边形 15"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6200000">
            <a:off x="8309395" y="573092"/>
            <a:ext cx="708505" cy="93368"/>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00000"/>
                </a:gs>
                <a:gs pos="100000">
                  <a:schemeClr val="accent1">
                    <a:lumMod val="20000"/>
                    <a:lumOff val="8000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7" name="任意多边形 1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5689327" y="3400550"/>
            <a:ext cx="1375336" cy="56901"/>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00000"/>
                </a:gs>
                <a:gs pos="100000">
                  <a:schemeClr val="accent1">
                    <a:lumMod val="20000"/>
                    <a:lumOff val="8000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9" name="任意多边形 1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a:off x="11176644" y="4255779"/>
            <a:ext cx="594218" cy="116477"/>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00000"/>
                </a:gs>
                <a:gs pos="100000">
                  <a:schemeClr val="accent1">
                    <a:lumMod val="20000"/>
                    <a:lumOff val="8000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pitchFamily="34" charset="0"/>
              <a:ea typeface="微软雅黑" panose="020B0503020204020204" pitchFamily="34" charset="-122"/>
              <a:cs typeface="+mn-ea"/>
              <a:sym typeface="Calibri" panose="020F0502020204030204" pitchFamily="34" charset="0"/>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1" y="0"/>
            <a:ext cx="4384328" cy="6858000"/>
          </a:xfrm>
          <a:prstGeom prst="rect">
            <a:avLst/>
          </a:prstGeom>
        </p:spPr>
      </p:pic>
    </p:spTree>
    <p:extLst>
      <p:ext uri="{BB962C8B-B14F-4D97-AF65-F5344CB8AC3E}">
        <p14:creationId xmlns:p14="http://schemas.microsoft.com/office/powerpoint/2010/main" val="270591186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Triangle 51"/>
          <p:cNvSpPr/>
          <p:nvPr/>
        </p:nvSpPr>
        <p:spPr>
          <a:xfrm rot="5400000" flipV="1">
            <a:off x="5109410" y="-2452835"/>
            <a:ext cx="4629754" cy="9535427"/>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38200" y="284098"/>
            <a:ext cx="10515600" cy="1325563"/>
          </a:xfrm>
        </p:spPr>
        <p:txBody>
          <a:bodyPr>
            <a:normAutofit/>
          </a:bodyPr>
          <a:lstStyle/>
          <a:p>
            <a:r>
              <a:rPr lang="zh-CN" altLang="en-US" sz="4000" dirty="0" smtClean="0"/>
              <a:t>计算开发者活跃度</a:t>
            </a:r>
            <a:endParaRPr lang="zh-CN" altLang="en-US" sz="4000" dirty="0"/>
          </a:p>
        </p:txBody>
      </p:sp>
      <p:sp>
        <p:nvSpPr>
          <p:cNvPr id="5" name="任意多边形 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flipV="1">
            <a:off x="790866" y="1268729"/>
            <a:ext cx="2603582" cy="23925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w="12700" cap="flat" cmpd="sng" algn="ctr">
            <a:gradFill>
              <a:gsLst>
                <a:gs pos="0">
                  <a:srgbClr val="C00000"/>
                </a:gs>
                <a:gs pos="100000">
                  <a:schemeClr val="accent1">
                    <a:lumMod val="20000"/>
                    <a:lumOff val="80000"/>
                  </a:schemeClr>
                </a:gs>
              </a:gsLst>
              <a:lin ang="0" scaled="0"/>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mc:AlternateContent xmlns:mc="http://schemas.openxmlformats.org/markup-compatibility/2006">
        <mc:Choice xmlns:a14="http://schemas.microsoft.com/office/drawing/2010/main" Requires="a14">
          <p:sp>
            <p:nvSpPr>
              <p:cNvPr id="7" name="内容占位符 2"/>
              <p:cNvSpPr txBox="1">
                <a:spLocks/>
              </p:cNvSpPr>
              <p:nvPr/>
            </p:nvSpPr>
            <p:spPr>
              <a:xfrm>
                <a:off x="688570" y="1780194"/>
                <a:ext cx="5452457" cy="5144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3200" dirty="0" smtClean="0"/>
                  <a:t>GitHub</a:t>
                </a:r>
                <a:r>
                  <a:rPr lang="en-US" altLang="zh-CN" sz="3200" dirty="0"/>
                  <a:t> </a:t>
                </a:r>
                <a:r>
                  <a:rPr lang="zh-CN" altLang="en-US" sz="3200" dirty="0"/>
                  <a:t>主要是以 </a:t>
                </a:r>
                <a:r>
                  <a:rPr lang="en-US" altLang="zh-CN" sz="3200" dirty="0"/>
                  <a:t>Issue + PR </a:t>
                </a:r>
                <a:r>
                  <a:rPr lang="zh-CN" altLang="en-US" sz="3200" dirty="0"/>
                  <a:t>的方式进行沟通与协作的</a:t>
                </a:r>
                <a:r>
                  <a:rPr lang="zh-CN" altLang="en-US" sz="3200" dirty="0" smtClean="0"/>
                  <a:t>。对于开发者的数据，根据</a:t>
                </a:r>
                <a:r>
                  <a:rPr lang="en-US" altLang="zh-CN" sz="3200" dirty="0" smtClean="0"/>
                  <a:t>Issue</a:t>
                </a:r>
                <a:r>
                  <a:rPr lang="zh-CN" altLang="en-US" sz="3200" dirty="0" smtClean="0"/>
                  <a:t>和</a:t>
                </a:r>
                <a:r>
                  <a:rPr lang="en-US" altLang="zh-CN" sz="3200" dirty="0" smtClean="0"/>
                  <a:t>PR</a:t>
                </a:r>
                <a:r>
                  <a:rPr lang="zh-CN" altLang="en-US" sz="3200" dirty="0" smtClean="0"/>
                  <a:t>的信息，计算某</a:t>
                </a:r>
                <a:r>
                  <a:rPr lang="zh-CN" altLang="en-US" sz="3200" dirty="0"/>
                  <a:t>开发者在某项目上一段具体时间内的活跃</a:t>
                </a:r>
                <a:r>
                  <a:rPr lang="zh-CN" altLang="en-US" sz="3200" dirty="0" smtClean="0"/>
                  <a:t>度。</a:t>
                </a:r>
                <a:endParaRPr lang="en-US" altLang="zh-CN" sz="3200" dirty="0" smtClean="0"/>
              </a:p>
              <a:p>
                <a:pPr>
                  <a:lnSpc>
                    <a:spcPct val="120000"/>
                  </a:lnSpc>
                </a:pPr>
                <a:r>
                  <a:rPr lang="zh-CN" altLang="en-US" sz="3200" dirty="0"/>
                  <a:t>活跃</a:t>
                </a:r>
                <a:r>
                  <a:rPr lang="zh-CN" altLang="en-US" sz="3200" dirty="0" smtClean="0"/>
                  <a:t>度计算公式</a:t>
                </a:r>
                <a14:m>
                  <m:oMath xmlns:m="http://schemas.openxmlformats.org/officeDocument/2006/math">
                    <m:r>
                      <m:rPr>
                        <m:sty m:val="p"/>
                      </m:rPr>
                      <a:rPr lang="en-US" altLang="zh-CN" sz="3200" dirty="0">
                        <a:latin typeface="Cambria Math"/>
                      </a:rPr>
                      <m:t>A</m:t>
                    </m:r>
                    <m:r>
                      <a:rPr lang="en-US" altLang="zh-CN" sz="3200" b="0" i="0" dirty="0" smtClean="0">
                        <a:latin typeface="Cambria Math"/>
                      </a:rPr>
                      <m:t>= </m:t>
                    </m:r>
                    <m:rad>
                      <m:radPr>
                        <m:degHide m:val="on"/>
                        <m:ctrlPr>
                          <a:rPr lang="en-US" altLang="zh-CN" sz="3200" b="0" i="1" dirty="0" smtClean="0">
                            <a:latin typeface="Cambria Math"/>
                          </a:rPr>
                        </m:ctrlPr>
                      </m:radPr>
                      <m:deg/>
                      <m:e>
                        <m:sSub>
                          <m:sSubPr>
                            <m:ctrlPr>
                              <a:rPr lang="en-US" altLang="zh-CN" sz="3200" b="0" i="1" dirty="0" smtClean="0">
                                <a:latin typeface="Cambria Math"/>
                              </a:rPr>
                            </m:ctrlPr>
                          </m:sSubPr>
                          <m:e>
                            <m:r>
                              <a:rPr lang="en-US" altLang="zh-CN" sz="3200" b="0" i="1" dirty="0" smtClean="0">
                                <a:latin typeface="Cambria Math"/>
                              </a:rPr>
                              <m:t>𝑤</m:t>
                            </m:r>
                          </m:e>
                          <m:sub>
                            <m:r>
                              <a:rPr lang="en-US" altLang="zh-CN" sz="3200" b="0" i="1" dirty="0" smtClean="0">
                                <a:latin typeface="Cambria Math"/>
                              </a:rPr>
                              <m:t>𝑖</m:t>
                            </m:r>
                          </m:sub>
                        </m:sSub>
                        <m:sSub>
                          <m:sSubPr>
                            <m:ctrlPr>
                              <a:rPr lang="en-US" altLang="zh-CN" sz="3200" b="0" i="1" dirty="0" smtClean="0">
                                <a:latin typeface="Cambria Math"/>
                              </a:rPr>
                            </m:ctrlPr>
                          </m:sSubPr>
                          <m:e>
                            <m:r>
                              <a:rPr lang="en-US" altLang="zh-CN" sz="3200" b="0" i="1" dirty="0" smtClean="0">
                                <a:latin typeface="Cambria Math"/>
                              </a:rPr>
                              <m:t>𝑐</m:t>
                            </m:r>
                          </m:e>
                          <m:sub>
                            <m:r>
                              <a:rPr lang="en-US" altLang="zh-CN" sz="3200" b="0" i="1" dirty="0" smtClean="0">
                                <a:latin typeface="Cambria Math"/>
                              </a:rPr>
                              <m:t>𝑖</m:t>
                            </m:r>
                          </m:sub>
                        </m:sSub>
                      </m:e>
                    </m:rad>
                  </m:oMath>
                </a14:m>
                <a:endParaRPr lang="en-US" altLang="zh-CN" sz="3200" dirty="0" smtClean="0"/>
              </a:p>
            </p:txBody>
          </p:sp>
        </mc:Choice>
        <mc:Fallback>
          <p:sp>
            <p:nvSpPr>
              <p:cNvPr id="7" name="内容占位符 2"/>
              <p:cNvSpPr txBox="1">
                <a:spLocks noRot="1" noChangeAspect="1" noMove="1" noResize="1" noEditPoints="1" noAdjustHandles="1" noChangeArrowheads="1" noChangeShapeType="1" noTextEdit="1"/>
              </p:cNvSpPr>
              <p:nvPr/>
            </p:nvSpPr>
            <p:spPr>
              <a:xfrm>
                <a:off x="688570" y="1780194"/>
                <a:ext cx="5452457" cy="5144272"/>
              </a:xfrm>
              <a:prstGeom prst="rect">
                <a:avLst/>
              </a:prstGeom>
              <a:blipFill rotWithShape="1">
                <a:blip r:embed="rId3"/>
                <a:stretch>
                  <a:fillRect l="-2573" t="-592" r="-1119"/>
                </a:stretch>
              </a:blipFill>
            </p:spPr>
            <p:txBody>
              <a:bodyPr/>
              <a:lstStyle/>
              <a:p>
                <a:r>
                  <a:rPr lang="zh-CN" altLang="en-US">
                    <a:noFill/>
                  </a:rPr>
                  <a:t> </a:t>
                </a:r>
              </a:p>
            </p:txBody>
          </p:sp>
        </mc:Fallback>
      </mc:AlternateContent>
      <p:sp>
        <p:nvSpPr>
          <p:cNvPr id="9" name="椭圆 8"/>
          <p:cNvSpPr/>
          <p:nvPr/>
        </p:nvSpPr>
        <p:spPr>
          <a:xfrm>
            <a:off x="9758798" y="4506191"/>
            <a:ext cx="1599043" cy="1548245"/>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项目</a:t>
            </a:r>
            <a:r>
              <a:rPr lang="en-US" altLang="zh-CN" b="1" dirty="0">
                <a:solidFill>
                  <a:schemeClr val="tx1"/>
                </a:solidFill>
              </a:rPr>
              <a:t>2</a:t>
            </a:r>
            <a:endParaRPr lang="zh-CN" altLang="en-US" b="1" dirty="0">
              <a:solidFill>
                <a:schemeClr val="tx1"/>
              </a:solidFill>
            </a:endParaRPr>
          </a:p>
        </p:txBody>
      </p:sp>
      <p:sp>
        <p:nvSpPr>
          <p:cNvPr id="10" name="椭圆 9"/>
          <p:cNvSpPr/>
          <p:nvPr/>
        </p:nvSpPr>
        <p:spPr>
          <a:xfrm>
            <a:off x="6841838" y="4506191"/>
            <a:ext cx="1599043" cy="1548245"/>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项目</a:t>
            </a:r>
            <a:r>
              <a:rPr lang="en-US" altLang="zh-CN" b="1" dirty="0">
                <a:solidFill>
                  <a:schemeClr val="tx1"/>
                </a:solidFill>
              </a:rPr>
              <a:t>1</a:t>
            </a:r>
            <a:endParaRPr lang="zh-CN" altLang="en-US" b="1" dirty="0">
              <a:solidFill>
                <a:schemeClr val="tx1"/>
              </a:solidFill>
            </a:endParaRPr>
          </a:p>
        </p:txBody>
      </p:sp>
      <p:sp>
        <p:nvSpPr>
          <p:cNvPr id="11" name="椭圆 10"/>
          <p:cNvSpPr/>
          <p:nvPr/>
        </p:nvSpPr>
        <p:spPr>
          <a:xfrm>
            <a:off x="6841839" y="1632678"/>
            <a:ext cx="1599043" cy="154824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开发者</a:t>
            </a:r>
            <a:r>
              <a:rPr lang="en-US" altLang="zh-CN" b="1" dirty="0">
                <a:solidFill>
                  <a:schemeClr val="tx1"/>
                </a:solidFill>
              </a:rPr>
              <a:t>1</a:t>
            </a:r>
            <a:endParaRPr lang="zh-CN" altLang="en-US" b="1" dirty="0">
              <a:solidFill>
                <a:schemeClr val="tx1"/>
              </a:solidFill>
            </a:endParaRPr>
          </a:p>
        </p:txBody>
      </p:sp>
      <p:sp>
        <p:nvSpPr>
          <p:cNvPr id="12" name="椭圆 11"/>
          <p:cNvSpPr/>
          <p:nvPr/>
        </p:nvSpPr>
        <p:spPr>
          <a:xfrm>
            <a:off x="9737439" y="1632678"/>
            <a:ext cx="1599043" cy="1548245"/>
          </a:xfrm>
          <a:prstGeom prst="ellipse">
            <a:avLst/>
          </a:prstGeom>
          <a:noFill/>
          <a:ln w="38100">
            <a:solidFill>
              <a:srgbClr val="F34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开发者</a:t>
            </a:r>
            <a:r>
              <a:rPr lang="en-US" altLang="zh-CN" b="1" dirty="0" smtClean="0">
                <a:solidFill>
                  <a:schemeClr val="tx1"/>
                </a:solidFill>
              </a:rPr>
              <a:t>2</a:t>
            </a:r>
            <a:endParaRPr lang="zh-CN" altLang="en-US" b="1" dirty="0">
              <a:solidFill>
                <a:schemeClr val="tx1"/>
              </a:solidFill>
            </a:endParaRPr>
          </a:p>
        </p:txBody>
      </p:sp>
      <p:cxnSp>
        <p:nvCxnSpPr>
          <p:cNvPr id="14" name="直接箭头连接符 13"/>
          <p:cNvCxnSpPr>
            <a:stCxn id="11" idx="4"/>
            <a:endCxn id="10" idx="0"/>
          </p:cNvCxnSpPr>
          <p:nvPr/>
        </p:nvCxnSpPr>
        <p:spPr>
          <a:xfrm flipH="1">
            <a:off x="7641360" y="3180923"/>
            <a:ext cx="1" cy="132526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直接箭头连接符 14"/>
          <p:cNvCxnSpPr>
            <a:stCxn id="11" idx="4"/>
            <a:endCxn id="9" idx="0"/>
          </p:cNvCxnSpPr>
          <p:nvPr/>
        </p:nvCxnSpPr>
        <p:spPr>
          <a:xfrm>
            <a:off x="7641361" y="3180923"/>
            <a:ext cx="2916959" cy="132526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flipH="1">
            <a:off x="10558318" y="3180923"/>
            <a:ext cx="1" cy="132526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矩形 18"/>
          <p:cNvSpPr/>
          <p:nvPr/>
        </p:nvSpPr>
        <p:spPr>
          <a:xfrm>
            <a:off x="7012702" y="3429000"/>
            <a:ext cx="535723" cy="923330"/>
          </a:xfrm>
          <a:prstGeom prst="rect">
            <a:avLst/>
          </a:prstGeom>
          <a:noFill/>
        </p:spPr>
        <p:txBody>
          <a:bodyPr wrap="none" lIns="91440" tIns="45720" rIns="91440" bIns="45720">
            <a:spAutoFit/>
          </a:bodyPr>
          <a:lstStyle/>
          <a:p>
            <a:pPr algn="ctr"/>
            <a:r>
              <a:rPr lang="en-US" altLang="zh-CN"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a:t>
            </a:r>
            <a:endParaRPr lang="zh-CN" alt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6" name="矩形 15"/>
          <p:cNvSpPr/>
          <p:nvPr/>
        </p:nvSpPr>
        <p:spPr>
          <a:xfrm>
            <a:off x="10290456" y="3368037"/>
            <a:ext cx="535723" cy="923330"/>
          </a:xfrm>
          <a:prstGeom prst="rect">
            <a:avLst/>
          </a:prstGeom>
          <a:noFill/>
        </p:spPr>
        <p:txBody>
          <a:bodyPr wrap="none" lIns="91440" tIns="45720" rIns="91440" bIns="45720">
            <a:spAutoFit/>
          </a:bodyPr>
          <a:lstStyle/>
          <a:p>
            <a:pPr algn="ctr"/>
            <a:r>
              <a:rPr lang="en-US" altLang="zh-CN"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2</a:t>
            </a:r>
            <a:endParaRPr lang="zh-CN" alt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7" name="矩形 16"/>
          <p:cNvSpPr/>
          <p:nvPr/>
        </p:nvSpPr>
        <p:spPr>
          <a:xfrm>
            <a:off x="8831978" y="3381892"/>
            <a:ext cx="535723" cy="923330"/>
          </a:xfrm>
          <a:prstGeom prst="rect">
            <a:avLst/>
          </a:prstGeom>
          <a:noFill/>
        </p:spPr>
        <p:txBody>
          <a:bodyPr wrap="none" lIns="91440" tIns="45720" rIns="91440" bIns="45720">
            <a:spAutoFit/>
          </a:bodyPr>
          <a:lstStyle/>
          <a:p>
            <a:pPr algn="ctr"/>
            <a:r>
              <a:rPr lang="en-US" altLang="zh-CN"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a:t>
            </a:r>
            <a:endParaRPr lang="zh-CN" alt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073934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Triangle 51"/>
          <p:cNvSpPr/>
          <p:nvPr/>
        </p:nvSpPr>
        <p:spPr>
          <a:xfrm rot="5400000" flipV="1">
            <a:off x="5109410" y="-2452835"/>
            <a:ext cx="4629754" cy="9535427"/>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38200" y="284098"/>
            <a:ext cx="10515600" cy="1325563"/>
          </a:xfrm>
        </p:spPr>
        <p:txBody>
          <a:bodyPr>
            <a:normAutofit/>
          </a:bodyPr>
          <a:lstStyle/>
          <a:p>
            <a:r>
              <a:rPr lang="zh-CN" altLang="en-US" sz="4000" dirty="0" smtClean="0"/>
              <a:t>计算项目间关系权重</a:t>
            </a:r>
            <a:endParaRPr lang="zh-CN" altLang="en-US" sz="4000" dirty="0"/>
          </a:p>
        </p:txBody>
      </p:sp>
      <p:sp>
        <p:nvSpPr>
          <p:cNvPr id="5" name="任意多边形 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flipV="1">
            <a:off x="790866" y="1268729"/>
            <a:ext cx="2603582" cy="23925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w="12700" cap="flat" cmpd="sng" algn="ctr">
            <a:gradFill>
              <a:gsLst>
                <a:gs pos="0">
                  <a:srgbClr val="C00000"/>
                </a:gs>
                <a:gs pos="100000">
                  <a:schemeClr val="accent1">
                    <a:lumMod val="20000"/>
                    <a:lumOff val="80000"/>
                  </a:schemeClr>
                </a:gs>
              </a:gsLst>
              <a:lin ang="0" scaled="0"/>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mc:AlternateContent xmlns:mc="http://schemas.openxmlformats.org/markup-compatibility/2006">
        <mc:Choice xmlns:a14="http://schemas.microsoft.com/office/drawing/2010/main" Requires="a14">
          <p:sp>
            <p:nvSpPr>
              <p:cNvPr id="7" name="内容占位符 2"/>
              <p:cNvSpPr txBox="1">
                <a:spLocks/>
              </p:cNvSpPr>
              <p:nvPr/>
            </p:nvSpPr>
            <p:spPr>
              <a:xfrm>
                <a:off x="688570" y="1829019"/>
                <a:ext cx="5452457" cy="514427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3200" dirty="0" smtClean="0"/>
                  <a:t>在本次实验假设，若</a:t>
                </a:r>
                <a:r>
                  <a:rPr lang="zh-CN" altLang="en-US" sz="3200" dirty="0"/>
                  <a:t>两个项目上有相同的活跃开发者，则这个开发者在某种程度上就关联了这两个</a:t>
                </a:r>
                <a:r>
                  <a:rPr lang="zh-CN" altLang="en-US" sz="3200" dirty="0" smtClean="0"/>
                  <a:t>项目</a:t>
                </a:r>
                <a:endParaRPr lang="en-US" altLang="zh-CN" sz="3200" dirty="0" smtClean="0"/>
              </a:p>
              <a:p>
                <a:pPr>
                  <a:lnSpc>
                    <a:spcPct val="120000"/>
                  </a:lnSpc>
                </a:pPr>
                <a:r>
                  <a:rPr lang="zh-CN" altLang="en-US" sz="3200" dirty="0" smtClean="0"/>
                  <a:t>使用</a:t>
                </a:r>
                <a:r>
                  <a:rPr lang="zh-CN" altLang="en-US" sz="3200" dirty="0"/>
                  <a:t>开发者在两个项目上的活跃度的调和平均作为该开发者对两个项目关联度的贡献，即</a:t>
                </a:r>
                <a:r>
                  <a:rPr lang="zh-CN" altLang="en-US" sz="3200" dirty="0" smtClean="0"/>
                  <a:t>：</a:t>
                </a:r>
                <a14:m>
                  <m:oMath xmlns:m="http://schemas.openxmlformats.org/officeDocument/2006/math">
                    <m:sSub>
                      <m:sSubPr>
                        <m:ctrlPr>
                          <a:rPr lang="en-US" altLang="zh-CN" sz="3200" i="1" smtClean="0">
                            <a:latin typeface="Cambria Math"/>
                          </a:rPr>
                        </m:ctrlPr>
                      </m:sSubPr>
                      <m:e>
                        <m:r>
                          <a:rPr lang="en-US" altLang="zh-CN" sz="3200" b="0" i="1" smtClean="0">
                            <a:latin typeface="Cambria Math"/>
                          </a:rPr>
                          <m:t>𝑅</m:t>
                        </m:r>
                      </m:e>
                      <m:sub>
                        <m:r>
                          <a:rPr lang="en-US" altLang="zh-CN" sz="3200" b="0" i="1" smtClean="0">
                            <a:latin typeface="Cambria Math"/>
                          </a:rPr>
                          <m:t>𝑎𝑏</m:t>
                        </m:r>
                      </m:sub>
                    </m:sSub>
                    <m:r>
                      <a:rPr lang="en-US" altLang="zh-CN" sz="3200" b="0" i="1" smtClean="0">
                        <a:latin typeface="Cambria Math"/>
                      </a:rPr>
                      <m:t>=</m:t>
                    </m:r>
                    <m:nary>
                      <m:naryPr>
                        <m:chr m:val="∑"/>
                        <m:supHide m:val="on"/>
                        <m:ctrlPr>
                          <a:rPr lang="en-US" altLang="zh-CN" sz="3200" b="0" i="1" smtClean="0">
                            <a:latin typeface="Cambria Math"/>
                          </a:rPr>
                        </m:ctrlPr>
                      </m:naryPr>
                      <m:sub>
                        <m:r>
                          <m:rPr>
                            <m:brk m:alnAt="7"/>
                          </m:rPr>
                          <a:rPr lang="en-US" altLang="zh-CN" sz="3200" b="0" i="1" smtClean="0">
                            <a:latin typeface="Cambria Math"/>
                          </a:rPr>
                          <m:t>𝑑𝑒𝑣</m:t>
                        </m:r>
                      </m:sub>
                      <m:sup/>
                      <m:e>
                        <m:f>
                          <m:fPr>
                            <m:ctrlPr>
                              <a:rPr lang="en-US" altLang="zh-CN" sz="3200" b="0" i="1" smtClean="0">
                                <a:latin typeface="Cambria Math"/>
                              </a:rPr>
                            </m:ctrlPr>
                          </m:fPr>
                          <m:num>
                            <m:sSub>
                              <m:sSubPr>
                                <m:ctrlPr>
                                  <a:rPr lang="en-US" altLang="zh-CN" sz="3200" b="0" i="1" smtClean="0">
                                    <a:latin typeface="Cambria Math"/>
                                  </a:rPr>
                                </m:ctrlPr>
                              </m:sSubPr>
                              <m:e>
                                <m:r>
                                  <a:rPr lang="en-US" altLang="zh-CN" sz="3200" b="0" i="1" smtClean="0">
                                    <a:latin typeface="Cambria Math"/>
                                  </a:rPr>
                                  <m:t>𝐴</m:t>
                                </m:r>
                              </m:e>
                              <m:sub>
                                <m:r>
                                  <m:rPr>
                                    <m:sty m:val="p"/>
                                  </m:rPr>
                                  <a:rPr lang="en-US" altLang="zh-CN" sz="3200" i="1">
                                    <a:latin typeface="Cambria Math"/>
                                  </a:rPr>
                                  <m:t>da</m:t>
                                </m:r>
                              </m:sub>
                            </m:sSub>
                            <m:sSub>
                              <m:sSubPr>
                                <m:ctrlPr>
                                  <a:rPr lang="en-US" altLang="zh-CN" sz="3200" b="0" i="1" smtClean="0">
                                    <a:latin typeface="Cambria Math"/>
                                  </a:rPr>
                                </m:ctrlPr>
                              </m:sSubPr>
                              <m:e>
                                <m:r>
                                  <a:rPr lang="en-US" altLang="zh-CN" sz="3200" b="0" i="1" smtClean="0">
                                    <a:latin typeface="Cambria Math"/>
                                  </a:rPr>
                                  <m:t>𝐴</m:t>
                                </m:r>
                              </m:e>
                              <m:sub>
                                <m:r>
                                  <a:rPr lang="en-US" altLang="zh-CN" sz="3200" b="0" i="1" smtClean="0">
                                    <a:latin typeface="Cambria Math"/>
                                  </a:rPr>
                                  <m:t>𝑑𝑏</m:t>
                                </m:r>
                              </m:sub>
                            </m:sSub>
                          </m:num>
                          <m:den>
                            <m:sSub>
                              <m:sSubPr>
                                <m:ctrlPr>
                                  <a:rPr lang="en-US" altLang="zh-CN" sz="3200" b="0" i="1" smtClean="0">
                                    <a:latin typeface="Cambria Math"/>
                                  </a:rPr>
                                </m:ctrlPr>
                              </m:sSubPr>
                              <m:e>
                                <m:r>
                                  <a:rPr lang="en-US" altLang="zh-CN" sz="3200" b="0" i="1" smtClean="0">
                                    <a:latin typeface="Cambria Math"/>
                                  </a:rPr>
                                  <m:t>𝐴</m:t>
                                </m:r>
                              </m:e>
                              <m:sub>
                                <m:r>
                                  <a:rPr lang="en-US" altLang="zh-CN" sz="3200" b="0" i="1" smtClean="0">
                                    <a:latin typeface="Cambria Math"/>
                                  </a:rPr>
                                  <m:t>𝑑𝑎</m:t>
                                </m:r>
                              </m:sub>
                            </m:sSub>
                            <m:r>
                              <a:rPr lang="en-US" altLang="zh-CN" sz="3200" b="0" i="1" smtClean="0">
                                <a:latin typeface="Cambria Math"/>
                              </a:rPr>
                              <m:t>+</m:t>
                            </m:r>
                            <m:sSub>
                              <m:sSubPr>
                                <m:ctrlPr>
                                  <a:rPr lang="en-US" altLang="zh-CN" sz="3200" b="0" i="1" smtClean="0">
                                    <a:latin typeface="Cambria Math"/>
                                  </a:rPr>
                                </m:ctrlPr>
                              </m:sSubPr>
                              <m:e>
                                <m:r>
                                  <a:rPr lang="en-US" altLang="zh-CN" sz="3200" b="0" i="1" smtClean="0">
                                    <a:latin typeface="Cambria Math"/>
                                  </a:rPr>
                                  <m:t>𝐴</m:t>
                                </m:r>
                              </m:e>
                              <m:sub>
                                <m:r>
                                  <a:rPr lang="en-US" altLang="zh-CN" sz="3200" b="0" i="1" smtClean="0">
                                    <a:latin typeface="Cambria Math"/>
                                  </a:rPr>
                                  <m:t>𝑑𝑏</m:t>
                                </m:r>
                              </m:sub>
                            </m:sSub>
                          </m:den>
                        </m:f>
                      </m:e>
                    </m:nary>
                  </m:oMath>
                </a14:m>
                <a:endParaRPr lang="en-US" altLang="zh-CN" sz="3200" dirty="0" smtClean="0"/>
              </a:p>
            </p:txBody>
          </p:sp>
        </mc:Choice>
        <mc:Fallback>
          <p:sp>
            <p:nvSpPr>
              <p:cNvPr id="7" name="内容占位符 2"/>
              <p:cNvSpPr txBox="1">
                <a:spLocks noRot="1" noChangeAspect="1" noMove="1" noResize="1" noEditPoints="1" noAdjustHandles="1" noChangeArrowheads="1" noChangeShapeType="1" noTextEdit="1"/>
              </p:cNvSpPr>
              <p:nvPr/>
            </p:nvSpPr>
            <p:spPr>
              <a:xfrm>
                <a:off x="688570" y="1829019"/>
                <a:ext cx="5452457" cy="5144272"/>
              </a:xfrm>
              <a:prstGeom prst="rect">
                <a:avLst/>
              </a:prstGeom>
              <a:blipFill rotWithShape="1">
                <a:blip r:embed="rId3"/>
                <a:stretch>
                  <a:fillRect l="-2573" t="-1303" r="-224"/>
                </a:stretch>
              </a:blipFill>
            </p:spPr>
            <p:txBody>
              <a:bodyPr/>
              <a:lstStyle/>
              <a:p>
                <a:r>
                  <a:rPr lang="zh-CN" altLang="en-US">
                    <a:noFill/>
                  </a:rPr>
                  <a:t> </a:t>
                </a:r>
              </a:p>
            </p:txBody>
          </p:sp>
        </mc:Fallback>
      </mc:AlternateContent>
      <p:sp>
        <p:nvSpPr>
          <p:cNvPr id="9" name="椭圆 8"/>
          <p:cNvSpPr/>
          <p:nvPr/>
        </p:nvSpPr>
        <p:spPr>
          <a:xfrm>
            <a:off x="10008180" y="3081511"/>
            <a:ext cx="1599043" cy="1548245"/>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项目</a:t>
            </a:r>
            <a:r>
              <a:rPr lang="en-US" altLang="zh-CN" b="1" dirty="0">
                <a:solidFill>
                  <a:schemeClr val="tx1"/>
                </a:solidFill>
              </a:rPr>
              <a:t>2</a:t>
            </a:r>
            <a:endParaRPr lang="zh-CN" altLang="en-US" b="1" dirty="0">
              <a:solidFill>
                <a:schemeClr val="tx1"/>
              </a:solidFill>
            </a:endParaRPr>
          </a:p>
        </p:txBody>
      </p:sp>
      <p:sp>
        <p:nvSpPr>
          <p:cNvPr id="10" name="椭圆 9"/>
          <p:cNvSpPr/>
          <p:nvPr/>
        </p:nvSpPr>
        <p:spPr>
          <a:xfrm>
            <a:off x="6748319" y="3083849"/>
            <a:ext cx="1599043" cy="1548245"/>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项目</a:t>
            </a:r>
            <a:r>
              <a:rPr lang="en-US" altLang="zh-CN" b="1" dirty="0">
                <a:solidFill>
                  <a:schemeClr val="tx1"/>
                </a:solidFill>
              </a:rPr>
              <a:t>1</a:t>
            </a:r>
            <a:endParaRPr lang="zh-CN" altLang="en-US" b="1" dirty="0">
              <a:solidFill>
                <a:schemeClr val="tx1"/>
              </a:solidFill>
            </a:endParaRPr>
          </a:p>
        </p:txBody>
      </p:sp>
      <p:sp>
        <p:nvSpPr>
          <p:cNvPr id="20" name="矩形 19"/>
          <p:cNvSpPr/>
          <p:nvPr/>
        </p:nvSpPr>
        <p:spPr>
          <a:xfrm>
            <a:off x="8466679" y="2982737"/>
            <a:ext cx="1422184" cy="923330"/>
          </a:xfrm>
          <a:prstGeom prst="rect">
            <a:avLst/>
          </a:prstGeom>
          <a:noFill/>
        </p:spPr>
        <p:txBody>
          <a:bodyPr wrap="none" lIns="91440" tIns="45720" rIns="91440" bIns="45720">
            <a:spAutoFit/>
          </a:bodyPr>
          <a:lstStyle/>
          <a:p>
            <a:pPr algn="ctr"/>
            <a:r>
              <a:rPr lang="en-US" altLang="zh-CN"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0.75</a:t>
            </a:r>
            <a:endParaRPr lang="zh-CN" alt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23" name="直接箭头连接符 22"/>
          <p:cNvCxnSpPr>
            <a:stCxn id="10" idx="6"/>
            <a:endCxn id="9" idx="2"/>
          </p:cNvCxnSpPr>
          <p:nvPr/>
        </p:nvCxnSpPr>
        <p:spPr>
          <a:xfrm flipV="1">
            <a:off x="8347362" y="3855634"/>
            <a:ext cx="1660818" cy="233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23485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Triangle 51"/>
          <p:cNvSpPr/>
          <p:nvPr/>
        </p:nvSpPr>
        <p:spPr>
          <a:xfrm rot="5400000" flipV="1">
            <a:off x="5109410" y="-2452836"/>
            <a:ext cx="4629754" cy="9535427"/>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38200" y="284098"/>
            <a:ext cx="10515600" cy="1325563"/>
          </a:xfrm>
        </p:spPr>
        <p:txBody>
          <a:bodyPr>
            <a:normAutofit/>
          </a:bodyPr>
          <a:lstStyle/>
          <a:p>
            <a:r>
              <a:rPr lang="zh-CN" altLang="en-US" sz="4000" dirty="0" smtClean="0"/>
              <a:t>计算项目活跃度</a:t>
            </a:r>
            <a:endParaRPr lang="zh-CN" altLang="en-US" sz="4000" dirty="0"/>
          </a:p>
        </p:txBody>
      </p:sp>
      <p:sp>
        <p:nvSpPr>
          <p:cNvPr id="5" name="任意多边形 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flipV="1">
            <a:off x="790866" y="1268729"/>
            <a:ext cx="2603582" cy="23925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w="12700" cap="flat" cmpd="sng" algn="ctr">
            <a:gradFill>
              <a:gsLst>
                <a:gs pos="0">
                  <a:srgbClr val="C00000"/>
                </a:gs>
                <a:gs pos="100000">
                  <a:schemeClr val="accent1">
                    <a:lumMod val="20000"/>
                    <a:lumOff val="80000"/>
                  </a:schemeClr>
                </a:gs>
              </a:gsLst>
              <a:lin ang="0" scaled="0"/>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7" name="内容占位符 2"/>
          <p:cNvSpPr txBox="1">
            <a:spLocks/>
          </p:cNvSpPr>
          <p:nvPr/>
        </p:nvSpPr>
        <p:spPr>
          <a:xfrm>
            <a:off x="688570" y="2057619"/>
            <a:ext cx="10379480" cy="5144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3200" dirty="0"/>
              <a:t>采用了加权 </a:t>
            </a:r>
            <a:r>
              <a:rPr lang="en-US" altLang="zh-CN" sz="3200" dirty="0"/>
              <a:t>PageRank </a:t>
            </a:r>
            <a:r>
              <a:rPr lang="zh-CN" altLang="en-US" sz="3200" dirty="0"/>
              <a:t>算法（</a:t>
            </a:r>
            <a:r>
              <a:rPr lang="en-US" altLang="zh-CN" sz="3200" dirty="0"/>
              <a:t>Weighted PageRank</a:t>
            </a:r>
            <a:r>
              <a:rPr lang="zh-CN" altLang="en-US" sz="3200" dirty="0" smtClean="0"/>
              <a:t>，</a:t>
            </a:r>
            <a:r>
              <a:rPr lang="zh-CN" altLang="en-US" sz="3200" dirty="0"/>
              <a:t>即</a:t>
            </a:r>
            <a:r>
              <a:rPr lang="zh-CN" altLang="en-US" sz="3200" dirty="0" smtClean="0"/>
              <a:t> </a:t>
            </a:r>
            <a:r>
              <a:rPr lang="en-US" altLang="zh-CN" sz="3200" dirty="0"/>
              <a:t>WPR</a:t>
            </a:r>
            <a:r>
              <a:rPr lang="zh-CN" altLang="en-US" sz="3200" dirty="0"/>
              <a:t>）进行计算</a:t>
            </a:r>
            <a:r>
              <a:rPr lang="zh-CN" altLang="en-US" sz="3200" dirty="0" smtClean="0"/>
              <a:t>。</a:t>
            </a:r>
            <a:endParaRPr lang="en-US" altLang="zh-CN" sz="3200" dirty="0" smtClean="0"/>
          </a:p>
          <a:p>
            <a:pPr>
              <a:lnSpc>
                <a:spcPct val="120000"/>
              </a:lnSpc>
            </a:pPr>
            <a:endParaRPr lang="en-US" altLang="zh-CN" sz="3200" dirty="0" smtClean="0"/>
          </a:p>
          <a:p>
            <a:pPr>
              <a:lnSpc>
                <a:spcPct val="120000"/>
              </a:lnSpc>
            </a:pPr>
            <a:r>
              <a:rPr lang="en-US" altLang="zh-CN" sz="3200" i="1" dirty="0"/>
              <a:t>WPR </a:t>
            </a:r>
            <a:r>
              <a:rPr lang="zh-CN" altLang="en-US" sz="3200" i="1" dirty="0"/>
              <a:t>算法在经典的 </a:t>
            </a:r>
            <a:r>
              <a:rPr lang="en-US" altLang="zh-CN" sz="3200" i="1" dirty="0"/>
              <a:t>PageRank </a:t>
            </a:r>
            <a:r>
              <a:rPr lang="zh-CN" altLang="en-US" sz="3200" i="1" dirty="0"/>
              <a:t>算法中引入边权，即迭代计算时，节点中心度的值不再平均分配到相邻节点，而是通过边权来确定分配比例。</a:t>
            </a:r>
            <a:endParaRPr lang="en-US" altLang="zh-CN" sz="3200" i="1" dirty="0" smtClean="0"/>
          </a:p>
        </p:txBody>
      </p:sp>
    </p:spTree>
    <p:extLst>
      <p:ext uri="{BB962C8B-B14F-4D97-AF65-F5344CB8AC3E}">
        <p14:creationId xmlns:p14="http://schemas.microsoft.com/office/powerpoint/2010/main" val="31730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Triangle 51"/>
          <p:cNvSpPr/>
          <p:nvPr/>
        </p:nvSpPr>
        <p:spPr>
          <a:xfrm rot="5400000" flipV="1">
            <a:off x="5109410" y="-2452836"/>
            <a:ext cx="4629754" cy="9535427"/>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组合 4"/>
          <p:cNvGrpSpPr/>
          <p:nvPr/>
        </p:nvGrpSpPr>
        <p:grpSpPr>
          <a:xfrm>
            <a:off x="927718" y="1702109"/>
            <a:ext cx="4063382" cy="4063382"/>
            <a:chOff x="2477118" y="1168709"/>
            <a:chExt cx="4063382" cy="4063382"/>
          </a:xfrm>
        </p:grpSpPr>
        <p:sp>
          <p:nvSpPr>
            <p:cNvPr id="4" name="流程图: 接点 3"/>
            <p:cNvSpPr/>
            <p:nvPr/>
          </p:nvSpPr>
          <p:spPr>
            <a:xfrm>
              <a:off x="2477118" y="1168709"/>
              <a:ext cx="4063382" cy="4063382"/>
            </a:xfrm>
            <a:prstGeom prst="flowChartConnector">
              <a:avLst/>
            </a:prstGeom>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2" name="流程图: 接点 1"/>
            <p:cNvSpPr/>
            <p:nvPr/>
          </p:nvSpPr>
          <p:spPr>
            <a:xfrm>
              <a:off x="2769218" y="1460809"/>
              <a:ext cx="3479182" cy="3479182"/>
            </a:xfrm>
            <a:prstGeom prst="flowChartConnector">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grpSp>
      <p:sp>
        <p:nvSpPr>
          <p:cNvPr id="6" name="文本框 5"/>
          <p:cNvSpPr txBox="1"/>
          <p:nvPr/>
        </p:nvSpPr>
        <p:spPr>
          <a:xfrm>
            <a:off x="1773376" y="1327987"/>
            <a:ext cx="424343" cy="450892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8700" b="1" i="0" u="none" strike="noStrike" kern="1200" cap="none" spc="0" normalizeH="0" baseline="0" noProof="0">
                <a:ln>
                  <a:noFill/>
                </a:ln>
                <a:blipFill>
                  <a:blip r:embed="rId3"/>
                  <a:stretch>
                    <a:fillRect/>
                  </a:stretch>
                </a:blipFill>
                <a:effectLst/>
                <a:uLnTx/>
                <a:uFillTx/>
                <a:latin typeface="Calibri" panose="020F0502020204030204" pitchFamily="34" charset="0"/>
                <a:ea typeface="微软雅黑" panose="020B0503020204020204" pitchFamily="34" charset="-122"/>
                <a:cs typeface="+mn-ea"/>
                <a:sym typeface="Calibri" panose="020F0502020204030204" pitchFamily="34" charset="0"/>
              </a:rPr>
              <a:t>4</a:t>
            </a:r>
            <a:endParaRPr kumimoji="0" lang="zh-CN" altLang="en-US" sz="28700" b="1" i="0" u="none" strike="noStrike" kern="1200" cap="none" spc="0" normalizeH="0" baseline="0" noProof="0">
              <a:ln>
                <a:noFill/>
              </a:ln>
              <a:blipFill>
                <a:blip r:embed="rId3"/>
                <a:stretch>
                  <a:fillRect/>
                </a:stretch>
              </a:blip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9" name="任意多边形 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5950481" y="3596455"/>
            <a:ext cx="1662751" cy="251344"/>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w="12700" cap="flat" cmpd="sng" algn="ctr">
            <a:gradFill>
              <a:gsLst>
                <a:gs pos="0">
                  <a:srgbClr val="C00000"/>
                </a:gs>
                <a:gs pos="100000">
                  <a:schemeClr val="accent1">
                    <a:lumMod val="20000"/>
                    <a:lumOff val="80000"/>
                  </a:schemeClr>
                </a:gs>
              </a:gsLst>
              <a:lin ang="0" scaled="0"/>
            </a:gra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0" name="Rectangle 161"/>
          <p:cNvSpPr>
            <a:spLocks noChangeArrowheads="1"/>
          </p:cNvSpPr>
          <p:nvPr/>
        </p:nvSpPr>
        <p:spPr bwMode="auto">
          <a:xfrm>
            <a:off x="6781856" y="3441412"/>
            <a:ext cx="47085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gn="ctr" fontAlgn="base">
              <a:spcBef>
                <a:spcPct val="0"/>
              </a:spcBef>
              <a:spcAft>
                <a:spcPct val="0"/>
              </a:spcAft>
              <a:defRPr/>
            </a:pPr>
            <a:r>
              <a:rPr lang="zh-CN" altLang="en-US" sz="3200" dirty="0" smtClean="0">
                <a:solidFill>
                  <a:srgbClr val="000000"/>
                </a:solidFill>
                <a:ea typeface="微软雅黑" panose="020B0503020204020204" pitchFamily="34" charset="-122"/>
                <a:cs typeface="+mn-ea"/>
                <a:sym typeface="Calibri" panose="020F0502020204030204" pitchFamily="34" charset="0"/>
              </a:rPr>
              <a:t>后续计划</a:t>
            </a:r>
            <a:endParaRPr lang="id-ID" altLang="zh-CN" sz="3200" dirty="0">
              <a:solidFill>
                <a:srgbClr val="000000"/>
              </a:solidFill>
              <a:ea typeface="微软雅黑" panose="020B0503020204020204" pitchFamily="34" charset="-122"/>
              <a:cs typeface="+mn-ea"/>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Triangle 51"/>
          <p:cNvSpPr/>
          <p:nvPr/>
        </p:nvSpPr>
        <p:spPr>
          <a:xfrm rot="5400000" flipV="1">
            <a:off x="5109410" y="-2452836"/>
            <a:ext cx="4629754" cy="9535427"/>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38200" y="284098"/>
            <a:ext cx="10515600" cy="1325563"/>
          </a:xfrm>
        </p:spPr>
        <p:txBody>
          <a:bodyPr>
            <a:normAutofit/>
          </a:bodyPr>
          <a:lstStyle/>
          <a:p>
            <a:r>
              <a:rPr lang="zh-CN" altLang="en-US" sz="4000" dirty="0" smtClean="0"/>
              <a:t>标题</a:t>
            </a:r>
            <a:endParaRPr lang="zh-CN" altLang="en-US" sz="4000" dirty="0"/>
          </a:p>
        </p:txBody>
      </p:sp>
      <p:sp>
        <p:nvSpPr>
          <p:cNvPr id="5" name="任意多边形 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flipV="1">
            <a:off x="790866" y="1268729"/>
            <a:ext cx="2603582" cy="23925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w="12700" cap="flat" cmpd="sng" algn="ctr">
            <a:gradFill>
              <a:gsLst>
                <a:gs pos="0">
                  <a:srgbClr val="C00000"/>
                </a:gs>
                <a:gs pos="100000">
                  <a:schemeClr val="accent1">
                    <a:lumMod val="20000"/>
                    <a:lumOff val="80000"/>
                  </a:schemeClr>
                </a:gs>
              </a:gsLst>
              <a:lin ang="0" scaled="0"/>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7" name="内容占位符 2"/>
          <p:cNvSpPr txBox="1">
            <a:spLocks/>
          </p:cNvSpPr>
          <p:nvPr/>
        </p:nvSpPr>
        <p:spPr>
          <a:xfrm>
            <a:off x="688570" y="2057619"/>
            <a:ext cx="10379480" cy="5144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3200" dirty="0" smtClean="0"/>
              <a:t>第</a:t>
            </a:r>
            <a:r>
              <a:rPr lang="en-US" altLang="zh-CN" sz="3200" dirty="0" smtClean="0"/>
              <a:t>6</a:t>
            </a:r>
            <a:r>
              <a:rPr lang="zh-CN" altLang="en-US" sz="3200" dirty="0" smtClean="0"/>
              <a:t>周：读取与整理数据，完成数据预处理工作</a:t>
            </a:r>
            <a:endParaRPr lang="en-US" altLang="zh-CN" sz="3200" dirty="0" smtClean="0"/>
          </a:p>
          <a:p>
            <a:pPr>
              <a:lnSpc>
                <a:spcPct val="120000"/>
              </a:lnSpc>
            </a:pPr>
            <a:r>
              <a:rPr lang="zh-CN" altLang="en-US" sz="3200" dirty="0" smtClean="0"/>
              <a:t>第</a:t>
            </a:r>
            <a:r>
              <a:rPr lang="en-US" altLang="zh-CN" sz="3200" dirty="0" smtClean="0"/>
              <a:t>8</a:t>
            </a:r>
            <a:r>
              <a:rPr lang="zh-CN" altLang="en-US" sz="3200" dirty="0" smtClean="0"/>
              <a:t>周：完成开发者活跃度的计算工作</a:t>
            </a:r>
            <a:endParaRPr lang="en-US" altLang="zh-CN" sz="3200" dirty="0" smtClean="0"/>
          </a:p>
          <a:p>
            <a:pPr>
              <a:lnSpc>
                <a:spcPct val="120000"/>
              </a:lnSpc>
            </a:pPr>
            <a:r>
              <a:rPr lang="zh-CN" altLang="en-US" sz="3200" dirty="0" smtClean="0"/>
              <a:t>第</a:t>
            </a:r>
            <a:r>
              <a:rPr lang="en-US" altLang="zh-CN" sz="3200" dirty="0" smtClean="0"/>
              <a:t>10</a:t>
            </a:r>
            <a:r>
              <a:rPr lang="zh-CN" altLang="en-US" sz="3200" dirty="0" smtClean="0"/>
              <a:t>周：根据</a:t>
            </a:r>
            <a:r>
              <a:rPr lang="en-US" altLang="zh-CN" sz="3200" dirty="0"/>
              <a:t>Weighted </a:t>
            </a:r>
            <a:r>
              <a:rPr lang="en-US" altLang="zh-CN" sz="3200" dirty="0" smtClean="0"/>
              <a:t>PageRank</a:t>
            </a:r>
            <a:r>
              <a:rPr lang="zh-CN" altLang="en-US" sz="3200" dirty="0" smtClean="0"/>
              <a:t>算法计算项目活跃度</a:t>
            </a:r>
            <a:endParaRPr lang="en-US" altLang="zh-CN" sz="3200" dirty="0" smtClean="0"/>
          </a:p>
          <a:p>
            <a:pPr>
              <a:lnSpc>
                <a:spcPct val="120000"/>
              </a:lnSpc>
            </a:pPr>
            <a:r>
              <a:rPr lang="zh-CN" altLang="en-US" sz="3200" dirty="0" smtClean="0"/>
              <a:t>第</a:t>
            </a:r>
            <a:r>
              <a:rPr lang="en-US" altLang="zh-CN" sz="3200" dirty="0" smtClean="0"/>
              <a:t>12</a:t>
            </a:r>
            <a:r>
              <a:rPr lang="zh-CN" altLang="en-US" sz="3200" dirty="0" smtClean="0"/>
              <a:t>周：完善与修改模型</a:t>
            </a:r>
            <a:endParaRPr lang="zh-CN" altLang="en-US" sz="3200" dirty="0"/>
          </a:p>
        </p:txBody>
      </p:sp>
    </p:spTree>
    <p:extLst>
      <p:ext uri="{BB962C8B-B14F-4D97-AF65-F5344CB8AC3E}">
        <p14:creationId xmlns:p14="http://schemas.microsoft.com/office/powerpoint/2010/main" val="1870389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76349" y="3746767"/>
            <a:ext cx="548640" cy="5094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4" name="矩形 3"/>
          <p:cNvSpPr/>
          <p:nvPr/>
        </p:nvSpPr>
        <p:spPr>
          <a:xfrm>
            <a:off x="4863571" y="3746767"/>
            <a:ext cx="548640" cy="5094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5" name="矩形 4"/>
          <p:cNvSpPr/>
          <p:nvPr/>
        </p:nvSpPr>
        <p:spPr>
          <a:xfrm>
            <a:off x="7050794" y="3746767"/>
            <a:ext cx="548640" cy="5094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6" name="矩形 5"/>
          <p:cNvSpPr/>
          <p:nvPr/>
        </p:nvSpPr>
        <p:spPr>
          <a:xfrm>
            <a:off x="9238016" y="3746767"/>
            <a:ext cx="548640" cy="5094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9" name="文本框 8"/>
          <p:cNvSpPr txBox="1"/>
          <p:nvPr/>
        </p:nvSpPr>
        <p:spPr>
          <a:xfrm>
            <a:off x="9304981" y="3720215"/>
            <a:ext cx="47341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blipFill>
                  <a:blip r:embed="rId3"/>
                  <a:stretch>
                    <a:fillRect/>
                  </a:stretch>
                </a:blipFill>
                <a:effectLst/>
                <a:uLnTx/>
                <a:uFillTx/>
                <a:latin typeface="Calibri" panose="020F0502020204030204" pitchFamily="34" charset="0"/>
                <a:ea typeface="微软雅黑" panose="020B0503020204020204" pitchFamily="34" charset="-122"/>
                <a:cs typeface="+mn-ea"/>
                <a:sym typeface="Calibri" panose="020F0502020204030204" pitchFamily="34" charset="0"/>
              </a:rPr>
              <a:t>4</a:t>
            </a:r>
            <a:endParaRPr kumimoji="0" lang="zh-CN" altLang="en-US" sz="2800" b="1" i="0" u="none" strike="noStrike" kern="1200" cap="none" spc="0" normalizeH="0" baseline="0" noProof="0" dirty="0">
              <a:ln>
                <a:noFill/>
              </a:ln>
              <a:blipFill>
                <a:blip r:embed="rId3"/>
                <a:stretch>
                  <a:fillRect/>
                </a:stretch>
              </a:blip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0" name="文本框 9"/>
          <p:cNvSpPr txBox="1"/>
          <p:nvPr/>
        </p:nvSpPr>
        <p:spPr>
          <a:xfrm>
            <a:off x="7126023" y="3732998"/>
            <a:ext cx="47341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blipFill>
                  <a:blip r:embed="rId4"/>
                  <a:stretch>
                    <a:fillRect/>
                  </a:stretch>
                </a:blipFill>
                <a:effectLst/>
                <a:uLnTx/>
                <a:uFillTx/>
                <a:latin typeface="Calibri" panose="020F0502020204030204" pitchFamily="34" charset="0"/>
                <a:ea typeface="微软雅黑" panose="020B0503020204020204" pitchFamily="34" charset="-122"/>
                <a:cs typeface="+mn-ea"/>
                <a:sym typeface="Calibri" panose="020F0502020204030204" pitchFamily="34" charset="0"/>
              </a:rPr>
              <a:t>3</a:t>
            </a:r>
            <a:endParaRPr kumimoji="0" lang="zh-CN" altLang="en-US" sz="2800" b="1" i="0" u="none" strike="noStrike" kern="1200" cap="none" spc="0" normalizeH="0" baseline="0" noProof="0" dirty="0">
              <a:ln>
                <a:noFill/>
              </a:ln>
              <a:blipFill>
                <a:blip r:embed="rId4"/>
                <a:stretch>
                  <a:fillRect/>
                </a:stretch>
              </a:blip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1" name="文本框 10"/>
          <p:cNvSpPr txBox="1"/>
          <p:nvPr/>
        </p:nvSpPr>
        <p:spPr>
          <a:xfrm>
            <a:off x="4938801" y="3732998"/>
            <a:ext cx="47341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a:ln>
                  <a:noFill/>
                </a:ln>
                <a:blipFill>
                  <a:blip r:embed="rId4"/>
                  <a:stretch>
                    <a:fillRect/>
                  </a:stretch>
                </a:blipFill>
                <a:effectLst/>
                <a:uLnTx/>
                <a:uFillTx/>
                <a:latin typeface="Calibri" panose="020F0502020204030204" pitchFamily="34" charset="0"/>
                <a:ea typeface="微软雅黑" panose="020B0503020204020204" pitchFamily="34" charset="-122"/>
                <a:cs typeface="+mn-ea"/>
                <a:sym typeface="Calibri" panose="020F0502020204030204" pitchFamily="34" charset="0"/>
              </a:rPr>
              <a:t>2</a:t>
            </a:r>
            <a:endParaRPr kumimoji="0" lang="zh-CN" altLang="en-US" sz="2800" b="1" i="0" u="none" strike="noStrike" kern="1200" cap="none" spc="0" normalizeH="0" baseline="0" noProof="0">
              <a:ln>
                <a:noFill/>
              </a:ln>
              <a:blipFill>
                <a:blip r:embed="rId4"/>
                <a:stretch>
                  <a:fillRect/>
                </a:stretch>
              </a:blip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2" name="文本框 11"/>
          <p:cNvSpPr txBox="1"/>
          <p:nvPr/>
        </p:nvSpPr>
        <p:spPr>
          <a:xfrm>
            <a:off x="2743314" y="3732998"/>
            <a:ext cx="47341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blipFill>
                  <a:blip r:embed="rId4"/>
                  <a:stretch>
                    <a:fillRect/>
                  </a:stretch>
                </a:blipFill>
                <a:effectLst/>
                <a:uLnTx/>
                <a:uFillTx/>
                <a:latin typeface="Calibri" panose="020F0502020204030204" pitchFamily="34" charset="0"/>
                <a:ea typeface="微软雅黑" panose="020B0503020204020204" pitchFamily="34" charset="-122"/>
                <a:cs typeface="+mn-ea"/>
                <a:sym typeface="Calibri" panose="020F0502020204030204" pitchFamily="34" charset="0"/>
              </a:rPr>
              <a:t>1</a:t>
            </a:r>
            <a:endParaRPr kumimoji="0" lang="zh-CN" altLang="en-US" sz="2800" b="1" i="0" u="none" strike="noStrike" kern="1200" cap="none" spc="0" normalizeH="0" baseline="0" noProof="0" dirty="0">
              <a:ln>
                <a:noFill/>
              </a:ln>
              <a:blipFill>
                <a:blip r:embed="rId4"/>
                <a:stretch>
                  <a:fillRect/>
                </a:stretch>
              </a:blip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5" name="Rectangle 161"/>
          <p:cNvSpPr>
            <a:spLocks noChangeArrowheads="1"/>
          </p:cNvSpPr>
          <p:nvPr/>
        </p:nvSpPr>
        <p:spPr bwMode="auto">
          <a:xfrm>
            <a:off x="2020651" y="4793048"/>
            <a:ext cx="18600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b="1" i="0" u="none" strike="noStrike" kern="1200" cap="none" spc="0" normalizeH="0" baseline="0" noProof="0" dirty="0" smtClean="0">
                <a:ln>
                  <a:noFill/>
                </a:ln>
                <a:solidFill>
                  <a:srgbClr val="000000"/>
                </a:solidFill>
                <a:effectLst/>
                <a:uLnTx/>
                <a:uFillTx/>
                <a:ea typeface="微软雅黑" panose="020B0503020204020204" pitchFamily="34" charset="-122"/>
                <a:cs typeface="+mn-ea"/>
                <a:sym typeface="Calibri" panose="020F0502020204030204" pitchFamily="34" charset="0"/>
              </a:rPr>
              <a:t>研究背景</a:t>
            </a:r>
            <a:endParaRPr kumimoji="0" lang="id-ID" b="1" i="0" u="none" strike="noStrike" kern="1200" cap="none" spc="0" normalizeH="0" baseline="0" noProof="0" dirty="0">
              <a:ln>
                <a:noFill/>
              </a:ln>
              <a:solidFill>
                <a:srgbClr val="000000"/>
              </a:solidFill>
              <a:effectLst/>
              <a:uLnTx/>
              <a:uFillTx/>
              <a:ea typeface="微软雅黑" panose="020B0503020204020204" pitchFamily="34" charset="-122"/>
              <a:cs typeface="+mn-ea"/>
              <a:sym typeface="Calibri" panose="020F0502020204030204" pitchFamily="34" charset="0"/>
            </a:endParaRPr>
          </a:p>
        </p:txBody>
      </p:sp>
      <p:sp>
        <p:nvSpPr>
          <p:cNvPr id="19" name="Rectangle 161"/>
          <p:cNvSpPr>
            <a:spLocks noChangeArrowheads="1"/>
          </p:cNvSpPr>
          <p:nvPr/>
        </p:nvSpPr>
        <p:spPr bwMode="auto">
          <a:xfrm>
            <a:off x="4245487" y="4793048"/>
            <a:ext cx="18600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gn="ctr" fontAlgn="base">
              <a:spcBef>
                <a:spcPct val="0"/>
              </a:spcBef>
              <a:spcAft>
                <a:spcPct val="0"/>
              </a:spcAft>
              <a:defRPr/>
            </a:pPr>
            <a:r>
              <a:rPr kumimoji="0" lang="zh-CN" altLang="en-US" b="1" i="0" u="none" strike="noStrike" kern="1200" cap="none" spc="0" normalizeH="0" baseline="0" noProof="0" dirty="0" smtClean="0">
                <a:ln>
                  <a:noFill/>
                </a:ln>
                <a:solidFill>
                  <a:srgbClr val="000000"/>
                </a:solidFill>
                <a:effectLst/>
                <a:uLnTx/>
                <a:uFillTx/>
                <a:ea typeface="微软雅黑" panose="020B0503020204020204" pitchFamily="34" charset="-122"/>
                <a:cs typeface="+mn-ea"/>
                <a:sym typeface="Calibri" panose="020F0502020204030204" pitchFamily="34" charset="0"/>
              </a:rPr>
              <a:t>研究内容</a:t>
            </a:r>
            <a:endParaRPr kumimoji="0" lang="id-ID" b="1" i="0" u="none" strike="noStrike" kern="1200" cap="none" spc="0" normalizeH="0" baseline="0" noProof="0" dirty="0">
              <a:ln>
                <a:noFill/>
              </a:ln>
              <a:solidFill>
                <a:srgbClr val="000000"/>
              </a:solidFill>
              <a:effectLst/>
              <a:uLnTx/>
              <a:uFillTx/>
              <a:ea typeface="微软雅黑" panose="020B0503020204020204" pitchFamily="34" charset="-122"/>
              <a:cs typeface="+mn-ea"/>
              <a:sym typeface="Calibri" panose="020F0502020204030204" pitchFamily="34" charset="0"/>
            </a:endParaRPr>
          </a:p>
        </p:txBody>
      </p:sp>
      <p:sp>
        <p:nvSpPr>
          <p:cNvPr id="21" name="Rectangle 161"/>
          <p:cNvSpPr>
            <a:spLocks noChangeArrowheads="1"/>
          </p:cNvSpPr>
          <p:nvPr/>
        </p:nvSpPr>
        <p:spPr bwMode="auto">
          <a:xfrm>
            <a:off x="6395096" y="4793048"/>
            <a:ext cx="18600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b="1" i="0" u="none" strike="noStrike" kern="1200" cap="none" spc="0" normalizeH="0" baseline="0" noProof="0" dirty="0" smtClean="0">
                <a:ln>
                  <a:noFill/>
                </a:ln>
                <a:solidFill>
                  <a:srgbClr val="000000"/>
                </a:solidFill>
                <a:effectLst/>
                <a:uLnTx/>
                <a:uFillTx/>
                <a:ea typeface="微软雅黑" panose="020B0503020204020204" pitchFamily="34" charset="-122"/>
                <a:cs typeface="+mn-ea"/>
                <a:sym typeface="Calibri" panose="020F0502020204030204" pitchFamily="34" charset="0"/>
              </a:rPr>
              <a:t>研究方法</a:t>
            </a:r>
            <a:endParaRPr kumimoji="0" lang="id-ID" b="1" i="0" u="none" strike="noStrike" kern="1200" cap="none" spc="0" normalizeH="0" baseline="0" noProof="0" dirty="0">
              <a:ln>
                <a:noFill/>
              </a:ln>
              <a:solidFill>
                <a:srgbClr val="000000"/>
              </a:solidFill>
              <a:effectLst/>
              <a:uLnTx/>
              <a:uFillTx/>
              <a:ea typeface="微软雅黑" panose="020B0503020204020204" pitchFamily="34" charset="-122"/>
              <a:cs typeface="+mn-ea"/>
              <a:sym typeface="Calibri" panose="020F0502020204030204" pitchFamily="34" charset="0"/>
            </a:endParaRPr>
          </a:p>
        </p:txBody>
      </p:sp>
      <p:sp>
        <p:nvSpPr>
          <p:cNvPr id="25" name="Rectangle 161"/>
          <p:cNvSpPr>
            <a:spLocks noChangeArrowheads="1"/>
          </p:cNvSpPr>
          <p:nvPr/>
        </p:nvSpPr>
        <p:spPr bwMode="auto">
          <a:xfrm>
            <a:off x="8582317" y="4793048"/>
            <a:ext cx="18600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b="1" i="0" u="none" strike="noStrike" kern="1200" cap="none" spc="0" normalizeH="0" baseline="0" noProof="0" dirty="0" smtClean="0">
                <a:ln>
                  <a:noFill/>
                </a:ln>
                <a:solidFill>
                  <a:srgbClr val="000000"/>
                </a:solidFill>
                <a:effectLst/>
                <a:uLnTx/>
                <a:uFillTx/>
                <a:ea typeface="微软雅黑" panose="020B0503020204020204" pitchFamily="34" charset="-122"/>
                <a:cs typeface="+mn-ea"/>
                <a:sym typeface="Calibri" panose="020F0502020204030204" pitchFamily="34" charset="0"/>
              </a:rPr>
              <a:t>后续计划</a:t>
            </a:r>
            <a:endParaRPr kumimoji="0" lang="id-ID" b="1" i="0" u="none" strike="noStrike" kern="1200" cap="none" spc="0" normalizeH="0" baseline="0" noProof="0" dirty="0">
              <a:ln>
                <a:noFill/>
              </a:ln>
              <a:solidFill>
                <a:srgbClr val="000000"/>
              </a:solidFill>
              <a:effectLst/>
              <a:uLnTx/>
              <a:uFillTx/>
              <a:ea typeface="微软雅黑" panose="020B0503020204020204" pitchFamily="34" charset="-122"/>
              <a:cs typeface="+mn-ea"/>
              <a:sym typeface="Calibri" panose="020F0502020204030204" pitchFamily="34" charset="0"/>
            </a:endParaRPr>
          </a:p>
        </p:txBody>
      </p:sp>
      <p:sp>
        <p:nvSpPr>
          <p:cNvPr id="30" name="任意多边形 29"/>
          <p:cNvSpPr/>
          <p:nvPr/>
        </p:nvSpPr>
        <p:spPr>
          <a:xfrm>
            <a:off x="1863493" y="4535"/>
            <a:ext cx="8927152" cy="2771347"/>
          </a:xfrm>
          <a:custGeom>
            <a:avLst/>
            <a:gdLst>
              <a:gd name="connsiteX0" fmla="*/ 0 w 8927152"/>
              <a:gd name="connsiteY0" fmla="*/ 0 h 2771347"/>
              <a:gd name="connsiteX1" fmla="*/ 8927152 w 8927152"/>
              <a:gd name="connsiteY1" fmla="*/ 0 h 2771347"/>
              <a:gd name="connsiteX2" fmla="*/ 8849663 w 8927152"/>
              <a:gd name="connsiteY2" fmla="*/ 160857 h 2771347"/>
              <a:gd name="connsiteX3" fmla="*/ 4463576 w 8927152"/>
              <a:gd name="connsiteY3" fmla="*/ 2771347 h 2771347"/>
              <a:gd name="connsiteX4" fmla="*/ 77489 w 8927152"/>
              <a:gd name="connsiteY4" fmla="*/ 160857 h 2771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7152" h="2771347">
                <a:moveTo>
                  <a:pt x="0" y="0"/>
                </a:moveTo>
                <a:lnTo>
                  <a:pt x="8927152" y="0"/>
                </a:lnTo>
                <a:lnTo>
                  <a:pt x="8849663" y="160857"/>
                </a:lnTo>
                <a:cubicBezTo>
                  <a:pt x="8004977" y="1715782"/>
                  <a:pt x="6357547" y="2771347"/>
                  <a:pt x="4463576" y="2771347"/>
                </a:cubicBezTo>
                <a:cubicBezTo>
                  <a:pt x="2569605" y="2771347"/>
                  <a:pt x="922174" y="1715782"/>
                  <a:pt x="77489" y="160857"/>
                </a:cubicBezTo>
                <a:close/>
              </a:path>
            </a:pathLst>
          </a:custGeom>
          <a:solidFill>
            <a:srgbClr val="F0F0F0"/>
          </a:solidFill>
          <a:ln>
            <a:noFill/>
          </a:ln>
          <a:effectLst>
            <a:glow rad="63500">
              <a:schemeClr val="tx2">
                <a:alpha val="40000"/>
              </a:schemeClr>
            </a:glow>
            <a:outerShdw blurRad="50800" dir="28200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7128" y="-140021"/>
            <a:ext cx="9339881" cy="3060457"/>
          </a:xfrm>
          <a:prstGeom prst="rect">
            <a:avLst/>
          </a:prstGeom>
        </p:spPr>
      </p:pic>
    </p:spTree>
    <p:extLst>
      <p:ext uri="{BB962C8B-B14F-4D97-AF65-F5344CB8AC3E}">
        <p14:creationId xmlns:p14="http://schemas.microsoft.com/office/powerpoint/2010/main" val="3555493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25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25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2" dur="250" fill="hold"/>
                                        <p:tgtEl>
                                          <p:spTgt spid="1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xEl>
                                              <p:pRg st="0" end="0"/>
                                            </p:txEl>
                                          </p:spTgt>
                                        </p:tgtEl>
                                        <p:attrNameLst>
                                          <p:attrName>style.visibility</p:attrName>
                                        </p:attrNameLst>
                                      </p:cBhvr>
                                      <p:to>
                                        <p:strVal val="visible"/>
                                      </p:to>
                                    </p:set>
                                    <p:anim calcmode="lin" valueType="num">
                                      <p:cBhvr additive="base">
                                        <p:cTn id="15" dur="25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6" dur="250" fill="hold"/>
                                        <p:tgtEl>
                                          <p:spTgt spid="21">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5">
                                            <p:txEl>
                                              <p:pRg st="0" end="0"/>
                                            </p:txEl>
                                          </p:spTgt>
                                        </p:tgtEl>
                                        <p:attrNameLst>
                                          <p:attrName>style.visibility</p:attrName>
                                        </p:attrNameLst>
                                      </p:cBhvr>
                                      <p:to>
                                        <p:strVal val="visible"/>
                                      </p:to>
                                    </p:set>
                                    <p:anim calcmode="lin" valueType="num">
                                      <p:cBhvr additive="base">
                                        <p:cTn id="19" dur="25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25">
                                            <p:txEl>
                                              <p:pRg st="0" end="0"/>
                                            </p:txEl>
                                          </p:spTgt>
                                        </p:tgtEl>
                                        <p:attrNameLst>
                                          <p:attrName>ppt_y</p:attrName>
                                        </p:attrNameLst>
                                      </p:cBhvr>
                                      <p:tavLst>
                                        <p:tav tm="0">
                                          <p:val>
                                            <p:strVal val="1+#ppt_h/2"/>
                                          </p:val>
                                        </p:tav>
                                        <p:tav tm="100000">
                                          <p:val>
                                            <p:strVal val="#ppt_y"/>
                                          </p:val>
                                        </p:tav>
                                      </p:tavLst>
                                    </p:anim>
                                  </p:childTnLst>
                                </p:cTn>
                              </p:par>
                              <p:par>
                                <p:cTn id="21" presetID="55" presetClass="entr" presetSubtype="0" fill="hold" grpId="1" nodeType="with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anim calcmode="lin" valueType="num">
                                      <p:cBhvr>
                                        <p:cTn id="23" dur="250" fill="hold"/>
                                        <p:tgtEl>
                                          <p:spTgt spid="15">
                                            <p:txEl>
                                              <p:pRg st="0" end="0"/>
                                            </p:txEl>
                                          </p:spTgt>
                                        </p:tgtEl>
                                        <p:attrNameLst>
                                          <p:attrName>ppt_w</p:attrName>
                                        </p:attrNameLst>
                                      </p:cBhvr>
                                      <p:tavLst>
                                        <p:tav tm="0">
                                          <p:val>
                                            <p:strVal val="#ppt_w*0.70"/>
                                          </p:val>
                                        </p:tav>
                                        <p:tav tm="100000">
                                          <p:val>
                                            <p:strVal val="#ppt_w"/>
                                          </p:val>
                                        </p:tav>
                                      </p:tavLst>
                                    </p:anim>
                                    <p:anim calcmode="lin" valueType="num">
                                      <p:cBhvr>
                                        <p:cTn id="24" dur="250" fill="hold"/>
                                        <p:tgtEl>
                                          <p:spTgt spid="15">
                                            <p:txEl>
                                              <p:pRg st="0" end="0"/>
                                            </p:txEl>
                                          </p:spTgt>
                                        </p:tgtEl>
                                        <p:attrNameLst>
                                          <p:attrName>ppt_h</p:attrName>
                                        </p:attrNameLst>
                                      </p:cBhvr>
                                      <p:tavLst>
                                        <p:tav tm="0">
                                          <p:val>
                                            <p:strVal val="#ppt_h"/>
                                          </p:val>
                                        </p:tav>
                                        <p:tav tm="100000">
                                          <p:val>
                                            <p:strVal val="#ppt_h"/>
                                          </p:val>
                                        </p:tav>
                                      </p:tavLst>
                                    </p:anim>
                                    <p:animEffect transition="in" filter="fade">
                                      <p:cBhvr>
                                        <p:cTn id="25" dur="250"/>
                                        <p:tgtEl>
                                          <p:spTgt spid="15">
                                            <p:txEl>
                                              <p:pRg st="0" end="0"/>
                                            </p:txEl>
                                          </p:spTgt>
                                        </p:tgtEl>
                                      </p:cBhvr>
                                    </p:animEffect>
                                  </p:childTnLst>
                                </p:cTn>
                              </p:par>
                              <p:par>
                                <p:cTn id="26" presetID="55" presetClass="entr" presetSubtype="0" fill="hold" grpId="1" nodeType="with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 calcmode="lin" valueType="num">
                                      <p:cBhvr>
                                        <p:cTn id="28" dur="250" fill="hold"/>
                                        <p:tgtEl>
                                          <p:spTgt spid="19">
                                            <p:txEl>
                                              <p:pRg st="0" end="0"/>
                                            </p:txEl>
                                          </p:spTgt>
                                        </p:tgtEl>
                                        <p:attrNameLst>
                                          <p:attrName>ppt_w</p:attrName>
                                        </p:attrNameLst>
                                      </p:cBhvr>
                                      <p:tavLst>
                                        <p:tav tm="0">
                                          <p:val>
                                            <p:strVal val="#ppt_w*0.70"/>
                                          </p:val>
                                        </p:tav>
                                        <p:tav tm="100000">
                                          <p:val>
                                            <p:strVal val="#ppt_w"/>
                                          </p:val>
                                        </p:tav>
                                      </p:tavLst>
                                    </p:anim>
                                    <p:anim calcmode="lin" valueType="num">
                                      <p:cBhvr>
                                        <p:cTn id="29" dur="250" fill="hold"/>
                                        <p:tgtEl>
                                          <p:spTgt spid="19">
                                            <p:txEl>
                                              <p:pRg st="0" end="0"/>
                                            </p:txEl>
                                          </p:spTgt>
                                        </p:tgtEl>
                                        <p:attrNameLst>
                                          <p:attrName>ppt_h</p:attrName>
                                        </p:attrNameLst>
                                      </p:cBhvr>
                                      <p:tavLst>
                                        <p:tav tm="0">
                                          <p:val>
                                            <p:strVal val="#ppt_h"/>
                                          </p:val>
                                        </p:tav>
                                        <p:tav tm="100000">
                                          <p:val>
                                            <p:strVal val="#ppt_h"/>
                                          </p:val>
                                        </p:tav>
                                      </p:tavLst>
                                    </p:anim>
                                    <p:animEffect transition="in" filter="fade">
                                      <p:cBhvr>
                                        <p:cTn id="30" dur="250"/>
                                        <p:tgtEl>
                                          <p:spTgt spid="19">
                                            <p:txEl>
                                              <p:pRg st="0" end="0"/>
                                            </p:txEl>
                                          </p:spTgt>
                                        </p:tgtEl>
                                      </p:cBhvr>
                                    </p:animEffect>
                                  </p:childTnLst>
                                </p:cTn>
                              </p:par>
                              <p:par>
                                <p:cTn id="31" presetID="55" presetClass="entr" presetSubtype="0" fill="hold" grpId="1" nodeType="withEffect">
                                  <p:stCondLst>
                                    <p:cond delay="0"/>
                                  </p:stCondLst>
                                  <p:childTnLst>
                                    <p:set>
                                      <p:cBhvr>
                                        <p:cTn id="32" dur="1" fill="hold">
                                          <p:stCondLst>
                                            <p:cond delay="0"/>
                                          </p:stCondLst>
                                        </p:cTn>
                                        <p:tgtEl>
                                          <p:spTgt spid="21">
                                            <p:txEl>
                                              <p:pRg st="0" end="0"/>
                                            </p:txEl>
                                          </p:spTgt>
                                        </p:tgtEl>
                                        <p:attrNameLst>
                                          <p:attrName>style.visibility</p:attrName>
                                        </p:attrNameLst>
                                      </p:cBhvr>
                                      <p:to>
                                        <p:strVal val="visible"/>
                                      </p:to>
                                    </p:set>
                                    <p:anim calcmode="lin" valueType="num">
                                      <p:cBhvr>
                                        <p:cTn id="33" dur="250" fill="hold"/>
                                        <p:tgtEl>
                                          <p:spTgt spid="21">
                                            <p:txEl>
                                              <p:pRg st="0" end="0"/>
                                            </p:txEl>
                                          </p:spTgt>
                                        </p:tgtEl>
                                        <p:attrNameLst>
                                          <p:attrName>ppt_w</p:attrName>
                                        </p:attrNameLst>
                                      </p:cBhvr>
                                      <p:tavLst>
                                        <p:tav tm="0">
                                          <p:val>
                                            <p:strVal val="#ppt_w*0.70"/>
                                          </p:val>
                                        </p:tav>
                                        <p:tav tm="100000">
                                          <p:val>
                                            <p:strVal val="#ppt_w"/>
                                          </p:val>
                                        </p:tav>
                                      </p:tavLst>
                                    </p:anim>
                                    <p:anim calcmode="lin" valueType="num">
                                      <p:cBhvr>
                                        <p:cTn id="34" dur="250" fill="hold"/>
                                        <p:tgtEl>
                                          <p:spTgt spid="21">
                                            <p:txEl>
                                              <p:pRg st="0" end="0"/>
                                            </p:txEl>
                                          </p:spTgt>
                                        </p:tgtEl>
                                        <p:attrNameLst>
                                          <p:attrName>ppt_h</p:attrName>
                                        </p:attrNameLst>
                                      </p:cBhvr>
                                      <p:tavLst>
                                        <p:tav tm="0">
                                          <p:val>
                                            <p:strVal val="#ppt_h"/>
                                          </p:val>
                                        </p:tav>
                                        <p:tav tm="100000">
                                          <p:val>
                                            <p:strVal val="#ppt_h"/>
                                          </p:val>
                                        </p:tav>
                                      </p:tavLst>
                                    </p:anim>
                                    <p:animEffect transition="in" filter="fade">
                                      <p:cBhvr>
                                        <p:cTn id="35" dur="250"/>
                                        <p:tgtEl>
                                          <p:spTgt spid="21">
                                            <p:txEl>
                                              <p:pRg st="0" end="0"/>
                                            </p:txEl>
                                          </p:spTgt>
                                        </p:tgtEl>
                                      </p:cBhvr>
                                    </p:animEffect>
                                  </p:childTnLst>
                                </p:cTn>
                              </p:par>
                              <p:par>
                                <p:cTn id="36" presetID="55" presetClass="entr" presetSubtype="0" fill="hold" grpId="1" nodeType="withEffect">
                                  <p:stCondLst>
                                    <p:cond delay="0"/>
                                  </p:stCondLst>
                                  <p:childTnLst>
                                    <p:set>
                                      <p:cBhvr>
                                        <p:cTn id="37" dur="1" fill="hold">
                                          <p:stCondLst>
                                            <p:cond delay="0"/>
                                          </p:stCondLst>
                                        </p:cTn>
                                        <p:tgtEl>
                                          <p:spTgt spid="25">
                                            <p:txEl>
                                              <p:pRg st="0" end="0"/>
                                            </p:txEl>
                                          </p:spTgt>
                                        </p:tgtEl>
                                        <p:attrNameLst>
                                          <p:attrName>style.visibility</p:attrName>
                                        </p:attrNameLst>
                                      </p:cBhvr>
                                      <p:to>
                                        <p:strVal val="visible"/>
                                      </p:to>
                                    </p:set>
                                    <p:anim calcmode="lin" valueType="num">
                                      <p:cBhvr>
                                        <p:cTn id="38" dur="250" fill="hold"/>
                                        <p:tgtEl>
                                          <p:spTgt spid="25">
                                            <p:txEl>
                                              <p:pRg st="0" end="0"/>
                                            </p:txEl>
                                          </p:spTgt>
                                        </p:tgtEl>
                                        <p:attrNameLst>
                                          <p:attrName>ppt_w</p:attrName>
                                        </p:attrNameLst>
                                      </p:cBhvr>
                                      <p:tavLst>
                                        <p:tav tm="0">
                                          <p:val>
                                            <p:strVal val="#ppt_w*0.70"/>
                                          </p:val>
                                        </p:tav>
                                        <p:tav tm="100000">
                                          <p:val>
                                            <p:strVal val="#ppt_w"/>
                                          </p:val>
                                        </p:tav>
                                      </p:tavLst>
                                    </p:anim>
                                    <p:anim calcmode="lin" valueType="num">
                                      <p:cBhvr>
                                        <p:cTn id="39" dur="250" fill="hold"/>
                                        <p:tgtEl>
                                          <p:spTgt spid="25">
                                            <p:txEl>
                                              <p:pRg st="0" end="0"/>
                                            </p:txEl>
                                          </p:spTgt>
                                        </p:tgtEl>
                                        <p:attrNameLst>
                                          <p:attrName>ppt_h</p:attrName>
                                        </p:attrNameLst>
                                      </p:cBhvr>
                                      <p:tavLst>
                                        <p:tav tm="0">
                                          <p:val>
                                            <p:strVal val="#ppt_h"/>
                                          </p:val>
                                        </p:tav>
                                        <p:tav tm="100000">
                                          <p:val>
                                            <p:strVal val="#ppt_h"/>
                                          </p:val>
                                        </p:tav>
                                      </p:tavLst>
                                    </p:anim>
                                    <p:animEffect transition="in" filter="fade">
                                      <p:cBhvr>
                                        <p:cTn id="40" dur="250"/>
                                        <p:tgtEl>
                                          <p:spTgt spid="25">
                                            <p:txEl>
                                              <p:pRg st="0" end="0"/>
                                            </p:txEl>
                                          </p:spTgt>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1250" fill="hold"/>
                                        <p:tgtEl>
                                          <p:spTgt spid="30"/>
                                        </p:tgtEl>
                                        <p:attrNameLst>
                                          <p:attrName>ppt_w</p:attrName>
                                        </p:attrNameLst>
                                      </p:cBhvr>
                                      <p:tavLst>
                                        <p:tav tm="0">
                                          <p:val>
                                            <p:fltVal val="0"/>
                                          </p:val>
                                        </p:tav>
                                        <p:tav tm="100000">
                                          <p:val>
                                            <p:strVal val="#ppt_w"/>
                                          </p:val>
                                        </p:tav>
                                      </p:tavLst>
                                    </p:anim>
                                    <p:anim calcmode="lin" valueType="num">
                                      <p:cBhvr>
                                        <p:cTn id="44" dur="1250" fill="hold"/>
                                        <p:tgtEl>
                                          <p:spTgt spid="30"/>
                                        </p:tgtEl>
                                        <p:attrNameLst>
                                          <p:attrName>ppt_h</p:attrName>
                                        </p:attrNameLst>
                                      </p:cBhvr>
                                      <p:tavLst>
                                        <p:tav tm="0">
                                          <p:val>
                                            <p:fltVal val="0"/>
                                          </p:val>
                                        </p:tav>
                                        <p:tav tm="100000">
                                          <p:val>
                                            <p:strVal val="#ppt_h"/>
                                          </p:val>
                                        </p:tav>
                                      </p:tavLst>
                                    </p:anim>
                                    <p:animEffect transition="in" filter="fade">
                                      <p:cBhvr>
                                        <p:cTn id="45" dur="1250"/>
                                        <p:tgtEl>
                                          <p:spTgt spid="30"/>
                                        </p:tgtEl>
                                      </p:cBhvr>
                                    </p:animEffect>
                                  </p:childTnLst>
                                </p:cTn>
                              </p:par>
                              <p:par>
                                <p:cTn id="46" presetID="42" presetClass="path" presetSubtype="0" accel="50000" decel="50000" autoRev="1" fill="hold" grpId="1" nodeType="withEffect">
                                  <p:stCondLst>
                                    <p:cond delay="0"/>
                                  </p:stCondLst>
                                  <p:childTnLst>
                                    <p:animMotion origin="layout" path="M -2.29167E-6 -2.96296E-6 L -2.29167E-6 0.05348 " pathEditMode="relative" rAng="0" ptsTypes="AA">
                                      <p:cBhvr>
                                        <p:cTn id="47" dur="1250" fill="hold"/>
                                        <p:tgtEl>
                                          <p:spTgt spid="30"/>
                                        </p:tgtEl>
                                        <p:attrNameLst>
                                          <p:attrName>ppt_x</p:attrName>
                                          <p:attrName>ppt_y</p:attrName>
                                        </p:attrNameLst>
                                      </p:cBhvr>
                                      <p:rCtr x="0" y="26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allAtOnce"/>
      <p:bldP spid="15" grpId="1" build="allAtOnce"/>
      <p:bldP spid="19" grpId="0" build="allAtOnce"/>
      <p:bldP spid="19" grpId="1" build="allAtOnce"/>
      <p:bldP spid="21" grpId="0" build="allAtOnce"/>
      <p:bldP spid="21" grpId="1" build="allAtOnce"/>
      <p:bldP spid="25" grpId="0" build="allAtOnce"/>
      <p:bldP spid="25" grpId="1" build="allAtOnce"/>
      <p:bldP spid="30" grpId="0" animBg="1"/>
      <p:bldP spid="30"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Triangle 51"/>
          <p:cNvSpPr/>
          <p:nvPr/>
        </p:nvSpPr>
        <p:spPr>
          <a:xfrm rot="5400000" flipV="1">
            <a:off x="5109410" y="-2452836"/>
            <a:ext cx="4629754" cy="9535427"/>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组合 4"/>
          <p:cNvGrpSpPr/>
          <p:nvPr/>
        </p:nvGrpSpPr>
        <p:grpSpPr>
          <a:xfrm>
            <a:off x="927718" y="1702109"/>
            <a:ext cx="4063382" cy="4063382"/>
            <a:chOff x="2477118" y="1168709"/>
            <a:chExt cx="4063382" cy="4063382"/>
          </a:xfrm>
        </p:grpSpPr>
        <p:sp>
          <p:nvSpPr>
            <p:cNvPr id="4" name="流程图: 接点 3"/>
            <p:cNvSpPr/>
            <p:nvPr/>
          </p:nvSpPr>
          <p:spPr>
            <a:xfrm>
              <a:off x="2477118" y="1168709"/>
              <a:ext cx="4063382" cy="4063382"/>
            </a:xfrm>
            <a:prstGeom prst="flowChartConnector">
              <a:avLst/>
            </a:prstGeom>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2" name="流程图: 接点 1"/>
            <p:cNvSpPr/>
            <p:nvPr/>
          </p:nvSpPr>
          <p:spPr>
            <a:xfrm>
              <a:off x="2769218" y="1460809"/>
              <a:ext cx="3479182" cy="3479182"/>
            </a:xfrm>
            <a:prstGeom prst="flowChartConnector">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grpSp>
      <p:sp>
        <p:nvSpPr>
          <p:cNvPr id="6" name="文本框 5"/>
          <p:cNvSpPr txBox="1"/>
          <p:nvPr/>
        </p:nvSpPr>
        <p:spPr>
          <a:xfrm>
            <a:off x="1858592" y="1327987"/>
            <a:ext cx="424343" cy="450892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700" b="1" i="0" u="none" strike="noStrike" kern="1200" cap="none" spc="0" normalizeH="0" baseline="0" noProof="0">
                <a:ln>
                  <a:noFill/>
                </a:ln>
                <a:blipFill>
                  <a:blip r:embed="rId3"/>
                  <a:stretch>
                    <a:fillRect/>
                  </a:stretch>
                </a:blipFill>
                <a:effectLst/>
                <a:uLnTx/>
                <a:uFillTx/>
                <a:latin typeface="Calibri" panose="020F0502020204030204" pitchFamily="34" charset="0"/>
                <a:ea typeface="微软雅黑" panose="020B0503020204020204" pitchFamily="34" charset="-122"/>
                <a:cs typeface="+mn-ea"/>
                <a:sym typeface="Calibri" panose="020F0502020204030204" pitchFamily="34" charset="0"/>
              </a:rPr>
              <a:t>1</a:t>
            </a:r>
            <a:endParaRPr kumimoji="0" lang="zh-CN" altLang="en-US" sz="28700" b="1" i="0" u="none" strike="noStrike" kern="1200" cap="none" spc="0" normalizeH="0" baseline="0" noProof="0">
              <a:ln>
                <a:noFill/>
              </a:ln>
              <a:blipFill>
                <a:blip r:embed="rId3"/>
                <a:stretch>
                  <a:fillRect/>
                </a:stretch>
              </a:blip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7" name="Rectangle 161"/>
          <p:cNvSpPr>
            <a:spLocks noChangeArrowheads="1"/>
          </p:cNvSpPr>
          <p:nvPr/>
        </p:nvSpPr>
        <p:spPr bwMode="auto">
          <a:xfrm>
            <a:off x="6656184" y="3441412"/>
            <a:ext cx="44577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0000"/>
                </a:solidFill>
                <a:effectLst/>
                <a:uLnTx/>
                <a:uFillTx/>
                <a:ea typeface="微软雅黑" panose="020B0503020204020204" pitchFamily="34" charset="-122"/>
                <a:cs typeface="+mn-ea"/>
                <a:sym typeface="Calibri" panose="020F0502020204030204" pitchFamily="34" charset="0"/>
              </a:rPr>
              <a:t>研究背景</a:t>
            </a:r>
            <a:endParaRPr kumimoji="0" lang="id-ID" sz="3200" b="0" i="0" u="none" strike="noStrike" kern="1200" cap="none" spc="0" normalizeH="0" baseline="0" noProof="0" dirty="0">
              <a:ln>
                <a:noFill/>
              </a:ln>
              <a:solidFill>
                <a:srgbClr val="000000"/>
              </a:solidFill>
              <a:effectLst/>
              <a:uLnTx/>
              <a:uFillTx/>
              <a:ea typeface="微软雅黑" panose="020B0503020204020204" pitchFamily="34" charset="-122"/>
              <a:cs typeface="+mn-ea"/>
              <a:sym typeface="Calibri" panose="020F0502020204030204" pitchFamily="34" charset="0"/>
            </a:endParaRPr>
          </a:p>
        </p:txBody>
      </p:sp>
      <p:sp>
        <p:nvSpPr>
          <p:cNvPr id="9" name="任意多边形 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5950481" y="3596455"/>
            <a:ext cx="1662751" cy="251344"/>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w="12700" cap="flat" cmpd="sng" algn="ctr">
            <a:gradFill>
              <a:gsLst>
                <a:gs pos="0">
                  <a:srgbClr val="C00000"/>
                </a:gs>
                <a:gs pos="100000">
                  <a:schemeClr val="accent1">
                    <a:lumMod val="20000"/>
                    <a:lumOff val="80000"/>
                  </a:schemeClr>
                </a:gs>
              </a:gsLst>
              <a:lin ang="0" scaled="0"/>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Triangle 51"/>
          <p:cNvSpPr/>
          <p:nvPr/>
        </p:nvSpPr>
        <p:spPr>
          <a:xfrm rot="5400000" flipV="1">
            <a:off x="5109410" y="-2452836"/>
            <a:ext cx="4629754" cy="9535427"/>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38200" y="284098"/>
            <a:ext cx="10515600" cy="1325563"/>
          </a:xfrm>
        </p:spPr>
        <p:txBody>
          <a:bodyPr>
            <a:normAutofit/>
          </a:bodyPr>
          <a:lstStyle/>
          <a:p>
            <a:r>
              <a:rPr lang="zh-CN" altLang="en-US" sz="4000" dirty="0" smtClean="0"/>
              <a:t>背景：开发者活跃度</a:t>
            </a:r>
            <a:endParaRPr lang="zh-CN" altLang="en-US" sz="4000" dirty="0"/>
          </a:p>
        </p:txBody>
      </p:sp>
      <p:sp>
        <p:nvSpPr>
          <p:cNvPr id="5" name="任意多边形 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flipV="1">
            <a:off x="790866" y="1268729"/>
            <a:ext cx="2603582" cy="23925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w="12700" cap="flat" cmpd="sng" algn="ctr">
            <a:gradFill>
              <a:gsLst>
                <a:gs pos="0">
                  <a:srgbClr val="C00000"/>
                </a:gs>
                <a:gs pos="100000">
                  <a:schemeClr val="accent1">
                    <a:lumMod val="20000"/>
                    <a:lumOff val="80000"/>
                  </a:schemeClr>
                </a:gs>
              </a:gsLst>
              <a:lin ang="0" scaled="0"/>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3" name="内容占位符 2"/>
          <p:cNvSpPr>
            <a:spLocks noGrp="1"/>
          </p:cNvSpPr>
          <p:nvPr>
            <p:ph idx="1"/>
          </p:nvPr>
        </p:nvSpPr>
        <p:spPr>
          <a:xfrm>
            <a:off x="688570" y="1673225"/>
            <a:ext cx="10515600" cy="4351338"/>
          </a:xfrm>
        </p:spPr>
        <p:txBody>
          <a:bodyPr>
            <a:normAutofit/>
          </a:bodyPr>
          <a:lstStyle/>
          <a:p>
            <a:pPr>
              <a:lnSpc>
                <a:spcPct val="120000"/>
              </a:lnSpc>
            </a:pPr>
            <a:endParaRPr lang="en-US" altLang="zh-CN" dirty="0"/>
          </a:p>
          <a:p>
            <a:pPr>
              <a:lnSpc>
                <a:spcPct val="120000"/>
              </a:lnSpc>
            </a:pPr>
            <a:endParaRPr lang="zh-CN" altLang="en-US" dirty="0"/>
          </a:p>
          <a:p>
            <a:endParaRPr lang="zh-CN" altLang="en-US" dirty="0"/>
          </a:p>
        </p:txBody>
      </p:sp>
      <p:sp>
        <p:nvSpPr>
          <p:cNvPr id="7" name="内容占位符 2"/>
          <p:cNvSpPr txBox="1">
            <a:spLocks/>
          </p:cNvSpPr>
          <p:nvPr/>
        </p:nvSpPr>
        <p:spPr>
          <a:xfrm>
            <a:off x="688570" y="2057619"/>
            <a:ext cx="10379480" cy="5144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3200" dirty="0" smtClean="0"/>
              <a:t>在 </a:t>
            </a:r>
            <a:r>
              <a:rPr lang="en-US" altLang="zh-CN" sz="3200" dirty="0" err="1"/>
              <a:t>GitHub</a:t>
            </a:r>
            <a:r>
              <a:rPr lang="en-US" altLang="zh-CN" sz="3200" dirty="0"/>
              <a:t> </a:t>
            </a:r>
            <a:r>
              <a:rPr lang="zh-CN" altLang="en-US" sz="3200" dirty="0"/>
              <a:t>平台上</a:t>
            </a:r>
            <a:r>
              <a:rPr lang="zh-CN" altLang="en-US" sz="3200" dirty="0" smtClean="0"/>
              <a:t>，用户的所有行为</a:t>
            </a:r>
            <a:r>
              <a:rPr lang="zh-CN" altLang="en-US" sz="3200" dirty="0"/>
              <a:t>都是公开</a:t>
            </a:r>
            <a:r>
              <a:rPr lang="zh-CN" altLang="en-US" sz="3200" dirty="0" smtClean="0"/>
              <a:t>透明且可</a:t>
            </a:r>
            <a:r>
              <a:rPr lang="zh-CN" altLang="en-US" sz="3200" dirty="0"/>
              <a:t>追溯的</a:t>
            </a:r>
            <a:r>
              <a:rPr lang="zh-CN" altLang="en-US" sz="3200" dirty="0" smtClean="0"/>
              <a:t>，对于某一开发者，可以通过分析开发者的行为数据来评估其在项目中的活跃情况，进而确定开发者的活跃程度。</a:t>
            </a:r>
            <a:endParaRPr lang="en-US" altLang="zh-CN" sz="3200" dirty="0" smtClean="0"/>
          </a:p>
        </p:txBody>
      </p:sp>
    </p:spTree>
    <p:extLst>
      <p:ext uri="{BB962C8B-B14F-4D97-AF65-F5344CB8AC3E}">
        <p14:creationId xmlns:p14="http://schemas.microsoft.com/office/powerpoint/2010/main" val="2449203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Triangle 51"/>
          <p:cNvSpPr/>
          <p:nvPr/>
        </p:nvSpPr>
        <p:spPr>
          <a:xfrm rot="5400000" flipV="1">
            <a:off x="5109410" y="-2452836"/>
            <a:ext cx="4629754" cy="9535427"/>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38200" y="284098"/>
            <a:ext cx="10515600" cy="1325563"/>
          </a:xfrm>
        </p:spPr>
        <p:txBody>
          <a:bodyPr>
            <a:normAutofit/>
          </a:bodyPr>
          <a:lstStyle/>
          <a:p>
            <a:r>
              <a:rPr lang="zh-CN" altLang="en-US" sz="4000" dirty="0" smtClean="0"/>
              <a:t>背景：项目活跃度</a:t>
            </a:r>
            <a:endParaRPr lang="zh-CN" altLang="en-US" sz="4000" dirty="0"/>
          </a:p>
        </p:txBody>
      </p:sp>
      <p:sp>
        <p:nvSpPr>
          <p:cNvPr id="5" name="任意多边形 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flipV="1">
            <a:off x="790866" y="1268729"/>
            <a:ext cx="2603582" cy="23925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w="12700" cap="flat" cmpd="sng" algn="ctr">
            <a:gradFill>
              <a:gsLst>
                <a:gs pos="0">
                  <a:srgbClr val="C00000"/>
                </a:gs>
                <a:gs pos="100000">
                  <a:schemeClr val="accent1">
                    <a:lumMod val="20000"/>
                    <a:lumOff val="80000"/>
                  </a:schemeClr>
                </a:gs>
              </a:gsLst>
              <a:lin ang="0" scaled="0"/>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3" name="内容占位符 2"/>
          <p:cNvSpPr>
            <a:spLocks noGrp="1"/>
          </p:cNvSpPr>
          <p:nvPr>
            <p:ph idx="1"/>
          </p:nvPr>
        </p:nvSpPr>
        <p:spPr>
          <a:xfrm>
            <a:off x="688570" y="1673225"/>
            <a:ext cx="10515600" cy="4351338"/>
          </a:xfrm>
        </p:spPr>
        <p:txBody>
          <a:bodyPr>
            <a:normAutofit/>
          </a:bodyPr>
          <a:lstStyle/>
          <a:p>
            <a:pPr>
              <a:lnSpc>
                <a:spcPct val="120000"/>
              </a:lnSpc>
            </a:pPr>
            <a:endParaRPr lang="en-US" altLang="zh-CN" dirty="0"/>
          </a:p>
          <a:p>
            <a:pPr>
              <a:lnSpc>
                <a:spcPct val="120000"/>
              </a:lnSpc>
            </a:pPr>
            <a:endParaRPr lang="zh-CN" altLang="en-US" dirty="0"/>
          </a:p>
          <a:p>
            <a:endParaRPr lang="zh-CN" altLang="en-US" dirty="0"/>
          </a:p>
        </p:txBody>
      </p:sp>
      <p:sp>
        <p:nvSpPr>
          <p:cNvPr id="7" name="内容占位符 2"/>
          <p:cNvSpPr txBox="1">
            <a:spLocks/>
          </p:cNvSpPr>
          <p:nvPr/>
        </p:nvSpPr>
        <p:spPr>
          <a:xfrm>
            <a:off x="688570" y="2057619"/>
            <a:ext cx="10379480" cy="5144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3200" dirty="0" smtClean="0"/>
              <a:t>对于某一项目的活跃</a:t>
            </a:r>
            <a:r>
              <a:rPr lang="zh-CN" altLang="en-US" sz="3200" dirty="0"/>
              <a:t>程度</a:t>
            </a:r>
            <a:r>
              <a:rPr lang="zh-CN" altLang="en-US" sz="3200" dirty="0" smtClean="0"/>
              <a:t>，一种基本</a:t>
            </a:r>
            <a:r>
              <a:rPr lang="zh-CN" altLang="en-US" sz="3200" dirty="0"/>
              <a:t>思路为通过开发者行为数据的数量统计以及加权和的方式来直接计算项目的活跃</a:t>
            </a:r>
            <a:r>
              <a:rPr lang="zh-CN" altLang="en-US" sz="3200" dirty="0" smtClean="0"/>
              <a:t>度。</a:t>
            </a:r>
            <a:endParaRPr lang="en-US" altLang="zh-CN" sz="3200" dirty="0" smtClean="0"/>
          </a:p>
          <a:p>
            <a:pPr>
              <a:lnSpc>
                <a:spcPct val="120000"/>
              </a:lnSpc>
            </a:pPr>
            <a:r>
              <a:rPr lang="zh-CN" altLang="en-US" sz="3200" dirty="0" smtClean="0"/>
              <a:t>但</a:t>
            </a:r>
            <a:r>
              <a:rPr lang="zh-CN" altLang="en-US" sz="3200" dirty="0"/>
              <a:t>其实这种</a:t>
            </a:r>
            <a:r>
              <a:rPr lang="zh-CN" altLang="en-US" sz="3200" dirty="0" smtClean="0"/>
              <a:t>方式存在</a:t>
            </a:r>
            <a:r>
              <a:rPr lang="zh-CN" altLang="en-US" sz="3200" dirty="0"/>
              <a:t>一个</a:t>
            </a:r>
            <a:r>
              <a:rPr lang="zh-CN" altLang="en-US" sz="3200" dirty="0" smtClean="0"/>
              <a:t>明显的问题，</a:t>
            </a:r>
            <a:r>
              <a:rPr lang="zh-CN" altLang="en-US" sz="3200" dirty="0"/>
              <a:t>如果有人反复去刷一些行为事件，则可以人为的提升项目的活跃度</a:t>
            </a:r>
            <a:r>
              <a:rPr lang="zh-CN" altLang="en-US" sz="3200" dirty="0" smtClean="0"/>
              <a:t>，那么基于此方法预测项目</a:t>
            </a:r>
            <a:r>
              <a:rPr lang="zh-CN" altLang="en-US" sz="3200" dirty="0"/>
              <a:t>活跃度的真实</a:t>
            </a:r>
            <a:r>
              <a:rPr lang="zh-CN" altLang="en-US" sz="3200" dirty="0" smtClean="0"/>
              <a:t>情况不一定准确。</a:t>
            </a:r>
            <a:endParaRPr lang="en-US" altLang="zh-CN" sz="3200" dirty="0" smtClean="0"/>
          </a:p>
        </p:txBody>
      </p:sp>
      <p:pic>
        <p:nvPicPr>
          <p:cNvPr id="1026" name="Picture 2" descr="查看源图像"/>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93667">
                        <a14:foregroundMark x1="35167" y1="73000" x2="35167" y2="73000"/>
                      </a14:backgroundRemoval>
                    </a14:imgEffect>
                  </a14:imgLayer>
                </a14:imgProps>
              </a:ext>
              <a:ext uri="{28A0092B-C50C-407E-A947-70E740481C1C}">
                <a14:useLocalDpi xmlns:a14="http://schemas.microsoft.com/office/drawing/2010/main" val="0"/>
              </a:ext>
            </a:extLst>
          </a:blip>
          <a:srcRect/>
          <a:stretch>
            <a:fillRect/>
          </a:stretch>
        </p:blipFill>
        <p:spPr bwMode="auto">
          <a:xfrm>
            <a:off x="9877123" y="0"/>
            <a:ext cx="2314877" cy="2314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690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Triangle 51"/>
          <p:cNvSpPr/>
          <p:nvPr/>
        </p:nvSpPr>
        <p:spPr>
          <a:xfrm rot="5400000" flipV="1">
            <a:off x="5109410" y="-2452835"/>
            <a:ext cx="4629754" cy="9535427"/>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组合 4"/>
          <p:cNvGrpSpPr/>
          <p:nvPr/>
        </p:nvGrpSpPr>
        <p:grpSpPr>
          <a:xfrm>
            <a:off x="927718" y="1702109"/>
            <a:ext cx="4063382" cy="4063382"/>
            <a:chOff x="2477118" y="1168709"/>
            <a:chExt cx="4063382" cy="4063382"/>
          </a:xfrm>
        </p:grpSpPr>
        <p:sp>
          <p:nvSpPr>
            <p:cNvPr id="4" name="流程图: 接点 3"/>
            <p:cNvSpPr/>
            <p:nvPr/>
          </p:nvSpPr>
          <p:spPr>
            <a:xfrm>
              <a:off x="2477118" y="1168709"/>
              <a:ext cx="4063382" cy="4063382"/>
            </a:xfrm>
            <a:prstGeom prst="flowChartConnector">
              <a:avLst/>
            </a:prstGeom>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2" name="流程图: 接点 1"/>
            <p:cNvSpPr/>
            <p:nvPr/>
          </p:nvSpPr>
          <p:spPr>
            <a:xfrm>
              <a:off x="2769218" y="1460809"/>
              <a:ext cx="3479182" cy="3479182"/>
            </a:xfrm>
            <a:prstGeom prst="flowChartConnector">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grpSp>
      <p:sp>
        <p:nvSpPr>
          <p:cNvPr id="6" name="文本框 5"/>
          <p:cNvSpPr txBox="1"/>
          <p:nvPr/>
        </p:nvSpPr>
        <p:spPr>
          <a:xfrm>
            <a:off x="1858592" y="1479336"/>
            <a:ext cx="424343" cy="450892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700" b="1" i="0" u="none" strike="noStrike" kern="1200" cap="none" spc="0" normalizeH="0" baseline="0" noProof="0">
                <a:ln>
                  <a:noFill/>
                </a:ln>
                <a:blipFill>
                  <a:blip r:embed="rId3"/>
                  <a:stretch>
                    <a:fillRect/>
                  </a:stretch>
                </a:blipFill>
                <a:effectLst/>
                <a:uLnTx/>
                <a:uFillTx/>
                <a:latin typeface="Calibri" panose="020F0502020204030204" pitchFamily="34" charset="0"/>
                <a:ea typeface="微软雅黑" panose="020B0503020204020204" pitchFamily="34" charset="-122"/>
                <a:cs typeface="+mn-ea"/>
                <a:sym typeface="Calibri" panose="020F0502020204030204" pitchFamily="34" charset="0"/>
              </a:rPr>
              <a:t>2</a:t>
            </a:r>
            <a:endParaRPr kumimoji="0" lang="zh-CN" altLang="en-US" sz="28700" b="1" i="0" u="none" strike="noStrike" kern="1200" cap="none" spc="0" normalizeH="0" baseline="0" noProof="0">
              <a:ln>
                <a:noFill/>
              </a:ln>
              <a:blipFill>
                <a:blip r:embed="rId3"/>
                <a:stretch>
                  <a:fillRect/>
                </a:stretch>
              </a:blip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9" name="任意多边形 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5950481" y="3596455"/>
            <a:ext cx="1662751" cy="251344"/>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w="12700" cap="flat" cmpd="sng" algn="ctr">
            <a:gradFill>
              <a:gsLst>
                <a:gs pos="0">
                  <a:srgbClr val="C00000"/>
                </a:gs>
                <a:gs pos="100000">
                  <a:schemeClr val="accent1">
                    <a:lumMod val="20000"/>
                    <a:lumOff val="80000"/>
                  </a:schemeClr>
                </a:gs>
              </a:gsLst>
              <a:lin ang="0" scaled="0"/>
            </a:gra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0" name="Rectangle 161"/>
          <p:cNvSpPr>
            <a:spLocks noChangeArrowheads="1"/>
          </p:cNvSpPr>
          <p:nvPr/>
        </p:nvSpPr>
        <p:spPr bwMode="auto">
          <a:xfrm>
            <a:off x="6656184" y="3441411"/>
            <a:ext cx="44577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defRPr/>
            </a:pPr>
            <a:r>
              <a:rPr lang="zh-CN" altLang="en-US" sz="3200" dirty="0" smtClean="0">
                <a:solidFill>
                  <a:srgbClr val="000000"/>
                </a:solidFill>
                <a:ea typeface="微软雅黑" panose="020B0503020204020204" pitchFamily="34" charset="-122"/>
                <a:cs typeface="+mn-ea"/>
                <a:sym typeface="Calibri" panose="020F0502020204030204" pitchFamily="34" charset="0"/>
              </a:rPr>
              <a:t>研究内容</a:t>
            </a:r>
            <a:endParaRPr lang="zh-CN" altLang="en-US" sz="3200" dirty="0">
              <a:solidFill>
                <a:srgbClr val="000000"/>
              </a:solidFill>
              <a:ea typeface="微软雅黑" panose="020B0503020204020204" pitchFamily="34" charset="-122"/>
              <a:cs typeface="+mn-ea"/>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Triangle 51"/>
          <p:cNvSpPr/>
          <p:nvPr/>
        </p:nvSpPr>
        <p:spPr>
          <a:xfrm rot="5400000" flipV="1">
            <a:off x="5109410" y="-2452836"/>
            <a:ext cx="4629754" cy="9535427"/>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38200" y="284098"/>
            <a:ext cx="10515600" cy="1325563"/>
          </a:xfrm>
        </p:spPr>
        <p:txBody>
          <a:bodyPr>
            <a:normAutofit/>
          </a:bodyPr>
          <a:lstStyle/>
          <a:p>
            <a:r>
              <a:rPr lang="zh-CN" altLang="en-US" sz="4000" dirty="0" smtClean="0"/>
              <a:t>研究内容</a:t>
            </a:r>
            <a:endParaRPr lang="zh-CN" altLang="en-US" sz="4000" dirty="0"/>
          </a:p>
        </p:txBody>
      </p:sp>
      <p:sp>
        <p:nvSpPr>
          <p:cNvPr id="5" name="任意多边形 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flipV="1">
            <a:off x="790866" y="1268729"/>
            <a:ext cx="2603582" cy="23925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w="12700" cap="flat" cmpd="sng" algn="ctr">
            <a:gradFill>
              <a:gsLst>
                <a:gs pos="0">
                  <a:srgbClr val="C00000"/>
                </a:gs>
                <a:gs pos="100000">
                  <a:schemeClr val="accent1">
                    <a:lumMod val="20000"/>
                    <a:lumOff val="80000"/>
                  </a:schemeClr>
                </a:gs>
              </a:gsLst>
              <a:lin ang="0" scaled="0"/>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3" name="内容占位符 2"/>
          <p:cNvSpPr>
            <a:spLocks noGrp="1"/>
          </p:cNvSpPr>
          <p:nvPr>
            <p:ph idx="1"/>
          </p:nvPr>
        </p:nvSpPr>
        <p:spPr>
          <a:xfrm>
            <a:off x="688570" y="1673225"/>
            <a:ext cx="10515600" cy="4351338"/>
          </a:xfrm>
        </p:spPr>
        <p:txBody>
          <a:bodyPr>
            <a:normAutofit/>
          </a:bodyPr>
          <a:lstStyle/>
          <a:p>
            <a:pPr>
              <a:lnSpc>
                <a:spcPct val="120000"/>
              </a:lnSpc>
            </a:pPr>
            <a:endParaRPr lang="en-US" altLang="zh-CN" dirty="0"/>
          </a:p>
          <a:p>
            <a:pPr>
              <a:lnSpc>
                <a:spcPct val="120000"/>
              </a:lnSpc>
            </a:pPr>
            <a:endParaRPr lang="zh-CN" altLang="en-US" dirty="0"/>
          </a:p>
          <a:p>
            <a:endParaRPr lang="zh-CN" altLang="en-US" dirty="0"/>
          </a:p>
        </p:txBody>
      </p:sp>
      <p:sp>
        <p:nvSpPr>
          <p:cNvPr id="7" name="内容占位符 2"/>
          <p:cNvSpPr txBox="1">
            <a:spLocks/>
          </p:cNvSpPr>
          <p:nvPr/>
        </p:nvSpPr>
        <p:spPr>
          <a:xfrm>
            <a:off x="688570" y="2057619"/>
            <a:ext cx="10379480" cy="5144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3200" dirty="0" smtClean="0"/>
              <a:t>先</a:t>
            </a:r>
            <a:r>
              <a:rPr lang="zh-CN" altLang="en-US" sz="3200" dirty="0"/>
              <a:t>通过全域行为事件数据构造一个全域社交网络</a:t>
            </a:r>
            <a:r>
              <a:rPr lang="zh-CN" altLang="en-US" sz="3200" dirty="0" smtClean="0"/>
              <a:t>，</a:t>
            </a:r>
            <a:r>
              <a:rPr lang="zh-CN" altLang="en-US" sz="3200" dirty="0"/>
              <a:t>再</a:t>
            </a:r>
            <a:r>
              <a:rPr lang="zh-CN" altLang="en-US" sz="3200" dirty="0" smtClean="0"/>
              <a:t>通过</a:t>
            </a:r>
            <a:r>
              <a:rPr lang="zh-CN" altLang="en-US" sz="3200" dirty="0"/>
              <a:t>一些经典的社交网络算法来进行分析</a:t>
            </a:r>
            <a:r>
              <a:rPr lang="zh-CN" altLang="en-US" sz="3200" dirty="0" smtClean="0"/>
              <a:t>。</a:t>
            </a:r>
            <a:endParaRPr lang="en-US" altLang="zh-CN" sz="3200" dirty="0" smtClean="0"/>
          </a:p>
          <a:p>
            <a:pPr>
              <a:lnSpc>
                <a:spcPct val="120000"/>
              </a:lnSpc>
            </a:pPr>
            <a:endParaRPr lang="en-US" altLang="zh-CN" sz="3200" dirty="0" smtClean="0"/>
          </a:p>
          <a:p>
            <a:pPr>
              <a:lnSpc>
                <a:spcPct val="120000"/>
              </a:lnSpc>
            </a:pPr>
            <a:r>
              <a:rPr lang="zh-CN" altLang="en-US" sz="3200" dirty="0" smtClean="0"/>
              <a:t>采用开发者的行为数据构建网络，根据构建网络结果确定项目之间的关联度，再通过</a:t>
            </a:r>
            <a:r>
              <a:rPr lang="en-US" altLang="zh-CN" sz="3200" dirty="0" smtClean="0"/>
              <a:t>PageRank</a:t>
            </a:r>
            <a:r>
              <a:rPr lang="zh-CN" altLang="en-US" sz="3200" dirty="0" smtClean="0"/>
              <a:t>等算法计算项目的活跃度。</a:t>
            </a:r>
            <a:endParaRPr lang="zh-CN" altLang="en-US" sz="3200" dirty="0"/>
          </a:p>
        </p:txBody>
      </p:sp>
    </p:spTree>
    <p:extLst>
      <p:ext uri="{BB962C8B-B14F-4D97-AF65-F5344CB8AC3E}">
        <p14:creationId xmlns:p14="http://schemas.microsoft.com/office/powerpoint/2010/main" val="1870389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Triangle 51"/>
          <p:cNvSpPr/>
          <p:nvPr/>
        </p:nvSpPr>
        <p:spPr>
          <a:xfrm rot="5400000" flipV="1">
            <a:off x="5109410" y="-2452836"/>
            <a:ext cx="4629754" cy="9535427"/>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组合 4"/>
          <p:cNvGrpSpPr/>
          <p:nvPr/>
        </p:nvGrpSpPr>
        <p:grpSpPr>
          <a:xfrm>
            <a:off x="927718" y="1702109"/>
            <a:ext cx="4063382" cy="4063382"/>
            <a:chOff x="2477118" y="1168709"/>
            <a:chExt cx="4063382" cy="4063382"/>
          </a:xfrm>
        </p:grpSpPr>
        <p:sp>
          <p:nvSpPr>
            <p:cNvPr id="4" name="流程图: 接点 3"/>
            <p:cNvSpPr/>
            <p:nvPr/>
          </p:nvSpPr>
          <p:spPr>
            <a:xfrm>
              <a:off x="2477118" y="1168709"/>
              <a:ext cx="4063382" cy="4063382"/>
            </a:xfrm>
            <a:prstGeom prst="flowChartConnector">
              <a:avLst/>
            </a:prstGeom>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2" name="流程图: 接点 1"/>
            <p:cNvSpPr/>
            <p:nvPr/>
          </p:nvSpPr>
          <p:spPr>
            <a:xfrm>
              <a:off x="2769218" y="1460809"/>
              <a:ext cx="3479182" cy="3479182"/>
            </a:xfrm>
            <a:prstGeom prst="flowChartConnector">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grpSp>
      <p:sp>
        <p:nvSpPr>
          <p:cNvPr id="6" name="文本框 5"/>
          <p:cNvSpPr txBox="1"/>
          <p:nvPr/>
        </p:nvSpPr>
        <p:spPr>
          <a:xfrm>
            <a:off x="2025430" y="1441236"/>
            <a:ext cx="424343" cy="450892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700" b="1" i="0" u="none" strike="noStrike" kern="1200" cap="none" spc="0" normalizeH="0" baseline="0" noProof="0" dirty="0">
                <a:ln>
                  <a:noFill/>
                </a:ln>
                <a:blipFill>
                  <a:blip r:embed="rId3"/>
                  <a:stretch>
                    <a:fillRect/>
                  </a:stretch>
                </a:blipFill>
                <a:effectLst/>
                <a:uLnTx/>
                <a:uFillTx/>
                <a:latin typeface="Calibri" panose="020F0502020204030204" pitchFamily="34" charset="0"/>
                <a:ea typeface="微软雅黑" panose="020B0503020204020204" pitchFamily="34" charset="-122"/>
                <a:cs typeface="+mn-ea"/>
                <a:sym typeface="Calibri" panose="020F0502020204030204" pitchFamily="34" charset="0"/>
              </a:rPr>
              <a:t>3</a:t>
            </a:r>
            <a:endParaRPr kumimoji="0" lang="zh-CN" altLang="en-US" sz="28700" b="1" i="0" u="none" strike="noStrike" kern="1200" cap="none" spc="0" normalizeH="0" baseline="0" noProof="0" dirty="0">
              <a:ln>
                <a:noFill/>
              </a:ln>
              <a:blipFill>
                <a:blip r:embed="rId3"/>
                <a:stretch>
                  <a:fillRect/>
                </a:stretch>
              </a:blip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9" name="任意多边形 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5950481" y="3596455"/>
            <a:ext cx="1662751" cy="251344"/>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w="12700" cap="flat" cmpd="sng" algn="ctr">
            <a:gradFill>
              <a:gsLst>
                <a:gs pos="0">
                  <a:srgbClr val="C00000"/>
                </a:gs>
                <a:gs pos="100000">
                  <a:schemeClr val="accent1">
                    <a:lumMod val="20000"/>
                    <a:lumOff val="80000"/>
                  </a:schemeClr>
                </a:gs>
              </a:gsLst>
              <a:lin ang="0" scaled="0"/>
            </a:gra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0" name="Rectangle 161"/>
          <p:cNvSpPr>
            <a:spLocks noChangeArrowheads="1"/>
          </p:cNvSpPr>
          <p:nvPr/>
        </p:nvSpPr>
        <p:spPr bwMode="auto">
          <a:xfrm>
            <a:off x="6656184" y="3441412"/>
            <a:ext cx="44577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gn="ctr" fontAlgn="base">
              <a:spcBef>
                <a:spcPct val="0"/>
              </a:spcBef>
              <a:spcAft>
                <a:spcPct val="0"/>
              </a:spcAft>
              <a:defRPr/>
            </a:pPr>
            <a:r>
              <a:rPr lang="zh-CN" altLang="en-US" sz="3200" dirty="0" smtClean="0">
                <a:solidFill>
                  <a:srgbClr val="000000"/>
                </a:solidFill>
                <a:ea typeface="微软雅黑" panose="020B0503020204020204" pitchFamily="34" charset="-122"/>
                <a:cs typeface="+mn-ea"/>
                <a:sym typeface="Calibri" panose="020F0502020204030204" pitchFamily="34" charset="0"/>
              </a:rPr>
              <a:t>研究方法</a:t>
            </a:r>
            <a:endParaRPr lang="id-ID" altLang="zh-CN" sz="3200" dirty="0">
              <a:solidFill>
                <a:srgbClr val="000000"/>
              </a:solidFill>
              <a:ea typeface="微软雅黑" panose="020B0503020204020204" pitchFamily="34" charset="-122"/>
              <a:cs typeface="+mn-ea"/>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Triangle 51"/>
          <p:cNvSpPr/>
          <p:nvPr/>
        </p:nvSpPr>
        <p:spPr>
          <a:xfrm rot="5400000" flipV="1">
            <a:off x="5109410" y="-2452835"/>
            <a:ext cx="4629754" cy="9535427"/>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38200" y="284098"/>
            <a:ext cx="10515600" cy="1325563"/>
          </a:xfrm>
        </p:spPr>
        <p:txBody>
          <a:bodyPr>
            <a:normAutofit/>
          </a:bodyPr>
          <a:lstStyle/>
          <a:p>
            <a:r>
              <a:rPr lang="zh-CN" altLang="en-US" sz="4000" dirty="0" smtClean="0"/>
              <a:t>确定开发者与项目对应关系</a:t>
            </a:r>
            <a:endParaRPr lang="zh-CN" altLang="en-US" sz="4000" dirty="0"/>
          </a:p>
        </p:txBody>
      </p:sp>
      <p:sp>
        <p:nvSpPr>
          <p:cNvPr id="5" name="任意多边形 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flipV="1">
            <a:off x="790866" y="1268729"/>
            <a:ext cx="2603582" cy="23925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w="12700" cap="flat" cmpd="sng" algn="ctr">
            <a:gradFill>
              <a:gsLst>
                <a:gs pos="0">
                  <a:srgbClr val="C00000"/>
                </a:gs>
                <a:gs pos="100000">
                  <a:schemeClr val="accent1">
                    <a:lumMod val="20000"/>
                    <a:lumOff val="80000"/>
                  </a:schemeClr>
                </a:gs>
              </a:gsLst>
              <a:lin ang="0" scaled="0"/>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7" name="内容占位符 2"/>
          <p:cNvSpPr txBox="1">
            <a:spLocks/>
          </p:cNvSpPr>
          <p:nvPr/>
        </p:nvSpPr>
        <p:spPr>
          <a:xfrm>
            <a:off x="688570" y="1934055"/>
            <a:ext cx="5452457" cy="5144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3200" dirty="0" smtClean="0"/>
              <a:t>根据数据信息</a:t>
            </a:r>
            <a:r>
              <a:rPr lang="zh-CN" altLang="en-US" sz="3200" dirty="0"/>
              <a:t>（</a:t>
            </a:r>
            <a:r>
              <a:rPr lang="en-US" altLang="zh-CN" sz="3200" dirty="0"/>
              <a:t>Issue </a:t>
            </a:r>
            <a:r>
              <a:rPr lang="zh-CN" altLang="en-US" sz="3200" dirty="0"/>
              <a:t>活跃、</a:t>
            </a:r>
            <a:r>
              <a:rPr lang="en-US" altLang="zh-CN" sz="3200" dirty="0"/>
              <a:t>PR </a:t>
            </a:r>
            <a:r>
              <a:rPr lang="zh-CN" altLang="en-US" sz="3200" dirty="0"/>
              <a:t>活跃）</a:t>
            </a:r>
            <a:r>
              <a:rPr lang="zh-CN" altLang="en-US" sz="3200" dirty="0" smtClean="0"/>
              <a:t>构造开发者与项目之间的二分图。</a:t>
            </a:r>
            <a:endParaRPr lang="en-US" altLang="zh-CN" sz="3200" dirty="0" smtClean="0"/>
          </a:p>
          <a:p>
            <a:pPr>
              <a:lnSpc>
                <a:spcPct val="120000"/>
              </a:lnSpc>
            </a:pPr>
            <a:r>
              <a:rPr lang="zh-CN" altLang="en-US" sz="3200" dirty="0"/>
              <a:t>一</a:t>
            </a:r>
            <a:r>
              <a:rPr lang="zh-CN" altLang="en-US" sz="3200" dirty="0" smtClean="0"/>
              <a:t>个开发者可以指向多个项目，一个项目可以包含多个开发者。项目之间以及开发者之间不存在直接关系。</a:t>
            </a:r>
            <a:endParaRPr lang="en-US" altLang="zh-CN" sz="3200" dirty="0" smtClean="0"/>
          </a:p>
        </p:txBody>
      </p:sp>
      <p:sp>
        <p:nvSpPr>
          <p:cNvPr id="9" name="椭圆 8"/>
          <p:cNvSpPr/>
          <p:nvPr/>
        </p:nvSpPr>
        <p:spPr>
          <a:xfrm>
            <a:off x="9758798" y="4506191"/>
            <a:ext cx="1599043" cy="1548245"/>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项目</a:t>
            </a:r>
            <a:r>
              <a:rPr lang="en-US" altLang="zh-CN" b="1" dirty="0">
                <a:solidFill>
                  <a:schemeClr val="tx1"/>
                </a:solidFill>
              </a:rPr>
              <a:t>2</a:t>
            </a:r>
            <a:endParaRPr lang="zh-CN" altLang="en-US" b="1" dirty="0">
              <a:solidFill>
                <a:schemeClr val="tx1"/>
              </a:solidFill>
            </a:endParaRPr>
          </a:p>
        </p:txBody>
      </p:sp>
      <p:sp>
        <p:nvSpPr>
          <p:cNvPr id="10" name="椭圆 9"/>
          <p:cNvSpPr/>
          <p:nvPr/>
        </p:nvSpPr>
        <p:spPr>
          <a:xfrm>
            <a:off x="6841838" y="4506191"/>
            <a:ext cx="1599043" cy="1548245"/>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项目</a:t>
            </a:r>
            <a:r>
              <a:rPr lang="en-US" altLang="zh-CN" b="1" dirty="0">
                <a:solidFill>
                  <a:schemeClr val="tx1"/>
                </a:solidFill>
              </a:rPr>
              <a:t>1</a:t>
            </a:r>
            <a:endParaRPr lang="zh-CN" altLang="en-US" b="1" dirty="0">
              <a:solidFill>
                <a:schemeClr val="tx1"/>
              </a:solidFill>
            </a:endParaRPr>
          </a:p>
        </p:txBody>
      </p:sp>
      <p:sp>
        <p:nvSpPr>
          <p:cNvPr id="11" name="椭圆 10"/>
          <p:cNvSpPr/>
          <p:nvPr/>
        </p:nvSpPr>
        <p:spPr>
          <a:xfrm>
            <a:off x="6841839" y="1632678"/>
            <a:ext cx="1599043" cy="154824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开发者</a:t>
            </a:r>
            <a:r>
              <a:rPr lang="en-US" altLang="zh-CN" b="1" dirty="0">
                <a:solidFill>
                  <a:schemeClr val="tx1"/>
                </a:solidFill>
              </a:rPr>
              <a:t>1</a:t>
            </a:r>
            <a:endParaRPr lang="zh-CN" altLang="en-US" b="1" dirty="0">
              <a:solidFill>
                <a:schemeClr val="tx1"/>
              </a:solidFill>
            </a:endParaRPr>
          </a:p>
        </p:txBody>
      </p:sp>
      <p:sp>
        <p:nvSpPr>
          <p:cNvPr id="12" name="椭圆 11"/>
          <p:cNvSpPr/>
          <p:nvPr/>
        </p:nvSpPr>
        <p:spPr>
          <a:xfrm>
            <a:off x="9737439" y="1632678"/>
            <a:ext cx="1599043" cy="1548245"/>
          </a:xfrm>
          <a:prstGeom prst="ellipse">
            <a:avLst/>
          </a:prstGeom>
          <a:noFill/>
          <a:ln w="38100">
            <a:solidFill>
              <a:srgbClr val="F34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开发者</a:t>
            </a:r>
            <a:r>
              <a:rPr lang="en-US" altLang="zh-CN" b="1" dirty="0" smtClean="0">
                <a:solidFill>
                  <a:schemeClr val="tx1"/>
                </a:solidFill>
              </a:rPr>
              <a:t>2</a:t>
            </a:r>
            <a:endParaRPr lang="zh-CN" altLang="en-US" b="1" dirty="0">
              <a:solidFill>
                <a:schemeClr val="tx1"/>
              </a:solidFill>
            </a:endParaRPr>
          </a:p>
        </p:txBody>
      </p:sp>
      <p:cxnSp>
        <p:nvCxnSpPr>
          <p:cNvPr id="14" name="直接箭头连接符 13"/>
          <p:cNvCxnSpPr>
            <a:stCxn id="11" idx="4"/>
            <a:endCxn id="10" idx="0"/>
          </p:cNvCxnSpPr>
          <p:nvPr/>
        </p:nvCxnSpPr>
        <p:spPr>
          <a:xfrm flipH="1">
            <a:off x="7641360" y="3180923"/>
            <a:ext cx="1" cy="132526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直接箭头连接符 14"/>
          <p:cNvCxnSpPr>
            <a:stCxn id="11" idx="4"/>
            <a:endCxn id="9" idx="0"/>
          </p:cNvCxnSpPr>
          <p:nvPr/>
        </p:nvCxnSpPr>
        <p:spPr>
          <a:xfrm>
            <a:off x="7641361" y="3180923"/>
            <a:ext cx="2916959" cy="132526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flipH="1">
            <a:off x="10558318" y="3180923"/>
            <a:ext cx="1" cy="132526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70389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0tyka2w">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F34F56"/>
      </a:accent1>
      <a:accent2>
        <a:srgbClr val="F34F56"/>
      </a:accent2>
      <a:accent3>
        <a:srgbClr val="5A6C90"/>
      </a:accent3>
      <a:accent4>
        <a:srgbClr val="434F5A"/>
      </a:accent4>
      <a:accent5>
        <a:srgbClr val="A5A5A5"/>
      </a:accent5>
      <a:accent6>
        <a:srgbClr val="44546A"/>
      </a:accent6>
      <a:hlink>
        <a:srgbClr val="F34F56"/>
      </a:hlink>
      <a:folHlink>
        <a:srgbClr val="BFBFBF"/>
      </a:folHlink>
    </a:clrScheme>
    <a:fontScheme name="c0tyka2w">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gradFill>
            <a:gsLst>
              <a:gs pos="0">
                <a:schemeClr val="accent1">
                  <a:lumMod val="20000"/>
                  <a:lumOff val="80000"/>
                </a:schemeClr>
              </a:gs>
              <a:gs pos="100000">
                <a:schemeClr val="accent2"/>
              </a:gs>
            </a:gsLst>
            <a:lin ang="5400000" scaled="1"/>
          </a:gra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F34F56"/>
    </a:accent1>
    <a:accent2>
      <a:srgbClr val="F34F56"/>
    </a:accent2>
    <a:accent3>
      <a:srgbClr val="5A6C90"/>
    </a:accent3>
    <a:accent4>
      <a:srgbClr val="434F5A"/>
    </a:accent4>
    <a:accent5>
      <a:srgbClr val="A5A5A5"/>
    </a:accent5>
    <a:accent6>
      <a:srgbClr val="44546A"/>
    </a:accent6>
    <a:hlink>
      <a:srgbClr val="F34F56"/>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F34F56"/>
    </a:accent1>
    <a:accent2>
      <a:srgbClr val="F34F56"/>
    </a:accent2>
    <a:accent3>
      <a:srgbClr val="5A6C90"/>
    </a:accent3>
    <a:accent4>
      <a:srgbClr val="434F5A"/>
    </a:accent4>
    <a:accent5>
      <a:srgbClr val="A5A5A5"/>
    </a:accent5>
    <a:accent6>
      <a:srgbClr val="44546A"/>
    </a:accent6>
    <a:hlink>
      <a:srgbClr val="F34F56"/>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F34F56"/>
    </a:accent1>
    <a:accent2>
      <a:srgbClr val="F34F56"/>
    </a:accent2>
    <a:accent3>
      <a:srgbClr val="5A6C90"/>
    </a:accent3>
    <a:accent4>
      <a:srgbClr val="434F5A"/>
    </a:accent4>
    <a:accent5>
      <a:srgbClr val="A5A5A5"/>
    </a:accent5>
    <a:accent6>
      <a:srgbClr val="44546A"/>
    </a:accent6>
    <a:hlink>
      <a:srgbClr val="F34F56"/>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F34F56"/>
    </a:accent1>
    <a:accent2>
      <a:srgbClr val="F34F56"/>
    </a:accent2>
    <a:accent3>
      <a:srgbClr val="5A6C90"/>
    </a:accent3>
    <a:accent4>
      <a:srgbClr val="434F5A"/>
    </a:accent4>
    <a:accent5>
      <a:srgbClr val="A5A5A5"/>
    </a:accent5>
    <a:accent6>
      <a:srgbClr val="44546A"/>
    </a:accent6>
    <a:hlink>
      <a:srgbClr val="F34F56"/>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10274</TotalTime>
  <Words>600</Words>
  <Application>Microsoft Office PowerPoint</Application>
  <PresentationFormat>自定义</PresentationFormat>
  <Paragraphs>74</Paragraphs>
  <Slides>14</Slides>
  <Notes>10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14</vt:i4>
      </vt:variant>
    </vt:vector>
  </HeadingPairs>
  <TitlesOfParts>
    <vt:vector size="22" baseType="lpstr">
      <vt:lpstr>Arial</vt:lpstr>
      <vt:lpstr>宋体</vt:lpstr>
      <vt:lpstr>Calibri</vt:lpstr>
      <vt:lpstr>Cambria Math</vt:lpstr>
      <vt:lpstr>等线</vt:lpstr>
      <vt:lpstr>微软雅黑</vt:lpstr>
      <vt:lpstr>Office 主题​​</vt:lpstr>
      <vt:lpstr>1_Office 主题​​</vt:lpstr>
      <vt:lpstr>PowerPoint 演示文稿</vt:lpstr>
      <vt:lpstr>PowerPoint 演示文稿</vt:lpstr>
      <vt:lpstr>PowerPoint 演示文稿</vt:lpstr>
      <vt:lpstr>背景：开发者活跃度</vt:lpstr>
      <vt:lpstr>背景：项目活跃度</vt:lpstr>
      <vt:lpstr>PowerPoint 演示文稿</vt:lpstr>
      <vt:lpstr>研究内容</vt:lpstr>
      <vt:lpstr>PowerPoint 演示文稿</vt:lpstr>
      <vt:lpstr>确定开发者与项目对应关系</vt:lpstr>
      <vt:lpstr>计算开发者活跃度</vt:lpstr>
      <vt:lpstr>计算项目间关系权重</vt:lpstr>
      <vt:lpstr>计算项目活跃度</vt:lpstr>
      <vt:lpstr>PowerPoint 演示文稿</vt:lpstr>
      <vt:lpstr>标题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1</cp:lastModifiedBy>
  <cp:revision>269</cp:revision>
  <dcterms:created xsi:type="dcterms:W3CDTF">2017-08-04T00:54:00Z</dcterms:created>
  <dcterms:modified xsi:type="dcterms:W3CDTF">2022-03-23T07:04:26Z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