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7">
  <p:sldMasterIdLst>
    <p:sldMasterId id="2147483648" r:id="rId1"/>
    <p:sldMasterId id="2147483660" r:id="rId2"/>
  </p:sldMasterIdLst>
  <p:notesMasterIdLst>
    <p:notesMasterId r:id="rId20"/>
  </p:notesMasterIdLst>
  <p:sldIdLst>
    <p:sldId id="392" r:id="rId3"/>
    <p:sldId id="393" r:id="rId4"/>
    <p:sldId id="258" r:id="rId5"/>
    <p:sldId id="407" r:id="rId6"/>
    <p:sldId id="413" r:id="rId7"/>
    <p:sldId id="281" r:id="rId8"/>
    <p:sldId id="428" r:id="rId9"/>
    <p:sldId id="434" r:id="rId10"/>
    <p:sldId id="433" r:id="rId11"/>
    <p:sldId id="417" r:id="rId12"/>
    <p:sldId id="282" r:id="rId13"/>
    <p:sldId id="427" r:id="rId14"/>
    <p:sldId id="422" r:id="rId15"/>
    <p:sldId id="425" r:id="rId16"/>
    <p:sldId id="429" r:id="rId17"/>
    <p:sldId id="283" r:id="rId18"/>
    <p:sldId id="426" r:id="rId19"/>
  </p:sldIdLst>
  <p:sldSz cx="12192000" cy="6858000"/>
  <p:notesSz cx="6858000" cy="9144000"/>
  <p:embeddedFontLst>
    <p:embeddedFont>
      <p:font typeface="微软雅黑" pitchFamily="34" charset="-122"/>
      <p:regular r:id="rId21"/>
      <p:bold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Cambria Math" pitchFamily="18" charset="0"/>
      <p:regular r:id="rId27"/>
    </p:embeddedFont>
    <p:embeddedFont>
      <p:font typeface="等线" pitchFamily="2" charset="-122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88447" autoAdjust="0"/>
  </p:normalViewPr>
  <p:slideViewPr>
    <p:cSldViewPr snapToGrid="0">
      <p:cViewPr varScale="1">
        <p:scale>
          <a:sx n="76" d="100"/>
          <a:sy n="76" d="100"/>
        </p:scale>
        <p:origin x="-1157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4" y="31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21"/>
    </p:cViewPr>
  </p:sorterViewPr>
  <p:notesViewPr>
    <p:cSldViewPr snapToGrid="0">
      <p:cViewPr varScale="1">
        <p:scale>
          <a:sx n="65" d="100"/>
          <a:sy n="65" d="100"/>
        </p:scale>
        <p:origin x="-315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85E3-2275-44E4-A82F-5A8247D81ED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EACF-2B53-4479-8B00-1BF5D8846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7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69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7679-BCBD-48E5-8B40-F751F9D6098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CB27-8922-47C2-9DEF-D8B706B88A6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542162" y="1858377"/>
            <a:ext cx="193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2022/5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5945" y="2475682"/>
            <a:ext cx="5503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4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基于加权</a:t>
            </a:r>
            <a:r>
              <a:rPr lang="en-US" altLang="zh-CN" sz="4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PageRank</a:t>
            </a:r>
            <a:r>
              <a:rPr lang="zh-CN" altLang="en-US" sz="4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</a:t>
            </a:r>
            <a:r>
              <a:rPr lang="en-US" altLang="zh-CN" sz="4000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Github</a:t>
            </a:r>
            <a:r>
              <a:rPr lang="zh-CN" altLang="en-US" sz="4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项目活跃度分析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742583" y="4959215"/>
            <a:ext cx="3669775" cy="7604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57850" y="5151137"/>
            <a:ext cx="283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孙印政  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丘轲</a:t>
            </a: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685320" y="820597"/>
            <a:ext cx="1460388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966648" y="4833899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309395" y="573092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689327" y="3400550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11176644" y="4255779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" y="0"/>
            <a:ext cx="4384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计算项目活跃度</a:t>
            </a:r>
            <a:endParaRPr lang="zh-CN" altLang="en-US" sz="4000" dirty="0"/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8570" y="2057619"/>
            <a:ext cx="10379480" cy="514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 smtClean="0"/>
              <a:t>对于项目网络，采用</a:t>
            </a:r>
            <a:r>
              <a:rPr lang="zh-CN" altLang="en-US" sz="3200" dirty="0"/>
              <a:t>了加权 </a:t>
            </a:r>
            <a:r>
              <a:rPr lang="en-US" altLang="zh-CN" sz="3200" dirty="0"/>
              <a:t>PageRank </a:t>
            </a:r>
            <a:r>
              <a:rPr lang="zh-CN" altLang="en-US" sz="3200" dirty="0" smtClean="0"/>
              <a:t>算法计算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可视化分析：基于图数据</a:t>
            </a:r>
            <a:r>
              <a:rPr lang="en-US" altLang="zh-CN" sz="3200" dirty="0" smtClean="0"/>
              <a:t>neo4j</a:t>
            </a:r>
          </a:p>
          <a:p>
            <a:pPr>
              <a:lnSpc>
                <a:spcPct val="120000"/>
              </a:lnSpc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17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025430" y="14412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 dirty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3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auto">
          <a:xfrm>
            <a:off x="6656184" y="3441412"/>
            <a:ext cx="44577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评价</a:t>
            </a:r>
            <a:endParaRPr lang="id-ID" altLang="zh-CN" sz="3200" dirty="0">
              <a:solidFill>
                <a:srgbClr val="000000"/>
              </a:solidFill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dirty="0"/>
              <a:t>实验计算结果</a:t>
            </a:r>
            <a:r>
              <a:rPr lang="zh-CN" altLang="zh-CN" sz="4000" dirty="0" smtClean="0"/>
              <a:t>与</a:t>
            </a:r>
            <a:r>
              <a:rPr lang="en-US" altLang="zh-CN" sz="4000" dirty="0" err="1"/>
              <a:t>GitHub</a:t>
            </a:r>
            <a:r>
              <a:rPr lang="en-US" altLang="zh-CN" sz="4000" dirty="0"/>
              <a:t> </a:t>
            </a:r>
            <a:r>
              <a:rPr lang="zh-CN" altLang="en-US" sz="4000" dirty="0" smtClean="0"/>
              <a:t>数字</a:t>
            </a:r>
            <a:r>
              <a:rPr lang="zh-CN" altLang="en-US" sz="4000" dirty="0"/>
              <a:t>洞察报告</a:t>
            </a:r>
            <a:r>
              <a:rPr lang="zh-CN" altLang="zh-CN" sz="4000" dirty="0" smtClean="0"/>
              <a:t>对比</a:t>
            </a:r>
            <a:endParaRPr lang="zh-CN" altLang="en-US" sz="4000" dirty="0"/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78797"/>
              </p:ext>
            </p:extLst>
          </p:nvPr>
        </p:nvGraphicFramePr>
        <p:xfrm>
          <a:off x="1464106" y="1659522"/>
          <a:ext cx="9136905" cy="502920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77161"/>
                <a:gridCol w="3798276"/>
                <a:gridCol w="4461468"/>
              </a:tblGrid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100" dirty="0">
                          <a:effectLst/>
                        </a:rPr>
                        <a:t>排序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100" dirty="0">
                          <a:effectLst/>
                        </a:rPr>
                        <a:t>实验计算结果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OpenGalaxy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20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microsoft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en-US" sz="2000" kern="100" dirty="0" err="1">
                          <a:effectLst/>
                        </a:rPr>
                        <a:t>vscode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microsoft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en-US" sz="2000" kern="100" dirty="0" err="1">
                          <a:effectLst/>
                        </a:rPr>
                        <a:t>vscode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effectLst/>
                        </a:rPr>
                        <a:t>flutter/flutter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effectLst/>
                        </a:rPr>
                        <a:t>flutter/flutter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 smtClean="0">
                          <a:effectLst/>
                        </a:rPr>
                        <a:t>kubernetes</a:t>
                      </a:r>
                      <a:r>
                        <a:rPr lang="en-US" sz="2000" kern="100" dirty="0" smtClean="0">
                          <a:effectLst/>
                        </a:rPr>
                        <a:t>/</a:t>
                      </a:r>
                      <a:r>
                        <a:rPr lang="en-US" sz="2000" kern="100" dirty="0" err="1" smtClean="0">
                          <a:effectLst/>
                        </a:rPr>
                        <a:t>kubernetes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tensorflow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en-US" sz="2000" kern="100" dirty="0" err="1">
                          <a:effectLst/>
                        </a:rPr>
                        <a:t>tensorflow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20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DeflitelyTyped</a:t>
                      </a: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20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DefinitelyTyped</a:t>
                      </a:r>
                      <a:endParaRPr lang="zh-CN" alt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2000" kern="100" dirty="0" err="1" smtClean="0">
                          <a:effectLst/>
                        </a:rPr>
                        <a:t>microsoft</a:t>
                      </a:r>
                      <a:r>
                        <a:rPr lang="en-US" altLang="zh-CN" sz="2000" kern="100" dirty="0" smtClean="0">
                          <a:effectLst/>
                        </a:rPr>
                        <a:t>/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TypeScript</a:t>
                      </a:r>
                      <a:endParaRPr lang="zh-CN" alt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microsoft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en-US" sz="2000" kern="100" dirty="0" err="1">
                          <a:effectLst/>
                        </a:rPr>
                        <a:t>TypeScript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20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DeflitelyTyped</a:t>
                      </a: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20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DefinitelyTyped</a:t>
                      </a:r>
                      <a:endParaRPr lang="zh-CN" alt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2000" kern="100" dirty="0" err="1" smtClean="0">
                          <a:effectLst/>
                        </a:rPr>
                        <a:t>facebook</a:t>
                      </a:r>
                      <a:r>
                        <a:rPr lang="en-US" altLang="zh-CN" sz="2000" kern="100" dirty="0" smtClean="0">
                          <a:effectLst/>
                        </a:rPr>
                        <a:t>/react-native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2000" kern="100" dirty="0" err="1" smtClean="0">
                          <a:effectLst/>
                        </a:rPr>
                        <a:t>microsoft</a:t>
                      </a:r>
                      <a:r>
                        <a:rPr lang="en-US" altLang="zh-CN" sz="2000" kern="100" dirty="0" smtClean="0">
                          <a:effectLst/>
                        </a:rPr>
                        <a:t>/WSL</a:t>
                      </a:r>
                      <a:endParaRPr lang="zh-CN" alt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 smtClean="0">
                          <a:effectLst/>
                        </a:rPr>
                        <a:t>gatsbyjs</a:t>
                      </a:r>
                      <a:r>
                        <a:rPr lang="en-US" sz="2000" kern="100" dirty="0" smtClean="0">
                          <a:effectLst/>
                        </a:rPr>
                        <a:t>/</a:t>
                      </a:r>
                      <a:r>
                        <a:rPr lang="en-US" sz="2000" kern="100" dirty="0" err="1" smtClean="0">
                          <a:effectLst/>
                        </a:rPr>
                        <a:t>gatsby</a:t>
                      </a:r>
                      <a:endParaRPr lang="en-US" sz="20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golang</a:t>
                      </a:r>
                      <a:r>
                        <a:rPr lang="en-US" sz="2000" kern="100" dirty="0">
                          <a:effectLst/>
                        </a:rPr>
                        <a:t>/go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helm/charts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2000" kern="100" dirty="0" err="1" smtClean="0">
                          <a:effectLst/>
                        </a:rPr>
                        <a:t>gatsbyjs</a:t>
                      </a:r>
                      <a:r>
                        <a:rPr lang="en-US" altLang="zh-CN" sz="2000" kern="100" dirty="0" smtClean="0">
                          <a:effectLst/>
                        </a:rPr>
                        <a:t>/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gatsby</a:t>
                      </a:r>
                      <a:endParaRPr lang="zh-CN" alt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rust-</a:t>
                      </a:r>
                      <a:r>
                        <a:rPr lang="en-US" altLang="zh-CN" sz="20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/rust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kubernetes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en-US" sz="2000" kern="100" dirty="0" err="1">
                          <a:effectLst/>
                        </a:rPr>
                        <a:t>kubernetes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 smtClean="0">
                          <a:effectLst/>
                        </a:rPr>
                        <a:t>tensorflow</a:t>
                      </a:r>
                      <a:r>
                        <a:rPr lang="en-US" sz="2000" kern="100" dirty="0" smtClean="0">
                          <a:effectLst/>
                        </a:rPr>
                        <a:t>/</a:t>
                      </a:r>
                      <a:r>
                        <a:rPr lang="en-US" sz="2000" kern="100" dirty="0" err="1" smtClean="0">
                          <a:effectLst/>
                        </a:rPr>
                        <a:t>tensorflow</a:t>
                      </a:r>
                      <a:endParaRPr lang="en-US" sz="20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vercel</a:t>
                      </a:r>
                      <a:r>
                        <a:rPr lang="en-US" sz="2000" kern="100" dirty="0">
                          <a:effectLst/>
                        </a:rPr>
                        <a:t>/next.js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WPR</a:t>
            </a:r>
            <a:r>
              <a:rPr lang="zh-CN" altLang="zh-CN" sz="4000" dirty="0"/>
              <a:t>计算</a:t>
            </a:r>
            <a:r>
              <a:rPr lang="zh-CN" altLang="zh-CN" sz="4000" dirty="0" smtClean="0"/>
              <a:t>结果</a:t>
            </a:r>
            <a:endParaRPr lang="zh-CN" altLang="en-US" sz="4000" dirty="0"/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1026" name="Picture 2" descr="C:\Users\1\Desktop\下载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" y="2061695"/>
            <a:ext cx="4883603" cy="323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1\Desktop\下载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38" y="2061695"/>
            <a:ext cx="4883602" cy="323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neo4j</a:t>
            </a:r>
            <a:r>
              <a:rPr lang="zh-CN" altLang="zh-CN" sz="4000" dirty="0"/>
              <a:t>存储数据可视化</a:t>
            </a:r>
            <a:r>
              <a:rPr lang="zh-CN" altLang="zh-CN" sz="4000" dirty="0" smtClean="0"/>
              <a:t>展示</a:t>
            </a:r>
            <a:endParaRPr lang="zh-CN" altLang="en-US" sz="4000" dirty="0"/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2075455"/>
            <a:ext cx="8746067" cy="356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7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关于机器人账号</a:t>
            </a:r>
            <a:endParaRPr lang="zh-CN" altLang="en-US" sz="4000" dirty="0"/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8570" y="2057619"/>
            <a:ext cx="10379480" cy="514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 smtClean="0"/>
              <a:t>问题：大量机器人账号存在于多个项目内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当前解决方案：剔除开发者活跃项目数量过高的账号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8955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73376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4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auto">
          <a:xfrm>
            <a:off x="6781856" y="3441412"/>
            <a:ext cx="47085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 smtClean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总结</a:t>
            </a:r>
            <a:endParaRPr lang="id-ID" altLang="zh-CN" sz="3200" dirty="0">
              <a:solidFill>
                <a:srgbClr val="000000"/>
              </a:solidFill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总结</a:t>
            </a:r>
            <a:endParaRPr lang="zh-CN" altLang="en-US" sz="4000" dirty="0"/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8570" y="2057619"/>
            <a:ext cx="10379480" cy="514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 smtClean="0"/>
              <a:t>项目活跃度计算的新方式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适用范围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zh-CN" altLang="en-US" sz="3200" dirty="0"/>
          </a:p>
          <a:p>
            <a:pPr>
              <a:lnSpc>
                <a:spcPct val="12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2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76349" y="3746767"/>
            <a:ext cx="548640" cy="509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3571" y="3746767"/>
            <a:ext cx="548640" cy="509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0794" y="3746767"/>
            <a:ext cx="548640" cy="509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8016" y="3746767"/>
            <a:ext cx="548640" cy="509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04981" y="3720215"/>
            <a:ext cx="47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26023" y="3732998"/>
            <a:ext cx="47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blipFill>
                  <a:blip r:embed="rId4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blipFill>
                <a:blip r:embed="rId4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38801" y="3732998"/>
            <a:ext cx="47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blipFill>
                  <a:blip r:embed="rId4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blipFill>
                <a:blip r:embed="rId4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3314" y="3732998"/>
            <a:ext cx="47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blipFill>
                  <a:blip r:embed="rId4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blipFill>
                <a:blip r:embed="rId4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5" name="Rectangle 161"/>
          <p:cNvSpPr>
            <a:spLocks noChangeArrowheads="1"/>
          </p:cNvSpPr>
          <p:nvPr/>
        </p:nvSpPr>
        <p:spPr bwMode="auto">
          <a:xfrm>
            <a:off x="2020651" y="4793048"/>
            <a:ext cx="1860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研究背景</a:t>
            </a:r>
            <a:endParaRPr kumimoji="0" lang="id-ID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9" name="Rectangle 161"/>
          <p:cNvSpPr>
            <a:spLocks noChangeArrowheads="1"/>
          </p:cNvSpPr>
          <p:nvPr/>
        </p:nvSpPr>
        <p:spPr bwMode="auto">
          <a:xfrm>
            <a:off x="4245487" y="4793048"/>
            <a:ext cx="1860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研究流程</a:t>
            </a:r>
            <a:endParaRPr kumimoji="0" lang="id-ID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1" name="Rectangle 161"/>
          <p:cNvSpPr>
            <a:spLocks noChangeArrowheads="1"/>
          </p:cNvSpPr>
          <p:nvPr/>
        </p:nvSpPr>
        <p:spPr bwMode="auto">
          <a:xfrm>
            <a:off x="6395096" y="4793048"/>
            <a:ext cx="1860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评价</a:t>
            </a:r>
            <a:endParaRPr kumimoji="0" lang="id-ID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5" name="Rectangle 161"/>
          <p:cNvSpPr>
            <a:spLocks noChangeArrowheads="1"/>
          </p:cNvSpPr>
          <p:nvPr/>
        </p:nvSpPr>
        <p:spPr bwMode="auto">
          <a:xfrm>
            <a:off x="8582317" y="4793048"/>
            <a:ext cx="1860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总结</a:t>
            </a:r>
            <a:endParaRPr kumimoji="0" lang="id-ID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863493" y="4535"/>
            <a:ext cx="8927152" cy="2771347"/>
          </a:xfrm>
          <a:custGeom>
            <a:avLst/>
            <a:gdLst>
              <a:gd name="connsiteX0" fmla="*/ 0 w 8927152"/>
              <a:gd name="connsiteY0" fmla="*/ 0 h 2771347"/>
              <a:gd name="connsiteX1" fmla="*/ 8927152 w 8927152"/>
              <a:gd name="connsiteY1" fmla="*/ 0 h 2771347"/>
              <a:gd name="connsiteX2" fmla="*/ 8849663 w 8927152"/>
              <a:gd name="connsiteY2" fmla="*/ 160857 h 2771347"/>
              <a:gd name="connsiteX3" fmla="*/ 4463576 w 8927152"/>
              <a:gd name="connsiteY3" fmla="*/ 2771347 h 2771347"/>
              <a:gd name="connsiteX4" fmla="*/ 77489 w 8927152"/>
              <a:gd name="connsiteY4" fmla="*/ 160857 h 277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52" h="2771347">
                <a:moveTo>
                  <a:pt x="0" y="0"/>
                </a:moveTo>
                <a:lnTo>
                  <a:pt x="8927152" y="0"/>
                </a:lnTo>
                <a:lnTo>
                  <a:pt x="8849663" y="160857"/>
                </a:lnTo>
                <a:cubicBezTo>
                  <a:pt x="8004977" y="1715782"/>
                  <a:pt x="6357547" y="2771347"/>
                  <a:pt x="4463576" y="2771347"/>
                </a:cubicBezTo>
                <a:cubicBezTo>
                  <a:pt x="2569605" y="2771347"/>
                  <a:pt x="922174" y="1715782"/>
                  <a:pt x="77489" y="160857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>
            <a:glow rad="63500">
              <a:schemeClr val="tx2">
                <a:alpha val="40000"/>
              </a:schemeClr>
            </a:glow>
            <a:outerShdw blurRad="50800" dir="282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28" y="-140021"/>
            <a:ext cx="9339881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0.05348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5" grpId="1" build="allAtOnce"/>
      <p:bldP spid="19" grpId="0" build="allAtOnce"/>
      <p:bldP spid="19" grpId="1" build="allAtOnce"/>
      <p:bldP spid="21" grpId="0" build="allAtOnce"/>
      <p:bldP spid="21" grpId="1" build="allAtOnce"/>
      <p:bldP spid="25" grpId="0" build="allAtOnce"/>
      <p:bldP spid="25" grpId="1" build="allAtOnce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7" name="Rectangle 161"/>
          <p:cNvSpPr>
            <a:spLocks noChangeArrowheads="1"/>
          </p:cNvSpPr>
          <p:nvPr/>
        </p:nvSpPr>
        <p:spPr bwMode="auto">
          <a:xfrm>
            <a:off x="6656184" y="3441412"/>
            <a:ext cx="44577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研究背景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背景</a:t>
            </a:r>
            <a:endParaRPr lang="zh-CN" altLang="en-US" sz="4000" dirty="0"/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570" y="16732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8570" y="2057619"/>
            <a:ext cx="10379480" cy="514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 smtClean="0"/>
              <a:t>开发者活跃度计算：开发者行为数据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项目活跃度</a:t>
            </a:r>
            <a:r>
              <a:rPr lang="zh-CN" altLang="en-US" sz="3200" dirty="0"/>
              <a:t>计算</a:t>
            </a:r>
            <a:r>
              <a:rPr lang="zh-CN" altLang="en-US" sz="3200" dirty="0" smtClean="0"/>
              <a:t>：项目中开发者活跃度之和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存在问题：项目开发者反复刷一些行为事件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492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研究内容</a:t>
            </a:r>
            <a:endParaRPr lang="zh-CN" altLang="en-US" sz="4000" dirty="0"/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570" y="16732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8570" y="2057619"/>
            <a:ext cx="10379480" cy="514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 smtClean="0"/>
              <a:t>构造</a:t>
            </a:r>
            <a:r>
              <a:rPr lang="zh-CN" altLang="en-US" sz="3200" dirty="0"/>
              <a:t>一</a:t>
            </a:r>
            <a:r>
              <a:rPr lang="zh-CN" altLang="en-US" sz="3200" dirty="0" smtClean="0"/>
              <a:t>个项目协作网络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通过加权</a:t>
            </a:r>
            <a:r>
              <a:rPr lang="en-US" altLang="zh-CN" sz="3200" dirty="0" smtClean="0"/>
              <a:t>PageRank</a:t>
            </a:r>
            <a:r>
              <a:rPr lang="zh-CN" altLang="en-US" sz="3200" dirty="0" smtClean="0"/>
              <a:t>算法</a:t>
            </a:r>
            <a:r>
              <a:rPr lang="zh-CN" altLang="en-US" sz="3200" dirty="0"/>
              <a:t>来进行</a:t>
            </a:r>
            <a:r>
              <a:rPr lang="zh-CN" altLang="en-US" sz="3200" dirty="0" smtClean="0"/>
              <a:t>分析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优势：减少</a:t>
            </a:r>
            <a:r>
              <a:rPr lang="zh-CN" altLang="zh-CN" sz="3200" dirty="0" smtClean="0"/>
              <a:t>自动化</a:t>
            </a:r>
            <a:r>
              <a:rPr lang="zh-CN" altLang="zh-CN" sz="3200" dirty="0"/>
              <a:t>行为导致影响力指标虚高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8703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51"/>
          <p:cNvSpPr/>
          <p:nvPr/>
        </p:nvSpPr>
        <p:spPr>
          <a:xfrm rot="5400000" flipV="1">
            <a:off x="5109410" y="-2452835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4793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auto">
          <a:xfrm>
            <a:off x="6656184" y="3441411"/>
            <a:ext cx="44577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 smtClean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研究流程</a:t>
            </a:r>
            <a:endParaRPr lang="zh-CN" altLang="en-US" sz="3200" dirty="0">
              <a:solidFill>
                <a:srgbClr val="000000"/>
              </a:solidFill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10" y="-2452836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数据统计与处理</a:t>
            </a:r>
            <a:endParaRPr lang="zh-CN" altLang="en-US" sz="4000" dirty="0"/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8570" y="2057619"/>
            <a:ext cx="10379480" cy="514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 smtClean="0"/>
              <a:t>选取时间：</a:t>
            </a:r>
            <a:r>
              <a:rPr lang="en-US" altLang="zh-CN" sz="3200" dirty="0" smtClean="0"/>
              <a:t>2020</a:t>
            </a:r>
            <a:r>
              <a:rPr lang="zh-CN" altLang="zh-CN" sz="3200" dirty="0" smtClean="0"/>
              <a:t>年</a:t>
            </a:r>
            <a:r>
              <a:rPr lang="en-US" altLang="zh-CN" sz="3200" dirty="0" smtClean="0"/>
              <a:t> 1/6 - 1/12</a:t>
            </a:r>
          </a:p>
          <a:p>
            <a:pPr>
              <a:lnSpc>
                <a:spcPct val="120000"/>
              </a:lnSpc>
            </a:pP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dirty="0"/>
              <a:t>筛选</a:t>
            </a:r>
            <a:r>
              <a:rPr lang="zh-CN" altLang="en-US" sz="3200" dirty="0" smtClean="0"/>
              <a:t>数据：</a:t>
            </a:r>
            <a:r>
              <a:rPr lang="en-US" altLang="zh-CN" sz="3200" dirty="0" err="1" smtClean="0"/>
              <a:t>Issue+PR</a:t>
            </a:r>
            <a:r>
              <a:rPr lang="zh-CN" altLang="en-US" sz="3200" dirty="0" smtClean="0"/>
              <a:t>数量大于等于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的项目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数量：</a:t>
            </a:r>
            <a:r>
              <a:rPr lang="en-US" altLang="zh-CN" sz="3200" dirty="0" smtClean="0"/>
              <a:t>67</a:t>
            </a:r>
            <a:r>
              <a:rPr lang="zh-CN" altLang="en-US" sz="3200" dirty="0" smtClean="0"/>
              <a:t>万个节点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1531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09" y="-2452834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866" y="377687"/>
            <a:ext cx="7068575" cy="89104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计算开发者对项目的贡献度</a:t>
            </a:r>
          </a:p>
        </p:txBody>
      </p:sp>
      <p:sp>
        <p:nvSpPr>
          <p:cNvPr id="5" name="任意多边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31" name="直接箭头连接符 11">
            <a:extLst>
              <a:ext uri="{FF2B5EF4-FFF2-40B4-BE49-F238E27FC236}">
                <a16:creationId xmlns:a16="http://schemas.microsoft.com/office/drawing/2014/main" xmlns="" id="{AB550D50-DCCE-0BC5-E61E-655A7D9B334B}"/>
              </a:ext>
            </a:extLst>
          </p:cNvPr>
          <p:cNvCxnSpPr>
            <a:cxnSpLocks/>
          </p:cNvCxnSpPr>
          <p:nvPr/>
        </p:nvCxnSpPr>
        <p:spPr>
          <a:xfrm flipV="1">
            <a:off x="2446552" y="2785471"/>
            <a:ext cx="1041572" cy="886932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xmlns="" id="{193F0F08-69DF-A5AC-B0AF-367B855E598F}"/>
              </a:ext>
            </a:extLst>
          </p:cNvPr>
          <p:cNvSpPr/>
          <p:nvPr/>
        </p:nvSpPr>
        <p:spPr>
          <a:xfrm>
            <a:off x="3677299" y="2095779"/>
            <a:ext cx="5772445" cy="3976925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algn="ctr"/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文本框 41">
            <a:extLst>
              <a:ext uri="{FF2B5EF4-FFF2-40B4-BE49-F238E27FC236}">
                <a16:creationId xmlns:a16="http://schemas.microsoft.com/office/drawing/2014/main" xmlns="" id="{A714A0DB-DD44-05FE-D7A1-A2F6315E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796" y="1516500"/>
            <a:ext cx="2359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Spark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计算引擎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39" name="直接箭头连接符 11">
            <a:extLst>
              <a:ext uri="{FF2B5EF4-FFF2-40B4-BE49-F238E27FC236}">
                <a16:creationId xmlns:a16="http://schemas.microsoft.com/office/drawing/2014/main" xmlns="" id="{0AAB2C16-87A9-71CC-ABE9-66EDBA6C63F0}"/>
              </a:ext>
            </a:extLst>
          </p:cNvPr>
          <p:cNvCxnSpPr>
            <a:cxnSpLocks/>
          </p:cNvCxnSpPr>
          <p:nvPr/>
        </p:nvCxnSpPr>
        <p:spPr>
          <a:xfrm>
            <a:off x="2446552" y="4391231"/>
            <a:ext cx="850129" cy="124912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11">
            <a:extLst>
              <a:ext uri="{FF2B5EF4-FFF2-40B4-BE49-F238E27FC236}">
                <a16:creationId xmlns:a16="http://schemas.microsoft.com/office/drawing/2014/main" xmlns="" id="{CAE78AC4-0B22-9926-E7D2-8557D72AD83E}"/>
              </a:ext>
            </a:extLst>
          </p:cNvPr>
          <p:cNvCxnSpPr>
            <a:cxnSpLocks/>
          </p:cNvCxnSpPr>
          <p:nvPr/>
        </p:nvCxnSpPr>
        <p:spPr>
          <a:xfrm>
            <a:off x="2457415" y="4034918"/>
            <a:ext cx="1030709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D162E34D-723C-9A0F-113F-487C9936CD66}"/>
              </a:ext>
            </a:extLst>
          </p:cNvPr>
          <p:cNvSpPr txBox="1"/>
          <p:nvPr/>
        </p:nvSpPr>
        <p:spPr>
          <a:xfrm>
            <a:off x="4351979" y="2361655"/>
            <a:ext cx="287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(</a:t>
            </a:r>
            <a:r>
              <a:rPr lang="en" altLang="zh-CN" sz="1400" dirty="0"/>
              <a:t>person</a:t>
            </a:r>
            <a:r>
              <a:rPr kumimoji="1" lang="en-US" altLang="zh-CN" sz="1400" dirty="0"/>
              <a:t>_</a:t>
            </a:r>
            <a:r>
              <a:rPr kumimoji="1" lang="en-US" altLang="zh-CN" sz="1400" dirty="0" err="1"/>
              <a:t>id,repo_id,score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xmlns="" id="{89FA6938-2523-0245-2301-955A1E756991}"/>
              </a:ext>
            </a:extLst>
          </p:cNvPr>
          <p:cNvSpPr/>
          <p:nvPr/>
        </p:nvSpPr>
        <p:spPr>
          <a:xfrm>
            <a:off x="4733131" y="2681690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xmlns="" id="{659A3C79-385D-42A5-1EA3-606DE4EDD715}"/>
              </a:ext>
            </a:extLst>
          </p:cNvPr>
          <p:cNvSpPr/>
          <p:nvPr/>
        </p:nvSpPr>
        <p:spPr>
          <a:xfrm>
            <a:off x="4733131" y="5278294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xmlns="" id="{97806B45-0866-3665-ABFA-E521B3F1BA07}"/>
              </a:ext>
            </a:extLst>
          </p:cNvPr>
          <p:cNvSpPr/>
          <p:nvPr/>
        </p:nvSpPr>
        <p:spPr>
          <a:xfrm>
            <a:off x="4733131" y="3840280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5" name="直接箭头连接符 11">
            <a:extLst>
              <a:ext uri="{FF2B5EF4-FFF2-40B4-BE49-F238E27FC236}">
                <a16:creationId xmlns:a16="http://schemas.microsoft.com/office/drawing/2014/main" xmlns="" id="{F5B6A31E-A3A8-424D-F6A5-4CF1D19E9673}"/>
              </a:ext>
            </a:extLst>
          </p:cNvPr>
          <p:cNvCxnSpPr>
            <a:cxnSpLocks/>
          </p:cNvCxnSpPr>
          <p:nvPr/>
        </p:nvCxnSpPr>
        <p:spPr>
          <a:xfrm>
            <a:off x="5914818" y="2777920"/>
            <a:ext cx="1030709" cy="90107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11">
            <a:extLst>
              <a:ext uri="{FF2B5EF4-FFF2-40B4-BE49-F238E27FC236}">
                <a16:creationId xmlns:a16="http://schemas.microsoft.com/office/drawing/2014/main" xmlns="" id="{2C77BD49-B343-96A9-C200-7FC66BF9786F}"/>
              </a:ext>
            </a:extLst>
          </p:cNvPr>
          <p:cNvCxnSpPr>
            <a:cxnSpLocks/>
          </p:cNvCxnSpPr>
          <p:nvPr/>
        </p:nvCxnSpPr>
        <p:spPr>
          <a:xfrm>
            <a:off x="5914818" y="4024946"/>
            <a:ext cx="1030709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接箭头连接符 11">
            <a:extLst>
              <a:ext uri="{FF2B5EF4-FFF2-40B4-BE49-F238E27FC236}">
                <a16:creationId xmlns:a16="http://schemas.microsoft.com/office/drawing/2014/main" xmlns="" id="{0BC60F35-D816-DE38-54D9-F43DF7162C51}"/>
              </a:ext>
            </a:extLst>
          </p:cNvPr>
          <p:cNvCxnSpPr>
            <a:cxnSpLocks/>
          </p:cNvCxnSpPr>
          <p:nvPr/>
        </p:nvCxnSpPr>
        <p:spPr>
          <a:xfrm flipV="1">
            <a:off x="5914818" y="4446181"/>
            <a:ext cx="1014277" cy="1056508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41DFF7BE-D157-FCC5-B057-45B7D040DB65}"/>
              </a:ext>
            </a:extLst>
          </p:cNvPr>
          <p:cNvSpPr txBox="1"/>
          <p:nvPr/>
        </p:nvSpPr>
        <p:spPr>
          <a:xfrm>
            <a:off x="6074487" y="3638383"/>
            <a:ext cx="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shuffle</a:t>
            </a:r>
            <a:endParaRPr kumimoji="1" lang="zh-CN" altLang="en-US" dirty="0"/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xmlns="" id="{79E3E1FC-CE7C-3ACC-4E6A-E938DC5235F1}"/>
              </a:ext>
            </a:extLst>
          </p:cNvPr>
          <p:cNvSpPr/>
          <p:nvPr/>
        </p:nvSpPr>
        <p:spPr>
          <a:xfrm>
            <a:off x="7322760" y="2659877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xmlns="" id="{3C0F2ACF-F0AD-187C-3A19-203916701346}"/>
              </a:ext>
            </a:extLst>
          </p:cNvPr>
          <p:cNvSpPr/>
          <p:nvPr/>
        </p:nvSpPr>
        <p:spPr>
          <a:xfrm>
            <a:off x="7319536" y="3842045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xmlns="" id="{C36CC52B-3B1F-F707-7F8D-D9F12C08AAB6}"/>
              </a:ext>
            </a:extLst>
          </p:cNvPr>
          <p:cNvSpPr/>
          <p:nvPr/>
        </p:nvSpPr>
        <p:spPr>
          <a:xfrm>
            <a:off x="7262145" y="5247759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7" name="直接箭头连接符 11">
            <a:extLst>
              <a:ext uri="{FF2B5EF4-FFF2-40B4-BE49-F238E27FC236}">
                <a16:creationId xmlns:a16="http://schemas.microsoft.com/office/drawing/2014/main" xmlns="" id="{07CBB503-F5BB-02C9-900F-4E043ACFC656}"/>
              </a:ext>
            </a:extLst>
          </p:cNvPr>
          <p:cNvCxnSpPr>
            <a:cxnSpLocks/>
          </p:cNvCxnSpPr>
          <p:nvPr/>
        </p:nvCxnSpPr>
        <p:spPr>
          <a:xfrm>
            <a:off x="5940209" y="2763640"/>
            <a:ext cx="1030709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11">
            <a:extLst>
              <a:ext uri="{FF2B5EF4-FFF2-40B4-BE49-F238E27FC236}">
                <a16:creationId xmlns:a16="http://schemas.microsoft.com/office/drawing/2014/main" xmlns="" id="{6DEB0F25-296B-14B0-4E05-481DFB955D97}"/>
              </a:ext>
            </a:extLst>
          </p:cNvPr>
          <p:cNvCxnSpPr>
            <a:cxnSpLocks/>
          </p:cNvCxnSpPr>
          <p:nvPr/>
        </p:nvCxnSpPr>
        <p:spPr>
          <a:xfrm>
            <a:off x="5898386" y="2869329"/>
            <a:ext cx="1236316" cy="2502576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直接箭头连接符 11">
            <a:extLst>
              <a:ext uri="{FF2B5EF4-FFF2-40B4-BE49-F238E27FC236}">
                <a16:creationId xmlns:a16="http://schemas.microsoft.com/office/drawing/2014/main" xmlns="" id="{FCE6582D-9F42-ED28-B717-DF81DE37EBD9}"/>
              </a:ext>
            </a:extLst>
          </p:cNvPr>
          <p:cNvCxnSpPr>
            <a:cxnSpLocks/>
          </p:cNvCxnSpPr>
          <p:nvPr/>
        </p:nvCxnSpPr>
        <p:spPr>
          <a:xfrm flipV="1">
            <a:off x="5899671" y="2899994"/>
            <a:ext cx="1071247" cy="1020426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直接箭头连接符 11">
            <a:extLst>
              <a:ext uri="{FF2B5EF4-FFF2-40B4-BE49-F238E27FC236}">
                <a16:creationId xmlns:a16="http://schemas.microsoft.com/office/drawing/2014/main" xmlns="" id="{4FB50FCA-7E30-93F5-42B3-AE9768021028}"/>
              </a:ext>
            </a:extLst>
          </p:cNvPr>
          <p:cNvCxnSpPr>
            <a:cxnSpLocks/>
          </p:cNvCxnSpPr>
          <p:nvPr/>
        </p:nvCxnSpPr>
        <p:spPr>
          <a:xfrm>
            <a:off x="5914818" y="4144305"/>
            <a:ext cx="1122214" cy="1329306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直接箭头连接符 11">
            <a:extLst>
              <a:ext uri="{FF2B5EF4-FFF2-40B4-BE49-F238E27FC236}">
                <a16:creationId xmlns:a16="http://schemas.microsoft.com/office/drawing/2014/main" xmlns="" id="{C34263B5-D911-F59C-180D-9F2C7127C56F}"/>
              </a:ext>
            </a:extLst>
          </p:cNvPr>
          <p:cNvCxnSpPr>
            <a:cxnSpLocks/>
          </p:cNvCxnSpPr>
          <p:nvPr/>
        </p:nvCxnSpPr>
        <p:spPr>
          <a:xfrm flipV="1">
            <a:off x="5914818" y="5581931"/>
            <a:ext cx="1122214" cy="14684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直接箭头连接符 11">
            <a:extLst>
              <a:ext uri="{FF2B5EF4-FFF2-40B4-BE49-F238E27FC236}">
                <a16:creationId xmlns:a16="http://schemas.microsoft.com/office/drawing/2014/main" xmlns="" id="{BD94B249-5121-DC44-D8CE-FECEE0CFCFB1}"/>
              </a:ext>
            </a:extLst>
          </p:cNvPr>
          <p:cNvCxnSpPr>
            <a:cxnSpLocks/>
          </p:cNvCxnSpPr>
          <p:nvPr/>
        </p:nvCxnSpPr>
        <p:spPr>
          <a:xfrm flipV="1">
            <a:off x="5914818" y="3155005"/>
            <a:ext cx="1141806" cy="2160235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72822D2F-06A2-562A-85B5-6B3CBD11F547}"/>
              </a:ext>
            </a:extLst>
          </p:cNvPr>
          <p:cNvSpPr txBox="1"/>
          <p:nvPr/>
        </p:nvSpPr>
        <p:spPr>
          <a:xfrm>
            <a:off x="6758084" y="2351066"/>
            <a:ext cx="314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(</a:t>
            </a:r>
            <a:r>
              <a:rPr kumimoji="1" lang="en-US" altLang="zh-CN" sz="1400" dirty="0" err="1"/>
              <a:t>person_id,repo_id,total_score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xmlns="" id="{1342034F-BE5A-4A38-EEBB-6E55A2F50ED5}"/>
              </a:ext>
            </a:extLst>
          </p:cNvPr>
          <p:cNvSpPr/>
          <p:nvPr/>
        </p:nvSpPr>
        <p:spPr>
          <a:xfrm>
            <a:off x="566472" y="3336642"/>
            <a:ext cx="1709530" cy="1635269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4E67C8">
                <a:shade val="50000"/>
              </a:srgbClr>
            </a:solidFill>
            <a:prstDash val="sysDot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9E7737E9-B37C-3BDF-E28A-8056A949AD1A}"/>
              </a:ext>
            </a:extLst>
          </p:cNvPr>
          <p:cNvSpPr/>
          <p:nvPr/>
        </p:nvSpPr>
        <p:spPr>
          <a:xfrm>
            <a:off x="873329" y="3858209"/>
            <a:ext cx="879475" cy="592137"/>
          </a:xfrm>
          <a:prstGeom prst="rect">
            <a:avLst/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F8C2BCF9-0195-F149-297C-8F4C51F69714}"/>
              </a:ext>
            </a:extLst>
          </p:cNvPr>
          <p:cNvSpPr/>
          <p:nvPr/>
        </p:nvSpPr>
        <p:spPr>
          <a:xfrm>
            <a:off x="1000329" y="3985209"/>
            <a:ext cx="879475" cy="592137"/>
          </a:xfrm>
          <a:prstGeom prst="rect">
            <a:avLst/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2B4EDE9A-4046-9C13-686E-51C80E6EFFFB}"/>
              </a:ext>
            </a:extLst>
          </p:cNvPr>
          <p:cNvSpPr/>
          <p:nvPr/>
        </p:nvSpPr>
        <p:spPr>
          <a:xfrm>
            <a:off x="1127329" y="4112209"/>
            <a:ext cx="879475" cy="592137"/>
          </a:xfrm>
          <a:prstGeom prst="rect">
            <a:avLst/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Table</a:t>
            </a:r>
          </a:p>
        </p:txBody>
      </p:sp>
      <p:sp>
        <p:nvSpPr>
          <p:cNvPr id="93" name="文本框 40">
            <a:extLst>
              <a:ext uri="{FF2B5EF4-FFF2-40B4-BE49-F238E27FC236}">
                <a16:creationId xmlns:a16="http://schemas.microsoft.com/office/drawing/2014/main" xmlns="" id="{BAF39557-BBD8-45F7-B04A-888A55748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78" y="3477209"/>
            <a:ext cx="1913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dirty="0" err="1">
                <a:solidFill>
                  <a:prstClr val="black"/>
                </a:solidFill>
                <a:ea typeface="宋体" panose="02010600030101010101" pitchFamily="2" charset="-122"/>
              </a:rPr>
              <a:t>ods_github_log</a:t>
            </a:r>
            <a:endParaRPr lang="en-US" altLang="zh-CN" sz="18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xmlns="" id="{0B72CE38-1FA7-DF9B-F9E3-548BC986EA9A}"/>
              </a:ext>
            </a:extLst>
          </p:cNvPr>
          <p:cNvSpPr/>
          <p:nvPr/>
        </p:nvSpPr>
        <p:spPr>
          <a:xfrm>
            <a:off x="10435797" y="3056121"/>
            <a:ext cx="1709530" cy="1635269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4E67C8">
                <a:shade val="50000"/>
              </a:srgbClr>
            </a:solidFill>
            <a:prstDash val="sysDot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004130E8-E0F8-B4FA-0065-495A23E2BBC5}"/>
              </a:ext>
            </a:extLst>
          </p:cNvPr>
          <p:cNvSpPr/>
          <p:nvPr/>
        </p:nvSpPr>
        <p:spPr>
          <a:xfrm>
            <a:off x="10742654" y="3577688"/>
            <a:ext cx="879475" cy="592137"/>
          </a:xfrm>
          <a:prstGeom prst="rect">
            <a:avLst/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2CD38313-D33E-6F19-50CB-91D2D5D0EECF}"/>
              </a:ext>
            </a:extLst>
          </p:cNvPr>
          <p:cNvSpPr/>
          <p:nvPr/>
        </p:nvSpPr>
        <p:spPr>
          <a:xfrm>
            <a:off x="10869654" y="3704688"/>
            <a:ext cx="879475" cy="592137"/>
          </a:xfrm>
          <a:prstGeom prst="rect">
            <a:avLst/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F1FDD5C4-7DC6-765D-F4B9-0B78FC8D7338}"/>
              </a:ext>
            </a:extLst>
          </p:cNvPr>
          <p:cNvSpPr/>
          <p:nvPr/>
        </p:nvSpPr>
        <p:spPr>
          <a:xfrm>
            <a:off x="10996654" y="3831688"/>
            <a:ext cx="879475" cy="592137"/>
          </a:xfrm>
          <a:prstGeom prst="rect">
            <a:avLst/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Table</a:t>
            </a:r>
          </a:p>
        </p:txBody>
      </p:sp>
      <p:sp>
        <p:nvSpPr>
          <p:cNvPr id="38" name="文本框 40">
            <a:extLst>
              <a:ext uri="{FF2B5EF4-FFF2-40B4-BE49-F238E27FC236}">
                <a16:creationId xmlns:a16="http://schemas.microsoft.com/office/drawing/2014/main" xmlns="" id="{11427081-309E-DC68-AC60-2A68CC5A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1561" y="3210789"/>
            <a:ext cx="1913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dirty="0" err="1">
                <a:solidFill>
                  <a:prstClr val="black"/>
                </a:solidFill>
                <a:ea typeface="宋体" panose="02010600030101010101" pitchFamily="2" charset="-122"/>
              </a:rPr>
              <a:t>Temp_table</a:t>
            </a:r>
            <a:endParaRPr lang="en-US" altLang="zh-CN" sz="18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cxnSp>
        <p:nvCxnSpPr>
          <p:cNvPr id="50" name="直接箭头连接符 11">
            <a:extLst>
              <a:ext uri="{FF2B5EF4-FFF2-40B4-BE49-F238E27FC236}">
                <a16:creationId xmlns:a16="http://schemas.microsoft.com/office/drawing/2014/main" xmlns="" id="{F19AF6BD-8831-09C0-27F3-FD4BA9F9E590}"/>
              </a:ext>
            </a:extLst>
          </p:cNvPr>
          <p:cNvCxnSpPr>
            <a:cxnSpLocks/>
          </p:cNvCxnSpPr>
          <p:nvPr/>
        </p:nvCxnSpPr>
        <p:spPr>
          <a:xfrm>
            <a:off x="9529495" y="2554302"/>
            <a:ext cx="764925" cy="696933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直接箭头连接符 11">
            <a:extLst>
              <a:ext uri="{FF2B5EF4-FFF2-40B4-BE49-F238E27FC236}">
                <a16:creationId xmlns:a16="http://schemas.microsoft.com/office/drawing/2014/main" xmlns="" id="{366C0B60-BD1D-A1DF-2BA9-C0ABB83C7B35}"/>
              </a:ext>
            </a:extLst>
          </p:cNvPr>
          <p:cNvCxnSpPr>
            <a:cxnSpLocks/>
          </p:cNvCxnSpPr>
          <p:nvPr/>
        </p:nvCxnSpPr>
        <p:spPr>
          <a:xfrm>
            <a:off x="9529495" y="3896577"/>
            <a:ext cx="742064" cy="2313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11">
            <a:extLst>
              <a:ext uri="{FF2B5EF4-FFF2-40B4-BE49-F238E27FC236}">
                <a16:creationId xmlns:a16="http://schemas.microsoft.com/office/drawing/2014/main" xmlns="" id="{B8EC4327-2A82-2448-CE33-6D8E5A4B41A1}"/>
              </a:ext>
            </a:extLst>
          </p:cNvPr>
          <p:cNvCxnSpPr>
            <a:cxnSpLocks/>
          </p:cNvCxnSpPr>
          <p:nvPr/>
        </p:nvCxnSpPr>
        <p:spPr>
          <a:xfrm flipV="1">
            <a:off x="9517706" y="4565049"/>
            <a:ext cx="776714" cy="77157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65699"/>
              </p:ext>
            </p:extLst>
          </p:nvPr>
        </p:nvGraphicFramePr>
        <p:xfrm>
          <a:off x="9189024" y="138401"/>
          <a:ext cx="2792106" cy="182880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96053"/>
                <a:gridCol w="1396053"/>
              </a:tblGrid>
              <a:tr h="285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行为事件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赋分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04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Issue </a:t>
                      </a:r>
                      <a:r>
                        <a:rPr lang="zh-CN" altLang="en-US" dirty="0">
                          <a:effectLst/>
                        </a:rPr>
                        <a:t>评论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99060" marR="99060" anchor="ctr"/>
                </a:tc>
              </a:tr>
              <a:tr h="2856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Issue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99060" marR="99060" anchor="ctr"/>
                </a:tc>
              </a:tr>
              <a:tr h="2856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L="99060" marR="99060" anchor="ctr"/>
                </a:tc>
              </a:tr>
              <a:tr h="2856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 Review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marL="99060" marR="9906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2525" y="308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4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1"/>
          <p:cNvSpPr/>
          <p:nvPr/>
        </p:nvSpPr>
        <p:spPr>
          <a:xfrm rot="5400000" flipV="1">
            <a:off x="5109409" y="-2452834"/>
            <a:ext cx="4629754" cy="953542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866" y="377687"/>
            <a:ext cx="7068575" cy="89104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计算项目间协作关联度</a:t>
            </a:r>
          </a:p>
        </p:txBody>
      </p: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790866" y="1268729"/>
            <a:ext cx="2603582" cy="2392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497602" y="3182673"/>
            <a:ext cx="1599043" cy="154824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项目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15962" y="3081561"/>
            <a:ext cx="1422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0.75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7" name="直接箭头连接符 36"/>
          <p:cNvCxnSpPr>
            <a:cxnSpLocks/>
            <a:stCxn id="34" idx="6"/>
          </p:cNvCxnSpPr>
          <p:nvPr/>
        </p:nvCxnSpPr>
        <p:spPr>
          <a:xfrm flipV="1">
            <a:off x="9096645" y="3954458"/>
            <a:ext cx="1660818" cy="2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xmlns="" id="{9BD0ACE2-6753-37C6-94D8-000A368CDE07}"/>
              </a:ext>
            </a:extLst>
          </p:cNvPr>
          <p:cNvSpPr/>
          <p:nvPr/>
        </p:nvSpPr>
        <p:spPr>
          <a:xfrm>
            <a:off x="1146849" y="2128340"/>
            <a:ext cx="9610614" cy="3976925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algn="ctr"/>
            <a:endParaRPr lang="en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0" name="文本框 41">
            <a:extLst>
              <a:ext uri="{FF2B5EF4-FFF2-40B4-BE49-F238E27FC236}">
                <a16:creationId xmlns:a16="http://schemas.microsoft.com/office/drawing/2014/main" xmlns="" id="{99727039-D214-9C94-4962-5EB2E0D47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806" y="1507987"/>
            <a:ext cx="2302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Spark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计算引擎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xmlns="" id="{0A7F557D-D5D7-9421-C057-D6359EE08F9D}"/>
              </a:ext>
            </a:extLst>
          </p:cNvPr>
          <p:cNvSpPr/>
          <p:nvPr/>
        </p:nvSpPr>
        <p:spPr>
          <a:xfrm>
            <a:off x="2347965" y="2743594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xmlns="" id="{11D2832B-DD1A-9BBC-911C-546DB3F1D0E9}"/>
              </a:ext>
            </a:extLst>
          </p:cNvPr>
          <p:cNvSpPr/>
          <p:nvPr/>
        </p:nvSpPr>
        <p:spPr>
          <a:xfrm>
            <a:off x="2353234" y="5146567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xmlns="" id="{A867FA31-044B-EDD3-A25D-4631D15545D3}"/>
              </a:ext>
            </a:extLst>
          </p:cNvPr>
          <p:cNvSpPr/>
          <p:nvPr/>
        </p:nvSpPr>
        <p:spPr>
          <a:xfrm>
            <a:off x="2354471" y="3769791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5" name="直接箭头连接符 11">
            <a:extLst>
              <a:ext uri="{FF2B5EF4-FFF2-40B4-BE49-F238E27FC236}">
                <a16:creationId xmlns:a16="http://schemas.microsoft.com/office/drawing/2014/main" xmlns="" id="{9FCE6A07-14EF-2D99-3F51-DF99D4D737F5}"/>
              </a:ext>
            </a:extLst>
          </p:cNvPr>
          <p:cNvCxnSpPr>
            <a:cxnSpLocks/>
          </p:cNvCxnSpPr>
          <p:nvPr/>
        </p:nvCxnSpPr>
        <p:spPr>
          <a:xfrm>
            <a:off x="3714024" y="2989978"/>
            <a:ext cx="1388664" cy="961716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11">
            <a:extLst>
              <a:ext uri="{FF2B5EF4-FFF2-40B4-BE49-F238E27FC236}">
                <a16:creationId xmlns:a16="http://schemas.microsoft.com/office/drawing/2014/main" xmlns="" id="{65308ED2-861C-96CA-3053-C407AC2DCA34}"/>
              </a:ext>
            </a:extLst>
          </p:cNvPr>
          <p:cNvCxnSpPr>
            <a:cxnSpLocks/>
          </p:cNvCxnSpPr>
          <p:nvPr/>
        </p:nvCxnSpPr>
        <p:spPr>
          <a:xfrm>
            <a:off x="3684006" y="4061332"/>
            <a:ext cx="1418682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11">
            <a:extLst>
              <a:ext uri="{FF2B5EF4-FFF2-40B4-BE49-F238E27FC236}">
                <a16:creationId xmlns:a16="http://schemas.microsoft.com/office/drawing/2014/main" xmlns="" id="{2821538A-476B-659B-3A92-B5223F98F9BB}"/>
              </a:ext>
            </a:extLst>
          </p:cNvPr>
          <p:cNvCxnSpPr>
            <a:cxnSpLocks/>
          </p:cNvCxnSpPr>
          <p:nvPr/>
        </p:nvCxnSpPr>
        <p:spPr>
          <a:xfrm flipV="1">
            <a:off x="3686561" y="4173977"/>
            <a:ext cx="1416127" cy="1250056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圆角矩形 48">
            <a:extLst>
              <a:ext uri="{FF2B5EF4-FFF2-40B4-BE49-F238E27FC236}">
                <a16:creationId xmlns:a16="http://schemas.microsoft.com/office/drawing/2014/main" xmlns="" id="{C557096D-6A45-E343-3BB1-C1A513714CD1}"/>
              </a:ext>
            </a:extLst>
          </p:cNvPr>
          <p:cNvSpPr/>
          <p:nvPr/>
        </p:nvSpPr>
        <p:spPr>
          <a:xfrm>
            <a:off x="5789033" y="2761713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xmlns="" id="{B1D88082-6162-3FFA-C1CD-0E9D93AB1ABB}"/>
              </a:ext>
            </a:extLst>
          </p:cNvPr>
          <p:cNvSpPr/>
          <p:nvPr/>
        </p:nvSpPr>
        <p:spPr>
          <a:xfrm>
            <a:off x="5794486" y="3876666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xmlns="" id="{1A22DFA7-E5F9-29BE-3793-F21ABCD7D46F}"/>
              </a:ext>
            </a:extLst>
          </p:cNvPr>
          <p:cNvSpPr/>
          <p:nvPr/>
        </p:nvSpPr>
        <p:spPr>
          <a:xfrm>
            <a:off x="5803522" y="5297568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6" name="直接箭头连接符 11">
            <a:extLst>
              <a:ext uri="{FF2B5EF4-FFF2-40B4-BE49-F238E27FC236}">
                <a16:creationId xmlns:a16="http://schemas.microsoft.com/office/drawing/2014/main" xmlns="" id="{4601D3B4-D3B2-81E3-907D-70086A70236F}"/>
              </a:ext>
            </a:extLst>
          </p:cNvPr>
          <p:cNvCxnSpPr>
            <a:cxnSpLocks/>
          </p:cNvCxnSpPr>
          <p:nvPr/>
        </p:nvCxnSpPr>
        <p:spPr>
          <a:xfrm>
            <a:off x="3684006" y="2911862"/>
            <a:ext cx="1495675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11">
            <a:extLst>
              <a:ext uri="{FF2B5EF4-FFF2-40B4-BE49-F238E27FC236}">
                <a16:creationId xmlns:a16="http://schemas.microsoft.com/office/drawing/2014/main" xmlns="" id="{ED5E8CB5-7986-93E9-6B71-0D3293F3CD5A}"/>
              </a:ext>
            </a:extLst>
          </p:cNvPr>
          <p:cNvCxnSpPr>
            <a:cxnSpLocks/>
          </p:cNvCxnSpPr>
          <p:nvPr/>
        </p:nvCxnSpPr>
        <p:spPr>
          <a:xfrm>
            <a:off x="3695359" y="3100021"/>
            <a:ext cx="1429592" cy="2231212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直接箭头连接符 11">
            <a:extLst>
              <a:ext uri="{FF2B5EF4-FFF2-40B4-BE49-F238E27FC236}">
                <a16:creationId xmlns:a16="http://schemas.microsoft.com/office/drawing/2014/main" xmlns="" id="{BD9C91F4-D1FF-CB24-B168-FAD32F591DB1}"/>
              </a:ext>
            </a:extLst>
          </p:cNvPr>
          <p:cNvCxnSpPr>
            <a:cxnSpLocks/>
          </p:cNvCxnSpPr>
          <p:nvPr/>
        </p:nvCxnSpPr>
        <p:spPr>
          <a:xfrm flipV="1">
            <a:off x="3690996" y="3052930"/>
            <a:ext cx="1480326" cy="94545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11">
            <a:extLst>
              <a:ext uri="{FF2B5EF4-FFF2-40B4-BE49-F238E27FC236}">
                <a16:creationId xmlns:a16="http://schemas.microsoft.com/office/drawing/2014/main" xmlns="" id="{B4E8CD34-ACB9-0289-EE89-BB488DFB2588}"/>
              </a:ext>
            </a:extLst>
          </p:cNvPr>
          <p:cNvCxnSpPr>
            <a:cxnSpLocks/>
          </p:cNvCxnSpPr>
          <p:nvPr/>
        </p:nvCxnSpPr>
        <p:spPr>
          <a:xfrm>
            <a:off x="3693887" y="4114311"/>
            <a:ext cx="1454431" cy="1345428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11">
            <a:extLst>
              <a:ext uri="{FF2B5EF4-FFF2-40B4-BE49-F238E27FC236}">
                <a16:creationId xmlns:a16="http://schemas.microsoft.com/office/drawing/2014/main" xmlns="" id="{979C0B63-1239-24FB-CFD1-1701600B3CC3}"/>
              </a:ext>
            </a:extLst>
          </p:cNvPr>
          <p:cNvCxnSpPr>
            <a:cxnSpLocks/>
          </p:cNvCxnSpPr>
          <p:nvPr/>
        </p:nvCxnSpPr>
        <p:spPr>
          <a:xfrm>
            <a:off x="3685657" y="5530583"/>
            <a:ext cx="1484796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11">
            <a:extLst>
              <a:ext uri="{FF2B5EF4-FFF2-40B4-BE49-F238E27FC236}">
                <a16:creationId xmlns:a16="http://schemas.microsoft.com/office/drawing/2014/main" xmlns="" id="{BCEEE46D-FE5F-3708-AF48-B4BCAB330F99}"/>
              </a:ext>
            </a:extLst>
          </p:cNvPr>
          <p:cNvCxnSpPr>
            <a:cxnSpLocks/>
          </p:cNvCxnSpPr>
          <p:nvPr/>
        </p:nvCxnSpPr>
        <p:spPr>
          <a:xfrm flipV="1">
            <a:off x="3682769" y="3228527"/>
            <a:ext cx="1487684" cy="2069041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文本框 31">
            <a:extLst>
              <a:ext uri="{FF2B5EF4-FFF2-40B4-BE49-F238E27FC236}">
                <a16:creationId xmlns:a16="http://schemas.microsoft.com/office/drawing/2014/main" xmlns="" id="{6AE0B0D5-6AA0-7FDB-3545-AECAE681B69D}"/>
              </a:ext>
            </a:extLst>
          </p:cNvPr>
          <p:cNvSpPr txBox="1"/>
          <p:nvPr/>
        </p:nvSpPr>
        <p:spPr>
          <a:xfrm>
            <a:off x="1944724" y="2430000"/>
            <a:ext cx="345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</a:t>
            </a:r>
            <a:r>
              <a:rPr kumimoji="1" lang="en-US" altLang="zh-CN" sz="1200" dirty="0" err="1"/>
              <a:t>person_id,repo_id,total_score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sp>
        <p:nvSpPr>
          <p:cNvPr id="72" name="文本框 48">
            <a:extLst>
              <a:ext uri="{FF2B5EF4-FFF2-40B4-BE49-F238E27FC236}">
                <a16:creationId xmlns:a16="http://schemas.microsoft.com/office/drawing/2014/main" xmlns="" id="{C9E49590-A35B-AECA-D4A7-B09B803543FF}"/>
              </a:ext>
            </a:extLst>
          </p:cNvPr>
          <p:cNvSpPr txBox="1"/>
          <p:nvPr/>
        </p:nvSpPr>
        <p:spPr>
          <a:xfrm>
            <a:off x="3615358" y="2589170"/>
            <a:ext cx="21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Group by </a:t>
            </a:r>
            <a:r>
              <a:rPr kumimoji="1" lang="en-US" altLang="zh-CN" dirty="0" err="1"/>
              <a:t>person_id</a:t>
            </a:r>
            <a:endParaRPr kumimoji="1" lang="zh-CN" altLang="en-US" dirty="0"/>
          </a:p>
        </p:txBody>
      </p:sp>
      <p:sp>
        <p:nvSpPr>
          <p:cNvPr id="73" name="文本框 49">
            <a:extLst>
              <a:ext uri="{FF2B5EF4-FFF2-40B4-BE49-F238E27FC236}">
                <a16:creationId xmlns:a16="http://schemas.microsoft.com/office/drawing/2014/main" xmlns="" id="{4CBE654E-689E-8DBD-A52E-70B1D0B1F4E2}"/>
              </a:ext>
            </a:extLst>
          </p:cNvPr>
          <p:cNvSpPr txBox="1"/>
          <p:nvPr/>
        </p:nvSpPr>
        <p:spPr>
          <a:xfrm>
            <a:off x="4016088" y="3767028"/>
            <a:ext cx="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shuffle</a:t>
            </a:r>
            <a:endParaRPr kumimoji="1" lang="zh-CN" altLang="en-US" dirty="0"/>
          </a:p>
        </p:txBody>
      </p:sp>
      <p:cxnSp>
        <p:nvCxnSpPr>
          <p:cNvPr id="75" name="直接箭头连接符 11">
            <a:extLst>
              <a:ext uri="{FF2B5EF4-FFF2-40B4-BE49-F238E27FC236}">
                <a16:creationId xmlns:a16="http://schemas.microsoft.com/office/drawing/2014/main" xmlns="" id="{7F5AFAC1-E5C8-2E67-66DE-8EA0576F898F}"/>
              </a:ext>
            </a:extLst>
          </p:cNvPr>
          <p:cNvCxnSpPr>
            <a:cxnSpLocks/>
          </p:cNvCxnSpPr>
          <p:nvPr/>
        </p:nvCxnSpPr>
        <p:spPr>
          <a:xfrm>
            <a:off x="7200825" y="2902031"/>
            <a:ext cx="1418682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直接箭头连接符 11">
            <a:extLst>
              <a:ext uri="{FF2B5EF4-FFF2-40B4-BE49-F238E27FC236}">
                <a16:creationId xmlns:a16="http://schemas.microsoft.com/office/drawing/2014/main" xmlns="" id="{7305B112-09AA-9992-F397-560864235410}"/>
              </a:ext>
            </a:extLst>
          </p:cNvPr>
          <p:cNvCxnSpPr>
            <a:cxnSpLocks/>
          </p:cNvCxnSpPr>
          <p:nvPr/>
        </p:nvCxnSpPr>
        <p:spPr>
          <a:xfrm>
            <a:off x="7200825" y="4061332"/>
            <a:ext cx="1418682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直接箭头连接符 11">
            <a:extLst>
              <a:ext uri="{FF2B5EF4-FFF2-40B4-BE49-F238E27FC236}">
                <a16:creationId xmlns:a16="http://schemas.microsoft.com/office/drawing/2014/main" xmlns="" id="{0F9E3F38-563A-3B60-9656-E9525B7698C1}"/>
              </a:ext>
            </a:extLst>
          </p:cNvPr>
          <p:cNvCxnSpPr>
            <a:cxnSpLocks/>
          </p:cNvCxnSpPr>
          <p:nvPr/>
        </p:nvCxnSpPr>
        <p:spPr>
          <a:xfrm>
            <a:off x="7200825" y="5485919"/>
            <a:ext cx="1418682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圆角矩形 78">
            <a:extLst>
              <a:ext uri="{FF2B5EF4-FFF2-40B4-BE49-F238E27FC236}">
                <a16:creationId xmlns:a16="http://schemas.microsoft.com/office/drawing/2014/main" xmlns="" id="{1A60F664-117C-ACD2-8C83-8D877E1DBC85}"/>
              </a:ext>
            </a:extLst>
          </p:cNvPr>
          <p:cNvSpPr/>
          <p:nvPr/>
        </p:nvSpPr>
        <p:spPr>
          <a:xfrm>
            <a:off x="8777079" y="2706999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xmlns="" id="{E6A6FC06-1440-0A7A-DA09-1647A1B0D51F}"/>
              </a:ext>
            </a:extLst>
          </p:cNvPr>
          <p:cNvSpPr/>
          <p:nvPr/>
        </p:nvSpPr>
        <p:spPr>
          <a:xfrm>
            <a:off x="8777079" y="3884729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xmlns="" id="{DAD805DB-3ABB-3359-5A6D-57EEB36A2BDB}"/>
              </a:ext>
            </a:extLst>
          </p:cNvPr>
          <p:cNvSpPr/>
          <p:nvPr/>
        </p:nvSpPr>
        <p:spPr>
          <a:xfrm>
            <a:off x="8777079" y="5261145"/>
            <a:ext cx="1105954" cy="369332"/>
          </a:xfrm>
          <a:prstGeom prst="roundRect">
            <a:avLst>
              <a:gd name="adj" fmla="val 16666"/>
            </a:avLst>
          </a:prstGeom>
          <a:gradFill rotWithShape="1">
            <a:gsLst>
              <a:gs pos="0">
                <a:srgbClr val="4E67C8">
                  <a:lumMod val="110000"/>
                  <a:satMod val="105000"/>
                  <a:tint val="67000"/>
                </a:srgbClr>
              </a:gs>
              <a:gs pos="50000">
                <a:srgbClr val="4E67C8">
                  <a:lumMod val="105000"/>
                  <a:satMod val="103000"/>
                  <a:tint val="73000"/>
                </a:srgbClr>
              </a:gs>
              <a:gs pos="100000">
                <a:srgbClr val="4E67C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文本框 56">
            <a:extLst>
              <a:ext uri="{FF2B5EF4-FFF2-40B4-BE49-F238E27FC236}">
                <a16:creationId xmlns:a16="http://schemas.microsoft.com/office/drawing/2014/main" xmlns="" id="{D84D5A63-02E5-50AC-0F38-BD9355C0735B}"/>
              </a:ext>
            </a:extLst>
          </p:cNvPr>
          <p:cNvSpPr txBox="1"/>
          <p:nvPr/>
        </p:nvSpPr>
        <p:spPr>
          <a:xfrm>
            <a:off x="8434423" y="2424770"/>
            <a:ext cx="20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(repo_id1,repo_id2,Weight)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内容占位符 2">
                <a:extLst>
                  <a:ext uri="{FF2B5EF4-FFF2-40B4-BE49-F238E27FC236}">
                    <a16:creationId xmlns:a16="http://schemas.microsoft.com/office/drawing/2014/main" xmlns="" id="{A3A5EC64-80CE-E01A-B106-38A47AE91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1454" y="3428183"/>
                <a:ext cx="5452457" cy="10733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 i="1">
                                      <a:latin typeface="Cambria Math"/>
                                    </a:rPr>
                                    <m:t>a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2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2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2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8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3A5EC64-80CE-E01A-B106-38A47AE9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4" y="3428183"/>
                <a:ext cx="5452457" cy="10733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6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12347</TotalTime>
  <Words>330</Words>
  <Application>Microsoft Office PowerPoint</Application>
  <PresentationFormat>自定义</PresentationFormat>
  <Paragraphs>131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微软雅黑</vt:lpstr>
      <vt:lpstr>Times New Roman</vt:lpstr>
      <vt:lpstr>Calibri</vt:lpstr>
      <vt:lpstr>Cambria Math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背景</vt:lpstr>
      <vt:lpstr>研究内容</vt:lpstr>
      <vt:lpstr>PowerPoint 演示文稿</vt:lpstr>
      <vt:lpstr>数据统计与处理</vt:lpstr>
      <vt:lpstr>计算开发者对项目的贡献度</vt:lpstr>
      <vt:lpstr>计算项目间协作关联度</vt:lpstr>
      <vt:lpstr>计算项目活跃度</vt:lpstr>
      <vt:lpstr>PowerPoint 演示文稿</vt:lpstr>
      <vt:lpstr>实验计算结果与GitHub 数字洞察报告对比</vt:lpstr>
      <vt:lpstr>WPR计算结果</vt:lpstr>
      <vt:lpstr>neo4j存储数据可视化展示</vt:lpstr>
      <vt:lpstr>关于机器人账号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</cp:lastModifiedBy>
  <cp:revision>302</cp:revision>
  <dcterms:created xsi:type="dcterms:W3CDTF">2017-08-04T00:54:00Z</dcterms:created>
  <dcterms:modified xsi:type="dcterms:W3CDTF">2022-05-27T06:36:42Z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