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9" r:id="rId4"/>
    <p:sldId id="264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E8AEFB-A4B1-444A-A591-C79CF3BB79BF}" type="doc">
      <dgm:prSet loTypeId="urn:microsoft.com/office/officeart/2005/8/layout/hProcess10" loCatId="picture" qsTypeId="urn:microsoft.com/office/officeart/2005/8/quickstyle/simple1" qsCatId="simple" csTypeId="urn:microsoft.com/office/officeart/2005/8/colors/accent2_4" csCatId="accent2" phldr="1"/>
      <dgm:spPr/>
    </dgm:pt>
    <dgm:pt modelId="{AF7BE4DF-08B8-4AB1-B303-8B63C6239FD5}">
      <dgm:prSet phldrT="[Text]"/>
      <dgm:spPr/>
      <dgm:t>
        <a:bodyPr/>
        <a:lstStyle/>
        <a:p>
          <a:r>
            <a:rPr lang="en-GB" b="1" dirty="0"/>
            <a:t>Lowering of Interest Rates</a:t>
          </a:r>
          <a:endParaRPr lang="en-AE" b="1" dirty="0"/>
        </a:p>
      </dgm:t>
    </dgm:pt>
    <dgm:pt modelId="{61823146-D217-488E-8703-48E2434B7235}" type="parTrans" cxnId="{BBD08C5C-8CF4-4400-B774-5BFA59C6D82D}">
      <dgm:prSet/>
      <dgm:spPr/>
      <dgm:t>
        <a:bodyPr/>
        <a:lstStyle/>
        <a:p>
          <a:endParaRPr lang="en-AE"/>
        </a:p>
      </dgm:t>
    </dgm:pt>
    <dgm:pt modelId="{0EBA45FA-D440-4E58-AC73-F1AFD7FD1B41}" type="sibTrans" cxnId="{BBD08C5C-8CF4-4400-B774-5BFA59C6D82D}">
      <dgm:prSet/>
      <dgm:spPr/>
      <dgm:t>
        <a:bodyPr/>
        <a:lstStyle/>
        <a:p>
          <a:endParaRPr lang="en-AE"/>
        </a:p>
      </dgm:t>
    </dgm:pt>
    <dgm:pt modelId="{AE6078B3-4499-4770-BEE8-2593C154F8A7}">
      <dgm:prSet phldrT="[Text]"/>
      <dgm:spPr/>
      <dgm:t>
        <a:bodyPr/>
        <a:lstStyle/>
        <a:p>
          <a:r>
            <a:rPr lang="en-GB" b="1" dirty="0"/>
            <a:t>House Prices went up</a:t>
          </a:r>
          <a:endParaRPr lang="en-AE" b="1" dirty="0"/>
        </a:p>
      </dgm:t>
    </dgm:pt>
    <dgm:pt modelId="{27D812F5-5610-46DB-BE58-B5E49714C05C}" type="parTrans" cxnId="{9A318AE6-3ED3-4BA3-8543-66A4CD23B9F1}">
      <dgm:prSet/>
      <dgm:spPr/>
      <dgm:t>
        <a:bodyPr/>
        <a:lstStyle/>
        <a:p>
          <a:endParaRPr lang="en-AE"/>
        </a:p>
      </dgm:t>
    </dgm:pt>
    <dgm:pt modelId="{78525DFA-668A-45E8-9501-7FFE291B36EB}" type="sibTrans" cxnId="{9A318AE6-3ED3-4BA3-8543-66A4CD23B9F1}">
      <dgm:prSet/>
      <dgm:spPr/>
      <dgm:t>
        <a:bodyPr/>
        <a:lstStyle/>
        <a:p>
          <a:endParaRPr lang="en-AE"/>
        </a:p>
      </dgm:t>
    </dgm:pt>
    <dgm:pt modelId="{A00FB243-59E3-4067-8402-33E3FE82400D}">
      <dgm:prSet phldrT="[Text]"/>
      <dgm:spPr/>
      <dgm:t>
        <a:bodyPr/>
        <a:lstStyle/>
        <a:p>
          <a:r>
            <a:rPr lang="en-GB" b="1" dirty="0"/>
            <a:t>Subprime Loans</a:t>
          </a:r>
          <a:endParaRPr lang="en-AE" b="1" dirty="0"/>
        </a:p>
      </dgm:t>
    </dgm:pt>
    <dgm:pt modelId="{3BCDBF22-3555-4BE4-89FB-91DE57E4D677}" type="parTrans" cxnId="{1269734E-0EF4-4021-8FEA-1548BB5F3BFA}">
      <dgm:prSet/>
      <dgm:spPr/>
      <dgm:t>
        <a:bodyPr/>
        <a:lstStyle/>
        <a:p>
          <a:endParaRPr lang="en-AE"/>
        </a:p>
      </dgm:t>
    </dgm:pt>
    <dgm:pt modelId="{BA5D101B-0BA0-47AB-A3A7-EBC8DEACF88F}" type="sibTrans" cxnId="{1269734E-0EF4-4021-8FEA-1548BB5F3BFA}">
      <dgm:prSet/>
      <dgm:spPr/>
      <dgm:t>
        <a:bodyPr/>
        <a:lstStyle/>
        <a:p>
          <a:endParaRPr lang="en-AE"/>
        </a:p>
      </dgm:t>
    </dgm:pt>
    <dgm:pt modelId="{86CFF7B6-92A7-46F4-AF2C-78C14DF375E3}">
      <dgm:prSet phldrT="[Text]"/>
      <dgm:spPr/>
      <dgm:t>
        <a:bodyPr/>
        <a:lstStyle/>
        <a:p>
          <a:r>
            <a:rPr lang="en-GB" b="1" dirty="0"/>
            <a:t>Mortgage Backed Securities or CDO s </a:t>
          </a:r>
          <a:endParaRPr lang="en-AE" b="1" dirty="0"/>
        </a:p>
      </dgm:t>
    </dgm:pt>
    <dgm:pt modelId="{8522FD09-CB35-491F-8526-ED80C67C9A5D}" type="parTrans" cxnId="{6E8CF2D7-F67D-414A-BC6B-38EF7E5CC700}">
      <dgm:prSet/>
      <dgm:spPr/>
      <dgm:t>
        <a:bodyPr/>
        <a:lstStyle/>
        <a:p>
          <a:endParaRPr lang="en-AE"/>
        </a:p>
      </dgm:t>
    </dgm:pt>
    <dgm:pt modelId="{4A5FA11E-44F1-4E0D-B695-54ABC898D39A}" type="sibTrans" cxnId="{6E8CF2D7-F67D-414A-BC6B-38EF7E5CC700}">
      <dgm:prSet/>
      <dgm:spPr/>
      <dgm:t>
        <a:bodyPr/>
        <a:lstStyle/>
        <a:p>
          <a:endParaRPr lang="en-AE"/>
        </a:p>
      </dgm:t>
    </dgm:pt>
    <dgm:pt modelId="{ADC359C7-EFAA-41FC-83C0-8DCF7C297DB3}">
      <dgm:prSet phldrT="[Text]"/>
      <dgm:spPr/>
      <dgm:t>
        <a:bodyPr/>
        <a:lstStyle/>
        <a:p>
          <a:r>
            <a:rPr lang="en-GB" b="1" dirty="0"/>
            <a:t>Increase in Interest Rates </a:t>
          </a:r>
          <a:endParaRPr lang="en-AE" b="1" dirty="0"/>
        </a:p>
      </dgm:t>
    </dgm:pt>
    <dgm:pt modelId="{944478D9-A27F-4596-9A4F-F8739E10BA7F}" type="parTrans" cxnId="{EED879A4-8D85-4EDA-908E-2F4E48E70E5A}">
      <dgm:prSet/>
      <dgm:spPr/>
      <dgm:t>
        <a:bodyPr/>
        <a:lstStyle/>
        <a:p>
          <a:endParaRPr lang="en-AE"/>
        </a:p>
      </dgm:t>
    </dgm:pt>
    <dgm:pt modelId="{4260D58B-648A-490C-ADD8-FC3A58740B1D}" type="sibTrans" cxnId="{EED879A4-8D85-4EDA-908E-2F4E48E70E5A}">
      <dgm:prSet/>
      <dgm:spPr/>
      <dgm:t>
        <a:bodyPr/>
        <a:lstStyle/>
        <a:p>
          <a:endParaRPr lang="en-AE"/>
        </a:p>
      </dgm:t>
    </dgm:pt>
    <dgm:pt modelId="{82705182-D757-492B-B272-15DFF7D19F7D}">
      <dgm:prSet phldrT="[Text]"/>
      <dgm:spPr/>
      <dgm:t>
        <a:bodyPr/>
        <a:lstStyle/>
        <a:p>
          <a:r>
            <a:rPr lang="en-GB" b="1" dirty="0"/>
            <a:t>House Prices started going down</a:t>
          </a:r>
          <a:endParaRPr lang="en-AE" b="1" dirty="0"/>
        </a:p>
      </dgm:t>
    </dgm:pt>
    <dgm:pt modelId="{E3381AAE-9C06-413A-B2F7-2EDDF3F50D1F}" type="parTrans" cxnId="{FFEEC38D-A3BF-469D-BE60-E42F3801BFE6}">
      <dgm:prSet/>
      <dgm:spPr/>
      <dgm:t>
        <a:bodyPr/>
        <a:lstStyle/>
        <a:p>
          <a:endParaRPr lang="en-AE"/>
        </a:p>
      </dgm:t>
    </dgm:pt>
    <dgm:pt modelId="{4F1E3E43-433F-49F9-B74D-53459FA5E011}" type="sibTrans" cxnId="{FFEEC38D-A3BF-469D-BE60-E42F3801BFE6}">
      <dgm:prSet/>
      <dgm:spPr/>
      <dgm:t>
        <a:bodyPr/>
        <a:lstStyle/>
        <a:p>
          <a:endParaRPr lang="en-AE"/>
        </a:p>
      </dgm:t>
    </dgm:pt>
    <dgm:pt modelId="{02612849-EACB-4A0B-89FC-CE1353505AF0}">
      <dgm:prSet phldrT="[Text]"/>
      <dgm:spPr/>
      <dgm:t>
        <a:bodyPr/>
        <a:lstStyle/>
        <a:p>
          <a:r>
            <a:rPr lang="en-GB" b="1" dirty="0"/>
            <a:t>Lenders started filing for Bankruptcy</a:t>
          </a:r>
          <a:endParaRPr lang="en-AE" b="1" dirty="0"/>
        </a:p>
      </dgm:t>
    </dgm:pt>
    <dgm:pt modelId="{01A46844-8D2E-4E74-AA41-25138031F51B}" type="parTrans" cxnId="{D87AFF77-D5FA-43E9-A27B-C800EBBAD1F2}">
      <dgm:prSet/>
      <dgm:spPr/>
      <dgm:t>
        <a:bodyPr/>
        <a:lstStyle/>
        <a:p>
          <a:endParaRPr lang="en-AE"/>
        </a:p>
      </dgm:t>
    </dgm:pt>
    <dgm:pt modelId="{14D40CD4-73F9-4272-963A-27F2D84B21B4}" type="sibTrans" cxnId="{D87AFF77-D5FA-43E9-A27B-C800EBBAD1F2}">
      <dgm:prSet/>
      <dgm:spPr/>
      <dgm:t>
        <a:bodyPr/>
        <a:lstStyle/>
        <a:p>
          <a:endParaRPr lang="en-AE"/>
        </a:p>
      </dgm:t>
    </dgm:pt>
    <dgm:pt modelId="{AEBA2F0B-1B02-4899-BEC5-3279F6E62F34}">
      <dgm:prSet phldrT="[Text]"/>
      <dgm:spPr/>
      <dgm:t>
        <a:bodyPr/>
        <a:lstStyle/>
        <a:p>
          <a:r>
            <a:rPr lang="en-GB" b="1" dirty="0"/>
            <a:t>Stock Prices started to fall </a:t>
          </a:r>
          <a:endParaRPr lang="en-AE" b="1" dirty="0"/>
        </a:p>
      </dgm:t>
    </dgm:pt>
    <dgm:pt modelId="{C4F343C6-C62B-4CBD-90BE-07214C454E87}" type="parTrans" cxnId="{B71F36C9-8DFD-43C5-87DF-045543F2B97D}">
      <dgm:prSet/>
      <dgm:spPr/>
      <dgm:t>
        <a:bodyPr/>
        <a:lstStyle/>
        <a:p>
          <a:endParaRPr lang="en-AE"/>
        </a:p>
      </dgm:t>
    </dgm:pt>
    <dgm:pt modelId="{891D0C7D-5FB6-450C-A49A-87F14B024E3F}" type="sibTrans" cxnId="{B71F36C9-8DFD-43C5-87DF-045543F2B97D}">
      <dgm:prSet/>
      <dgm:spPr/>
      <dgm:t>
        <a:bodyPr/>
        <a:lstStyle/>
        <a:p>
          <a:endParaRPr lang="en-AE"/>
        </a:p>
      </dgm:t>
    </dgm:pt>
    <dgm:pt modelId="{4409D0C2-964A-4ABC-B733-13307330570C}" type="pres">
      <dgm:prSet presAssocID="{15E8AEFB-A4B1-444A-A591-C79CF3BB79BF}" presName="Name0" presStyleCnt="0">
        <dgm:presLayoutVars>
          <dgm:dir/>
          <dgm:resizeHandles val="exact"/>
        </dgm:presLayoutVars>
      </dgm:prSet>
      <dgm:spPr/>
    </dgm:pt>
    <dgm:pt modelId="{CEF0E0ED-08C9-4A07-80F4-A4F2702F6E31}" type="pres">
      <dgm:prSet presAssocID="{AF7BE4DF-08B8-4AB1-B303-8B63C6239FD5}" presName="composite" presStyleCnt="0"/>
      <dgm:spPr/>
    </dgm:pt>
    <dgm:pt modelId="{5CF7F1D4-A798-4F01-930D-116A4BD34296}" type="pres">
      <dgm:prSet presAssocID="{AF7BE4DF-08B8-4AB1-B303-8B63C6239FD5}" presName="imagSh" presStyleLbl="bgImgPlace1" presStyleIdx="0" presStyleCnt="8" custLinFactNeighborX="-601" custLinFactNeighborY="-20000"/>
      <dgm:spPr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</dgm:spPr>
    </dgm:pt>
    <dgm:pt modelId="{280950D9-9D32-4FFA-96EC-00DAC51D0D4E}" type="pres">
      <dgm:prSet presAssocID="{AF7BE4DF-08B8-4AB1-B303-8B63C6239FD5}" presName="txNode" presStyleLbl="node1" presStyleIdx="0" presStyleCnt="8">
        <dgm:presLayoutVars>
          <dgm:bulletEnabled val="1"/>
        </dgm:presLayoutVars>
      </dgm:prSet>
      <dgm:spPr/>
    </dgm:pt>
    <dgm:pt modelId="{A246215A-71F4-4900-8435-CBBC46D45688}" type="pres">
      <dgm:prSet presAssocID="{0EBA45FA-D440-4E58-AC73-F1AFD7FD1B41}" presName="sibTrans" presStyleLbl="sibTrans2D1" presStyleIdx="0" presStyleCnt="7"/>
      <dgm:spPr/>
    </dgm:pt>
    <dgm:pt modelId="{FE257C9D-F0FF-4EDD-A675-59EC3E7BE39C}" type="pres">
      <dgm:prSet presAssocID="{0EBA45FA-D440-4E58-AC73-F1AFD7FD1B41}" presName="connTx" presStyleLbl="sibTrans2D1" presStyleIdx="0" presStyleCnt="7"/>
      <dgm:spPr/>
    </dgm:pt>
    <dgm:pt modelId="{114B74CE-2F6F-4307-8C56-9DAAE8D3950E}" type="pres">
      <dgm:prSet presAssocID="{AE6078B3-4499-4770-BEE8-2593C154F8A7}" presName="composite" presStyleCnt="0"/>
      <dgm:spPr/>
    </dgm:pt>
    <dgm:pt modelId="{53FC39C5-9C2C-4991-9A4A-0319F4982809}" type="pres">
      <dgm:prSet presAssocID="{AE6078B3-4499-4770-BEE8-2593C154F8A7}" presName="imagSh" presStyleLbl="bgImgPlace1" presStyleIdx="1" presStyleCnt="8" custLinFactNeighborY="-20000"/>
      <dgm:spPr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</dgm:spPr>
    </dgm:pt>
    <dgm:pt modelId="{8714E5E9-7B86-440D-96EF-215F54BE6301}" type="pres">
      <dgm:prSet presAssocID="{AE6078B3-4499-4770-BEE8-2593C154F8A7}" presName="txNode" presStyleLbl="node1" presStyleIdx="1" presStyleCnt="8">
        <dgm:presLayoutVars>
          <dgm:bulletEnabled val="1"/>
        </dgm:presLayoutVars>
      </dgm:prSet>
      <dgm:spPr/>
    </dgm:pt>
    <dgm:pt modelId="{4AE8E1C3-D748-40A3-B491-AABBE0D76097}" type="pres">
      <dgm:prSet presAssocID="{78525DFA-668A-45E8-9501-7FFE291B36EB}" presName="sibTrans" presStyleLbl="sibTrans2D1" presStyleIdx="1" presStyleCnt="7"/>
      <dgm:spPr/>
    </dgm:pt>
    <dgm:pt modelId="{BC86CB91-C017-4E81-9B87-AAB505F2949E}" type="pres">
      <dgm:prSet presAssocID="{78525DFA-668A-45E8-9501-7FFE291B36EB}" presName="connTx" presStyleLbl="sibTrans2D1" presStyleIdx="1" presStyleCnt="7"/>
      <dgm:spPr/>
    </dgm:pt>
    <dgm:pt modelId="{41B49961-4D6D-4811-B5D2-B4AF6118A738}" type="pres">
      <dgm:prSet presAssocID="{A00FB243-59E3-4067-8402-33E3FE82400D}" presName="composite" presStyleCnt="0"/>
      <dgm:spPr/>
    </dgm:pt>
    <dgm:pt modelId="{75046D94-E6FF-4C1D-A31F-85B455EEEB7A}" type="pres">
      <dgm:prSet presAssocID="{A00FB243-59E3-4067-8402-33E3FE82400D}" presName="imagSh" presStyleLbl="bgImgPlace1" presStyleIdx="2" presStyleCnt="8" custLinFactNeighborX="-1018" custLinFactNeighborY="-20000"/>
      <dgm:spPr>
        <a:blipFill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</dgm:spPr>
    </dgm:pt>
    <dgm:pt modelId="{DB7951EA-11F5-4104-9935-81C40E99B1E0}" type="pres">
      <dgm:prSet presAssocID="{A00FB243-59E3-4067-8402-33E3FE82400D}" presName="txNode" presStyleLbl="node1" presStyleIdx="2" presStyleCnt="8">
        <dgm:presLayoutVars>
          <dgm:bulletEnabled val="1"/>
        </dgm:presLayoutVars>
      </dgm:prSet>
      <dgm:spPr/>
    </dgm:pt>
    <dgm:pt modelId="{5A04C0D2-CEA4-422C-BB5D-A64C6DE8072A}" type="pres">
      <dgm:prSet presAssocID="{BA5D101B-0BA0-47AB-A3A7-EBC8DEACF88F}" presName="sibTrans" presStyleLbl="sibTrans2D1" presStyleIdx="2" presStyleCnt="7"/>
      <dgm:spPr/>
    </dgm:pt>
    <dgm:pt modelId="{FF3A6981-8985-4F52-A859-3CC719BDDBF3}" type="pres">
      <dgm:prSet presAssocID="{BA5D101B-0BA0-47AB-A3A7-EBC8DEACF88F}" presName="connTx" presStyleLbl="sibTrans2D1" presStyleIdx="2" presStyleCnt="7"/>
      <dgm:spPr/>
    </dgm:pt>
    <dgm:pt modelId="{4C50FDEF-A42B-4A5D-9B5F-C62E27407EC1}" type="pres">
      <dgm:prSet presAssocID="{86CFF7B6-92A7-46F4-AF2C-78C14DF375E3}" presName="composite" presStyleCnt="0"/>
      <dgm:spPr/>
    </dgm:pt>
    <dgm:pt modelId="{65E0C1B1-D6BC-4FC9-83BC-04DE8E2C485E}" type="pres">
      <dgm:prSet presAssocID="{86CFF7B6-92A7-46F4-AF2C-78C14DF375E3}" presName="imagSh" presStyleLbl="bgImgPlace1" presStyleIdx="3" presStyleCnt="8" custLinFactNeighborX="-1018" custLinFactNeighborY="-20000"/>
      <dgm:spPr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EBF2AB9B-C53F-4A82-8146-4F6772A9B41B}" type="pres">
      <dgm:prSet presAssocID="{86CFF7B6-92A7-46F4-AF2C-78C14DF375E3}" presName="txNode" presStyleLbl="node1" presStyleIdx="3" presStyleCnt="8">
        <dgm:presLayoutVars>
          <dgm:bulletEnabled val="1"/>
        </dgm:presLayoutVars>
      </dgm:prSet>
      <dgm:spPr/>
    </dgm:pt>
    <dgm:pt modelId="{D1FFE56B-F528-4817-AD28-12C59C3C3656}" type="pres">
      <dgm:prSet presAssocID="{4A5FA11E-44F1-4E0D-B695-54ABC898D39A}" presName="sibTrans" presStyleLbl="sibTrans2D1" presStyleIdx="3" presStyleCnt="7"/>
      <dgm:spPr/>
    </dgm:pt>
    <dgm:pt modelId="{5DEE68C9-9214-4A5C-BB8E-974514F39739}" type="pres">
      <dgm:prSet presAssocID="{4A5FA11E-44F1-4E0D-B695-54ABC898D39A}" presName="connTx" presStyleLbl="sibTrans2D1" presStyleIdx="3" presStyleCnt="7"/>
      <dgm:spPr/>
    </dgm:pt>
    <dgm:pt modelId="{69B2F67D-E1C9-4A89-9182-6F9F57FF6785}" type="pres">
      <dgm:prSet presAssocID="{ADC359C7-EFAA-41FC-83C0-8DCF7C297DB3}" presName="composite" presStyleCnt="0"/>
      <dgm:spPr/>
    </dgm:pt>
    <dgm:pt modelId="{D736E929-A68B-4C61-83CD-3D7AB674D350}" type="pres">
      <dgm:prSet presAssocID="{ADC359C7-EFAA-41FC-83C0-8DCF7C297DB3}" presName="imagSh" presStyleLbl="bgImgPlace1" presStyleIdx="4" presStyleCnt="8" custLinFactNeighborX="-1018" custLinFactNeighborY="-20000"/>
      <dgm:spPr>
        <a:blipFill>
          <a:blip xmlns:r="http://schemas.openxmlformats.org/officeDocument/2006/relationships"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</dgm:spPr>
    </dgm:pt>
    <dgm:pt modelId="{DF1EC7E6-12F1-47B3-8E5B-57BDB81B8A81}" type="pres">
      <dgm:prSet presAssocID="{ADC359C7-EFAA-41FC-83C0-8DCF7C297DB3}" presName="txNode" presStyleLbl="node1" presStyleIdx="4" presStyleCnt="8">
        <dgm:presLayoutVars>
          <dgm:bulletEnabled val="1"/>
        </dgm:presLayoutVars>
      </dgm:prSet>
      <dgm:spPr/>
    </dgm:pt>
    <dgm:pt modelId="{CC31693B-AE33-4F37-BC90-9B209B9E08E9}" type="pres">
      <dgm:prSet presAssocID="{4260D58B-648A-490C-ADD8-FC3A58740B1D}" presName="sibTrans" presStyleLbl="sibTrans2D1" presStyleIdx="4" presStyleCnt="7"/>
      <dgm:spPr/>
    </dgm:pt>
    <dgm:pt modelId="{B157F5EF-BAAF-4533-AC6E-B6AC9229EA65}" type="pres">
      <dgm:prSet presAssocID="{4260D58B-648A-490C-ADD8-FC3A58740B1D}" presName="connTx" presStyleLbl="sibTrans2D1" presStyleIdx="4" presStyleCnt="7"/>
      <dgm:spPr/>
    </dgm:pt>
    <dgm:pt modelId="{CF018B11-5D4C-433C-8069-63197DD6DB26}" type="pres">
      <dgm:prSet presAssocID="{82705182-D757-492B-B272-15DFF7D19F7D}" presName="composite" presStyleCnt="0"/>
      <dgm:spPr/>
    </dgm:pt>
    <dgm:pt modelId="{44B439E1-F0D2-44FD-A5C7-0E9AF3288718}" type="pres">
      <dgm:prSet presAssocID="{82705182-D757-492B-B272-15DFF7D19F7D}" presName="imagSh" presStyleLbl="bgImgPlace1" presStyleIdx="5" presStyleCnt="8" custLinFactNeighborY="-20000"/>
      <dgm:spPr>
        <a:blipFill>
          <a:blip xmlns:r="http://schemas.openxmlformats.org/officeDocument/2006/relationships"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D666430-C9CD-474F-B306-74A61CE62981}" type="pres">
      <dgm:prSet presAssocID="{82705182-D757-492B-B272-15DFF7D19F7D}" presName="txNode" presStyleLbl="node1" presStyleIdx="5" presStyleCnt="8">
        <dgm:presLayoutVars>
          <dgm:bulletEnabled val="1"/>
        </dgm:presLayoutVars>
      </dgm:prSet>
      <dgm:spPr/>
    </dgm:pt>
    <dgm:pt modelId="{6561D3C4-9FD4-44E9-9612-40001AAC3126}" type="pres">
      <dgm:prSet presAssocID="{4F1E3E43-433F-49F9-B74D-53459FA5E011}" presName="sibTrans" presStyleLbl="sibTrans2D1" presStyleIdx="5" presStyleCnt="7"/>
      <dgm:spPr/>
    </dgm:pt>
    <dgm:pt modelId="{3B5375C6-BD05-48E4-B394-ABBCAB24B780}" type="pres">
      <dgm:prSet presAssocID="{4F1E3E43-433F-49F9-B74D-53459FA5E011}" presName="connTx" presStyleLbl="sibTrans2D1" presStyleIdx="5" presStyleCnt="7"/>
      <dgm:spPr/>
    </dgm:pt>
    <dgm:pt modelId="{659A1F08-E8BD-4272-B555-0B5C2E739044}" type="pres">
      <dgm:prSet presAssocID="{02612849-EACB-4A0B-89FC-CE1353505AF0}" presName="composite" presStyleCnt="0"/>
      <dgm:spPr/>
    </dgm:pt>
    <dgm:pt modelId="{EAE91076-E828-49ED-AD09-7EA3D54E8892}" type="pres">
      <dgm:prSet presAssocID="{02612849-EACB-4A0B-89FC-CE1353505AF0}" presName="imagSh" presStyleLbl="bgImgPlace1" presStyleIdx="6" presStyleCnt="8" custLinFactNeighborY="-20000"/>
      <dgm:spPr>
        <a:blipFill>
          <a:blip xmlns:r="http://schemas.openxmlformats.org/officeDocument/2006/relationships"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526376E-145D-4BF3-8042-A9B06B4971E2}" type="pres">
      <dgm:prSet presAssocID="{02612849-EACB-4A0B-89FC-CE1353505AF0}" presName="txNode" presStyleLbl="node1" presStyleIdx="6" presStyleCnt="8">
        <dgm:presLayoutVars>
          <dgm:bulletEnabled val="1"/>
        </dgm:presLayoutVars>
      </dgm:prSet>
      <dgm:spPr/>
    </dgm:pt>
    <dgm:pt modelId="{DAB1AD33-A15A-45BD-B07A-89489DBE1053}" type="pres">
      <dgm:prSet presAssocID="{14D40CD4-73F9-4272-963A-27F2D84B21B4}" presName="sibTrans" presStyleLbl="sibTrans2D1" presStyleIdx="6" presStyleCnt="7"/>
      <dgm:spPr/>
    </dgm:pt>
    <dgm:pt modelId="{5C4C7DF7-7BD2-48B0-A3FF-2F06A1053363}" type="pres">
      <dgm:prSet presAssocID="{14D40CD4-73F9-4272-963A-27F2D84B21B4}" presName="connTx" presStyleLbl="sibTrans2D1" presStyleIdx="6" presStyleCnt="7"/>
      <dgm:spPr/>
    </dgm:pt>
    <dgm:pt modelId="{3F06FD27-A9E8-4FE9-819E-AE60EB2AE6B4}" type="pres">
      <dgm:prSet presAssocID="{AEBA2F0B-1B02-4899-BEC5-3279F6E62F34}" presName="composite" presStyleCnt="0"/>
      <dgm:spPr/>
    </dgm:pt>
    <dgm:pt modelId="{510C959C-2C22-4106-AB58-1B4CEC93B828}" type="pres">
      <dgm:prSet presAssocID="{AEBA2F0B-1B02-4899-BEC5-3279F6E62F34}" presName="imagSh" presStyleLbl="bgImgPlace1" presStyleIdx="7" presStyleCnt="8" custLinFactNeighborY="-20000"/>
      <dgm:spPr>
        <a:blipFill>
          <a:blip xmlns:r="http://schemas.openxmlformats.org/officeDocument/2006/relationships"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F9E66B7-940B-4216-899C-B3058D0F3613}" type="pres">
      <dgm:prSet presAssocID="{AEBA2F0B-1B02-4899-BEC5-3279F6E62F34}" presName="txNode" presStyleLbl="node1" presStyleIdx="7" presStyleCnt="8">
        <dgm:presLayoutVars>
          <dgm:bulletEnabled val="1"/>
        </dgm:presLayoutVars>
      </dgm:prSet>
      <dgm:spPr/>
    </dgm:pt>
  </dgm:ptLst>
  <dgm:cxnLst>
    <dgm:cxn modelId="{48475707-C197-4A25-B790-BBB1172395D1}" type="presOf" srcId="{0EBA45FA-D440-4E58-AC73-F1AFD7FD1B41}" destId="{FE257C9D-F0FF-4EDD-A675-59EC3E7BE39C}" srcOrd="1" destOrd="0" presId="urn:microsoft.com/office/officeart/2005/8/layout/hProcess10"/>
    <dgm:cxn modelId="{559F3E16-56AA-4D86-9FB5-1EDB6F248ACB}" type="presOf" srcId="{4260D58B-648A-490C-ADD8-FC3A58740B1D}" destId="{CC31693B-AE33-4F37-BC90-9B209B9E08E9}" srcOrd="0" destOrd="0" presId="urn:microsoft.com/office/officeart/2005/8/layout/hProcess10"/>
    <dgm:cxn modelId="{EC57862A-C590-4715-8B9D-BC41F85D11F7}" type="presOf" srcId="{78525DFA-668A-45E8-9501-7FFE291B36EB}" destId="{4AE8E1C3-D748-40A3-B491-AABBE0D76097}" srcOrd="0" destOrd="0" presId="urn:microsoft.com/office/officeart/2005/8/layout/hProcess10"/>
    <dgm:cxn modelId="{BBD08C5C-8CF4-4400-B774-5BFA59C6D82D}" srcId="{15E8AEFB-A4B1-444A-A591-C79CF3BB79BF}" destId="{AF7BE4DF-08B8-4AB1-B303-8B63C6239FD5}" srcOrd="0" destOrd="0" parTransId="{61823146-D217-488E-8703-48E2434B7235}" sibTransId="{0EBA45FA-D440-4E58-AC73-F1AFD7FD1B41}"/>
    <dgm:cxn modelId="{754F5C5F-7403-4743-A371-0F9EE2CF31E7}" type="presOf" srcId="{82705182-D757-492B-B272-15DFF7D19F7D}" destId="{1D666430-C9CD-474F-B306-74A61CE62981}" srcOrd="0" destOrd="0" presId="urn:microsoft.com/office/officeart/2005/8/layout/hProcess10"/>
    <dgm:cxn modelId="{64988D5F-B9AB-4C5E-8145-5D9164CEB5DA}" type="presOf" srcId="{4F1E3E43-433F-49F9-B74D-53459FA5E011}" destId="{3B5375C6-BD05-48E4-B394-ABBCAB24B780}" srcOrd="1" destOrd="0" presId="urn:microsoft.com/office/officeart/2005/8/layout/hProcess10"/>
    <dgm:cxn modelId="{4F458C4D-AC98-4A3E-AE9E-C06C4288B37C}" type="presOf" srcId="{AE6078B3-4499-4770-BEE8-2593C154F8A7}" destId="{8714E5E9-7B86-440D-96EF-215F54BE6301}" srcOrd="0" destOrd="0" presId="urn:microsoft.com/office/officeart/2005/8/layout/hProcess10"/>
    <dgm:cxn modelId="{1269734E-0EF4-4021-8FEA-1548BB5F3BFA}" srcId="{15E8AEFB-A4B1-444A-A591-C79CF3BB79BF}" destId="{A00FB243-59E3-4067-8402-33E3FE82400D}" srcOrd="2" destOrd="0" parTransId="{3BCDBF22-3555-4BE4-89FB-91DE57E4D677}" sibTransId="{BA5D101B-0BA0-47AB-A3A7-EBC8DEACF88F}"/>
    <dgm:cxn modelId="{D52BF853-CF77-46D2-A73B-E9C41F0A65A7}" type="presOf" srcId="{4260D58B-648A-490C-ADD8-FC3A58740B1D}" destId="{B157F5EF-BAAF-4533-AC6E-B6AC9229EA65}" srcOrd="1" destOrd="0" presId="urn:microsoft.com/office/officeart/2005/8/layout/hProcess10"/>
    <dgm:cxn modelId="{111BC875-B3CE-4DD0-989E-EF4D472A02D7}" type="presOf" srcId="{4A5FA11E-44F1-4E0D-B695-54ABC898D39A}" destId="{D1FFE56B-F528-4817-AD28-12C59C3C3656}" srcOrd="0" destOrd="0" presId="urn:microsoft.com/office/officeart/2005/8/layout/hProcess10"/>
    <dgm:cxn modelId="{D87AFF77-D5FA-43E9-A27B-C800EBBAD1F2}" srcId="{15E8AEFB-A4B1-444A-A591-C79CF3BB79BF}" destId="{02612849-EACB-4A0B-89FC-CE1353505AF0}" srcOrd="6" destOrd="0" parTransId="{01A46844-8D2E-4E74-AA41-25138031F51B}" sibTransId="{14D40CD4-73F9-4272-963A-27F2D84B21B4}"/>
    <dgm:cxn modelId="{968A268B-9A23-40C2-A6E8-4852D0CBFCCE}" type="presOf" srcId="{0EBA45FA-D440-4E58-AC73-F1AFD7FD1B41}" destId="{A246215A-71F4-4900-8435-CBBC46D45688}" srcOrd="0" destOrd="0" presId="urn:microsoft.com/office/officeart/2005/8/layout/hProcess10"/>
    <dgm:cxn modelId="{FFEEC38D-A3BF-469D-BE60-E42F3801BFE6}" srcId="{15E8AEFB-A4B1-444A-A591-C79CF3BB79BF}" destId="{82705182-D757-492B-B272-15DFF7D19F7D}" srcOrd="5" destOrd="0" parTransId="{E3381AAE-9C06-413A-B2F7-2EDDF3F50D1F}" sibTransId="{4F1E3E43-433F-49F9-B74D-53459FA5E011}"/>
    <dgm:cxn modelId="{5F7B7099-DE8D-43A0-898C-009FBFDCE4A6}" type="presOf" srcId="{ADC359C7-EFAA-41FC-83C0-8DCF7C297DB3}" destId="{DF1EC7E6-12F1-47B3-8E5B-57BDB81B8A81}" srcOrd="0" destOrd="0" presId="urn:microsoft.com/office/officeart/2005/8/layout/hProcess10"/>
    <dgm:cxn modelId="{DEA4379B-D627-42B7-960F-9F483896482A}" type="presOf" srcId="{86CFF7B6-92A7-46F4-AF2C-78C14DF375E3}" destId="{EBF2AB9B-C53F-4A82-8146-4F6772A9B41B}" srcOrd="0" destOrd="0" presId="urn:microsoft.com/office/officeart/2005/8/layout/hProcess10"/>
    <dgm:cxn modelId="{0DAE2D9E-AE0B-4483-A076-C8EAA189BCD7}" type="presOf" srcId="{A00FB243-59E3-4067-8402-33E3FE82400D}" destId="{DB7951EA-11F5-4104-9935-81C40E99B1E0}" srcOrd="0" destOrd="0" presId="urn:microsoft.com/office/officeart/2005/8/layout/hProcess10"/>
    <dgm:cxn modelId="{E131CC9F-651D-42FE-9B0D-5F58B4C9A3DA}" type="presOf" srcId="{78525DFA-668A-45E8-9501-7FFE291B36EB}" destId="{BC86CB91-C017-4E81-9B87-AAB505F2949E}" srcOrd="1" destOrd="0" presId="urn:microsoft.com/office/officeart/2005/8/layout/hProcess10"/>
    <dgm:cxn modelId="{EED879A4-8D85-4EDA-908E-2F4E48E70E5A}" srcId="{15E8AEFB-A4B1-444A-A591-C79CF3BB79BF}" destId="{ADC359C7-EFAA-41FC-83C0-8DCF7C297DB3}" srcOrd="4" destOrd="0" parTransId="{944478D9-A27F-4596-9A4F-F8739E10BA7F}" sibTransId="{4260D58B-648A-490C-ADD8-FC3A58740B1D}"/>
    <dgm:cxn modelId="{EF5EC8A5-EEA0-40AA-AC0A-01385DEFEA7D}" type="presOf" srcId="{15E8AEFB-A4B1-444A-A591-C79CF3BB79BF}" destId="{4409D0C2-964A-4ABC-B733-13307330570C}" srcOrd="0" destOrd="0" presId="urn:microsoft.com/office/officeart/2005/8/layout/hProcess10"/>
    <dgm:cxn modelId="{EB2983B0-0DB4-48B2-ABF3-4DDC95F0405A}" type="presOf" srcId="{14D40CD4-73F9-4272-963A-27F2D84B21B4}" destId="{DAB1AD33-A15A-45BD-B07A-89489DBE1053}" srcOrd="0" destOrd="0" presId="urn:microsoft.com/office/officeart/2005/8/layout/hProcess10"/>
    <dgm:cxn modelId="{8C4F99B4-07CF-4020-8731-ECCBAE67330E}" type="presOf" srcId="{14D40CD4-73F9-4272-963A-27F2D84B21B4}" destId="{5C4C7DF7-7BD2-48B0-A3FF-2F06A1053363}" srcOrd="1" destOrd="0" presId="urn:microsoft.com/office/officeart/2005/8/layout/hProcess10"/>
    <dgm:cxn modelId="{B71F36C9-8DFD-43C5-87DF-045543F2B97D}" srcId="{15E8AEFB-A4B1-444A-A591-C79CF3BB79BF}" destId="{AEBA2F0B-1B02-4899-BEC5-3279F6E62F34}" srcOrd="7" destOrd="0" parTransId="{C4F343C6-C62B-4CBD-90BE-07214C454E87}" sibTransId="{891D0C7D-5FB6-450C-A49A-87F14B024E3F}"/>
    <dgm:cxn modelId="{599B54D2-F2EC-42FF-AEF8-EA9E43CACF5D}" type="presOf" srcId="{BA5D101B-0BA0-47AB-A3A7-EBC8DEACF88F}" destId="{5A04C0D2-CEA4-422C-BB5D-A64C6DE8072A}" srcOrd="0" destOrd="0" presId="urn:microsoft.com/office/officeart/2005/8/layout/hProcess10"/>
    <dgm:cxn modelId="{6E8CF2D7-F67D-414A-BC6B-38EF7E5CC700}" srcId="{15E8AEFB-A4B1-444A-A591-C79CF3BB79BF}" destId="{86CFF7B6-92A7-46F4-AF2C-78C14DF375E3}" srcOrd="3" destOrd="0" parTransId="{8522FD09-CB35-491F-8526-ED80C67C9A5D}" sibTransId="{4A5FA11E-44F1-4E0D-B695-54ABC898D39A}"/>
    <dgm:cxn modelId="{56AD3CE3-DF88-4AE7-9903-F1014ECA3102}" type="presOf" srcId="{02612849-EACB-4A0B-89FC-CE1353505AF0}" destId="{A526376E-145D-4BF3-8042-A9B06B4971E2}" srcOrd="0" destOrd="0" presId="urn:microsoft.com/office/officeart/2005/8/layout/hProcess10"/>
    <dgm:cxn modelId="{DDF798E5-413B-4EC7-8BB5-CE028587ED31}" type="presOf" srcId="{4A5FA11E-44F1-4E0D-B695-54ABC898D39A}" destId="{5DEE68C9-9214-4A5C-BB8E-974514F39739}" srcOrd="1" destOrd="0" presId="urn:microsoft.com/office/officeart/2005/8/layout/hProcess10"/>
    <dgm:cxn modelId="{9A318AE6-3ED3-4BA3-8543-66A4CD23B9F1}" srcId="{15E8AEFB-A4B1-444A-A591-C79CF3BB79BF}" destId="{AE6078B3-4499-4770-BEE8-2593C154F8A7}" srcOrd="1" destOrd="0" parTransId="{27D812F5-5610-46DB-BE58-B5E49714C05C}" sibTransId="{78525DFA-668A-45E8-9501-7FFE291B36EB}"/>
    <dgm:cxn modelId="{E0A401E7-7100-4ED8-971B-EE02BD2C7E9D}" type="presOf" srcId="{BA5D101B-0BA0-47AB-A3A7-EBC8DEACF88F}" destId="{FF3A6981-8985-4F52-A859-3CC719BDDBF3}" srcOrd="1" destOrd="0" presId="urn:microsoft.com/office/officeart/2005/8/layout/hProcess10"/>
    <dgm:cxn modelId="{607362F2-4C58-4931-907F-C8CAC81465CC}" type="presOf" srcId="{4F1E3E43-433F-49F9-B74D-53459FA5E011}" destId="{6561D3C4-9FD4-44E9-9612-40001AAC3126}" srcOrd="0" destOrd="0" presId="urn:microsoft.com/office/officeart/2005/8/layout/hProcess10"/>
    <dgm:cxn modelId="{5E9B01FD-3E2D-435F-A736-221A34D47310}" type="presOf" srcId="{AEBA2F0B-1B02-4899-BEC5-3279F6E62F34}" destId="{EF9E66B7-940B-4216-899C-B3058D0F3613}" srcOrd="0" destOrd="0" presId="urn:microsoft.com/office/officeart/2005/8/layout/hProcess10"/>
    <dgm:cxn modelId="{13BA7AFD-5E05-462E-B0E5-32A01C22E62A}" type="presOf" srcId="{AF7BE4DF-08B8-4AB1-B303-8B63C6239FD5}" destId="{280950D9-9D32-4FFA-96EC-00DAC51D0D4E}" srcOrd="0" destOrd="0" presId="urn:microsoft.com/office/officeart/2005/8/layout/hProcess10"/>
    <dgm:cxn modelId="{EBD94042-FF11-45D3-AF06-EAB2E784A030}" type="presParOf" srcId="{4409D0C2-964A-4ABC-B733-13307330570C}" destId="{CEF0E0ED-08C9-4A07-80F4-A4F2702F6E31}" srcOrd="0" destOrd="0" presId="urn:microsoft.com/office/officeart/2005/8/layout/hProcess10"/>
    <dgm:cxn modelId="{F9A7B81B-7E89-461C-80D1-AF7781930D02}" type="presParOf" srcId="{CEF0E0ED-08C9-4A07-80F4-A4F2702F6E31}" destId="{5CF7F1D4-A798-4F01-930D-116A4BD34296}" srcOrd="0" destOrd="0" presId="urn:microsoft.com/office/officeart/2005/8/layout/hProcess10"/>
    <dgm:cxn modelId="{67D7193B-7C2C-45EA-90C4-BCFC5953C387}" type="presParOf" srcId="{CEF0E0ED-08C9-4A07-80F4-A4F2702F6E31}" destId="{280950D9-9D32-4FFA-96EC-00DAC51D0D4E}" srcOrd="1" destOrd="0" presId="urn:microsoft.com/office/officeart/2005/8/layout/hProcess10"/>
    <dgm:cxn modelId="{A9418A4B-49D4-4B0A-8153-12778DEC9CD1}" type="presParOf" srcId="{4409D0C2-964A-4ABC-B733-13307330570C}" destId="{A246215A-71F4-4900-8435-CBBC46D45688}" srcOrd="1" destOrd="0" presId="urn:microsoft.com/office/officeart/2005/8/layout/hProcess10"/>
    <dgm:cxn modelId="{3008CA87-F19B-41FD-BE32-6F3E037D55B6}" type="presParOf" srcId="{A246215A-71F4-4900-8435-CBBC46D45688}" destId="{FE257C9D-F0FF-4EDD-A675-59EC3E7BE39C}" srcOrd="0" destOrd="0" presId="urn:microsoft.com/office/officeart/2005/8/layout/hProcess10"/>
    <dgm:cxn modelId="{5E3DD385-0CD8-4467-B1DC-2CEBAC7F9D21}" type="presParOf" srcId="{4409D0C2-964A-4ABC-B733-13307330570C}" destId="{114B74CE-2F6F-4307-8C56-9DAAE8D3950E}" srcOrd="2" destOrd="0" presId="urn:microsoft.com/office/officeart/2005/8/layout/hProcess10"/>
    <dgm:cxn modelId="{14B7CEAC-C437-4C7E-BDF4-1222FC2827DE}" type="presParOf" srcId="{114B74CE-2F6F-4307-8C56-9DAAE8D3950E}" destId="{53FC39C5-9C2C-4991-9A4A-0319F4982809}" srcOrd="0" destOrd="0" presId="urn:microsoft.com/office/officeart/2005/8/layout/hProcess10"/>
    <dgm:cxn modelId="{5793D0AE-80A2-4EB3-BE46-8407B9DD1BA6}" type="presParOf" srcId="{114B74CE-2F6F-4307-8C56-9DAAE8D3950E}" destId="{8714E5E9-7B86-440D-96EF-215F54BE6301}" srcOrd="1" destOrd="0" presId="urn:microsoft.com/office/officeart/2005/8/layout/hProcess10"/>
    <dgm:cxn modelId="{B1706C7B-5591-4F69-AF2C-AA7D8EB2B6B5}" type="presParOf" srcId="{4409D0C2-964A-4ABC-B733-13307330570C}" destId="{4AE8E1C3-D748-40A3-B491-AABBE0D76097}" srcOrd="3" destOrd="0" presId="urn:microsoft.com/office/officeart/2005/8/layout/hProcess10"/>
    <dgm:cxn modelId="{84A7066B-D59A-4EA6-A23C-145A96406BB1}" type="presParOf" srcId="{4AE8E1C3-D748-40A3-B491-AABBE0D76097}" destId="{BC86CB91-C017-4E81-9B87-AAB505F2949E}" srcOrd="0" destOrd="0" presId="urn:microsoft.com/office/officeart/2005/8/layout/hProcess10"/>
    <dgm:cxn modelId="{AC4A7A27-52E5-479F-9E40-1B6474A9A339}" type="presParOf" srcId="{4409D0C2-964A-4ABC-B733-13307330570C}" destId="{41B49961-4D6D-4811-B5D2-B4AF6118A738}" srcOrd="4" destOrd="0" presId="urn:microsoft.com/office/officeart/2005/8/layout/hProcess10"/>
    <dgm:cxn modelId="{EFC867DC-86BB-4F6D-82E1-67AA574EF859}" type="presParOf" srcId="{41B49961-4D6D-4811-B5D2-B4AF6118A738}" destId="{75046D94-E6FF-4C1D-A31F-85B455EEEB7A}" srcOrd="0" destOrd="0" presId="urn:microsoft.com/office/officeart/2005/8/layout/hProcess10"/>
    <dgm:cxn modelId="{D9177A40-6C55-47D9-9488-1E3B7E98959F}" type="presParOf" srcId="{41B49961-4D6D-4811-B5D2-B4AF6118A738}" destId="{DB7951EA-11F5-4104-9935-81C40E99B1E0}" srcOrd="1" destOrd="0" presId="urn:microsoft.com/office/officeart/2005/8/layout/hProcess10"/>
    <dgm:cxn modelId="{970AF0FB-02D2-4A69-B64A-366A135598B7}" type="presParOf" srcId="{4409D0C2-964A-4ABC-B733-13307330570C}" destId="{5A04C0D2-CEA4-422C-BB5D-A64C6DE8072A}" srcOrd="5" destOrd="0" presId="urn:microsoft.com/office/officeart/2005/8/layout/hProcess10"/>
    <dgm:cxn modelId="{98411CE7-A885-4339-8EDC-885FE6D027F2}" type="presParOf" srcId="{5A04C0D2-CEA4-422C-BB5D-A64C6DE8072A}" destId="{FF3A6981-8985-4F52-A859-3CC719BDDBF3}" srcOrd="0" destOrd="0" presId="urn:microsoft.com/office/officeart/2005/8/layout/hProcess10"/>
    <dgm:cxn modelId="{2A096C6B-E018-479A-94B9-D69610195019}" type="presParOf" srcId="{4409D0C2-964A-4ABC-B733-13307330570C}" destId="{4C50FDEF-A42B-4A5D-9B5F-C62E27407EC1}" srcOrd="6" destOrd="0" presId="urn:microsoft.com/office/officeart/2005/8/layout/hProcess10"/>
    <dgm:cxn modelId="{19ACF828-8992-4996-B61C-FAA6020D8803}" type="presParOf" srcId="{4C50FDEF-A42B-4A5D-9B5F-C62E27407EC1}" destId="{65E0C1B1-D6BC-4FC9-83BC-04DE8E2C485E}" srcOrd="0" destOrd="0" presId="urn:microsoft.com/office/officeart/2005/8/layout/hProcess10"/>
    <dgm:cxn modelId="{5C7F021C-7778-477A-8E08-213666FDD8D3}" type="presParOf" srcId="{4C50FDEF-A42B-4A5D-9B5F-C62E27407EC1}" destId="{EBF2AB9B-C53F-4A82-8146-4F6772A9B41B}" srcOrd="1" destOrd="0" presId="urn:microsoft.com/office/officeart/2005/8/layout/hProcess10"/>
    <dgm:cxn modelId="{91DD0596-EEB8-4A02-99BC-F17017E00B60}" type="presParOf" srcId="{4409D0C2-964A-4ABC-B733-13307330570C}" destId="{D1FFE56B-F528-4817-AD28-12C59C3C3656}" srcOrd="7" destOrd="0" presId="urn:microsoft.com/office/officeart/2005/8/layout/hProcess10"/>
    <dgm:cxn modelId="{7F754F41-79A7-4ADF-9366-8D6877D789E1}" type="presParOf" srcId="{D1FFE56B-F528-4817-AD28-12C59C3C3656}" destId="{5DEE68C9-9214-4A5C-BB8E-974514F39739}" srcOrd="0" destOrd="0" presId="urn:microsoft.com/office/officeart/2005/8/layout/hProcess10"/>
    <dgm:cxn modelId="{61C4672D-8D01-4AD0-A02E-ED823C1F7614}" type="presParOf" srcId="{4409D0C2-964A-4ABC-B733-13307330570C}" destId="{69B2F67D-E1C9-4A89-9182-6F9F57FF6785}" srcOrd="8" destOrd="0" presId="urn:microsoft.com/office/officeart/2005/8/layout/hProcess10"/>
    <dgm:cxn modelId="{D8CF84F2-F877-407B-A60E-C2B211C7F19E}" type="presParOf" srcId="{69B2F67D-E1C9-4A89-9182-6F9F57FF6785}" destId="{D736E929-A68B-4C61-83CD-3D7AB674D350}" srcOrd="0" destOrd="0" presId="urn:microsoft.com/office/officeart/2005/8/layout/hProcess10"/>
    <dgm:cxn modelId="{A2A8F254-1841-4D62-B6F9-4BBACA9D45DC}" type="presParOf" srcId="{69B2F67D-E1C9-4A89-9182-6F9F57FF6785}" destId="{DF1EC7E6-12F1-47B3-8E5B-57BDB81B8A81}" srcOrd="1" destOrd="0" presId="urn:microsoft.com/office/officeart/2005/8/layout/hProcess10"/>
    <dgm:cxn modelId="{2D6C2F79-57BA-473E-9EE8-69F1FC43AA69}" type="presParOf" srcId="{4409D0C2-964A-4ABC-B733-13307330570C}" destId="{CC31693B-AE33-4F37-BC90-9B209B9E08E9}" srcOrd="9" destOrd="0" presId="urn:microsoft.com/office/officeart/2005/8/layout/hProcess10"/>
    <dgm:cxn modelId="{1C8B3B3C-038B-4F19-A161-33AAAF533B4C}" type="presParOf" srcId="{CC31693B-AE33-4F37-BC90-9B209B9E08E9}" destId="{B157F5EF-BAAF-4533-AC6E-B6AC9229EA65}" srcOrd="0" destOrd="0" presId="urn:microsoft.com/office/officeart/2005/8/layout/hProcess10"/>
    <dgm:cxn modelId="{122108E8-E6F6-4570-8CB0-6058377B6173}" type="presParOf" srcId="{4409D0C2-964A-4ABC-B733-13307330570C}" destId="{CF018B11-5D4C-433C-8069-63197DD6DB26}" srcOrd="10" destOrd="0" presId="urn:microsoft.com/office/officeart/2005/8/layout/hProcess10"/>
    <dgm:cxn modelId="{25E11799-E992-413A-8678-1595F74C4FD4}" type="presParOf" srcId="{CF018B11-5D4C-433C-8069-63197DD6DB26}" destId="{44B439E1-F0D2-44FD-A5C7-0E9AF3288718}" srcOrd="0" destOrd="0" presId="urn:microsoft.com/office/officeart/2005/8/layout/hProcess10"/>
    <dgm:cxn modelId="{498DF072-6FF4-43D8-AC48-276166FA941A}" type="presParOf" srcId="{CF018B11-5D4C-433C-8069-63197DD6DB26}" destId="{1D666430-C9CD-474F-B306-74A61CE62981}" srcOrd="1" destOrd="0" presId="urn:microsoft.com/office/officeart/2005/8/layout/hProcess10"/>
    <dgm:cxn modelId="{5EB85426-C52F-4688-A048-C6914DE7815B}" type="presParOf" srcId="{4409D0C2-964A-4ABC-B733-13307330570C}" destId="{6561D3C4-9FD4-44E9-9612-40001AAC3126}" srcOrd="11" destOrd="0" presId="urn:microsoft.com/office/officeart/2005/8/layout/hProcess10"/>
    <dgm:cxn modelId="{4AAC4E8C-9DB1-4F82-8A99-90756E3E95DD}" type="presParOf" srcId="{6561D3C4-9FD4-44E9-9612-40001AAC3126}" destId="{3B5375C6-BD05-48E4-B394-ABBCAB24B780}" srcOrd="0" destOrd="0" presId="urn:microsoft.com/office/officeart/2005/8/layout/hProcess10"/>
    <dgm:cxn modelId="{10B6FAC2-C61B-4B57-9AFA-C5A728E7D379}" type="presParOf" srcId="{4409D0C2-964A-4ABC-B733-13307330570C}" destId="{659A1F08-E8BD-4272-B555-0B5C2E739044}" srcOrd="12" destOrd="0" presId="urn:microsoft.com/office/officeart/2005/8/layout/hProcess10"/>
    <dgm:cxn modelId="{EB481F44-91F9-46AE-8FB2-246C3C61C0F2}" type="presParOf" srcId="{659A1F08-E8BD-4272-B555-0B5C2E739044}" destId="{EAE91076-E828-49ED-AD09-7EA3D54E8892}" srcOrd="0" destOrd="0" presId="urn:microsoft.com/office/officeart/2005/8/layout/hProcess10"/>
    <dgm:cxn modelId="{7B69ECA8-0055-4CE2-BAA0-595A8AFD4081}" type="presParOf" srcId="{659A1F08-E8BD-4272-B555-0B5C2E739044}" destId="{A526376E-145D-4BF3-8042-A9B06B4971E2}" srcOrd="1" destOrd="0" presId="urn:microsoft.com/office/officeart/2005/8/layout/hProcess10"/>
    <dgm:cxn modelId="{7E3B3617-DACF-443C-B084-B3979FBD9971}" type="presParOf" srcId="{4409D0C2-964A-4ABC-B733-13307330570C}" destId="{DAB1AD33-A15A-45BD-B07A-89489DBE1053}" srcOrd="13" destOrd="0" presId="urn:microsoft.com/office/officeart/2005/8/layout/hProcess10"/>
    <dgm:cxn modelId="{815ACC52-E7B6-4719-8D82-B02B72E4D5DE}" type="presParOf" srcId="{DAB1AD33-A15A-45BD-B07A-89489DBE1053}" destId="{5C4C7DF7-7BD2-48B0-A3FF-2F06A1053363}" srcOrd="0" destOrd="0" presId="urn:microsoft.com/office/officeart/2005/8/layout/hProcess10"/>
    <dgm:cxn modelId="{200A1228-7CAD-420C-8E2C-7655ED6D2982}" type="presParOf" srcId="{4409D0C2-964A-4ABC-B733-13307330570C}" destId="{3F06FD27-A9E8-4FE9-819E-AE60EB2AE6B4}" srcOrd="14" destOrd="0" presId="urn:microsoft.com/office/officeart/2005/8/layout/hProcess10"/>
    <dgm:cxn modelId="{237022E5-C9E2-4FF7-A8CF-163C1284B732}" type="presParOf" srcId="{3F06FD27-A9E8-4FE9-819E-AE60EB2AE6B4}" destId="{510C959C-2C22-4106-AB58-1B4CEC93B828}" srcOrd="0" destOrd="0" presId="urn:microsoft.com/office/officeart/2005/8/layout/hProcess10"/>
    <dgm:cxn modelId="{75437BB9-F151-4929-9BAF-D8A5F507083E}" type="presParOf" srcId="{3F06FD27-A9E8-4FE9-819E-AE60EB2AE6B4}" destId="{EF9E66B7-940B-4216-899C-B3058D0F361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284CE6-B2E3-4CBC-B711-6A2FAF0F5014}" type="doc">
      <dgm:prSet loTypeId="urn:microsoft.com/office/officeart/2005/8/layout/chevron2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AE"/>
        </a:p>
      </dgm:t>
    </dgm:pt>
    <dgm:pt modelId="{8DB249FF-6F90-4951-82B0-7E68EBCEB212}">
      <dgm:prSet phldrT="[Text]"/>
      <dgm:spPr/>
      <dgm:t>
        <a:bodyPr/>
        <a:lstStyle/>
        <a:p>
          <a:r>
            <a:rPr lang="en-GB" dirty="0"/>
            <a:t>Losses</a:t>
          </a:r>
          <a:endParaRPr lang="en-AE" dirty="0"/>
        </a:p>
      </dgm:t>
    </dgm:pt>
    <dgm:pt modelId="{82F3CEBB-2678-4EA4-AC8E-AC54FFCD90ED}" type="parTrans" cxnId="{3B94D502-F119-48DE-B0AF-F7FA3FECD345}">
      <dgm:prSet/>
      <dgm:spPr/>
      <dgm:t>
        <a:bodyPr/>
        <a:lstStyle/>
        <a:p>
          <a:endParaRPr lang="en-AE"/>
        </a:p>
      </dgm:t>
    </dgm:pt>
    <dgm:pt modelId="{D934BE24-D18F-4101-96C2-6D3B674DC04A}" type="sibTrans" cxnId="{3B94D502-F119-48DE-B0AF-F7FA3FECD345}">
      <dgm:prSet/>
      <dgm:spPr/>
      <dgm:t>
        <a:bodyPr/>
        <a:lstStyle/>
        <a:p>
          <a:endParaRPr lang="en-AE"/>
        </a:p>
      </dgm:t>
    </dgm:pt>
    <dgm:pt modelId="{0A82E0CE-8EF5-4667-A925-E3CC830C45B6}">
      <dgm:prSet phldrT="[Text]" custT="1"/>
      <dgm:spPr/>
      <dgm:t>
        <a:bodyPr/>
        <a:lstStyle/>
        <a:p>
          <a:r>
            <a:rPr lang="en-GB" sz="1800" dirty="0" err="1"/>
            <a:t>VaR</a:t>
          </a:r>
          <a:r>
            <a:rPr lang="en-GB" sz="1800" dirty="0"/>
            <a:t> calculates only the percentages of losses that exceeds the probability</a:t>
          </a:r>
          <a:endParaRPr lang="en-AE" sz="1800" dirty="0"/>
        </a:p>
      </dgm:t>
    </dgm:pt>
    <dgm:pt modelId="{2B50540E-B3FE-4CB5-BD12-76EAA82BB6A0}" type="parTrans" cxnId="{7DF6B49C-CF80-48CD-B8BC-1AF65ACF6D21}">
      <dgm:prSet/>
      <dgm:spPr/>
      <dgm:t>
        <a:bodyPr/>
        <a:lstStyle/>
        <a:p>
          <a:endParaRPr lang="en-AE"/>
        </a:p>
      </dgm:t>
    </dgm:pt>
    <dgm:pt modelId="{F54BDF40-B8E3-47DE-A1B2-0259505C8BFE}" type="sibTrans" cxnId="{7DF6B49C-CF80-48CD-B8BC-1AF65ACF6D21}">
      <dgm:prSet/>
      <dgm:spPr/>
      <dgm:t>
        <a:bodyPr/>
        <a:lstStyle/>
        <a:p>
          <a:endParaRPr lang="en-AE"/>
        </a:p>
      </dgm:t>
    </dgm:pt>
    <dgm:pt modelId="{1AD4D8CD-36C1-40C4-9453-F10C00037BB9}">
      <dgm:prSet phldrT="[Text]" custT="1"/>
      <dgm:spPr/>
      <dgm:t>
        <a:bodyPr/>
        <a:lstStyle/>
        <a:p>
          <a:r>
            <a:rPr lang="en-GB" sz="1800" dirty="0"/>
            <a:t>ES calculates the magnitude of losses</a:t>
          </a:r>
          <a:endParaRPr lang="en-AE" sz="1800" dirty="0"/>
        </a:p>
      </dgm:t>
    </dgm:pt>
    <dgm:pt modelId="{4AA1EEC4-EE86-4372-A881-126E15B4AF1D}" type="parTrans" cxnId="{82D9E82A-02FD-4A96-932C-843AE7A304A0}">
      <dgm:prSet/>
      <dgm:spPr/>
      <dgm:t>
        <a:bodyPr/>
        <a:lstStyle/>
        <a:p>
          <a:endParaRPr lang="en-AE"/>
        </a:p>
      </dgm:t>
    </dgm:pt>
    <dgm:pt modelId="{81920ED8-5401-48A4-AA5B-F42EC1426A06}" type="sibTrans" cxnId="{82D9E82A-02FD-4A96-932C-843AE7A304A0}">
      <dgm:prSet/>
      <dgm:spPr/>
      <dgm:t>
        <a:bodyPr/>
        <a:lstStyle/>
        <a:p>
          <a:endParaRPr lang="en-AE"/>
        </a:p>
      </dgm:t>
    </dgm:pt>
    <dgm:pt modelId="{10755ABA-B2DE-4DE4-9F81-439D166630D6}">
      <dgm:prSet phldrT="[Text]"/>
      <dgm:spPr/>
      <dgm:t>
        <a:bodyPr/>
        <a:lstStyle/>
        <a:p>
          <a:r>
            <a:rPr lang="en-GB" dirty="0"/>
            <a:t>Subadditivity</a:t>
          </a:r>
          <a:endParaRPr lang="en-AE" dirty="0"/>
        </a:p>
      </dgm:t>
    </dgm:pt>
    <dgm:pt modelId="{C57AD550-8B1B-4FB8-A932-AAA031AC912C}" type="parTrans" cxnId="{666AFAEF-3ADC-4E01-B075-0F13963BFA72}">
      <dgm:prSet/>
      <dgm:spPr/>
      <dgm:t>
        <a:bodyPr/>
        <a:lstStyle/>
        <a:p>
          <a:endParaRPr lang="en-AE"/>
        </a:p>
      </dgm:t>
    </dgm:pt>
    <dgm:pt modelId="{22DF1120-3CF2-41F9-9E81-68A8C6D373EB}" type="sibTrans" cxnId="{666AFAEF-3ADC-4E01-B075-0F13963BFA72}">
      <dgm:prSet/>
      <dgm:spPr/>
      <dgm:t>
        <a:bodyPr/>
        <a:lstStyle/>
        <a:p>
          <a:endParaRPr lang="en-AE"/>
        </a:p>
      </dgm:t>
    </dgm:pt>
    <dgm:pt modelId="{6DEDC1EC-B094-4BFA-A50E-4D9150F05730}">
      <dgm:prSet phldrT="[Text]" custT="1"/>
      <dgm:spPr/>
      <dgm:t>
        <a:bodyPr/>
        <a:lstStyle/>
        <a:p>
          <a:r>
            <a:rPr lang="en-GB" sz="1800" dirty="0" err="1"/>
            <a:t>VaR</a:t>
          </a:r>
          <a:r>
            <a:rPr lang="en-GB" sz="1800" dirty="0"/>
            <a:t> violates this property and the diversification effect</a:t>
          </a:r>
          <a:endParaRPr lang="en-AE" sz="1800" dirty="0"/>
        </a:p>
      </dgm:t>
    </dgm:pt>
    <dgm:pt modelId="{2F16DC9B-6486-47D1-8650-2B51181ADF27}" type="parTrans" cxnId="{1E26D45C-20AF-459F-9322-59D30F7C4FCC}">
      <dgm:prSet/>
      <dgm:spPr/>
      <dgm:t>
        <a:bodyPr/>
        <a:lstStyle/>
        <a:p>
          <a:endParaRPr lang="en-AE"/>
        </a:p>
      </dgm:t>
    </dgm:pt>
    <dgm:pt modelId="{FC1FDCDC-252A-4A70-8AB8-8205D30CC06D}" type="sibTrans" cxnId="{1E26D45C-20AF-459F-9322-59D30F7C4FCC}">
      <dgm:prSet/>
      <dgm:spPr/>
      <dgm:t>
        <a:bodyPr/>
        <a:lstStyle/>
        <a:p>
          <a:endParaRPr lang="en-AE"/>
        </a:p>
      </dgm:t>
    </dgm:pt>
    <dgm:pt modelId="{D4F9B25B-F97A-4519-80A4-18E8DC6A24CE}">
      <dgm:prSet phldrT="[Text]"/>
      <dgm:spPr/>
      <dgm:t>
        <a:bodyPr/>
        <a:lstStyle/>
        <a:p>
          <a:r>
            <a:rPr lang="en-GB" dirty="0"/>
            <a:t>Complexity</a:t>
          </a:r>
          <a:endParaRPr lang="en-AE" dirty="0"/>
        </a:p>
      </dgm:t>
    </dgm:pt>
    <dgm:pt modelId="{B77605A0-BD42-4892-9EC4-2F30C068291D}" type="parTrans" cxnId="{40A10A13-25C8-4F97-9C5B-888BAFB18657}">
      <dgm:prSet/>
      <dgm:spPr/>
      <dgm:t>
        <a:bodyPr/>
        <a:lstStyle/>
        <a:p>
          <a:endParaRPr lang="en-AE"/>
        </a:p>
      </dgm:t>
    </dgm:pt>
    <dgm:pt modelId="{1ADF7868-8239-4EB0-A8F4-D7AAAB63AC1C}" type="sibTrans" cxnId="{40A10A13-25C8-4F97-9C5B-888BAFB18657}">
      <dgm:prSet/>
      <dgm:spPr/>
      <dgm:t>
        <a:bodyPr/>
        <a:lstStyle/>
        <a:p>
          <a:endParaRPr lang="en-AE"/>
        </a:p>
      </dgm:t>
    </dgm:pt>
    <dgm:pt modelId="{79254733-0CB3-4C94-8AF1-CADB6D374A11}">
      <dgm:prSet phldrT="[Text]" custT="1"/>
      <dgm:spPr/>
      <dgm:t>
        <a:bodyPr/>
        <a:lstStyle/>
        <a:p>
          <a:r>
            <a:rPr lang="en-GB" sz="1800" dirty="0" err="1"/>
            <a:t>VaR</a:t>
          </a:r>
          <a:r>
            <a:rPr lang="en-GB" sz="1800" dirty="0"/>
            <a:t> is easier and less complex</a:t>
          </a:r>
          <a:endParaRPr lang="en-AE" sz="1800" dirty="0"/>
        </a:p>
      </dgm:t>
    </dgm:pt>
    <dgm:pt modelId="{FD9E798E-11C8-415B-8166-081D3B840D43}" type="parTrans" cxnId="{1480BAFD-EBF0-49BC-BA5B-2DF1535C0F4B}">
      <dgm:prSet/>
      <dgm:spPr/>
      <dgm:t>
        <a:bodyPr/>
        <a:lstStyle/>
        <a:p>
          <a:endParaRPr lang="en-AE"/>
        </a:p>
      </dgm:t>
    </dgm:pt>
    <dgm:pt modelId="{BCFD82A7-CE88-43A7-B5CD-B43A0460FF7B}" type="sibTrans" cxnId="{1480BAFD-EBF0-49BC-BA5B-2DF1535C0F4B}">
      <dgm:prSet/>
      <dgm:spPr/>
      <dgm:t>
        <a:bodyPr/>
        <a:lstStyle/>
        <a:p>
          <a:endParaRPr lang="en-AE"/>
        </a:p>
      </dgm:t>
    </dgm:pt>
    <dgm:pt modelId="{E09A5970-4B23-47EE-B1E9-C17439422805}">
      <dgm:prSet phldrT="[Text]" custT="1"/>
      <dgm:spPr/>
      <dgm:t>
        <a:bodyPr/>
        <a:lstStyle/>
        <a:p>
          <a:r>
            <a:rPr lang="en-GB" sz="1800" dirty="0"/>
            <a:t>ES is more difficult to estimate and larger sample size is required</a:t>
          </a:r>
          <a:endParaRPr lang="en-AE" sz="1800" dirty="0"/>
        </a:p>
      </dgm:t>
    </dgm:pt>
    <dgm:pt modelId="{65C2665F-6237-4BCA-BB9F-5C13BB99353D}" type="parTrans" cxnId="{25A25506-300D-48E0-89D0-82B91CAC07CA}">
      <dgm:prSet/>
      <dgm:spPr/>
      <dgm:t>
        <a:bodyPr/>
        <a:lstStyle/>
        <a:p>
          <a:endParaRPr lang="en-AE"/>
        </a:p>
      </dgm:t>
    </dgm:pt>
    <dgm:pt modelId="{3A2178E3-841C-4B25-BA3E-EC827A1373A5}" type="sibTrans" cxnId="{25A25506-300D-48E0-89D0-82B91CAC07CA}">
      <dgm:prSet/>
      <dgm:spPr/>
      <dgm:t>
        <a:bodyPr/>
        <a:lstStyle/>
        <a:p>
          <a:endParaRPr lang="en-AE"/>
        </a:p>
      </dgm:t>
    </dgm:pt>
    <dgm:pt modelId="{7992B008-1BC2-4653-9836-F4E7D80F2DE7}">
      <dgm:prSet phldrT="[Text]" custT="1"/>
      <dgm:spPr/>
      <dgm:t>
        <a:bodyPr/>
        <a:lstStyle/>
        <a:p>
          <a:r>
            <a:rPr lang="en-GB" sz="1800" dirty="0"/>
            <a:t>ES follows this property</a:t>
          </a:r>
          <a:endParaRPr lang="en-AE" sz="1800" dirty="0"/>
        </a:p>
      </dgm:t>
    </dgm:pt>
    <dgm:pt modelId="{8CEEF294-DD1F-4BC4-B734-9194D311C803}" type="parTrans" cxnId="{A48E19C4-ACBE-46B2-9AE1-652C59D3CE79}">
      <dgm:prSet/>
      <dgm:spPr/>
      <dgm:t>
        <a:bodyPr/>
        <a:lstStyle/>
        <a:p>
          <a:endParaRPr lang="en-AE"/>
        </a:p>
      </dgm:t>
    </dgm:pt>
    <dgm:pt modelId="{B0A1F343-E0FF-44C7-AFE3-8F0768C9BC03}" type="sibTrans" cxnId="{A48E19C4-ACBE-46B2-9AE1-652C59D3CE79}">
      <dgm:prSet/>
      <dgm:spPr/>
      <dgm:t>
        <a:bodyPr/>
        <a:lstStyle/>
        <a:p>
          <a:endParaRPr lang="en-AE"/>
        </a:p>
      </dgm:t>
    </dgm:pt>
    <dgm:pt modelId="{A3CAB9BD-E13E-450C-88CE-9D7468542AA1}" type="pres">
      <dgm:prSet presAssocID="{55284CE6-B2E3-4CBC-B711-6A2FAF0F5014}" presName="linearFlow" presStyleCnt="0">
        <dgm:presLayoutVars>
          <dgm:dir/>
          <dgm:animLvl val="lvl"/>
          <dgm:resizeHandles val="exact"/>
        </dgm:presLayoutVars>
      </dgm:prSet>
      <dgm:spPr/>
    </dgm:pt>
    <dgm:pt modelId="{0A3A48AB-EAE1-4A58-B321-719C9491339B}" type="pres">
      <dgm:prSet presAssocID="{8DB249FF-6F90-4951-82B0-7E68EBCEB212}" presName="composite" presStyleCnt="0"/>
      <dgm:spPr/>
    </dgm:pt>
    <dgm:pt modelId="{0401DA58-1F5E-4E52-9C92-7B331E14E039}" type="pres">
      <dgm:prSet presAssocID="{8DB249FF-6F90-4951-82B0-7E68EBCEB21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2611335-E066-4251-81BA-6950D2AA73C1}" type="pres">
      <dgm:prSet presAssocID="{8DB249FF-6F90-4951-82B0-7E68EBCEB212}" presName="descendantText" presStyleLbl="alignAcc1" presStyleIdx="0" presStyleCnt="3">
        <dgm:presLayoutVars>
          <dgm:bulletEnabled val="1"/>
        </dgm:presLayoutVars>
      </dgm:prSet>
      <dgm:spPr/>
    </dgm:pt>
    <dgm:pt modelId="{8F91EFB1-EEAA-4144-9DC2-E14FD29A0706}" type="pres">
      <dgm:prSet presAssocID="{D934BE24-D18F-4101-96C2-6D3B674DC04A}" presName="sp" presStyleCnt="0"/>
      <dgm:spPr/>
    </dgm:pt>
    <dgm:pt modelId="{13C47758-0550-4689-B249-681D9814366B}" type="pres">
      <dgm:prSet presAssocID="{10755ABA-B2DE-4DE4-9F81-439D166630D6}" presName="composite" presStyleCnt="0"/>
      <dgm:spPr/>
    </dgm:pt>
    <dgm:pt modelId="{51820385-54EA-4226-B72C-46FA73FD210E}" type="pres">
      <dgm:prSet presAssocID="{10755ABA-B2DE-4DE4-9F81-439D166630D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6302AE8-67B7-4281-A082-98CBE2515AE5}" type="pres">
      <dgm:prSet presAssocID="{10755ABA-B2DE-4DE4-9F81-439D166630D6}" presName="descendantText" presStyleLbl="alignAcc1" presStyleIdx="1" presStyleCnt="3">
        <dgm:presLayoutVars>
          <dgm:bulletEnabled val="1"/>
        </dgm:presLayoutVars>
      </dgm:prSet>
      <dgm:spPr/>
    </dgm:pt>
    <dgm:pt modelId="{D80CF0DE-C6AD-4703-BEFC-4E58C5587D1A}" type="pres">
      <dgm:prSet presAssocID="{22DF1120-3CF2-41F9-9E81-68A8C6D373EB}" presName="sp" presStyleCnt="0"/>
      <dgm:spPr/>
    </dgm:pt>
    <dgm:pt modelId="{75D71560-2EBB-45B1-83BD-9B150353FC8D}" type="pres">
      <dgm:prSet presAssocID="{D4F9B25B-F97A-4519-80A4-18E8DC6A24CE}" presName="composite" presStyleCnt="0"/>
      <dgm:spPr/>
    </dgm:pt>
    <dgm:pt modelId="{AFA5903F-7A51-499B-8299-FEAFAC558A7A}" type="pres">
      <dgm:prSet presAssocID="{D4F9B25B-F97A-4519-80A4-18E8DC6A24C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1F2FBE8-735C-49CE-AD7C-FC08B849BF20}" type="pres">
      <dgm:prSet presAssocID="{D4F9B25B-F97A-4519-80A4-18E8DC6A24C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B94D502-F119-48DE-B0AF-F7FA3FECD345}" srcId="{55284CE6-B2E3-4CBC-B711-6A2FAF0F5014}" destId="{8DB249FF-6F90-4951-82B0-7E68EBCEB212}" srcOrd="0" destOrd="0" parTransId="{82F3CEBB-2678-4EA4-AC8E-AC54FFCD90ED}" sibTransId="{D934BE24-D18F-4101-96C2-6D3B674DC04A}"/>
    <dgm:cxn modelId="{25A25506-300D-48E0-89D0-82B91CAC07CA}" srcId="{D4F9B25B-F97A-4519-80A4-18E8DC6A24CE}" destId="{E09A5970-4B23-47EE-B1E9-C17439422805}" srcOrd="1" destOrd="0" parTransId="{65C2665F-6237-4BCA-BB9F-5C13BB99353D}" sibTransId="{3A2178E3-841C-4B25-BA3E-EC827A1373A5}"/>
    <dgm:cxn modelId="{07EBDB12-64C5-484A-8578-928F0D72D0E1}" type="presOf" srcId="{0A82E0CE-8EF5-4667-A925-E3CC830C45B6}" destId="{C2611335-E066-4251-81BA-6950D2AA73C1}" srcOrd="0" destOrd="0" presId="urn:microsoft.com/office/officeart/2005/8/layout/chevron2"/>
    <dgm:cxn modelId="{40A10A13-25C8-4F97-9C5B-888BAFB18657}" srcId="{55284CE6-B2E3-4CBC-B711-6A2FAF0F5014}" destId="{D4F9B25B-F97A-4519-80A4-18E8DC6A24CE}" srcOrd="2" destOrd="0" parTransId="{B77605A0-BD42-4892-9EC4-2F30C068291D}" sibTransId="{1ADF7868-8239-4EB0-A8F4-D7AAAB63AC1C}"/>
    <dgm:cxn modelId="{85FB651A-7A34-4AA0-90E2-C27C3C6F1F34}" type="presOf" srcId="{E09A5970-4B23-47EE-B1E9-C17439422805}" destId="{D1F2FBE8-735C-49CE-AD7C-FC08B849BF20}" srcOrd="0" destOrd="1" presId="urn:microsoft.com/office/officeart/2005/8/layout/chevron2"/>
    <dgm:cxn modelId="{E800CF28-771B-4FFD-AA45-7D93D03E92A4}" type="presOf" srcId="{1AD4D8CD-36C1-40C4-9453-F10C00037BB9}" destId="{C2611335-E066-4251-81BA-6950D2AA73C1}" srcOrd="0" destOrd="1" presId="urn:microsoft.com/office/officeart/2005/8/layout/chevron2"/>
    <dgm:cxn modelId="{82D9E82A-02FD-4A96-932C-843AE7A304A0}" srcId="{8DB249FF-6F90-4951-82B0-7E68EBCEB212}" destId="{1AD4D8CD-36C1-40C4-9453-F10C00037BB9}" srcOrd="1" destOrd="0" parTransId="{4AA1EEC4-EE86-4372-A881-126E15B4AF1D}" sibTransId="{81920ED8-5401-48A4-AA5B-F42EC1426A06}"/>
    <dgm:cxn modelId="{0B0E245C-8C36-42AB-9D88-E9FAD1FD9726}" type="presOf" srcId="{6DEDC1EC-B094-4BFA-A50E-4D9150F05730}" destId="{E6302AE8-67B7-4281-A082-98CBE2515AE5}" srcOrd="0" destOrd="0" presId="urn:microsoft.com/office/officeart/2005/8/layout/chevron2"/>
    <dgm:cxn modelId="{1E26D45C-20AF-459F-9322-59D30F7C4FCC}" srcId="{10755ABA-B2DE-4DE4-9F81-439D166630D6}" destId="{6DEDC1EC-B094-4BFA-A50E-4D9150F05730}" srcOrd="0" destOrd="0" parTransId="{2F16DC9B-6486-47D1-8650-2B51181ADF27}" sibTransId="{FC1FDCDC-252A-4A70-8AB8-8205D30CC06D}"/>
    <dgm:cxn modelId="{9AAA425F-1C9E-4719-AAA7-CB11E28D623D}" type="presOf" srcId="{D4F9B25B-F97A-4519-80A4-18E8DC6A24CE}" destId="{AFA5903F-7A51-499B-8299-FEAFAC558A7A}" srcOrd="0" destOrd="0" presId="urn:microsoft.com/office/officeart/2005/8/layout/chevron2"/>
    <dgm:cxn modelId="{0A8EAE6D-DCD3-45C2-8FAE-9B21C722E889}" type="presOf" srcId="{8DB249FF-6F90-4951-82B0-7E68EBCEB212}" destId="{0401DA58-1F5E-4E52-9C92-7B331E14E039}" srcOrd="0" destOrd="0" presId="urn:microsoft.com/office/officeart/2005/8/layout/chevron2"/>
    <dgm:cxn modelId="{465DF990-938D-421F-80B5-345CBADAE80A}" type="presOf" srcId="{79254733-0CB3-4C94-8AF1-CADB6D374A11}" destId="{D1F2FBE8-735C-49CE-AD7C-FC08B849BF20}" srcOrd="0" destOrd="0" presId="urn:microsoft.com/office/officeart/2005/8/layout/chevron2"/>
    <dgm:cxn modelId="{7DF6B49C-CF80-48CD-B8BC-1AF65ACF6D21}" srcId="{8DB249FF-6F90-4951-82B0-7E68EBCEB212}" destId="{0A82E0CE-8EF5-4667-A925-E3CC830C45B6}" srcOrd="0" destOrd="0" parTransId="{2B50540E-B3FE-4CB5-BD12-76EAA82BB6A0}" sibTransId="{F54BDF40-B8E3-47DE-A1B2-0259505C8BFE}"/>
    <dgm:cxn modelId="{06AFDEBB-47CC-4D1C-A65B-5E046889C142}" type="presOf" srcId="{55284CE6-B2E3-4CBC-B711-6A2FAF0F5014}" destId="{A3CAB9BD-E13E-450C-88CE-9D7468542AA1}" srcOrd="0" destOrd="0" presId="urn:microsoft.com/office/officeart/2005/8/layout/chevron2"/>
    <dgm:cxn modelId="{A48E19C4-ACBE-46B2-9AE1-652C59D3CE79}" srcId="{10755ABA-B2DE-4DE4-9F81-439D166630D6}" destId="{7992B008-1BC2-4653-9836-F4E7D80F2DE7}" srcOrd="1" destOrd="0" parTransId="{8CEEF294-DD1F-4BC4-B734-9194D311C803}" sibTransId="{B0A1F343-E0FF-44C7-AFE3-8F0768C9BC03}"/>
    <dgm:cxn modelId="{B0CE88C6-8328-4D29-967A-23F7A0363412}" type="presOf" srcId="{10755ABA-B2DE-4DE4-9F81-439D166630D6}" destId="{51820385-54EA-4226-B72C-46FA73FD210E}" srcOrd="0" destOrd="0" presId="urn:microsoft.com/office/officeart/2005/8/layout/chevron2"/>
    <dgm:cxn modelId="{E5AE83E1-EA0D-4546-B61D-20C7E1D48920}" type="presOf" srcId="{7992B008-1BC2-4653-9836-F4E7D80F2DE7}" destId="{E6302AE8-67B7-4281-A082-98CBE2515AE5}" srcOrd="0" destOrd="1" presId="urn:microsoft.com/office/officeart/2005/8/layout/chevron2"/>
    <dgm:cxn modelId="{666AFAEF-3ADC-4E01-B075-0F13963BFA72}" srcId="{55284CE6-B2E3-4CBC-B711-6A2FAF0F5014}" destId="{10755ABA-B2DE-4DE4-9F81-439D166630D6}" srcOrd="1" destOrd="0" parTransId="{C57AD550-8B1B-4FB8-A932-AAA031AC912C}" sibTransId="{22DF1120-3CF2-41F9-9E81-68A8C6D373EB}"/>
    <dgm:cxn modelId="{1480BAFD-EBF0-49BC-BA5B-2DF1535C0F4B}" srcId="{D4F9B25B-F97A-4519-80A4-18E8DC6A24CE}" destId="{79254733-0CB3-4C94-8AF1-CADB6D374A11}" srcOrd="0" destOrd="0" parTransId="{FD9E798E-11C8-415B-8166-081D3B840D43}" sibTransId="{BCFD82A7-CE88-43A7-B5CD-B43A0460FF7B}"/>
    <dgm:cxn modelId="{0266ADEC-168C-424A-904B-90829D583134}" type="presParOf" srcId="{A3CAB9BD-E13E-450C-88CE-9D7468542AA1}" destId="{0A3A48AB-EAE1-4A58-B321-719C9491339B}" srcOrd="0" destOrd="0" presId="urn:microsoft.com/office/officeart/2005/8/layout/chevron2"/>
    <dgm:cxn modelId="{E673E5E8-CD53-4588-A3AC-E6F7CEEDC207}" type="presParOf" srcId="{0A3A48AB-EAE1-4A58-B321-719C9491339B}" destId="{0401DA58-1F5E-4E52-9C92-7B331E14E039}" srcOrd="0" destOrd="0" presId="urn:microsoft.com/office/officeart/2005/8/layout/chevron2"/>
    <dgm:cxn modelId="{75FB4D04-481A-4C3E-B539-59CB09128825}" type="presParOf" srcId="{0A3A48AB-EAE1-4A58-B321-719C9491339B}" destId="{C2611335-E066-4251-81BA-6950D2AA73C1}" srcOrd="1" destOrd="0" presId="urn:microsoft.com/office/officeart/2005/8/layout/chevron2"/>
    <dgm:cxn modelId="{45BD9A08-D818-4F81-91D7-80A0468FD275}" type="presParOf" srcId="{A3CAB9BD-E13E-450C-88CE-9D7468542AA1}" destId="{8F91EFB1-EEAA-4144-9DC2-E14FD29A0706}" srcOrd="1" destOrd="0" presId="urn:microsoft.com/office/officeart/2005/8/layout/chevron2"/>
    <dgm:cxn modelId="{601B7696-4B7F-4A15-8B60-D26FB4D5DB22}" type="presParOf" srcId="{A3CAB9BD-E13E-450C-88CE-9D7468542AA1}" destId="{13C47758-0550-4689-B249-681D9814366B}" srcOrd="2" destOrd="0" presId="urn:microsoft.com/office/officeart/2005/8/layout/chevron2"/>
    <dgm:cxn modelId="{19854EE0-1B0F-462D-A246-4FBCDE7EC98C}" type="presParOf" srcId="{13C47758-0550-4689-B249-681D9814366B}" destId="{51820385-54EA-4226-B72C-46FA73FD210E}" srcOrd="0" destOrd="0" presId="urn:microsoft.com/office/officeart/2005/8/layout/chevron2"/>
    <dgm:cxn modelId="{DBC10C20-BC4E-4044-919C-321892F198E3}" type="presParOf" srcId="{13C47758-0550-4689-B249-681D9814366B}" destId="{E6302AE8-67B7-4281-A082-98CBE2515AE5}" srcOrd="1" destOrd="0" presId="urn:microsoft.com/office/officeart/2005/8/layout/chevron2"/>
    <dgm:cxn modelId="{5479984A-B3EB-4255-AC97-150D5F4995D5}" type="presParOf" srcId="{A3CAB9BD-E13E-450C-88CE-9D7468542AA1}" destId="{D80CF0DE-C6AD-4703-BEFC-4E58C5587D1A}" srcOrd="3" destOrd="0" presId="urn:microsoft.com/office/officeart/2005/8/layout/chevron2"/>
    <dgm:cxn modelId="{1286DD6B-E36C-40EA-BEB0-F303909389E2}" type="presParOf" srcId="{A3CAB9BD-E13E-450C-88CE-9D7468542AA1}" destId="{75D71560-2EBB-45B1-83BD-9B150353FC8D}" srcOrd="4" destOrd="0" presId="urn:microsoft.com/office/officeart/2005/8/layout/chevron2"/>
    <dgm:cxn modelId="{88D171E1-9570-4DBB-84B7-A91C575812CE}" type="presParOf" srcId="{75D71560-2EBB-45B1-83BD-9B150353FC8D}" destId="{AFA5903F-7A51-499B-8299-FEAFAC558A7A}" srcOrd="0" destOrd="0" presId="urn:microsoft.com/office/officeart/2005/8/layout/chevron2"/>
    <dgm:cxn modelId="{CAB2D766-8579-4919-9676-7D1CF8D87545}" type="presParOf" srcId="{75D71560-2EBB-45B1-83BD-9B150353FC8D}" destId="{D1F2FBE8-735C-49CE-AD7C-FC08B849BF2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7F1D4-A798-4F01-930D-116A4BD34296}">
      <dsp:nvSpPr>
        <dsp:cNvPr id="0" name=""/>
        <dsp:cNvSpPr/>
      </dsp:nvSpPr>
      <dsp:spPr>
        <a:xfrm>
          <a:off x="0" y="1739626"/>
          <a:ext cx="998492" cy="99849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950D9-9D32-4FFA-96EC-00DAC51D0D4E}">
      <dsp:nvSpPr>
        <dsp:cNvPr id="0" name=""/>
        <dsp:cNvSpPr/>
      </dsp:nvSpPr>
      <dsp:spPr>
        <a:xfrm>
          <a:off x="168544" y="2538420"/>
          <a:ext cx="998492" cy="998492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Lowering of Interest Rates</a:t>
          </a:r>
          <a:endParaRPr lang="en-AE" sz="1200" b="1" kern="1200" dirty="0"/>
        </a:p>
      </dsp:txBody>
      <dsp:txXfrm>
        <a:off x="197789" y="2567665"/>
        <a:ext cx="940002" cy="940002"/>
      </dsp:txXfrm>
    </dsp:sp>
    <dsp:sp modelId="{A246215A-71F4-4900-8435-CBBC46D45688}">
      <dsp:nvSpPr>
        <dsp:cNvPr id="0" name=""/>
        <dsp:cNvSpPr/>
      </dsp:nvSpPr>
      <dsp:spPr>
        <a:xfrm>
          <a:off x="1192924" y="2118911"/>
          <a:ext cx="194431" cy="239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E" sz="1000" kern="1200"/>
        </a:p>
      </dsp:txBody>
      <dsp:txXfrm>
        <a:off x="1192924" y="2166896"/>
        <a:ext cx="136102" cy="143953"/>
      </dsp:txXfrm>
    </dsp:sp>
    <dsp:sp modelId="{53FC39C5-9C2C-4991-9A4A-0319F4982809}">
      <dsp:nvSpPr>
        <dsp:cNvPr id="0" name=""/>
        <dsp:cNvSpPr/>
      </dsp:nvSpPr>
      <dsp:spPr>
        <a:xfrm>
          <a:off x="1554011" y="1739626"/>
          <a:ext cx="998492" cy="99849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4E5E9-7B86-440D-96EF-215F54BE6301}">
      <dsp:nvSpPr>
        <dsp:cNvPr id="0" name=""/>
        <dsp:cNvSpPr/>
      </dsp:nvSpPr>
      <dsp:spPr>
        <a:xfrm>
          <a:off x="1716556" y="2538420"/>
          <a:ext cx="998492" cy="998492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-181101"/>
            <a:satOff val="2156"/>
            <a:lumOff val="122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House Prices went up</a:t>
          </a:r>
          <a:endParaRPr lang="en-AE" sz="1200" b="1" kern="1200" dirty="0"/>
        </a:p>
      </dsp:txBody>
      <dsp:txXfrm>
        <a:off x="1745801" y="2567665"/>
        <a:ext cx="940002" cy="940002"/>
      </dsp:txXfrm>
    </dsp:sp>
    <dsp:sp modelId="{4AE8E1C3-D748-40A3-B491-AABBE0D76097}">
      <dsp:nvSpPr>
        <dsp:cNvPr id="0" name=""/>
        <dsp:cNvSpPr/>
      </dsp:nvSpPr>
      <dsp:spPr>
        <a:xfrm>
          <a:off x="2741277" y="2118911"/>
          <a:ext cx="188774" cy="239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202241"/>
            <a:satOff val="1726"/>
            <a:lumOff val="99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E" sz="1000" kern="1200"/>
        </a:p>
      </dsp:txBody>
      <dsp:txXfrm>
        <a:off x="2741277" y="2166896"/>
        <a:ext cx="132142" cy="143953"/>
      </dsp:txXfrm>
    </dsp:sp>
    <dsp:sp modelId="{75046D94-E6FF-4C1D-A31F-85B455EEEB7A}">
      <dsp:nvSpPr>
        <dsp:cNvPr id="0" name=""/>
        <dsp:cNvSpPr/>
      </dsp:nvSpPr>
      <dsp:spPr>
        <a:xfrm>
          <a:off x="3091858" y="1739626"/>
          <a:ext cx="998492" cy="99849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951EA-11F5-4104-9935-81C40E99B1E0}">
      <dsp:nvSpPr>
        <dsp:cNvPr id="0" name=""/>
        <dsp:cNvSpPr/>
      </dsp:nvSpPr>
      <dsp:spPr>
        <a:xfrm>
          <a:off x="3264568" y="2538420"/>
          <a:ext cx="998492" cy="998492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-362202"/>
            <a:satOff val="4313"/>
            <a:lumOff val="2445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Subprime Loans</a:t>
          </a:r>
          <a:endParaRPr lang="en-AE" sz="1200" b="1" kern="1200" dirty="0"/>
        </a:p>
      </dsp:txBody>
      <dsp:txXfrm>
        <a:off x="3293813" y="2567665"/>
        <a:ext cx="940002" cy="940002"/>
      </dsp:txXfrm>
    </dsp:sp>
    <dsp:sp modelId="{5A04C0D2-CEA4-422C-BB5D-A64C6DE8072A}">
      <dsp:nvSpPr>
        <dsp:cNvPr id="0" name=""/>
        <dsp:cNvSpPr/>
      </dsp:nvSpPr>
      <dsp:spPr>
        <a:xfrm>
          <a:off x="4282682" y="2118911"/>
          <a:ext cx="192331" cy="239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04482"/>
            <a:satOff val="3452"/>
            <a:lumOff val="199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E" sz="1000" kern="1200"/>
        </a:p>
      </dsp:txBody>
      <dsp:txXfrm>
        <a:off x="4282682" y="2166896"/>
        <a:ext cx="134632" cy="143953"/>
      </dsp:txXfrm>
    </dsp:sp>
    <dsp:sp modelId="{65E0C1B1-D6BC-4FC9-83BC-04DE8E2C485E}">
      <dsp:nvSpPr>
        <dsp:cNvPr id="0" name=""/>
        <dsp:cNvSpPr/>
      </dsp:nvSpPr>
      <dsp:spPr>
        <a:xfrm>
          <a:off x="4639870" y="1739626"/>
          <a:ext cx="998492" cy="99849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2AB9B-C53F-4A82-8146-4F6772A9B41B}">
      <dsp:nvSpPr>
        <dsp:cNvPr id="0" name=""/>
        <dsp:cNvSpPr/>
      </dsp:nvSpPr>
      <dsp:spPr>
        <a:xfrm>
          <a:off x="4812580" y="2538420"/>
          <a:ext cx="998492" cy="998492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-543303"/>
            <a:satOff val="6469"/>
            <a:lumOff val="36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Mortgage Backed Securities or CDO s </a:t>
          </a:r>
          <a:endParaRPr lang="en-AE" sz="1200" b="1" kern="1200" dirty="0"/>
        </a:p>
      </dsp:txBody>
      <dsp:txXfrm>
        <a:off x="4841825" y="2567665"/>
        <a:ext cx="940002" cy="940002"/>
      </dsp:txXfrm>
    </dsp:sp>
    <dsp:sp modelId="{D1FFE56B-F528-4817-AD28-12C59C3C3656}">
      <dsp:nvSpPr>
        <dsp:cNvPr id="0" name=""/>
        <dsp:cNvSpPr/>
      </dsp:nvSpPr>
      <dsp:spPr>
        <a:xfrm>
          <a:off x="5830694" y="2118911"/>
          <a:ext cx="192331" cy="239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606723"/>
            <a:satOff val="5178"/>
            <a:lumOff val="299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E" sz="1000" kern="1200"/>
        </a:p>
      </dsp:txBody>
      <dsp:txXfrm>
        <a:off x="5830694" y="2166896"/>
        <a:ext cx="134632" cy="143953"/>
      </dsp:txXfrm>
    </dsp:sp>
    <dsp:sp modelId="{D736E929-A68B-4C61-83CD-3D7AB674D350}">
      <dsp:nvSpPr>
        <dsp:cNvPr id="0" name=""/>
        <dsp:cNvSpPr/>
      </dsp:nvSpPr>
      <dsp:spPr>
        <a:xfrm>
          <a:off x="6187882" y="1739626"/>
          <a:ext cx="998492" cy="99849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EC7E6-12F1-47B3-8E5B-57BDB81B8A81}">
      <dsp:nvSpPr>
        <dsp:cNvPr id="0" name=""/>
        <dsp:cNvSpPr/>
      </dsp:nvSpPr>
      <dsp:spPr>
        <a:xfrm>
          <a:off x="6360592" y="2538420"/>
          <a:ext cx="998492" cy="998492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-724404"/>
            <a:satOff val="8626"/>
            <a:lumOff val="489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Increase in Interest Rates </a:t>
          </a:r>
          <a:endParaRPr lang="en-AE" sz="1200" b="1" kern="1200" dirty="0"/>
        </a:p>
      </dsp:txBody>
      <dsp:txXfrm>
        <a:off x="6389837" y="2567665"/>
        <a:ext cx="940002" cy="940002"/>
      </dsp:txXfrm>
    </dsp:sp>
    <dsp:sp modelId="{CC31693B-AE33-4F37-BC90-9B209B9E08E9}">
      <dsp:nvSpPr>
        <dsp:cNvPr id="0" name=""/>
        <dsp:cNvSpPr/>
      </dsp:nvSpPr>
      <dsp:spPr>
        <a:xfrm>
          <a:off x="7382264" y="2118911"/>
          <a:ext cx="195889" cy="239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606723"/>
            <a:satOff val="5178"/>
            <a:lumOff val="299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E" sz="1000" kern="1200"/>
        </a:p>
      </dsp:txBody>
      <dsp:txXfrm>
        <a:off x="7382264" y="2166896"/>
        <a:ext cx="137122" cy="143953"/>
      </dsp:txXfrm>
    </dsp:sp>
    <dsp:sp modelId="{44B439E1-F0D2-44FD-A5C7-0E9AF3288718}">
      <dsp:nvSpPr>
        <dsp:cNvPr id="0" name=""/>
        <dsp:cNvSpPr/>
      </dsp:nvSpPr>
      <dsp:spPr>
        <a:xfrm>
          <a:off x="7746058" y="1739626"/>
          <a:ext cx="998492" cy="99849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66430-C9CD-474F-B306-74A61CE62981}">
      <dsp:nvSpPr>
        <dsp:cNvPr id="0" name=""/>
        <dsp:cNvSpPr/>
      </dsp:nvSpPr>
      <dsp:spPr>
        <a:xfrm>
          <a:off x="7908604" y="2538420"/>
          <a:ext cx="998492" cy="998492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-543303"/>
            <a:satOff val="6469"/>
            <a:lumOff val="36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House Prices started going down</a:t>
          </a:r>
          <a:endParaRPr lang="en-AE" sz="1200" b="1" kern="1200" dirty="0"/>
        </a:p>
      </dsp:txBody>
      <dsp:txXfrm>
        <a:off x="7937849" y="2567665"/>
        <a:ext cx="940002" cy="940002"/>
      </dsp:txXfrm>
    </dsp:sp>
    <dsp:sp modelId="{6561D3C4-9FD4-44E9-9612-40001AAC3126}">
      <dsp:nvSpPr>
        <dsp:cNvPr id="0" name=""/>
        <dsp:cNvSpPr/>
      </dsp:nvSpPr>
      <dsp:spPr>
        <a:xfrm>
          <a:off x="8936883" y="2118911"/>
          <a:ext cx="192331" cy="239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04482"/>
            <a:satOff val="3452"/>
            <a:lumOff val="199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E" sz="1000" kern="1200"/>
        </a:p>
      </dsp:txBody>
      <dsp:txXfrm>
        <a:off x="8936883" y="2166896"/>
        <a:ext cx="134632" cy="143953"/>
      </dsp:txXfrm>
    </dsp:sp>
    <dsp:sp modelId="{EAE91076-E828-49ED-AD09-7EA3D54E8892}">
      <dsp:nvSpPr>
        <dsp:cNvPr id="0" name=""/>
        <dsp:cNvSpPr/>
      </dsp:nvSpPr>
      <dsp:spPr>
        <a:xfrm>
          <a:off x="9294070" y="1739626"/>
          <a:ext cx="998492" cy="99849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6376E-145D-4BF3-8042-A9B06B4971E2}">
      <dsp:nvSpPr>
        <dsp:cNvPr id="0" name=""/>
        <dsp:cNvSpPr/>
      </dsp:nvSpPr>
      <dsp:spPr>
        <a:xfrm>
          <a:off x="9456616" y="2538420"/>
          <a:ext cx="998492" cy="998492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-362202"/>
            <a:satOff val="4313"/>
            <a:lumOff val="2445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Lenders started filing for Bankruptcy</a:t>
          </a:r>
          <a:endParaRPr lang="en-AE" sz="1200" b="1" kern="1200" dirty="0"/>
        </a:p>
      </dsp:txBody>
      <dsp:txXfrm>
        <a:off x="9485861" y="2567665"/>
        <a:ext cx="940002" cy="940002"/>
      </dsp:txXfrm>
    </dsp:sp>
    <dsp:sp modelId="{DAB1AD33-A15A-45BD-B07A-89489DBE1053}">
      <dsp:nvSpPr>
        <dsp:cNvPr id="0" name=""/>
        <dsp:cNvSpPr/>
      </dsp:nvSpPr>
      <dsp:spPr>
        <a:xfrm>
          <a:off x="10484895" y="2118911"/>
          <a:ext cx="192331" cy="239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202241"/>
            <a:satOff val="1726"/>
            <a:lumOff val="99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E" sz="1000" kern="1200"/>
        </a:p>
      </dsp:txBody>
      <dsp:txXfrm>
        <a:off x="10484895" y="2166896"/>
        <a:ext cx="134632" cy="143953"/>
      </dsp:txXfrm>
    </dsp:sp>
    <dsp:sp modelId="{510C959C-2C22-4106-AB58-1B4CEC93B828}">
      <dsp:nvSpPr>
        <dsp:cNvPr id="0" name=""/>
        <dsp:cNvSpPr/>
      </dsp:nvSpPr>
      <dsp:spPr>
        <a:xfrm>
          <a:off x="10842082" y="1739626"/>
          <a:ext cx="998492" cy="99849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E66B7-940B-4216-899C-B3058D0F3613}">
      <dsp:nvSpPr>
        <dsp:cNvPr id="0" name=""/>
        <dsp:cNvSpPr/>
      </dsp:nvSpPr>
      <dsp:spPr>
        <a:xfrm>
          <a:off x="11004628" y="2538420"/>
          <a:ext cx="998492" cy="998492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-181101"/>
            <a:satOff val="2156"/>
            <a:lumOff val="122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Stock Prices started to fall </a:t>
          </a:r>
          <a:endParaRPr lang="en-AE" sz="1200" b="1" kern="1200" dirty="0"/>
        </a:p>
      </dsp:txBody>
      <dsp:txXfrm>
        <a:off x="11033873" y="2567665"/>
        <a:ext cx="940002" cy="940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1DA58-1F5E-4E52-9C92-7B331E14E039}">
      <dsp:nvSpPr>
        <dsp:cNvPr id="0" name=""/>
        <dsp:cNvSpPr/>
      </dsp:nvSpPr>
      <dsp:spPr>
        <a:xfrm rot="5400000">
          <a:off x="-241842" y="242534"/>
          <a:ext cx="1612284" cy="1128599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Losses</a:t>
          </a:r>
          <a:endParaRPr lang="en-AE" sz="1400" kern="1200" dirty="0"/>
        </a:p>
      </dsp:txBody>
      <dsp:txXfrm rot="-5400000">
        <a:off x="1" y="564992"/>
        <a:ext cx="1128599" cy="483685"/>
      </dsp:txXfrm>
    </dsp:sp>
    <dsp:sp modelId="{C2611335-E066-4251-81BA-6950D2AA73C1}">
      <dsp:nvSpPr>
        <dsp:cNvPr id="0" name=""/>
        <dsp:cNvSpPr/>
      </dsp:nvSpPr>
      <dsp:spPr>
        <a:xfrm rot="5400000">
          <a:off x="2951917" y="-1822625"/>
          <a:ext cx="1047984" cy="46946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 err="1"/>
            <a:t>VaR</a:t>
          </a:r>
          <a:r>
            <a:rPr lang="en-GB" sz="1800" kern="1200" dirty="0"/>
            <a:t> calculates only the percentages of losses that exceeds the probability</a:t>
          </a:r>
          <a:endParaRPr lang="en-A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ES calculates the magnitude of losses</a:t>
          </a:r>
          <a:endParaRPr lang="en-AE" sz="1800" kern="1200" dirty="0"/>
        </a:p>
      </dsp:txBody>
      <dsp:txXfrm rot="-5400000">
        <a:off x="1128599" y="51851"/>
        <a:ext cx="4643462" cy="945668"/>
      </dsp:txXfrm>
    </dsp:sp>
    <dsp:sp modelId="{51820385-54EA-4226-B72C-46FA73FD210E}">
      <dsp:nvSpPr>
        <dsp:cNvPr id="0" name=""/>
        <dsp:cNvSpPr/>
      </dsp:nvSpPr>
      <dsp:spPr>
        <a:xfrm rot="5400000">
          <a:off x="-241842" y="1660739"/>
          <a:ext cx="1612284" cy="1128599"/>
        </a:xfrm>
        <a:prstGeom prst="chevron">
          <a:avLst/>
        </a:prstGeom>
        <a:solidFill>
          <a:schemeClr val="accent2">
            <a:shade val="50000"/>
            <a:hueOff val="-482936"/>
            <a:satOff val="5751"/>
            <a:lumOff val="32610"/>
            <a:alphaOff val="0"/>
          </a:schemeClr>
        </a:solidFill>
        <a:ln w="19050" cap="rnd" cmpd="sng" algn="ctr">
          <a:solidFill>
            <a:schemeClr val="accent2">
              <a:shade val="50000"/>
              <a:hueOff val="-482936"/>
              <a:satOff val="5751"/>
              <a:lumOff val="326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Subadditivity</a:t>
          </a:r>
          <a:endParaRPr lang="en-AE" sz="1400" kern="1200" dirty="0"/>
        </a:p>
      </dsp:txBody>
      <dsp:txXfrm rot="-5400000">
        <a:off x="1" y="1983197"/>
        <a:ext cx="1128599" cy="483685"/>
      </dsp:txXfrm>
    </dsp:sp>
    <dsp:sp modelId="{E6302AE8-67B7-4281-A082-98CBE2515AE5}">
      <dsp:nvSpPr>
        <dsp:cNvPr id="0" name=""/>
        <dsp:cNvSpPr/>
      </dsp:nvSpPr>
      <dsp:spPr>
        <a:xfrm rot="5400000">
          <a:off x="2951917" y="-404420"/>
          <a:ext cx="1047984" cy="46946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50000"/>
              <a:hueOff val="-459707"/>
              <a:satOff val="5965"/>
              <a:lumOff val="303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 err="1"/>
            <a:t>VaR</a:t>
          </a:r>
          <a:r>
            <a:rPr lang="en-GB" sz="1800" kern="1200" dirty="0"/>
            <a:t> violates this property and the diversification effect</a:t>
          </a:r>
          <a:endParaRPr lang="en-A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ES follows this property</a:t>
          </a:r>
          <a:endParaRPr lang="en-AE" sz="1800" kern="1200" dirty="0"/>
        </a:p>
      </dsp:txBody>
      <dsp:txXfrm rot="-5400000">
        <a:off x="1128599" y="1470056"/>
        <a:ext cx="4643462" cy="945668"/>
      </dsp:txXfrm>
    </dsp:sp>
    <dsp:sp modelId="{AFA5903F-7A51-499B-8299-FEAFAC558A7A}">
      <dsp:nvSpPr>
        <dsp:cNvPr id="0" name=""/>
        <dsp:cNvSpPr/>
      </dsp:nvSpPr>
      <dsp:spPr>
        <a:xfrm rot="5400000">
          <a:off x="-241842" y="3078945"/>
          <a:ext cx="1612284" cy="1128599"/>
        </a:xfrm>
        <a:prstGeom prst="chevron">
          <a:avLst/>
        </a:prstGeom>
        <a:solidFill>
          <a:schemeClr val="accent2">
            <a:shade val="50000"/>
            <a:hueOff val="-482936"/>
            <a:satOff val="5751"/>
            <a:lumOff val="32610"/>
            <a:alphaOff val="0"/>
          </a:schemeClr>
        </a:solidFill>
        <a:ln w="19050" cap="rnd" cmpd="sng" algn="ctr">
          <a:solidFill>
            <a:schemeClr val="accent2">
              <a:shade val="50000"/>
              <a:hueOff val="-482936"/>
              <a:satOff val="5751"/>
              <a:lumOff val="326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Complexity</a:t>
          </a:r>
          <a:endParaRPr lang="en-AE" sz="1400" kern="1200" dirty="0"/>
        </a:p>
      </dsp:txBody>
      <dsp:txXfrm rot="-5400000">
        <a:off x="1" y="3401403"/>
        <a:ext cx="1128599" cy="483685"/>
      </dsp:txXfrm>
    </dsp:sp>
    <dsp:sp modelId="{D1F2FBE8-735C-49CE-AD7C-FC08B849BF20}">
      <dsp:nvSpPr>
        <dsp:cNvPr id="0" name=""/>
        <dsp:cNvSpPr/>
      </dsp:nvSpPr>
      <dsp:spPr>
        <a:xfrm rot="5400000">
          <a:off x="2951917" y="1013784"/>
          <a:ext cx="1047984" cy="46946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50000"/>
              <a:hueOff val="-459707"/>
              <a:satOff val="5965"/>
              <a:lumOff val="303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 err="1"/>
            <a:t>VaR</a:t>
          </a:r>
          <a:r>
            <a:rPr lang="en-GB" sz="1800" kern="1200" dirty="0"/>
            <a:t> is easier and less complex</a:t>
          </a:r>
          <a:endParaRPr lang="en-A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ES is more difficult to estimate and larger sample size is required</a:t>
          </a:r>
          <a:endParaRPr lang="en-AE" sz="1800" kern="1200" dirty="0"/>
        </a:p>
      </dsp:txBody>
      <dsp:txXfrm rot="-5400000">
        <a:off x="1128599" y="2888260"/>
        <a:ext cx="4643462" cy="945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58E6703-A38C-4BC6-A20E-2D1F0ADFB286}" type="datetimeFigureOut">
              <a:rPr lang="en-AE" smtClean="0"/>
              <a:t>01/12/2022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AE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B67C0C69-BADB-44F9-AD22-3F7C4E82777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6319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6703-A38C-4BC6-A20E-2D1F0ADFB286}" type="datetimeFigureOut">
              <a:rPr lang="en-AE" smtClean="0"/>
              <a:t>01/12/2022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0C69-BADB-44F9-AD22-3F7C4E82777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4999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6703-A38C-4BC6-A20E-2D1F0ADFB286}" type="datetimeFigureOut">
              <a:rPr lang="en-AE" smtClean="0"/>
              <a:t>01/12/2022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0C69-BADB-44F9-AD22-3F7C4E82777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10730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6703-A38C-4BC6-A20E-2D1F0ADFB286}" type="datetimeFigureOut">
              <a:rPr lang="en-AE" smtClean="0"/>
              <a:t>01/12/2022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0C69-BADB-44F9-AD22-3F7C4E82777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51659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6703-A38C-4BC6-A20E-2D1F0ADFB286}" type="datetimeFigureOut">
              <a:rPr lang="en-AE" smtClean="0"/>
              <a:t>01/12/2022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0C69-BADB-44F9-AD22-3F7C4E82777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54981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6703-A38C-4BC6-A20E-2D1F0ADFB286}" type="datetimeFigureOut">
              <a:rPr lang="en-AE" smtClean="0"/>
              <a:t>01/12/2022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0C69-BADB-44F9-AD22-3F7C4E82777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8430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6703-A38C-4BC6-A20E-2D1F0ADFB286}" type="datetimeFigureOut">
              <a:rPr lang="en-AE" smtClean="0"/>
              <a:t>01/12/2022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0C69-BADB-44F9-AD22-3F7C4E82777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70118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6703-A38C-4BC6-A20E-2D1F0ADFB286}" type="datetimeFigureOut">
              <a:rPr lang="en-AE" smtClean="0"/>
              <a:t>01/12/2022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0C69-BADB-44F9-AD22-3F7C4E82777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20369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6703-A38C-4BC6-A20E-2D1F0ADFB286}" type="datetimeFigureOut">
              <a:rPr lang="en-AE" smtClean="0"/>
              <a:t>01/12/2022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0C69-BADB-44F9-AD22-3F7C4E82777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3643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6703-A38C-4BC6-A20E-2D1F0ADFB286}" type="datetimeFigureOut">
              <a:rPr lang="en-AE" smtClean="0"/>
              <a:t>01/12/2022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0C69-BADB-44F9-AD22-3F7C4E82777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112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6703-A38C-4BC6-A20E-2D1F0ADFB286}" type="datetimeFigureOut">
              <a:rPr lang="en-AE" smtClean="0"/>
              <a:t>01/12/2022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0C69-BADB-44F9-AD22-3F7C4E82777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3753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6703-A38C-4BC6-A20E-2D1F0ADFB286}" type="datetimeFigureOut">
              <a:rPr lang="en-AE" smtClean="0"/>
              <a:t>01/12/2022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0C69-BADB-44F9-AD22-3F7C4E82777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1031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6703-A38C-4BC6-A20E-2D1F0ADFB286}" type="datetimeFigureOut">
              <a:rPr lang="en-AE" smtClean="0"/>
              <a:t>01/12/2022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0C69-BADB-44F9-AD22-3F7C4E82777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2198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6703-A38C-4BC6-A20E-2D1F0ADFB286}" type="datetimeFigureOut">
              <a:rPr lang="en-AE" smtClean="0"/>
              <a:t>01/12/2022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0C69-BADB-44F9-AD22-3F7C4E82777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4462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6703-A38C-4BC6-A20E-2D1F0ADFB286}" type="datetimeFigureOut">
              <a:rPr lang="en-AE" smtClean="0"/>
              <a:t>01/12/2022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0C69-BADB-44F9-AD22-3F7C4E82777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9375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6703-A38C-4BC6-A20E-2D1F0ADFB286}" type="datetimeFigureOut">
              <a:rPr lang="en-AE" smtClean="0"/>
              <a:t>01/12/2022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0C69-BADB-44F9-AD22-3F7C4E82777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0175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6703-A38C-4BC6-A20E-2D1F0ADFB286}" type="datetimeFigureOut">
              <a:rPr lang="en-AE" smtClean="0"/>
              <a:t>01/12/2022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0C69-BADB-44F9-AD22-3F7C4E82777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3785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A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58E6703-A38C-4BC6-A20E-2D1F0ADFB286}" type="datetimeFigureOut">
              <a:rPr lang="en-AE" smtClean="0"/>
              <a:t>01/12/2022</a:t>
            </a:fld>
            <a:endParaRPr lang="en-AE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7C0C69-BADB-44F9-AD22-3F7C4E82777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6510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AD6C-0D71-4055-BCAA-F2CEBB8DF6A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13600" y="772795"/>
            <a:ext cx="5080000" cy="139065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rgbClr val="C00000"/>
                </a:solidFill>
              </a:rPr>
              <a:t>Risk Management during the 2008 Crisis</a:t>
            </a:r>
            <a:endParaRPr lang="en-AE" sz="44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E05C3-B679-4B33-B20A-5E0A90B80B9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668838"/>
            <a:ext cx="2874963" cy="16557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C00000"/>
                </a:solidFill>
              </a:rPr>
              <a:t>Presentation by: </a:t>
            </a:r>
          </a:p>
          <a:p>
            <a:pPr marL="0" indent="0" algn="ctr">
              <a:buNone/>
            </a:pPr>
            <a:r>
              <a:rPr lang="en-GB" dirty="0">
                <a:solidFill>
                  <a:srgbClr val="C00000"/>
                </a:solidFill>
              </a:rPr>
              <a:t>Reba Maria Thomas</a:t>
            </a:r>
          </a:p>
          <a:p>
            <a:pPr marL="0" indent="0" algn="ctr">
              <a:buNone/>
            </a:pPr>
            <a:r>
              <a:rPr lang="en-GB" dirty="0" err="1">
                <a:solidFill>
                  <a:srgbClr val="C00000"/>
                </a:solidFill>
              </a:rPr>
              <a:t>Jiachen</a:t>
            </a:r>
            <a:r>
              <a:rPr lang="en-GB" dirty="0">
                <a:solidFill>
                  <a:srgbClr val="C00000"/>
                </a:solidFill>
              </a:rPr>
              <a:t> Zheng </a:t>
            </a:r>
          </a:p>
          <a:p>
            <a:pPr marL="0" indent="0" algn="ctr">
              <a:buNone/>
            </a:pPr>
            <a:r>
              <a:rPr lang="en-GB" dirty="0" err="1">
                <a:solidFill>
                  <a:srgbClr val="C00000"/>
                </a:solidFill>
              </a:rPr>
              <a:t>Xiaoyan</a:t>
            </a:r>
            <a:r>
              <a:rPr lang="en-GB" dirty="0">
                <a:solidFill>
                  <a:srgbClr val="C00000"/>
                </a:solidFill>
              </a:rPr>
              <a:t> Tang 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8429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1298-39FA-4CDF-AF83-13D50508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events</a:t>
            </a:r>
            <a:endParaRPr lang="en-AE" dirty="0"/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8334D529-2C50-402E-874F-C97D0A829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6181386"/>
              </p:ext>
            </p:extLst>
          </p:nvPr>
        </p:nvGraphicFramePr>
        <p:xfrm>
          <a:off x="0" y="690880"/>
          <a:ext cx="12009120" cy="5476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FF33A3C-6946-457F-A73C-9C4778C9E2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60" y="4318000"/>
            <a:ext cx="3596640" cy="230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9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5CF7F1D4-A798-4F01-930D-116A4BD342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280950D9-9D32-4FFA-96EC-00DAC51D0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A246215A-71F4-4900-8435-CBBC46D45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53FC39C5-9C2C-4991-9A4A-0319F49828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8714E5E9-7B86-440D-96EF-215F54BE63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4AE8E1C3-D748-40A3-B491-AABBE0D760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75046D94-E6FF-4C1D-A31F-85B455EEEB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DB7951EA-11F5-4104-9935-81C40E99B1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5A04C0D2-CEA4-422C-BB5D-A64C6DE807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65E0C1B1-D6BC-4FC9-83BC-04DE8E2C48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EBF2AB9B-C53F-4A82-8146-4F6772A9B4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D1FFE56B-F528-4817-AD28-12C59C3C36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D736E929-A68B-4C61-83CD-3D7AB674D3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DF1EC7E6-12F1-47B3-8E5B-57BDB81B8A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CC31693B-AE33-4F37-BC90-9B209B9E0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44B439E1-F0D2-44FD-A5C7-0E9AF32887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1D666430-C9CD-474F-B306-74A61CE62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6561D3C4-9FD4-44E9-9612-40001AAC31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EAE91076-E828-49ED-AD09-7EA3D54E88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A526376E-145D-4BF3-8042-A9B06B497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DAB1AD33-A15A-45BD-B07A-89489DBE1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510C959C-2C22-4106-AB58-1B4CEC93B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EF9E66B7-940B-4216-899C-B3058D0F36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4F57-4842-48D8-BD9C-E6A8DA36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Measures</a:t>
            </a:r>
            <a:endParaRPr lang="en-A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91000-5597-45AD-8102-D4793B02E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394" y="2027237"/>
            <a:ext cx="4825158" cy="576262"/>
          </a:xfrm>
        </p:spPr>
        <p:txBody>
          <a:bodyPr/>
          <a:lstStyle/>
          <a:p>
            <a:r>
              <a:rPr lang="en-GB" sz="2000" b="1" dirty="0"/>
              <a:t>Volatility</a:t>
            </a:r>
            <a:endParaRPr lang="en-AE" b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BFC541D-90E1-4C42-95C9-CEDFBAEC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394" y="2605263"/>
            <a:ext cx="4825158" cy="2807476"/>
          </a:xfrm>
        </p:spPr>
        <p:txBody>
          <a:bodyPr>
            <a:normAutofit/>
          </a:bodyPr>
          <a:lstStyle/>
          <a:p>
            <a:r>
              <a:rPr lang="en-GB" sz="1600" dirty="0"/>
              <a:t>A measure that helps us understand how risky an investment is. </a:t>
            </a:r>
            <a:endParaRPr lang="en-AE" sz="1600" dirty="0"/>
          </a:p>
          <a:p>
            <a:r>
              <a:rPr lang="en-AE" sz="1600" dirty="0"/>
              <a:t>Higher the volatility, riskier the investment. </a:t>
            </a:r>
            <a:endParaRPr lang="en-GB" sz="1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C16766-F396-4BFE-804B-78BC71008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994674"/>
            <a:ext cx="4825160" cy="608825"/>
          </a:xfrm>
        </p:spPr>
        <p:txBody>
          <a:bodyPr/>
          <a:lstStyle/>
          <a:p>
            <a:r>
              <a:rPr lang="en-GB" sz="2000" b="1" dirty="0"/>
              <a:t>Value at Risk (</a:t>
            </a:r>
            <a:r>
              <a:rPr lang="en-GB" sz="2000" b="1" dirty="0" err="1"/>
              <a:t>VaR</a:t>
            </a:r>
            <a:r>
              <a:rPr lang="en-GB" sz="2000" b="1" dirty="0"/>
              <a:t>)</a:t>
            </a:r>
            <a:endParaRPr lang="en-AE" sz="20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D86262-AE4B-4020-8665-D25C3477D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605265"/>
            <a:ext cx="5852160" cy="1346975"/>
          </a:xfrm>
        </p:spPr>
        <p:txBody>
          <a:bodyPr>
            <a:normAutofit/>
          </a:bodyPr>
          <a:lstStyle/>
          <a:p>
            <a:r>
              <a:rPr lang="en-GB" sz="1600" dirty="0"/>
              <a:t>A statistic that measures how much money could be lost by an investment over a certain period of time.</a:t>
            </a:r>
          </a:p>
          <a:p>
            <a:r>
              <a:rPr lang="en-GB" sz="1600" dirty="0"/>
              <a:t>Calculated </a:t>
            </a:r>
            <a:r>
              <a:rPr lang="en-GB" sz="1600" dirty="0" err="1"/>
              <a:t>VaR</a:t>
            </a:r>
            <a:r>
              <a:rPr lang="en-GB" sz="1600" dirty="0"/>
              <a:t> at 99% is </a:t>
            </a:r>
            <a:r>
              <a:rPr lang="en-GB" sz="1600" b="1" dirty="0"/>
              <a:t>52%</a:t>
            </a:r>
            <a:r>
              <a:rPr lang="en-GB" sz="1600" dirty="0"/>
              <a:t>.</a:t>
            </a:r>
          </a:p>
          <a:p>
            <a:r>
              <a:rPr lang="en-GB" sz="1600" dirty="0" err="1"/>
              <a:t>VaR</a:t>
            </a:r>
            <a:r>
              <a:rPr lang="en-GB" sz="1600" dirty="0"/>
              <a:t> is </a:t>
            </a:r>
            <a:r>
              <a:rPr lang="en-GB" sz="1600" b="1" dirty="0"/>
              <a:t>not ideal </a:t>
            </a:r>
            <a:r>
              <a:rPr lang="en-GB" sz="1600" dirty="0"/>
              <a:t>for Highly Volatile conditions</a:t>
            </a:r>
            <a:endParaRPr lang="en-AE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2C163-03CA-4407-924A-99100FFF5E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" t="7556" r="5394" b="4741"/>
          <a:stretch/>
        </p:blipFill>
        <p:spPr>
          <a:xfrm>
            <a:off x="6200617" y="4142457"/>
            <a:ext cx="4615926" cy="27155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1F7474-A643-4525-9E2A-C5475C08AC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2" r="6474" b="4835"/>
          <a:stretch/>
        </p:blipFill>
        <p:spPr>
          <a:xfrm>
            <a:off x="77994" y="3613920"/>
            <a:ext cx="5231558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4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 build="allAtOnce"/>
      <p:bldP spid="7" grpId="0" build="p"/>
      <p:bldP spid="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4F57-4842-48D8-BD9C-E6A8DA36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Calculating </a:t>
            </a:r>
            <a:r>
              <a:rPr lang="en-GB" dirty="0" err="1"/>
              <a:t>VaR</a:t>
            </a:r>
            <a:r>
              <a:rPr lang="en-GB" dirty="0"/>
              <a:t> using different Methods</a:t>
            </a:r>
            <a:endParaRPr lang="en-AE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F68B0E9-9CE4-4B8E-979D-A7B00BF64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8D54FFE-B2BC-4A23-9534-B40F29F9F0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6" r="6580" b="3843"/>
          <a:stretch/>
        </p:blipFill>
        <p:spPr>
          <a:xfrm>
            <a:off x="0" y="2434731"/>
            <a:ext cx="6096000" cy="442326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0DE2CAF-2F2B-4D85-B965-8ACFD0D1FF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3" r="7674" b="5491"/>
          <a:stretch/>
        </p:blipFill>
        <p:spPr>
          <a:xfrm>
            <a:off x="7076701" y="2265680"/>
            <a:ext cx="3901980" cy="237744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D08AD19-5A7F-4E06-BBCA-7F937DD044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1" r="7907" b="4588"/>
          <a:stretch/>
        </p:blipFill>
        <p:spPr>
          <a:xfrm>
            <a:off x="7192589" y="4693920"/>
            <a:ext cx="3786934" cy="22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6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8AE1-4329-487C-9694-A160D223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</a:t>
            </a:r>
            <a:r>
              <a:rPr lang="en-GB" dirty="0"/>
              <a:t> vs. ES</a:t>
            </a:r>
            <a:endParaRPr lang="en-AE" dirty="0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88864D95-D2D2-452F-8E57-E043378F3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810991"/>
              </p:ext>
            </p:extLst>
          </p:nvPr>
        </p:nvGraphicFramePr>
        <p:xfrm>
          <a:off x="608060" y="2407921"/>
          <a:ext cx="5823220" cy="4450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2328D417-5099-4D77-B962-2AB12086D31C}"/>
              </a:ext>
            </a:extLst>
          </p:cNvPr>
          <p:cNvSpPr txBox="1">
            <a:spLocks/>
          </p:cNvSpPr>
          <p:nvPr/>
        </p:nvSpPr>
        <p:spPr>
          <a:xfrm>
            <a:off x="6917737" y="2418311"/>
            <a:ext cx="4825160" cy="6088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solidFill>
                  <a:schemeClr val="accent1"/>
                </a:solidFill>
              </a:rPr>
              <a:t>Expected Shortfall (ES)</a:t>
            </a:r>
            <a:endParaRPr lang="en-AE" sz="2000" b="1" dirty="0">
              <a:solidFill>
                <a:schemeClr val="accent1"/>
              </a:solidFill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8477BAB0-F328-4958-8D3B-DC4A9DA503CD}"/>
              </a:ext>
            </a:extLst>
          </p:cNvPr>
          <p:cNvSpPr txBox="1">
            <a:spLocks/>
          </p:cNvSpPr>
          <p:nvPr/>
        </p:nvSpPr>
        <p:spPr>
          <a:xfrm>
            <a:off x="6917737" y="2798608"/>
            <a:ext cx="5274263" cy="183927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A risk measure that quantifies the amount of losses in an investment portfolio.</a:t>
            </a:r>
          </a:p>
          <a:p>
            <a:r>
              <a:rPr lang="en-GB" sz="1600" dirty="0"/>
              <a:t>Calculated ES at 97.5% is </a:t>
            </a:r>
            <a:r>
              <a:rPr lang="en-GB" sz="1600" b="1" dirty="0"/>
              <a:t>53%</a:t>
            </a:r>
            <a:r>
              <a:rPr lang="en-GB" sz="1600" dirty="0"/>
              <a:t>.</a:t>
            </a:r>
          </a:p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</a:t>
            </a:r>
            <a:r>
              <a:rPr lang="en-GB" sz="16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97.5%</a:t>
            </a:r>
            <a:r>
              <a:rPr lang="en-GB" sz="1600" dirty="0"/>
              <a:t> has been used by the BASEL III standards</a:t>
            </a:r>
            <a:endParaRPr lang="en-AE" sz="1600" dirty="0"/>
          </a:p>
        </p:txBody>
      </p:sp>
    </p:spTree>
    <p:extLst>
      <p:ext uri="{BB962C8B-B14F-4D97-AF65-F5344CB8AC3E}">
        <p14:creationId xmlns:p14="http://schemas.microsoft.com/office/powerpoint/2010/main" val="89493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0401DA58-1F5E-4E52-9C92-7B331E14E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C2611335-E066-4251-81BA-6950D2AA73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51820385-54EA-4226-B72C-46FA73FD21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6302AE8-67B7-4281-A082-98CBE2515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AFA5903F-7A51-499B-8299-FEAFAC558A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D1F2FBE8-735C-49CE-AD7C-FC08B849B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 uiExpand="1">
        <p:bldSub>
          <a:bldDgm bld="one"/>
        </p:bldSub>
      </p:bldGraphic>
      <p:bldP spid="4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5734-7A80-4F7D-9F74-2DB3302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“The Big Short”</a:t>
            </a:r>
            <a:endParaRPr lang="en-A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848669-54C1-444C-98FA-FB56A5C56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67280"/>
            <a:ext cx="9167606" cy="4175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accent1"/>
                </a:solidFill>
              </a:rPr>
              <a:t>What is Shorting?</a:t>
            </a:r>
          </a:p>
          <a:p>
            <a:r>
              <a:rPr lang="en-GB" dirty="0"/>
              <a:t>It is an investment strategy which investors use for stocks that they believe would decrease in value in the future. They bet on the decline in the stock price.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accent1"/>
                </a:solidFill>
              </a:rPr>
              <a:t>How does Shorting work?</a:t>
            </a:r>
          </a:p>
          <a:p>
            <a:r>
              <a:rPr lang="en-GB" dirty="0"/>
              <a:t>Investors borrows a security and sells it and then buy it back later for less.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accent1"/>
                </a:solidFill>
              </a:rPr>
              <a:t>Investors who made money during the Financial Crisis through Shorting:</a:t>
            </a:r>
          </a:p>
          <a:p>
            <a:r>
              <a:rPr lang="en-GB" dirty="0"/>
              <a:t>John Paulson</a:t>
            </a:r>
          </a:p>
          <a:p>
            <a:r>
              <a:rPr lang="en-GB" dirty="0" err="1"/>
              <a:t>Micheal</a:t>
            </a:r>
            <a:r>
              <a:rPr lang="en-GB" dirty="0"/>
              <a:t> Burry</a:t>
            </a:r>
          </a:p>
          <a:p>
            <a:r>
              <a:rPr lang="en-GB" dirty="0"/>
              <a:t>Steve </a:t>
            </a:r>
            <a:r>
              <a:rPr lang="en-GB" dirty="0" err="1"/>
              <a:t>Eisman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543</TotalTime>
  <Words>293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 Boardroom</vt:lpstr>
      <vt:lpstr>Risk Management during the 2008 Crisis</vt:lpstr>
      <vt:lpstr>Timeline of events</vt:lpstr>
      <vt:lpstr>Risk Measures</vt:lpstr>
      <vt:lpstr>Calculating VaR using different Methods</vt:lpstr>
      <vt:lpstr>VaR vs. ES</vt:lpstr>
      <vt:lpstr>“The Big Short”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 during the 2008 Crisis</dc:title>
  <dc:creator>Reba Maria Thomas</dc:creator>
  <cp:lastModifiedBy>Reba Maria Thomas</cp:lastModifiedBy>
  <cp:revision>67</cp:revision>
  <dcterms:created xsi:type="dcterms:W3CDTF">2022-11-23T21:38:33Z</dcterms:created>
  <dcterms:modified xsi:type="dcterms:W3CDTF">2022-12-01T20:38:48Z</dcterms:modified>
</cp:coreProperties>
</file>