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6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5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9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0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C9D39D-5E5A-4ACF-B34F-6264B66B0E36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6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2240" y="1351032"/>
            <a:ext cx="6939520" cy="1645920"/>
          </a:xfrm>
        </p:spPr>
        <p:txBody>
          <a:bodyPr/>
          <a:lstStyle/>
          <a:p>
            <a:r>
              <a:rPr lang="en-US" altLang="zh-TW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 Programming</a:t>
            </a:r>
            <a:br>
              <a:rPr lang="en-US" altLang="zh-TW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zh-TW" altLang="en-US" dirty="0">
                <a:latin typeface="Adobe Gothic Std B" panose="020B0800000000000000" pitchFamily="34" charset="-128"/>
              </a:rPr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732112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</a:t>
            </a:r>
            <a:r>
              <a:rPr lang="en-US" altLang="zh-TW" sz="2000" dirty="0"/>
              <a:t>:</a:t>
            </a:r>
          </a:p>
          <a:p>
            <a:r>
              <a:rPr lang="zh-TW" altLang="en-US" sz="2000" dirty="0"/>
              <a:t>侯家臻 </a:t>
            </a:r>
            <a:r>
              <a:rPr lang="en-US" altLang="zh-TW" sz="2000" dirty="0"/>
              <a:t>D0551428</a:t>
            </a:r>
          </a:p>
          <a:p>
            <a:r>
              <a:rPr lang="zh-TW" altLang="en-US" sz="2000" dirty="0"/>
              <a:t>籃若瑜 </a:t>
            </a:r>
            <a:r>
              <a:rPr lang="en-US" altLang="zh-TW" sz="2000" dirty="0"/>
              <a:t>D0550974</a:t>
            </a:r>
          </a:p>
          <a:p>
            <a:r>
              <a:rPr lang="zh-TW" altLang="en-US" sz="2000" dirty="0"/>
              <a:t>黃雅君 </a:t>
            </a:r>
            <a:r>
              <a:rPr lang="en-US" altLang="zh-TW" sz="2000" dirty="0"/>
              <a:t>D0591733</a:t>
            </a:r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D990-9181-45D4-B2FC-1425B11C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548680"/>
            <a:ext cx="5937755" cy="1188720"/>
          </a:xfrm>
        </p:spPr>
        <p:txBody>
          <a:bodyPr/>
          <a:lstStyle/>
          <a:p>
            <a:r>
              <a:rPr lang="zh-TW" altLang="en-US" sz="2800" b="1" dirty="0"/>
              <a:t>網頁設計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互動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2DE115D-BC01-4499-8B08-6B0CBD1F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" y="2060848"/>
            <a:ext cx="7044220" cy="3960440"/>
          </a:xfrm>
        </p:spPr>
      </p:pic>
    </p:spTree>
    <p:extLst>
      <p:ext uri="{BB962C8B-B14F-4D97-AF65-F5344CB8AC3E}">
        <p14:creationId xmlns:p14="http://schemas.microsoft.com/office/powerpoint/2010/main" val="224399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7A3B-05BA-41CB-A6F9-D8480BF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網頁設計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購物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E7BCDA1-D36A-4747-B879-267555F2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7" y="2060848"/>
            <a:ext cx="7085663" cy="3960440"/>
          </a:xfrm>
        </p:spPr>
      </p:pic>
    </p:spTree>
    <p:extLst>
      <p:ext uri="{BB962C8B-B14F-4D97-AF65-F5344CB8AC3E}">
        <p14:creationId xmlns:p14="http://schemas.microsoft.com/office/powerpoint/2010/main" val="363953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描述網站功能</a:t>
            </a:r>
          </a:p>
        </p:txBody>
      </p:sp>
    </p:spTree>
    <p:extLst>
      <p:ext uri="{BB962C8B-B14F-4D97-AF65-F5344CB8AC3E}">
        <p14:creationId xmlns:p14="http://schemas.microsoft.com/office/powerpoint/2010/main" val="169446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4883" y="548680"/>
            <a:ext cx="5937755" cy="1188720"/>
          </a:xfrm>
        </p:spPr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07C20A-84E2-4918-B11A-9038E320CFD2}"/>
              </a:ext>
            </a:extLst>
          </p:cNvPr>
          <p:cNvGrpSpPr/>
          <p:nvPr/>
        </p:nvGrpSpPr>
        <p:grpSpPr>
          <a:xfrm>
            <a:off x="288032" y="1844824"/>
            <a:ext cx="8892480" cy="4902145"/>
            <a:chOff x="79035" y="1000015"/>
            <a:chExt cx="9016062" cy="490214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3D09ACC-7B87-4504-9E42-0E909F3A1E1E}"/>
                </a:ext>
              </a:extLst>
            </p:cNvPr>
            <p:cNvGrpSpPr/>
            <p:nvPr/>
          </p:nvGrpSpPr>
          <p:grpSpPr>
            <a:xfrm>
              <a:off x="1071415" y="2885923"/>
              <a:ext cx="291230" cy="591854"/>
              <a:chOff x="1440493" y="1052187"/>
              <a:chExt cx="588724" cy="1114816"/>
            </a:xfrm>
          </p:grpSpPr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DC44A8FF-A85D-46BB-A5CF-AA6DC273DFC7}"/>
                  </a:ext>
                </a:extLst>
              </p:cNvPr>
              <p:cNvSpPr/>
              <p:nvPr/>
            </p:nvSpPr>
            <p:spPr>
              <a:xfrm>
                <a:off x="1503124" y="1052187"/>
                <a:ext cx="463463" cy="4384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 dirty="0"/>
              </a:p>
            </p:txBody>
          </p:sp>
          <p:cxnSp>
            <p:nvCxnSpPr>
              <p:cNvPr id="60" name="接點: 弧形 59">
                <a:extLst>
                  <a:ext uri="{FF2B5EF4-FFF2-40B4-BE49-F238E27FC236}">
                    <a16:creationId xmlns:a16="http://schemas.microsoft.com/office/drawing/2014/main" id="{7F363EDE-68C6-4B99-A2B8-B46606C1F446}"/>
                  </a:ext>
                </a:extLst>
              </p:cNvPr>
              <p:cNvCxnSpPr/>
              <p:nvPr/>
            </p:nvCxnSpPr>
            <p:spPr>
              <a:xfrm>
                <a:off x="1440493" y="1590806"/>
                <a:ext cx="588724" cy="12700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接點: 弧形 60">
                <a:extLst>
                  <a:ext uri="{FF2B5EF4-FFF2-40B4-BE49-F238E27FC236}">
                    <a16:creationId xmlns:a16="http://schemas.microsoft.com/office/drawing/2014/main" id="{9917455A-CAC8-49FA-A153-E0A9C3C2469A}"/>
                  </a:ext>
                </a:extLst>
              </p:cNvPr>
              <p:cNvCxnSpPr>
                <a:stCxn id="59" idx="4"/>
              </p:cNvCxnSpPr>
              <p:nvPr/>
            </p:nvCxnSpPr>
            <p:spPr>
              <a:xfrm rot="5400000">
                <a:off x="1496862" y="1728592"/>
                <a:ext cx="475988" cy="1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61D9A6D1-2C53-46E7-83D5-F63FA1900D43}"/>
                  </a:ext>
                </a:extLst>
              </p:cNvPr>
              <p:cNvCxnSpPr/>
              <p:nvPr/>
            </p:nvCxnSpPr>
            <p:spPr>
              <a:xfrm>
                <a:off x="1734855" y="1966587"/>
                <a:ext cx="294362" cy="2004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1E6FBCD0-7654-4EBE-ABA3-60A79B745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0493" y="1966587"/>
                <a:ext cx="294362" cy="2004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DF405E-8E9D-41EA-99F9-0CB03BB11637}"/>
                </a:ext>
              </a:extLst>
            </p:cNvPr>
            <p:cNvSpPr/>
            <p:nvPr/>
          </p:nvSpPr>
          <p:spPr>
            <a:xfrm>
              <a:off x="2949879" y="4167929"/>
              <a:ext cx="2414392" cy="169959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E578AF-6DFC-4FC5-9786-E721830740B9}"/>
                </a:ext>
              </a:extLst>
            </p:cNvPr>
            <p:cNvSpPr/>
            <p:nvPr/>
          </p:nvSpPr>
          <p:spPr>
            <a:xfrm>
              <a:off x="2960839" y="2825956"/>
              <a:ext cx="2414392" cy="7331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449DC1-B55E-4736-B895-81D94A7DE143}"/>
                </a:ext>
              </a:extLst>
            </p:cNvPr>
            <p:cNvSpPr/>
            <p:nvPr/>
          </p:nvSpPr>
          <p:spPr>
            <a:xfrm>
              <a:off x="2960839" y="1000015"/>
              <a:ext cx="2414392" cy="149435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1FEEB92-4868-4F80-8D17-83E81B32E10B}"/>
                </a:ext>
              </a:extLst>
            </p:cNvPr>
            <p:cNvSpPr txBox="1"/>
            <p:nvPr/>
          </p:nvSpPr>
          <p:spPr>
            <a:xfrm>
              <a:off x="3917516" y="1021794"/>
              <a:ext cx="72337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50" dirty="0"/>
                <a:t>首頁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1B1734F-4E2C-4D97-89F9-5753E4ED3EA2}"/>
                </a:ext>
              </a:extLst>
            </p:cNvPr>
            <p:cNvSpPr txBox="1"/>
            <p:nvPr/>
          </p:nvSpPr>
          <p:spPr>
            <a:xfrm>
              <a:off x="3974731" y="2847670"/>
              <a:ext cx="88934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50" dirty="0"/>
                <a:t>內容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1BF4BF2-0EFB-477F-869D-45C45BCFDFDE}"/>
                </a:ext>
              </a:extLst>
            </p:cNvPr>
            <p:cNvSpPr txBox="1"/>
            <p:nvPr/>
          </p:nvSpPr>
          <p:spPr>
            <a:xfrm>
              <a:off x="3941003" y="4167929"/>
              <a:ext cx="88934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50" dirty="0"/>
                <a:t>互動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43F6FCD-8678-4E33-BA59-3BDE4B4A6E2D}"/>
                </a:ext>
              </a:extLst>
            </p:cNvPr>
            <p:cNvSpPr/>
            <p:nvPr/>
          </p:nvSpPr>
          <p:spPr>
            <a:xfrm>
              <a:off x="3562773" y="1314909"/>
              <a:ext cx="1346548" cy="31146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1200" b="1" dirty="0"/>
                <a:t>關鍵字查詢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223683F-1B29-44DC-9B3A-90E8BFA13E39}"/>
                </a:ext>
              </a:extLst>
            </p:cNvPr>
            <p:cNvSpPr/>
            <p:nvPr/>
          </p:nvSpPr>
          <p:spPr>
            <a:xfrm>
              <a:off x="3626089" y="1690168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圖片欣賞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7F67C5F-0387-4246-B50B-091756B2A667}"/>
                </a:ext>
              </a:extLst>
            </p:cNvPr>
            <p:cNvSpPr/>
            <p:nvPr/>
          </p:nvSpPr>
          <p:spPr>
            <a:xfrm>
              <a:off x="3630786" y="2057585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網站分享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55D1ED9-C4DC-4DCB-A7A4-A7D307F61600}"/>
                </a:ext>
              </a:extLst>
            </p:cNvPr>
            <p:cNvSpPr/>
            <p:nvPr/>
          </p:nvSpPr>
          <p:spPr>
            <a:xfrm>
              <a:off x="3430369" y="3146512"/>
              <a:ext cx="1601963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瀏覽文化介紹</a:t>
              </a: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87ABBC4-657C-4C4C-9E45-FFEB4B6C1F01}"/>
                </a:ext>
              </a:extLst>
            </p:cNvPr>
            <p:cNvSpPr/>
            <p:nvPr/>
          </p:nvSpPr>
          <p:spPr>
            <a:xfrm>
              <a:off x="3604169" y="4515592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小遊戲</a:t>
              </a: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E0C787A-5918-4FF8-B908-D03A866584FE}"/>
                </a:ext>
              </a:extLst>
            </p:cNvPr>
            <p:cNvSpPr/>
            <p:nvPr/>
          </p:nvSpPr>
          <p:spPr>
            <a:xfrm>
              <a:off x="3604169" y="4976305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占卜測驗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8BA5748-ECCE-4877-BAFA-1F4B3D84EB02}"/>
                </a:ext>
              </a:extLst>
            </p:cNvPr>
            <p:cNvSpPr/>
            <p:nvPr/>
          </p:nvSpPr>
          <p:spPr>
            <a:xfrm>
              <a:off x="3626089" y="5395583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購物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DC14D07A-0DF4-4DEA-B83B-B239119B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7695" y="2847671"/>
              <a:ext cx="306350" cy="612701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72C39E5-821D-4FAA-A114-51317C3E0835}"/>
                </a:ext>
              </a:extLst>
            </p:cNvPr>
            <p:cNvSpPr txBox="1"/>
            <p:nvPr/>
          </p:nvSpPr>
          <p:spPr>
            <a:xfrm>
              <a:off x="8193223" y="3503448"/>
              <a:ext cx="901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創建者</a:t>
              </a: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BAC0A2C9-9DC0-48D4-A7D6-1D3535DCD049}"/>
                </a:ext>
              </a:extLst>
            </p:cNvPr>
            <p:cNvSpPr/>
            <p:nvPr/>
          </p:nvSpPr>
          <p:spPr>
            <a:xfrm>
              <a:off x="6343843" y="4704696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付款</a:t>
              </a: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BDF0AC14-377F-4D70-8B52-44EF1A549E98}"/>
                </a:ext>
              </a:extLst>
            </p:cNvPr>
            <p:cNvSpPr/>
            <p:nvPr/>
          </p:nvSpPr>
          <p:spPr>
            <a:xfrm>
              <a:off x="6132001" y="3596559"/>
              <a:ext cx="1634207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個人資料填寫</a:t>
              </a: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A52DCAFD-5BE3-4557-82C4-1B23D6450D41}"/>
                </a:ext>
              </a:extLst>
            </p:cNvPr>
            <p:cNvSpPr/>
            <p:nvPr/>
          </p:nvSpPr>
          <p:spPr>
            <a:xfrm>
              <a:off x="6276215" y="2556410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閱後留言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515A1BC-BA55-45DD-BDAE-8E84D41987F9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4836613" y="4851043"/>
              <a:ext cx="1507230" cy="69088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A44A8754-6C89-41FD-A6C8-CE5D529DE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4691" y="3771089"/>
              <a:ext cx="1373678" cy="17277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71D657B-A6DD-4758-8F09-FC5E57D48C28}"/>
                </a:ext>
              </a:extLst>
            </p:cNvPr>
            <p:cNvSpPr txBox="1"/>
            <p:nvPr/>
          </p:nvSpPr>
          <p:spPr>
            <a:xfrm rot="20164631">
              <a:off x="5444528" y="5044648"/>
              <a:ext cx="9124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新細明體" panose="02020500000000000000" pitchFamily="18" charset="-120"/>
                </a:rPr>
                <a:t>《include》</a:t>
              </a:r>
              <a:endParaRPr lang="zh-TW" altLang="en-US" sz="135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09CA17-186C-4145-B3E4-6FB27069A5DF}"/>
                </a:ext>
              </a:extLst>
            </p:cNvPr>
            <p:cNvSpPr/>
            <p:nvPr/>
          </p:nvSpPr>
          <p:spPr>
            <a:xfrm rot="18484056">
              <a:off x="5507372" y="4027091"/>
              <a:ext cx="101021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350" dirty="0">
                  <a:latin typeface="新細明體" panose="02020500000000000000" pitchFamily="18" charset="-120"/>
                </a:rPr>
                <a:t>《include》</a:t>
              </a:r>
              <a:endParaRPr lang="zh-TW" altLang="en-US" sz="1350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AEEEEE5-12E0-4AB2-A002-D695BEB43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0681" y="2708772"/>
              <a:ext cx="1214250" cy="5697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60A0B42-8442-4C67-A20F-C549FBA1E29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4814693" y="2745318"/>
              <a:ext cx="1497243" cy="191662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AD55031-F358-4329-98BC-5AD323B72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8196" y="2787214"/>
              <a:ext cx="1577815" cy="229686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9017EC0-83F7-4CB2-B86C-D4BB595AB8E1}"/>
                </a:ext>
              </a:extLst>
            </p:cNvPr>
            <p:cNvSpPr txBox="1"/>
            <p:nvPr/>
          </p:nvSpPr>
          <p:spPr>
            <a:xfrm rot="18265547">
              <a:off x="5216976" y="3948084"/>
              <a:ext cx="9124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新細明體" panose="02020500000000000000" pitchFamily="18" charset="-120"/>
                </a:rPr>
                <a:t>《include》</a:t>
              </a:r>
              <a:endParaRPr lang="zh-TW" altLang="en-US" sz="135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934F853-5F87-41C5-9498-11C9D3808F3F}"/>
                </a:ext>
              </a:extLst>
            </p:cNvPr>
            <p:cNvSpPr txBox="1"/>
            <p:nvPr/>
          </p:nvSpPr>
          <p:spPr>
            <a:xfrm rot="18450328">
              <a:off x="4843676" y="3675813"/>
              <a:ext cx="9124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新細明體" panose="02020500000000000000" pitchFamily="18" charset="-120"/>
                </a:rPr>
                <a:t>《include》</a:t>
              </a:r>
              <a:endParaRPr lang="zh-TW" altLang="en-US" sz="135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FE42AFF-D0C8-430B-9140-4A06F72C0C30}"/>
                </a:ext>
              </a:extLst>
            </p:cNvPr>
            <p:cNvSpPr txBox="1"/>
            <p:nvPr/>
          </p:nvSpPr>
          <p:spPr>
            <a:xfrm rot="20164631">
              <a:off x="5391824" y="2594813"/>
              <a:ext cx="9124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新細明體" panose="02020500000000000000" pitchFamily="18" charset="-120"/>
                </a:rPr>
                <a:t>《include》</a:t>
              </a:r>
              <a:endParaRPr lang="zh-TW" altLang="en-US" sz="1350" dirty="0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A5570CB8-1B7F-4807-BCDE-A067F2A2B54E}"/>
                </a:ext>
              </a:extLst>
            </p:cNvPr>
            <p:cNvSpPr/>
            <p:nvPr/>
          </p:nvSpPr>
          <p:spPr>
            <a:xfrm>
              <a:off x="6307043" y="4161492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設計遊戲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A9F8001-91E4-4903-8562-7A7DD1E45C11}"/>
                </a:ext>
              </a:extLst>
            </p:cNvPr>
            <p:cNvSpPr/>
            <p:nvPr/>
          </p:nvSpPr>
          <p:spPr>
            <a:xfrm>
              <a:off x="6378558" y="5248436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物品販售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D76929-76ED-4113-BB4A-FA46CF1C7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6072" y="3239789"/>
              <a:ext cx="747548" cy="10490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6C322B-8C82-4EFF-8340-A922B9FAAAE0}"/>
                </a:ext>
              </a:extLst>
            </p:cNvPr>
            <p:cNvCxnSpPr>
              <a:cxnSpLocks/>
              <a:endCxn id="36" idx="6"/>
            </p:cNvCxnSpPr>
            <p:nvPr/>
          </p:nvCxnSpPr>
          <p:spPr>
            <a:xfrm flipH="1">
              <a:off x="7589082" y="3354552"/>
              <a:ext cx="676434" cy="204023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8162EFF-DF37-4618-A2B5-9A3A794F78F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4819065" y="5394783"/>
              <a:ext cx="1559493" cy="1661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451C2F35-5248-4655-A85C-39227F75D24F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4819065" y="4454186"/>
              <a:ext cx="2093240" cy="6648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EAB5E0E-AC56-4018-A751-2FDA5B1B4CAE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H="1">
              <a:off x="4812391" y="4411322"/>
              <a:ext cx="1671929" cy="2569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97C5002C-3F9F-4E4D-86D2-89169A6C1895}"/>
                </a:ext>
              </a:extLst>
            </p:cNvPr>
            <p:cNvSpPr txBox="1"/>
            <p:nvPr/>
          </p:nvSpPr>
          <p:spPr>
            <a:xfrm rot="21109089">
              <a:off x="5499398" y="5394329"/>
              <a:ext cx="12583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latin typeface="新細明體" panose="02020500000000000000" pitchFamily="18" charset="-120"/>
                </a:rPr>
                <a:t>《extend》</a:t>
              </a:r>
              <a:endParaRPr lang="zh-TW" altLang="en-US" sz="1350" dirty="0"/>
            </a:p>
            <a:p>
              <a:endParaRPr lang="zh-TW" altLang="en-US" sz="135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5649C7B-83CF-455A-B5A8-99DD0B72C85F}"/>
                </a:ext>
              </a:extLst>
            </p:cNvPr>
            <p:cNvSpPr txBox="1"/>
            <p:nvPr/>
          </p:nvSpPr>
          <p:spPr>
            <a:xfrm rot="20574953">
              <a:off x="5324771" y="4760168"/>
              <a:ext cx="10463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latin typeface="新細明體" panose="02020500000000000000" pitchFamily="18" charset="-120"/>
                </a:rPr>
                <a:t>《extend》</a:t>
              </a:r>
              <a:endParaRPr lang="zh-TW" altLang="en-US" sz="1350" dirty="0"/>
            </a:p>
            <a:p>
              <a:endParaRPr lang="zh-TW" altLang="en-US" sz="135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92D4771-F1A0-49DB-A54D-3781C0716175}"/>
                </a:ext>
              </a:extLst>
            </p:cNvPr>
            <p:cNvSpPr txBox="1"/>
            <p:nvPr/>
          </p:nvSpPr>
          <p:spPr>
            <a:xfrm rot="20993290">
              <a:off x="5278112" y="4477646"/>
              <a:ext cx="10463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latin typeface="新細明體" panose="02020500000000000000" pitchFamily="18" charset="-120"/>
                </a:rPr>
                <a:t>《extend》</a:t>
              </a:r>
              <a:endParaRPr lang="zh-TW" altLang="en-US" sz="1350" dirty="0"/>
            </a:p>
            <a:p>
              <a:endParaRPr lang="zh-TW" altLang="en-US" sz="1350" dirty="0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FF4ACA8-ED02-4827-96F5-972B3B5A6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2652" y="2186935"/>
              <a:ext cx="784079" cy="97306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216AF12-5545-47C8-9E0F-DA570B03DD13}"/>
                </a:ext>
              </a:extLst>
            </p:cNvPr>
            <p:cNvSpPr/>
            <p:nvPr/>
          </p:nvSpPr>
          <p:spPr>
            <a:xfrm>
              <a:off x="6223684" y="2039020"/>
              <a:ext cx="1210524" cy="29269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/>
                <a:t>資料提供</a:t>
              </a: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D539CBFE-1B61-4EF2-BD4F-B70EDEABE89C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4819066" y="1822345"/>
              <a:ext cx="1404618" cy="36302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BEF3CC6B-3C2C-491F-BB5B-63BAEC53A031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4810667" y="2288851"/>
              <a:ext cx="1590294" cy="90366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944C68E-8B55-4AAE-A7A9-94FF845C2FFE}"/>
                </a:ext>
              </a:extLst>
            </p:cNvPr>
            <p:cNvSpPr txBox="1"/>
            <p:nvPr/>
          </p:nvSpPr>
          <p:spPr>
            <a:xfrm rot="838973">
              <a:off x="5342939" y="1827397"/>
              <a:ext cx="10463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latin typeface="新細明體" panose="02020500000000000000" pitchFamily="18" charset="-120"/>
                </a:rPr>
                <a:t>《extend》</a:t>
              </a:r>
              <a:endParaRPr lang="zh-TW" altLang="en-US" sz="1350" dirty="0"/>
            </a:p>
            <a:p>
              <a:endParaRPr lang="zh-TW" altLang="en-US" sz="135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ACB814-909E-454E-80FC-0BDBB05A8C61}"/>
                </a:ext>
              </a:extLst>
            </p:cNvPr>
            <p:cNvSpPr txBox="1"/>
            <p:nvPr/>
          </p:nvSpPr>
          <p:spPr>
            <a:xfrm rot="20022808">
              <a:off x="5250844" y="2363915"/>
              <a:ext cx="10463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>
                  <a:latin typeface="新細明體" panose="02020500000000000000" pitchFamily="18" charset="-120"/>
                </a:rPr>
                <a:t>《extend》</a:t>
              </a:r>
              <a:endParaRPr lang="zh-TW" altLang="en-US" sz="1350" dirty="0"/>
            </a:p>
            <a:p>
              <a:endParaRPr lang="zh-TW" altLang="en-US" sz="135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BD68119-B38B-4516-B29B-FF9D5B68CE6E}"/>
                </a:ext>
              </a:extLst>
            </p:cNvPr>
            <p:cNvSpPr txBox="1"/>
            <p:nvPr/>
          </p:nvSpPr>
          <p:spPr>
            <a:xfrm flipH="1">
              <a:off x="79035" y="3497224"/>
              <a:ext cx="1972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  <a:r>
                <a:rPr lang="en-US" altLang="zh-TW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zh-TW" altLang="en-US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教育人員、學生、想了解原住民文化但不知道去哪裡了解的人</a:t>
              </a:r>
              <a:r>
                <a:rPr lang="en-US" altLang="zh-TW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…</a:t>
              </a:r>
              <a:endPara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CF530C4B-D285-40F7-B65A-EB7F0BC14BC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603867" y="1470641"/>
              <a:ext cx="1958906" cy="149013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AA67C3-CBEA-49A6-82D9-818AB21FE3A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635240" y="1836515"/>
              <a:ext cx="1990849" cy="11825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B50560A-75E5-4C21-B8DD-F3574591ADA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691248" y="2203932"/>
              <a:ext cx="1939538" cy="89733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784C02E-7DA4-4227-B7FA-02E138B2880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701963" y="3172894"/>
              <a:ext cx="1728407" cy="11996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49975127-35D3-4539-BC10-9BD26114274A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1701963" y="3261346"/>
              <a:ext cx="1902206" cy="140059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85F105C-B8C7-4DB2-A7B6-E095DD15615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1689897" y="3371240"/>
              <a:ext cx="1914272" cy="175141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C12EBE29-B0D0-47B9-8062-505836C0D34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1636772" y="3458329"/>
              <a:ext cx="1989317" cy="208360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264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網站理念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改變對於原住民的刻板印象</a:t>
            </a:r>
            <a:endParaRPr lang="en-US" altLang="zh-TW" sz="2800" dirty="0"/>
          </a:p>
          <a:p>
            <a:r>
              <a:rPr lang="zh-TW" altLang="en-US" sz="2800" dirty="0"/>
              <a:t>讓民眾更容易了解原住民</a:t>
            </a:r>
            <a:endParaRPr lang="en-US" altLang="zh-TW" sz="2800" dirty="0"/>
          </a:p>
          <a:p>
            <a:r>
              <a:rPr lang="zh-TW" altLang="en-US" sz="2800" dirty="0"/>
              <a:t>傳統文化為民族最珍貴的東西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6045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2708920"/>
            <a:ext cx="5937755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查詢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介紹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留言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聯絡我們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購買小物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/>
              <a:t>互動式小遊戲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6045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2708920"/>
            <a:ext cx="5937755" cy="31019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教育人員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學生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想深入了解原住民的民眾</a:t>
            </a:r>
            <a:endParaRPr lang="en-US" altLang="zh-TW" sz="2400" dirty="0">
              <a:latin typeface="+mn-ea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3122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2708920"/>
            <a:ext cx="5937755" cy="31019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n-ea"/>
              </a:rPr>
              <a:t>社群</a:t>
            </a:r>
            <a:r>
              <a:rPr lang="en-US" altLang="zh-TW" sz="2400" dirty="0">
                <a:latin typeface="+mn-ea"/>
              </a:rPr>
              <a:t>web</a:t>
            </a:r>
            <a:r>
              <a:rPr lang="zh-TW" altLang="en-US" sz="2400" dirty="0">
                <a:latin typeface="+mn-ea"/>
              </a:rPr>
              <a:t>分享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透過親朋好友分享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利用限時小活動促進網站點擊率</a:t>
            </a:r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3122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與其他類似網站的差異</a:t>
            </a:r>
          </a:p>
        </p:txBody>
      </p:sp>
      <p:graphicFrame>
        <p:nvGraphicFramePr>
          <p:cNvPr id="4" name="Shape 64"/>
          <p:cNvGraphicFramePr/>
          <p:nvPr>
            <p:extLst>
              <p:ext uri="{D42A27DB-BD31-4B8C-83A1-F6EECF244321}">
                <p14:modId xmlns:p14="http://schemas.microsoft.com/office/powerpoint/2010/main" val="3787003740"/>
              </p:ext>
            </p:extLst>
          </p:nvPr>
        </p:nvGraphicFramePr>
        <p:xfrm>
          <a:off x="431539" y="2318344"/>
          <a:ext cx="8280920" cy="39909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0157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網路平台販售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遊戲體驗文化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頁面操作直覺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12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ours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sz="30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157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原住民委員會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12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台灣原住民數位博物館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3122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網頁設計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首頁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86EC4B-F4E4-4978-B4CE-943C4831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9" y="2060848"/>
            <a:ext cx="704422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B7083-B05B-49BB-B045-9C0B8C86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548680"/>
            <a:ext cx="5937755" cy="1188720"/>
          </a:xfrm>
        </p:spPr>
        <p:txBody>
          <a:bodyPr/>
          <a:lstStyle/>
          <a:p>
            <a:r>
              <a:rPr lang="zh-TW" altLang="en-US" sz="2800" b="1" dirty="0"/>
              <a:t>網頁設計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內容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686EFD8-84FC-422C-86D5-ED77F5DBA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9" y="2060848"/>
            <a:ext cx="7044221" cy="3960440"/>
          </a:xfrm>
        </p:spPr>
      </p:pic>
    </p:spTree>
    <p:extLst>
      <p:ext uri="{BB962C8B-B14F-4D97-AF65-F5344CB8AC3E}">
        <p14:creationId xmlns:p14="http://schemas.microsoft.com/office/powerpoint/2010/main" val="2029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A5C37-7C68-48AD-A08D-FEAD851C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19" y="548680"/>
            <a:ext cx="5937755" cy="118872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網頁設計</a:t>
            </a:r>
            <a:r>
              <a:rPr lang="en-US" altLang="zh-TW" sz="2800" b="1" dirty="0"/>
              <a:t>-</a:t>
            </a:r>
            <a:r>
              <a:rPr lang="zh-TW" altLang="en-US" sz="2800" b="1" dirty="0"/>
              <a:t>神話</a:t>
            </a:r>
            <a:r>
              <a:rPr lang="en-US" altLang="zh-TW" sz="2800" b="1" dirty="0"/>
              <a:t>&amp;</a:t>
            </a:r>
            <a:r>
              <a:rPr lang="zh-TW" altLang="en-US" sz="2800" b="1" dirty="0"/>
              <a:t>故事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4B31A7-236B-435E-AEED-AF3D0D74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1" y="2060848"/>
            <a:ext cx="7044218" cy="3960440"/>
          </a:xfrm>
        </p:spPr>
      </p:pic>
    </p:spTree>
    <p:extLst>
      <p:ext uri="{BB962C8B-B14F-4D97-AF65-F5344CB8AC3E}">
        <p14:creationId xmlns:p14="http://schemas.microsoft.com/office/powerpoint/2010/main" val="109799584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2770</TotalTime>
  <Words>218</Words>
  <Application>Microsoft Office PowerPoint</Application>
  <PresentationFormat>如螢幕大小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Adobe Gothic Std B</vt:lpstr>
      <vt:lpstr>微軟正黑體</vt:lpstr>
      <vt:lpstr>微軟正黑體</vt:lpstr>
      <vt:lpstr>新細明體</vt:lpstr>
      <vt:lpstr>標楷體</vt:lpstr>
      <vt:lpstr>Arial</vt:lpstr>
      <vt:lpstr>Gill Sans MT</vt:lpstr>
      <vt:lpstr>Wingdings</vt:lpstr>
      <vt:lpstr>包裹</vt:lpstr>
      <vt:lpstr>Web Programming 第一次報告</vt:lpstr>
      <vt:lpstr>網站理念</vt:lpstr>
      <vt:lpstr>主要功能</vt:lpstr>
      <vt:lpstr>預期使用者</vt:lpstr>
      <vt:lpstr>如何吸引使用者</vt:lpstr>
      <vt:lpstr>與其他類似網站的差異</vt:lpstr>
      <vt:lpstr>網頁設計-首頁</vt:lpstr>
      <vt:lpstr>網頁設計-內容</vt:lpstr>
      <vt:lpstr>網頁設計-神話&amp;故事</vt:lpstr>
      <vt:lpstr>網頁設計-互動</vt:lpstr>
      <vt:lpstr>網頁設計-購物</vt:lpstr>
      <vt:lpstr>Appendix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侯家臻</cp:lastModifiedBy>
  <cp:revision>19</cp:revision>
  <dcterms:created xsi:type="dcterms:W3CDTF">2017-10-31T07:53:25Z</dcterms:created>
  <dcterms:modified xsi:type="dcterms:W3CDTF">2017-11-15T04:51:01Z</dcterms:modified>
</cp:coreProperties>
</file>