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234295-EA48-4644-99C7-110B831A31AB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</p14:sldIdLst>
        </p14:section>
        <p14:section name="Version updata log" id="{3BE00363-6993-4AC5-902F-A3AD116B5D64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pos="1164" userDrawn="1">
          <p15:clr>
            <a:srgbClr val="A4A3A4"/>
          </p15:clr>
        </p15:guide>
        <p15:guide id="2" orient="horz" pos="41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51"/>
    <a:srgbClr val="335374"/>
    <a:srgbClr val="003F71"/>
    <a:srgbClr val="6B7277"/>
    <a:srgbClr val="808080"/>
    <a:srgbClr val="005496"/>
    <a:srgbClr val="002A4B"/>
    <a:srgbClr val="F2F2F2"/>
    <a:srgbClr val="FFFFFF"/>
    <a:srgbClr val="87D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55" autoAdjust="0"/>
    <p:restoredTop sz="95113" autoAdjust="0"/>
  </p:normalViewPr>
  <p:slideViewPr>
    <p:cSldViewPr snapToGrid="0">
      <p:cViewPr varScale="1">
        <p:scale>
          <a:sx n="95" d="100"/>
          <a:sy n="95" d="100"/>
        </p:scale>
        <p:origin x="84" y="138"/>
      </p:cViewPr>
      <p:guideLst>
        <p:guide pos="1164"/>
        <p:guide orient="horz" pos="4179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050"/>
    </p:cViewPr>
  </p:sorterViewPr>
  <p:notesViewPr>
    <p:cSldViewPr snapToGrid="0" showGuides="1">
      <p:cViewPr varScale="1">
        <p:scale>
          <a:sx n="79" d="100"/>
          <a:sy n="79" d="100"/>
        </p:scale>
        <p:origin x="3954" y="144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Autoliv General Presentation 2017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51342" y="47538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z="8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24, 2017</a:t>
            </a:r>
            <a:endParaRPr lang="en-US" sz="8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378780"/>
            <a:ext cx="3104692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8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104693" y="9378780"/>
            <a:ext cx="589878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5FBA36DD-6363-4908-BC80-2051BEA1A2FB}" type="slidenum">
              <a:rPr lang="en-US" sz="80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8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0766" y="9626042"/>
            <a:ext cx="506328" cy="1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7320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037580" cy="4067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Autoliv General Presentation 2017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97299" y="36974"/>
            <a:ext cx="1500390" cy="406700"/>
          </a:xfrm>
          <a:prstGeom prst="rect">
            <a:avLst/>
          </a:prstGeom>
        </p:spPr>
        <p:txBody>
          <a:bodyPr vert="horz" lIns="91440" tIns="54000" rIns="91440" bIns="45720" rtlCol="0"/>
          <a:lstStyle>
            <a:lvl1pPr algn="r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March 24, 2017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75930"/>
            <a:ext cx="3068682" cy="3063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68683" y="9575930"/>
            <a:ext cx="661898" cy="3063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397B65-D359-4406-9331-554D6FBDAB0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Bildobjek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766" y="9626042"/>
            <a:ext cx="506328" cy="1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4982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spcBef>
        <a:spcPts val="600"/>
      </a:spcBef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60363" indent="-17145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27063" indent="-17145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895350" indent="-17780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166813" indent="-17145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/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" r="29"/>
          <a:stretch>
            <a:fillRect/>
          </a:stretch>
        </p:blipFill>
        <p:spPr>
          <a:xfrm>
            <a:off x="1" y="0"/>
            <a:ext cx="12192000" cy="5490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4" name="Bildobjekt 8"/>
          <p:cNvPicPr preferRelativeResize="0"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367297"/>
            <a:ext cx="1260000" cy="216000"/>
          </a:xfrm>
        </p:spPr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7282" y="6367297"/>
            <a:ext cx="4114800" cy="216000"/>
          </a:xfrm>
        </p:spPr>
        <p:txBody>
          <a:bodyPr/>
          <a:lstStyle/>
          <a:p>
            <a:r>
              <a:rPr lang="en-US" noProof="0" dirty="0" smtClean="0"/>
              <a:t>Autoliv General Presentation 2017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367297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2206800"/>
            <a:ext cx="5544000" cy="26856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0" name="Bildobjekt 8"/>
          <p:cNvPicPr preferRelativeResize="0"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3" name="Bildobjekt 8"/>
          <p:cNvPicPr preferRelativeResize="0"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6" name="Bildobjekt 8"/>
          <p:cNvPicPr preferRelativeResize="0"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9" name="Bildobjekt 8"/>
          <p:cNvPicPr preferRelativeResize="0"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2" name="Bildobjekt 8"/>
          <p:cNvPicPr preferRelativeResize="0"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33" name="Text Box 11"/>
          <p:cNvSpPr txBox="1">
            <a:spLocks noChangeArrowheads="1"/>
          </p:cNvSpPr>
          <p:nvPr userDrawn="1"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669562"/>
            <a:ext cx="4877804" cy="2333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job title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" y="4279477"/>
            <a:ext cx="4878504" cy="3240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0" y="2200890"/>
            <a:ext cx="5544000" cy="115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8036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Autoliv General Presentation 2017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550863" y="824827"/>
            <a:ext cx="10556161" cy="4983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3200">
                <a:solidFill>
                  <a:schemeClr val="accent1"/>
                </a:solidFill>
              </a:defRPr>
            </a:lvl1pPr>
            <a:lvl2pPr marL="361800" indent="0">
              <a:buNone/>
              <a:defRPr/>
            </a:lvl2pPr>
            <a:lvl3pPr marL="700200" indent="0">
              <a:buNone/>
              <a:defRPr/>
            </a:lvl3pPr>
            <a:lvl4pPr marL="1042200" indent="0">
              <a:buNone/>
              <a:defRPr/>
            </a:lvl4pPr>
            <a:lvl5pPr marL="1373400" indent="0">
              <a:buNone/>
              <a:defRPr/>
            </a:lvl5pPr>
          </a:lstStyle>
          <a:p>
            <a:pPr lvl="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5390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000" y="5555010"/>
            <a:ext cx="1926000" cy="642295"/>
          </a:xfrm>
          <a:prstGeom prst="rect">
            <a:avLst/>
          </a:prstGeom>
        </p:spPr>
      </p:pic>
      <p:sp>
        <p:nvSpPr>
          <p:cNvPr id="7" name="textruta 11"/>
          <p:cNvSpPr txBox="1"/>
          <p:nvPr/>
        </p:nvSpPr>
        <p:spPr>
          <a:xfrm>
            <a:off x="704185" y="4423104"/>
            <a:ext cx="325313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spc="-100" baseline="0" noProof="0" dirty="0">
                <a:solidFill>
                  <a:schemeClr val="bg1"/>
                </a:solidFill>
              </a:rPr>
              <a:t>Each year, Autoliv’s</a:t>
            </a:r>
            <a:br>
              <a:rPr lang="en-US" sz="3000" spc="-100" baseline="0" noProof="0" dirty="0">
                <a:solidFill>
                  <a:schemeClr val="bg1"/>
                </a:solidFill>
              </a:rPr>
            </a:br>
            <a:r>
              <a:rPr lang="en-US" sz="3000" spc="-100" baseline="0" noProof="0" dirty="0">
                <a:solidFill>
                  <a:schemeClr val="bg1"/>
                </a:solidFill>
              </a:rPr>
              <a:t>products save over</a:t>
            </a:r>
            <a:br>
              <a:rPr lang="en-US" sz="3000" spc="-100" baseline="0" noProof="0" dirty="0">
                <a:solidFill>
                  <a:schemeClr val="bg1"/>
                </a:solidFill>
              </a:rPr>
            </a:br>
            <a:r>
              <a:rPr lang="en-US" sz="3000" spc="-100" baseline="0" noProof="0" dirty="0">
                <a:solidFill>
                  <a:schemeClr val="bg1"/>
                </a:solidFill>
              </a:rPr>
              <a:t>30,000 lives </a:t>
            </a:r>
          </a:p>
        </p:txBody>
      </p:sp>
      <p:cxnSp>
        <p:nvCxnSpPr>
          <p:cNvPr id="8" name="Rak 13"/>
          <p:cNvCxnSpPr/>
          <p:nvPr/>
        </p:nvCxnSpPr>
        <p:spPr>
          <a:xfrm>
            <a:off x="815826" y="5733691"/>
            <a:ext cx="1190890" cy="0"/>
          </a:xfrm>
          <a:prstGeom prst="line">
            <a:avLst/>
          </a:prstGeom>
          <a:ln w="4445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ubrik 1"/>
          <p:cNvSpPr txBox="1">
            <a:spLocks/>
          </p:cNvSpPr>
          <p:nvPr/>
        </p:nvSpPr>
        <p:spPr>
          <a:xfrm>
            <a:off x="695909" y="5922922"/>
            <a:ext cx="2519771" cy="4331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 spc="-1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800" spc="0" noProof="0" dirty="0"/>
              <a:t>autoliv.com</a:t>
            </a:r>
          </a:p>
        </p:txBody>
      </p:sp>
      <p:cxnSp>
        <p:nvCxnSpPr>
          <p:cNvPr id="12" name="Rak 13"/>
          <p:cNvCxnSpPr/>
          <p:nvPr/>
        </p:nvCxnSpPr>
        <p:spPr>
          <a:xfrm>
            <a:off x="815826" y="5733691"/>
            <a:ext cx="1190890" cy="0"/>
          </a:xfrm>
          <a:prstGeom prst="line">
            <a:avLst/>
          </a:prstGeom>
          <a:ln w="4445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13"/>
          <p:cNvCxnSpPr/>
          <p:nvPr userDrawn="1"/>
        </p:nvCxnSpPr>
        <p:spPr>
          <a:xfrm>
            <a:off x="815826" y="5733691"/>
            <a:ext cx="1190890" cy="0"/>
          </a:xfrm>
          <a:prstGeom prst="line">
            <a:avLst/>
          </a:prstGeom>
          <a:ln w="4445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31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8"/>
          <p:cNvPicPr preferRelativeResize="0"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318267"/>
            <a:ext cx="936000" cy="31656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80000"/>
            <a:ext cx="126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7282" y="6480000"/>
            <a:ext cx="468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 dirty="0" smtClean="0"/>
              <a:t>Autoliv General Presentation 2017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80000"/>
            <a:ext cx="396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6685111" y="649105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pic>
        <p:nvPicPr>
          <p:cNvPr id="12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14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17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0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3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6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9" name="Bildobjekt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7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3816" userDrawn="1">
          <p15:clr>
            <a:srgbClr val="F26B43"/>
          </p15:clr>
        </p15:guide>
        <p15:guide id="1" pos="34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Yujin.Wang</a:t>
            </a:r>
            <a:endParaRPr lang="zh-CN" alt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2018-05-17</a:t>
            </a:r>
            <a:endParaRPr lang="zh-CN" alt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SB_STR &amp; PAB_PSD report program instruction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73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Version Log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3626" y="1423713"/>
            <a:ext cx="4059372" cy="1242254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230400" indent="-230400">
              <a:lnSpc>
                <a:spcPct val="95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20180518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import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getpass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to get user name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Import time to  get date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Automatic achieve title for directory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8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Local Setup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282" y="923018"/>
            <a:ext cx="2391738" cy="33173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733" y="1373405"/>
            <a:ext cx="6302548" cy="191474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457200" indent="-457200">
              <a:lnSpc>
                <a:spcPct val="95000"/>
              </a:lnSpc>
              <a:buClr>
                <a:schemeClr val="accent1"/>
              </a:buClr>
              <a:buFontTx/>
              <a:buAutoNum type="arabicPeriod"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Confirm Python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: C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:\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Python27\python.exe.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95000"/>
              </a:lnSpc>
              <a:buClr>
                <a:schemeClr val="accent1"/>
              </a:buClr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Run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Setup.bat ,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copy these files(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YokingPy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) to users’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PC.</a:t>
            </a:r>
          </a:p>
          <a:p>
            <a:pPr marL="457200" indent="-457200">
              <a:lnSpc>
                <a:spcPct val="95000"/>
              </a:lnSpc>
              <a:buClr>
                <a:schemeClr val="accent1"/>
              </a:buClr>
              <a:buAutoNum type="arabicPeriod"/>
            </a:pP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Config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the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FreeCommander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Note: User can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don’t setup in personal PC, and run python with server Y (ignore 1~2 step), but it will take more time for creating PPT.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95" y="4485436"/>
            <a:ext cx="4048125" cy="1285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611" y="3577740"/>
            <a:ext cx="2209800" cy="838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35473"/>
          <a:stretch/>
        </p:blipFill>
        <p:spPr>
          <a:xfrm>
            <a:off x="9350694" y="1323179"/>
            <a:ext cx="2258394" cy="28368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45345" y="4595445"/>
            <a:ext cx="1084198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Local C: 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35263" y="4595445"/>
            <a:ext cx="1192049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Server Y: 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4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PAB(PSD) USAGE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863" y="1498582"/>
            <a:ext cx="10101667" cy="1534642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PABMAIN: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Main program, user shouldn’t modify.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PABPPT : PPT frame program, </a:t>
            </a:r>
            <a:r>
              <a:rPr lang="en-US" altLang="zh-CN" sz="2000" dirty="0" smtClean="0">
                <a:solidFill>
                  <a:srgbClr val="FF0000"/>
                </a:solidFill>
              </a:rPr>
              <a:t>user can modify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PABSession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Creat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a new session file and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tcl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file in work directory, user shouldn’t modify.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Note: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Hyperview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session and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tcl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file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shoudn’t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be modified.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35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SB USAGE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863" y="1498582"/>
            <a:ext cx="10101667" cy="1534642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SBMAIN: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Main program, user shouldn’t modify.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SBPPT : PPT frame program, </a:t>
            </a:r>
            <a:r>
              <a:rPr lang="en-US" altLang="zh-CN" sz="2000" dirty="0" smtClean="0">
                <a:solidFill>
                  <a:srgbClr val="FF0000"/>
                </a:solidFill>
              </a:rPr>
              <a:t>user can modify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SBSession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Creat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a new session file and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tcl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file in work directory, user shouldn’t modify.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Note: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Hyperview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session and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tcl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file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shoudn’t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be modified.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1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SBPPT&amp;PABPPT FRAME USAGE</a:t>
            </a:r>
            <a:endParaRPr lang="zh-CN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96721" y="1599626"/>
            <a:ext cx="7481911" cy="1534642"/>
            <a:chOff x="934496" y="2925448"/>
            <a:chExt cx="7481911" cy="1534642"/>
          </a:xfrm>
        </p:grpSpPr>
        <p:sp>
          <p:nvSpPr>
            <p:cNvPr id="6" name="TextBox 5"/>
            <p:cNvSpPr txBox="1"/>
            <p:nvPr/>
          </p:nvSpPr>
          <p:spPr>
            <a:xfrm>
              <a:off x="934496" y="2925448"/>
              <a:ext cx="7481911" cy="1534642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spAutoFit/>
            </a:bodyPr>
            <a:lstStyle/>
            <a:p>
              <a:pPr>
                <a:lnSpc>
                  <a:spcPct val="95000"/>
                </a:lnSpc>
                <a:buClr>
                  <a:schemeClr val="accent1"/>
                </a:buClr>
              </a:pP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</a:rPr>
                <a:t>Three layouts in </a:t>
              </a:r>
              <a:r>
                <a:rPr lang="en-US" altLang="zh-CN" sz="2000" dirty="0" err="1" smtClean="0">
                  <a:solidFill>
                    <a:schemeClr val="tx1">
                      <a:lumMod val="50000"/>
                    </a:schemeClr>
                  </a:solidFill>
                </a:rPr>
                <a:t>slidemaster</a:t>
              </a:r>
              <a:endParaRPr lang="en-US" altLang="zh-CN" sz="2000" dirty="0" smtClean="0">
                <a:solidFill>
                  <a:schemeClr val="tx1">
                    <a:lumMod val="50000"/>
                  </a:schemeClr>
                </a:solidFill>
              </a:endParaRPr>
            </a:p>
            <a:p>
              <a:pPr marL="342900" indent="-342900">
                <a:lnSpc>
                  <a:spcPct val="95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</a:rPr>
                <a:t>    </a:t>
              </a:r>
              <a:r>
                <a:rPr lang="en-US" altLang="zh-CN" sz="2000" dirty="0" err="1" smtClean="0">
                  <a:solidFill>
                    <a:schemeClr val="tx1">
                      <a:lumMod val="50000"/>
                    </a:schemeClr>
                  </a:solidFill>
                </a:rPr>
                <a:t>CoverPage</a:t>
              </a: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</a:rPr>
                <a:t> : User </a:t>
              </a:r>
              <a:r>
                <a:rPr lang="en-US" altLang="zh-CN" sz="2000" dirty="0" err="1" smtClean="0">
                  <a:solidFill>
                    <a:schemeClr val="tx1">
                      <a:lumMod val="50000"/>
                    </a:schemeClr>
                  </a:solidFill>
                </a:rPr>
                <a:t>shoud</a:t>
              </a: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</a:rPr>
                <a:t> define “Title”, “Date” and “Author “</a:t>
              </a:r>
            </a:p>
            <a:p>
              <a:pPr>
                <a:lnSpc>
                  <a:spcPct val="95000"/>
                </a:lnSpc>
                <a:buClr>
                  <a:schemeClr val="accent1"/>
                </a:buClr>
              </a:pPr>
              <a:endParaRPr lang="en-US" altLang="zh-CN" sz="2000" dirty="0" smtClean="0">
                <a:solidFill>
                  <a:schemeClr val="tx1">
                    <a:lumMod val="50000"/>
                  </a:schemeClr>
                </a:solidFill>
              </a:endParaRPr>
            </a:p>
            <a:p>
              <a:pPr>
                <a:lnSpc>
                  <a:spcPct val="95000"/>
                </a:lnSpc>
                <a:buClr>
                  <a:schemeClr val="accent1"/>
                </a:buClr>
              </a:pPr>
              <a:endParaRPr lang="en-US" altLang="zh-CN" sz="20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>
                <a:lnSpc>
                  <a:spcPct val="95000"/>
                </a:lnSpc>
                <a:buClr>
                  <a:schemeClr val="accent1"/>
                </a:buClr>
              </a:pPr>
              <a:endParaRPr lang="en-US" altLang="zh-CN" sz="2000" dirty="0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532" y="3572976"/>
              <a:ext cx="2857500" cy="657225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1396720" y="2933983"/>
            <a:ext cx="8299938" cy="61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5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BlankPage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: User 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shoud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define “Title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”(first arg.), “Paragraphs”, “Tables”, “Pictures”.</a:t>
            </a:r>
            <a:endParaRPr lang="zh-CN" altLang="en-US" dirty="0" err="1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366" y="3582218"/>
            <a:ext cx="7091153" cy="1492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944" y="5531597"/>
            <a:ext cx="1381125" cy="4381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96720" y="5104013"/>
            <a:ext cx="8299938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5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EndPage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No arguments need to be defined.</a:t>
            </a:r>
            <a:endParaRPr lang="zh-CN" altLang="en-US" dirty="0" err="1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70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ADD Paragraphs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1793" y="3975382"/>
            <a:ext cx="8810673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[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content,Font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size(18), Bold(“b”), Italic(“I”), color(“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b”,”r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”, default = theme color)]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3" y="2108610"/>
            <a:ext cx="12192000" cy="4100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21793" y="2816374"/>
            <a:ext cx="805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[["</a:t>
            </a:r>
            <a:r>
              <a:rPr lang="zh-CN" altLang="en-US" dirty="0"/>
              <a:t>Fatigue Life with vibration in each of three main axes.",</a:t>
            </a:r>
            <a:r>
              <a:rPr lang="zh-CN" altLang="en-US" dirty="0" smtClean="0"/>
              <a:t>24</a:t>
            </a:r>
            <a:r>
              <a:rPr lang="en-US" altLang="zh-CN" dirty="0" smtClean="0"/>
              <a:t>,’</a:t>
            </a:r>
            <a:r>
              <a:rPr lang="en-US" altLang="zh-CN" dirty="0" err="1" smtClean="0"/>
              <a:t>b’,’I’,’r</a:t>
            </a:r>
            <a:r>
              <a:rPr lang="en-US" altLang="zh-CN" dirty="0" smtClean="0"/>
              <a:t>’</a:t>
            </a:r>
            <a:r>
              <a:rPr lang="zh-CN" altLang="en-US" dirty="0" smtClean="0"/>
              <a:t>]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Note: double list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14733" y="1625378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28020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ADD Tables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29" y="1952245"/>
            <a:ext cx="7753350" cy="447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0863" y="2413352"/>
            <a:ext cx="10695548" cy="949866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[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tabelvalue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, horizontal position, vertical position, height, width]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Note: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One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 table in “Tables” should be a list contains “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TableValue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”, position and size parameter.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        Double  list.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380" y="3219159"/>
            <a:ext cx="4238456" cy="29995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610" y="1574948"/>
            <a:ext cx="1141907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Example: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Add pictures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847850" y="2665885"/>
            <a:ext cx="10125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[</a:t>
            </a:r>
            <a:r>
              <a:rPr lang="en-US" altLang="zh-CN" dirty="0" err="1" smtClean="0"/>
              <a:t>picture_dir</a:t>
            </a:r>
            <a:r>
              <a:rPr lang="en-US" altLang="zh-CN" dirty="0" smtClean="0"/>
              <a:t>,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horizontal position, vertical position, height, width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97" y="1701154"/>
            <a:ext cx="5019675" cy="200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81" y="3304774"/>
            <a:ext cx="5244049" cy="275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6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sz="2400" dirty="0" smtClean="0"/>
              <a:t>Tips:</a:t>
            </a:r>
          </a:p>
          <a:p>
            <a:pPr marL="514350" indent="-514350">
              <a:buAutoNum type="arabicPeriod"/>
            </a:pPr>
            <a:r>
              <a:rPr lang="en-US" altLang="zh-CN" sz="2400" dirty="0" smtClean="0"/>
              <a:t>XXXPPT.py can be run directly.</a:t>
            </a:r>
          </a:p>
          <a:p>
            <a:pPr marL="514350" indent="-514350">
              <a:buAutoNum type="arabicPeriod"/>
            </a:pPr>
            <a:r>
              <a:rPr lang="en-US" altLang="zh-CN" sz="2400" dirty="0" err="1" smtClean="0"/>
              <a:t>YokingPy</a:t>
            </a:r>
            <a:r>
              <a:rPr lang="en-US" altLang="zh-CN" sz="2400" dirty="0" smtClean="0"/>
              <a:t> can be copied in user’s PC, and maybe user should define the “</a:t>
            </a:r>
            <a:r>
              <a:rPr lang="en-US" altLang="zh-CN" sz="2400" dirty="0" err="1" smtClean="0"/>
              <a:t>rundir</a:t>
            </a:r>
            <a:r>
              <a:rPr lang="en-US" altLang="zh-CN" sz="2400" dirty="0" smtClean="0"/>
              <a:t>” and “</a:t>
            </a:r>
            <a:r>
              <a:rPr lang="en-US" altLang="zh-CN" sz="2400" dirty="0" err="1" smtClean="0"/>
              <a:t>pydir</a:t>
            </a:r>
            <a:r>
              <a:rPr lang="en-US" altLang="zh-CN" sz="2400" dirty="0" smtClean="0"/>
              <a:t>” in XXXMain.py.</a:t>
            </a:r>
          </a:p>
          <a:p>
            <a:pPr marL="514350" indent="-514350">
              <a:buAutoNum type="arabicPeriod"/>
            </a:pPr>
            <a:r>
              <a:rPr lang="en-US" altLang="zh-CN" sz="2400" dirty="0" smtClean="0"/>
              <a:t>If PPT can't be created, user should check if the </a:t>
            </a:r>
            <a:r>
              <a:rPr lang="en-US" altLang="zh-CN" sz="2400" dirty="0" err="1" smtClean="0"/>
              <a:t>ppt</a:t>
            </a:r>
            <a:r>
              <a:rPr lang="en-US" altLang="zh-CN" sz="2400" dirty="0" smtClean="0"/>
              <a:t> file is open.</a:t>
            </a:r>
          </a:p>
          <a:p>
            <a:pPr marL="514350" indent="-514350">
              <a:buAutoNum type="arabicPeriod"/>
            </a:pPr>
            <a:r>
              <a:rPr lang="en-US" altLang="zh-CN" sz="2400" dirty="0" smtClean="0"/>
              <a:t>If user want to use l2a to extract the result from </a:t>
            </a:r>
            <a:r>
              <a:rPr lang="en-US" altLang="zh-CN" sz="2400" dirty="0" err="1" smtClean="0"/>
              <a:t>binout</a:t>
            </a:r>
            <a:r>
              <a:rPr lang="en-US" altLang="zh-CN" sz="2400" dirty="0" smtClean="0"/>
              <a:t> , user </a:t>
            </a:r>
            <a:r>
              <a:rPr lang="en-US" altLang="zh-CN" sz="2400" dirty="0" smtClean="0"/>
              <a:t>should confirm </a:t>
            </a:r>
            <a:r>
              <a:rPr lang="en-US" altLang="zh-CN" sz="2400" dirty="0" smtClean="0"/>
              <a:t>ASG_HPC_DYN_l2a </a:t>
            </a:r>
            <a:r>
              <a:rPr lang="en-US" altLang="zh-CN" sz="2400" dirty="0" smtClean="0"/>
              <a:t>last row(“Press enter to continue”) must be </a:t>
            </a:r>
            <a:r>
              <a:rPr lang="en-US" altLang="zh-CN" sz="2400" dirty="0"/>
              <a:t>commented </a:t>
            </a:r>
            <a:r>
              <a:rPr lang="en-US" altLang="zh-CN" sz="2400" dirty="0" smtClean="0"/>
              <a:t>out.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5458302"/>
      </p:ext>
    </p:extLst>
  </p:cSld>
  <p:clrMapOvr>
    <a:masterClrMapping/>
  </p:clrMapOvr>
</p:sld>
</file>

<file path=ppt/theme/theme1.xml><?xml version="1.0" encoding="utf-8"?>
<a:theme xmlns:a="http://schemas.openxmlformats.org/drawingml/2006/main" name="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marL="230400" indent="-230400">
          <a:lnSpc>
            <a:spcPct val="95000"/>
          </a:lnSpc>
          <a:buClr>
            <a:schemeClr val="accent1"/>
          </a:buClr>
          <a:buFont typeface="Wingdings" panose="05000000000000000000" pitchFamily="2" charset="2"/>
          <a:buChar char="§"/>
          <a:defRPr sz="2000" dirty="0" err="1" smtClean="0">
            <a:solidFill>
              <a:schemeClr val="tx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presentation.potx" id="{44B539CD-F24F-4B5A-AF6D-0DD734694E38}" vid="{99D8E31F-A1FF-4170-B349-A75A79839948}"/>
    </a:ext>
  </a:extLst>
</a:theme>
</file>

<file path=ppt/theme/theme2.xml><?xml version="1.0" encoding="utf-8"?>
<a:theme xmlns:a="http://schemas.openxmlformats.org/drawingml/2006/main" name="Office Theme">
  <a:themeElements>
    <a:clrScheme name="Autoliv 17 aug">
      <a:dk1>
        <a:srgbClr val="91989C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Autoliv 17 aug">
      <a:dk1>
        <a:srgbClr val="91989C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682f6bf9-3ecb-412a-8ab2-32cc2720e371">Others</Category>
    <Language xmlns="http://schemas.microsoft.com/sharepoint/v3">English</Language>
    <Topic xmlns="9b763500-6eb8-456c-a4dd-dbef261a76a2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26274DA2244544AECB7DA0FE328074" ma:contentTypeVersion="6" ma:contentTypeDescription="Create a new document." ma:contentTypeScope="" ma:versionID="24a85b3c35ad3414fabe44f2223db083">
  <xsd:schema xmlns:xsd="http://www.w3.org/2001/XMLSchema" xmlns:xs="http://www.w3.org/2001/XMLSchema" xmlns:p="http://schemas.microsoft.com/office/2006/metadata/properties" xmlns:ns1="http://schemas.microsoft.com/sharepoint/v3" xmlns:ns2="682f6bf9-3ecb-412a-8ab2-32cc2720e371" xmlns:ns3="9b763500-6eb8-456c-a4dd-dbef261a76a2" targetNamespace="http://schemas.microsoft.com/office/2006/metadata/properties" ma:root="true" ma:fieldsID="083e422e35f6fb6253b2b3a449aca566" ns1:_="" ns2:_="" ns3:_="">
    <xsd:import namespace="http://schemas.microsoft.com/sharepoint/v3"/>
    <xsd:import namespace="682f6bf9-3ecb-412a-8ab2-32cc2720e371"/>
    <xsd:import namespace="9b763500-6eb8-456c-a4dd-dbef261a76a2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3:Topic" minOccurs="0"/>
                <xsd:element ref="ns1:Language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4" nillable="true" ma:displayName="Language" ma:default="English" ma:internalName="Language">
      <xsd:simpleType>
        <xsd:union memberTypes="dms:Text">
          <xsd:simpleType>
            <xsd:restriction base="dms:Choice">
              <xsd:enumeration value="Arabic (Saudi Arabia)"/>
              <xsd:enumeration value="Bulgarian (Bulgaria)"/>
              <xsd:enumeration value="Chinese (Hong Kong S.A.R.)"/>
              <xsd:enumeration value="Chinese (People's Republic of China)"/>
              <xsd:enumeration value="Chinese (Taiwan)"/>
              <xsd:enumeration value="Croatian (Croatia)"/>
              <xsd:enumeration value="Czech (Czech Republic)"/>
              <xsd:enumeration value="Danish (Denmark)"/>
              <xsd:enumeration value="Dutch (Netherlands)"/>
              <xsd:enumeration value="English"/>
              <xsd:enumeration value="Estonian (Estonia)"/>
              <xsd:enumeration value="Finnish (Finland)"/>
              <xsd:enumeration value="French (France)"/>
              <xsd:enumeration value="German (Germany)"/>
              <xsd:enumeration value="Greek (Greece)"/>
              <xsd:enumeration value="Hebrew (Israel)"/>
              <xsd:enumeration value="Hindi (India)"/>
              <xsd:enumeration value="Hungarian (Hungary)"/>
              <xsd:enumeration value="Indonesian (Indonesia)"/>
              <xsd:enumeration value="Italian (Italy)"/>
              <xsd:enumeration value="Japanese (Japan)"/>
              <xsd:enumeration value="Korean (Korea)"/>
              <xsd:enumeration value="Latvian (Latvia)"/>
              <xsd:enumeration value="Lithuanian (Lithuania)"/>
              <xsd:enumeration value="Malay (Malaysia)"/>
              <xsd:enumeration value="Norwegian (Bokmal) (Norway)"/>
              <xsd:enumeration value="Polish (Poland)"/>
              <xsd:enumeration value="Portuguese (Brazil)"/>
              <xsd:enumeration value="Portuguese (Portugal)"/>
              <xsd:enumeration value="Romanian (Romania)"/>
              <xsd:enumeration value="Russian (Russia)"/>
              <xsd:enumeration value="Serbian (Latin) (Serbia)"/>
              <xsd:enumeration value="Slovak (Slovakia)"/>
              <xsd:enumeration value="Slovenian (Slovenia)"/>
              <xsd:enumeration value="Spanish (Spain)"/>
              <xsd:enumeration value="Swedish (Sweden)"/>
              <xsd:enumeration value="Thai (Thailand)"/>
              <xsd:enumeration value="Turkish (Turkey)"/>
              <xsd:enumeration value="Ukrainian (Ukraine)"/>
              <xsd:enumeration value="Urdu (Islamic Republic of Pakistan)"/>
              <xsd:enumeration value="Vietnamese (Vietnam)"/>
            </xsd:restriction>
          </xsd:simpleType>
        </xsd:union>
      </xsd:simpleType>
    </xsd:element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2f6bf9-3ecb-412a-8ab2-32cc2720e371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Templates"/>
          <xsd:enumeration value="Auto Safety"/>
          <xsd:enumeration value="Best Practices"/>
          <xsd:enumeration value="On Target"/>
          <xsd:enumeration value="Other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763500-6eb8-456c-a4dd-dbef261a76a2" elementFormDefault="qualified">
    <xsd:import namespace="http://schemas.microsoft.com/office/2006/documentManagement/types"/>
    <xsd:import namespace="http://schemas.microsoft.com/office/infopath/2007/PartnerControls"/>
    <xsd:element name="Topic" ma:index="3" nillable="true" ma:displayName="Topic" ma:format="Dropdown" ma:internalName="Topic">
      <xsd:simpleType>
        <xsd:restriction base="dms:Choice">
          <xsd:enumeration value="Auto Safety"/>
          <xsd:enumeration value="Facility Posters"/>
          <xsd:enumeration value="PDD Training"/>
          <xsd:enumeration value="Photos"/>
          <xsd:enumeration value="Travel Request Training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9068C1-CDFA-4FCC-89A8-32998777623D}">
  <ds:schemaRefs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9b763500-6eb8-456c-a4dd-dbef261a76a2"/>
    <ds:schemaRef ds:uri="682f6bf9-3ecb-412a-8ab2-32cc2720e371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7F8D69D-D168-4C3D-8799-AF4EC2D529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82f6bf9-3ecb-412a-8ab2-32cc2720e371"/>
    <ds:schemaRef ds:uri="9b763500-6eb8-456c-a4dd-dbef261a76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B9EAF3-28D0-4592-A9D2-6364F4E06F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9541</TotalTime>
  <Words>518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Helvetica Neue</vt:lpstr>
      <vt:lpstr>Arial</vt:lpstr>
      <vt:lpstr>Wingdings</vt:lpstr>
      <vt:lpstr>Autoliv</vt:lpstr>
      <vt:lpstr>SB_STR &amp; PAB_PSD report program instruction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Autoliv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Autoliv General Presentation</dc:title>
  <dc:creator>Elisabeth Rasin</dc:creator>
  <cp:lastModifiedBy>Yujin Wang</cp:lastModifiedBy>
  <cp:revision>325</cp:revision>
  <cp:lastPrinted>2017-03-23T13:41:35Z</cp:lastPrinted>
  <dcterms:created xsi:type="dcterms:W3CDTF">2016-12-04T20:58:47Z</dcterms:created>
  <dcterms:modified xsi:type="dcterms:W3CDTF">2018-05-18T01:46:57Z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5865366</vt:lpwstr>
  </property>
  <property fmtid="{D5CDD505-2E9C-101B-9397-08002B2CF9AE}" pid="3" name="NXTAG2">
    <vt:lpwstr>000800903a000000000001023700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D5.0.8</vt:lpwstr>
  </property>
  <property fmtid="{D5CDD505-2E9C-101B-9397-08002B2CF9AE}" pid="6" name="ContentTypeId">
    <vt:lpwstr>0x0101003E26274DA2244544AECB7DA0FE328074</vt:lpwstr>
  </property>
</Properties>
</file>