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74" r:id="rId13"/>
    <p:sldId id="267" r:id="rId14"/>
    <p:sldId id="269" r:id="rId15"/>
    <p:sldId id="268"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4B2CA-968D-4FB5-95DE-69FA9DA0E05E}" v="3912" dt="2024-08-21T15:15:09.713"/>
    <p1510:client id="{539EBA96-76CB-440A-882A-62135585B042}" v="145" dt="2024-08-21T15:35:2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07F524-92EE-443B-8650-F4B3BD7169CA}" type="doc">
      <dgm:prSet loTypeId="urn:microsoft.com/office/officeart/2018/2/layout/IconLabelList" loCatId="icon" qsTypeId="urn:microsoft.com/office/officeart/2005/8/quickstyle/simple1" qsCatId="simple" csTypeId="urn:microsoft.com/office/officeart/2005/8/colors/accent1_1" csCatId="accent1" phldr="1"/>
      <dgm:spPr/>
      <dgm:t>
        <a:bodyPr/>
        <a:lstStyle/>
        <a:p>
          <a:endParaRPr lang="en-US"/>
        </a:p>
      </dgm:t>
    </dgm:pt>
    <dgm:pt modelId="{029DE5F3-0E97-43E4-9838-BAD73F4FA129}">
      <dgm:prSet/>
      <dgm:spPr/>
      <dgm:t>
        <a:bodyPr/>
        <a:lstStyle/>
        <a:p>
          <a:pPr>
            <a:lnSpc>
              <a:spcPct val="100000"/>
            </a:lnSpc>
          </a:pPr>
          <a:r>
            <a:rPr lang="en-US"/>
            <a:t>The Chinook Database was used for this project. This database was Modeled after a digital media store.</a:t>
          </a:r>
          <a:br>
            <a:rPr lang="en-US"/>
          </a:br>
          <a:endParaRPr lang="en-US"/>
        </a:p>
      </dgm:t>
    </dgm:pt>
    <dgm:pt modelId="{176A7880-674E-4ABF-A7B9-3BBC4576B238}" type="parTrans" cxnId="{727B15B1-5752-4111-BF7A-751B5BD5D7AB}">
      <dgm:prSet/>
      <dgm:spPr/>
      <dgm:t>
        <a:bodyPr/>
        <a:lstStyle/>
        <a:p>
          <a:endParaRPr lang="en-US"/>
        </a:p>
      </dgm:t>
    </dgm:pt>
    <dgm:pt modelId="{5CD1F7FE-6ECB-4C5D-B9B1-01E769CEDB81}" type="sibTrans" cxnId="{727B15B1-5752-4111-BF7A-751B5BD5D7AB}">
      <dgm:prSet/>
      <dgm:spPr/>
      <dgm:t>
        <a:bodyPr/>
        <a:lstStyle/>
        <a:p>
          <a:endParaRPr lang="en-US"/>
        </a:p>
      </dgm:t>
    </dgm:pt>
    <dgm:pt modelId="{6ECEC38F-A12F-49F0-B911-4CD30E9D744A}">
      <dgm:prSet/>
      <dgm:spPr/>
      <dgm:t>
        <a:bodyPr/>
        <a:lstStyle/>
        <a:p>
          <a:pPr>
            <a:lnSpc>
              <a:spcPct val="100000"/>
            </a:lnSpc>
          </a:pPr>
          <a:r>
            <a:rPr lang="en-US"/>
            <a:t>It contained Facts and Dimension tables where we could summarize columns in the fact table and then categorize them based on various groups in the dimension table</a:t>
          </a:r>
          <a:br>
            <a:rPr lang="en-US"/>
          </a:br>
          <a:endParaRPr lang="en-US"/>
        </a:p>
      </dgm:t>
    </dgm:pt>
    <dgm:pt modelId="{E11D6A07-75FB-4ED6-9B5F-E0D13F54672F}" type="parTrans" cxnId="{929CE1F6-C2DE-4F49-9D18-1FA20A01DF04}">
      <dgm:prSet/>
      <dgm:spPr/>
      <dgm:t>
        <a:bodyPr/>
        <a:lstStyle/>
        <a:p>
          <a:endParaRPr lang="en-US"/>
        </a:p>
      </dgm:t>
    </dgm:pt>
    <dgm:pt modelId="{C2BF5199-2EC6-4CF8-B696-656046E288CA}" type="sibTrans" cxnId="{929CE1F6-C2DE-4F49-9D18-1FA20A01DF04}">
      <dgm:prSet/>
      <dgm:spPr/>
      <dgm:t>
        <a:bodyPr/>
        <a:lstStyle/>
        <a:p>
          <a:endParaRPr lang="en-US"/>
        </a:p>
      </dgm:t>
    </dgm:pt>
    <dgm:pt modelId="{8780E9D5-B9AD-4944-8DEC-A691810CA740}">
      <dgm:prSet/>
      <dgm:spPr/>
      <dgm:t>
        <a:bodyPr/>
        <a:lstStyle/>
        <a:p>
          <a:pPr>
            <a:lnSpc>
              <a:spcPct val="100000"/>
            </a:lnSpc>
          </a:pPr>
          <a:r>
            <a:rPr lang="en-US"/>
            <a:t>PowerBI was used for extraction, cleaning, analysis and visualization of the records in these database.</a:t>
          </a:r>
          <a:br>
            <a:rPr lang="en-US"/>
          </a:br>
          <a:endParaRPr lang="en-US"/>
        </a:p>
      </dgm:t>
    </dgm:pt>
    <dgm:pt modelId="{4FF8466A-294C-456C-80BE-4A62F7B6F52B}" type="parTrans" cxnId="{0D5E748D-8788-42DD-899D-20EFDD8038C7}">
      <dgm:prSet/>
      <dgm:spPr/>
      <dgm:t>
        <a:bodyPr/>
        <a:lstStyle/>
        <a:p>
          <a:endParaRPr lang="en-US"/>
        </a:p>
      </dgm:t>
    </dgm:pt>
    <dgm:pt modelId="{26BF7FBF-509C-470F-BED3-EA3CEC96B68A}" type="sibTrans" cxnId="{0D5E748D-8788-42DD-899D-20EFDD8038C7}">
      <dgm:prSet/>
      <dgm:spPr/>
      <dgm:t>
        <a:bodyPr/>
        <a:lstStyle/>
        <a:p>
          <a:endParaRPr lang="en-US"/>
        </a:p>
      </dgm:t>
    </dgm:pt>
    <dgm:pt modelId="{CE73461C-1B5A-46AB-9554-74D3A9084978}">
      <dgm:prSet/>
      <dgm:spPr/>
      <dgm:t>
        <a:bodyPr/>
        <a:lstStyle/>
        <a:p>
          <a:pPr>
            <a:lnSpc>
              <a:spcPct val="100000"/>
            </a:lnSpc>
          </a:pPr>
          <a:r>
            <a:rPr lang="en-US"/>
            <a:t>Primary keys and foreign keys were used to form relationships in the semantic layer of the tool.</a:t>
          </a:r>
        </a:p>
      </dgm:t>
    </dgm:pt>
    <dgm:pt modelId="{DBA1939C-0ED4-46C4-9431-7B3D1A4A1B82}" type="parTrans" cxnId="{2BD42942-8715-4441-AD06-F998EA56F880}">
      <dgm:prSet/>
      <dgm:spPr/>
      <dgm:t>
        <a:bodyPr/>
        <a:lstStyle/>
        <a:p>
          <a:endParaRPr lang="en-US"/>
        </a:p>
      </dgm:t>
    </dgm:pt>
    <dgm:pt modelId="{417DBA59-E17C-4C63-8ECD-564B9F432BB8}" type="sibTrans" cxnId="{2BD42942-8715-4441-AD06-F998EA56F880}">
      <dgm:prSet/>
      <dgm:spPr/>
      <dgm:t>
        <a:bodyPr/>
        <a:lstStyle/>
        <a:p>
          <a:endParaRPr lang="en-US"/>
        </a:p>
      </dgm:t>
    </dgm:pt>
    <dgm:pt modelId="{726E1287-12B9-4586-9FA9-BEAACCE5A9E7}" type="pres">
      <dgm:prSet presAssocID="{7507F524-92EE-443B-8650-F4B3BD7169CA}" presName="root" presStyleCnt="0">
        <dgm:presLayoutVars>
          <dgm:dir/>
          <dgm:resizeHandles val="exact"/>
        </dgm:presLayoutVars>
      </dgm:prSet>
      <dgm:spPr/>
    </dgm:pt>
    <dgm:pt modelId="{4AD2BB64-B401-49E8-90B9-0AF67CD47AF9}" type="pres">
      <dgm:prSet presAssocID="{029DE5F3-0E97-43E4-9838-BAD73F4FA129}" presName="compNode" presStyleCnt="0"/>
      <dgm:spPr/>
    </dgm:pt>
    <dgm:pt modelId="{ADBAC027-735A-4081-BC70-B8166CDD2449}" type="pres">
      <dgm:prSet presAssocID="{029DE5F3-0E97-43E4-9838-BAD73F4FA1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vestone"/>
        </a:ext>
      </dgm:extLst>
    </dgm:pt>
    <dgm:pt modelId="{CEE096CC-9783-4E0E-9A82-D9A431AA4BB5}" type="pres">
      <dgm:prSet presAssocID="{029DE5F3-0E97-43E4-9838-BAD73F4FA129}" presName="spaceRect" presStyleCnt="0"/>
      <dgm:spPr/>
    </dgm:pt>
    <dgm:pt modelId="{E57F801D-32E6-4B11-B027-ED52E7621A9D}" type="pres">
      <dgm:prSet presAssocID="{029DE5F3-0E97-43E4-9838-BAD73F4FA129}" presName="textRect" presStyleLbl="revTx" presStyleIdx="0" presStyleCnt="4">
        <dgm:presLayoutVars>
          <dgm:chMax val="1"/>
          <dgm:chPref val="1"/>
        </dgm:presLayoutVars>
      </dgm:prSet>
      <dgm:spPr/>
    </dgm:pt>
    <dgm:pt modelId="{A65CDA58-BB37-4EC7-AEB0-4F00EB9BCFF4}" type="pres">
      <dgm:prSet presAssocID="{5CD1F7FE-6ECB-4C5D-B9B1-01E769CEDB81}" presName="sibTrans" presStyleCnt="0"/>
      <dgm:spPr/>
    </dgm:pt>
    <dgm:pt modelId="{CC24B461-BD23-4B52-B446-0B35CCF10F10}" type="pres">
      <dgm:prSet presAssocID="{6ECEC38F-A12F-49F0-B911-4CD30E9D744A}" presName="compNode" presStyleCnt="0"/>
      <dgm:spPr/>
    </dgm:pt>
    <dgm:pt modelId="{84C3D8C8-3073-4FAB-A98D-86B6D0FA7B53}" type="pres">
      <dgm:prSet presAssocID="{6ECEC38F-A12F-49F0-B911-4CD30E9D74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807A5E07-E3C1-4CE0-83BD-8CEF8E1D0352}" type="pres">
      <dgm:prSet presAssocID="{6ECEC38F-A12F-49F0-B911-4CD30E9D744A}" presName="spaceRect" presStyleCnt="0"/>
      <dgm:spPr/>
    </dgm:pt>
    <dgm:pt modelId="{D2A004AF-7BB2-4FBB-AFAE-7AB08D7ADC66}" type="pres">
      <dgm:prSet presAssocID="{6ECEC38F-A12F-49F0-B911-4CD30E9D744A}" presName="textRect" presStyleLbl="revTx" presStyleIdx="1" presStyleCnt="4">
        <dgm:presLayoutVars>
          <dgm:chMax val="1"/>
          <dgm:chPref val="1"/>
        </dgm:presLayoutVars>
      </dgm:prSet>
      <dgm:spPr/>
    </dgm:pt>
    <dgm:pt modelId="{EE7A1B5B-BEE7-4B42-B7C9-16C4D0325DE5}" type="pres">
      <dgm:prSet presAssocID="{C2BF5199-2EC6-4CF8-B696-656046E288CA}" presName="sibTrans" presStyleCnt="0"/>
      <dgm:spPr/>
    </dgm:pt>
    <dgm:pt modelId="{1A8E114B-4310-448D-8D62-E2FBDBCCB284}" type="pres">
      <dgm:prSet presAssocID="{8780E9D5-B9AD-4944-8DEC-A691810CA740}" presName="compNode" presStyleCnt="0"/>
      <dgm:spPr/>
    </dgm:pt>
    <dgm:pt modelId="{3491CBFA-5A67-4A6B-BC0E-9AAE76B89F5E}" type="pres">
      <dgm:prSet presAssocID="{8780E9D5-B9AD-4944-8DEC-A691810CA7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C770921E-5F0A-48CF-B466-0A9774B6598B}" type="pres">
      <dgm:prSet presAssocID="{8780E9D5-B9AD-4944-8DEC-A691810CA740}" presName="spaceRect" presStyleCnt="0"/>
      <dgm:spPr/>
    </dgm:pt>
    <dgm:pt modelId="{4B5FE9C8-68EF-4657-9043-39AB67E7E444}" type="pres">
      <dgm:prSet presAssocID="{8780E9D5-B9AD-4944-8DEC-A691810CA740}" presName="textRect" presStyleLbl="revTx" presStyleIdx="2" presStyleCnt="4">
        <dgm:presLayoutVars>
          <dgm:chMax val="1"/>
          <dgm:chPref val="1"/>
        </dgm:presLayoutVars>
      </dgm:prSet>
      <dgm:spPr/>
    </dgm:pt>
    <dgm:pt modelId="{8266ADD2-BB99-4858-9165-A55A569A73F5}" type="pres">
      <dgm:prSet presAssocID="{26BF7FBF-509C-470F-BED3-EA3CEC96B68A}" presName="sibTrans" presStyleCnt="0"/>
      <dgm:spPr/>
    </dgm:pt>
    <dgm:pt modelId="{301702A6-C084-4774-BC9F-2118F5EDAEEB}" type="pres">
      <dgm:prSet presAssocID="{CE73461C-1B5A-46AB-9554-74D3A9084978}" presName="compNode" presStyleCnt="0"/>
      <dgm:spPr/>
    </dgm:pt>
    <dgm:pt modelId="{AC082315-923E-4151-A2A8-118D8566BA38}" type="pres">
      <dgm:prSet presAssocID="{CE73461C-1B5A-46AB-9554-74D3A90849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ey"/>
        </a:ext>
      </dgm:extLst>
    </dgm:pt>
    <dgm:pt modelId="{DEFAB6D8-0FDC-48C5-86CC-BC9291BF3753}" type="pres">
      <dgm:prSet presAssocID="{CE73461C-1B5A-46AB-9554-74D3A9084978}" presName="spaceRect" presStyleCnt="0"/>
      <dgm:spPr/>
    </dgm:pt>
    <dgm:pt modelId="{87E026A0-62B1-4B1C-9661-02071F06B65B}" type="pres">
      <dgm:prSet presAssocID="{CE73461C-1B5A-46AB-9554-74D3A9084978}" presName="textRect" presStyleLbl="revTx" presStyleIdx="3" presStyleCnt="4">
        <dgm:presLayoutVars>
          <dgm:chMax val="1"/>
          <dgm:chPref val="1"/>
        </dgm:presLayoutVars>
      </dgm:prSet>
      <dgm:spPr/>
    </dgm:pt>
  </dgm:ptLst>
  <dgm:cxnLst>
    <dgm:cxn modelId="{508A4130-3893-4A27-BD95-9FA54792EBE8}" type="presOf" srcId="{7507F524-92EE-443B-8650-F4B3BD7169CA}" destId="{726E1287-12B9-4586-9FA9-BEAACCE5A9E7}" srcOrd="0" destOrd="0" presId="urn:microsoft.com/office/officeart/2018/2/layout/IconLabelList"/>
    <dgm:cxn modelId="{2BD42942-8715-4441-AD06-F998EA56F880}" srcId="{7507F524-92EE-443B-8650-F4B3BD7169CA}" destId="{CE73461C-1B5A-46AB-9554-74D3A9084978}" srcOrd="3" destOrd="0" parTransId="{DBA1939C-0ED4-46C4-9431-7B3D1A4A1B82}" sibTransId="{417DBA59-E17C-4C63-8ECD-564B9F432BB8}"/>
    <dgm:cxn modelId="{62E01B4F-A67B-4968-8C1F-7D082DD01A4F}" type="presOf" srcId="{8780E9D5-B9AD-4944-8DEC-A691810CA740}" destId="{4B5FE9C8-68EF-4657-9043-39AB67E7E444}" srcOrd="0" destOrd="0" presId="urn:microsoft.com/office/officeart/2018/2/layout/IconLabelList"/>
    <dgm:cxn modelId="{000A0075-DB03-4CF5-BCC8-3CF757A08D22}" type="presOf" srcId="{6ECEC38F-A12F-49F0-B911-4CD30E9D744A}" destId="{D2A004AF-7BB2-4FBB-AFAE-7AB08D7ADC66}" srcOrd="0" destOrd="0" presId="urn:microsoft.com/office/officeart/2018/2/layout/IconLabelList"/>
    <dgm:cxn modelId="{69E90E79-CA7F-4414-8046-94034F24729A}" type="presOf" srcId="{029DE5F3-0E97-43E4-9838-BAD73F4FA129}" destId="{E57F801D-32E6-4B11-B027-ED52E7621A9D}" srcOrd="0" destOrd="0" presId="urn:microsoft.com/office/officeart/2018/2/layout/IconLabelList"/>
    <dgm:cxn modelId="{0D5E748D-8788-42DD-899D-20EFDD8038C7}" srcId="{7507F524-92EE-443B-8650-F4B3BD7169CA}" destId="{8780E9D5-B9AD-4944-8DEC-A691810CA740}" srcOrd="2" destOrd="0" parTransId="{4FF8466A-294C-456C-80BE-4A62F7B6F52B}" sibTransId="{26BF7FBF-509C-470F-BED3-EA3CEC96B68A}"/>
    <dgm:cxn modelId="{727B15B1-5752-4111-BF7A-751B5BD5D7AB}" srcId="{7507F524-92EE-443B-8650-F4B3BD7169CA}" destId="{029DE5F3-0E97-43E4-9838-BAD73F4FA129}" srcOrd="0" destOrd="0" parTransId="{176A7880-674E-4ABF-A7B9-3BBC4576B238}" sibTransId="{5CD1F7FE-6ECB-4C5D-B9B1-01E769CEDB81}"/>
    <dgm:cxn modelId="{D54B2EE0-47D9-42E3-8BCC-5BD4FD00C500}" type="presOf" srcId="{CE73461C-1B5A-46AB-9554-74D3A9084978}" destId="{87E026A0-62B1-4B1C-9661-02071F06B65B}" srcOrd="0" destOrd="0" presId="urn:microsoft.com/office/officeart/2018/2/layout/IconLabelList"/>
    <dgm:cxn modelId="{929CE1F6-C2DE-4F49-9D18-1FA20A01DF04}" srcId="{7507F524-92EE-443B-8650-F4B3BD7169CA}" destId="{6ECEC38F-A12F-49F0-B911-4CD30E9D744A}" srcOrd="1" destOrd="0" parTransId="{E11D6A07-75FB-4ED6-9B5F-E0D13F54672F}" sibTransId="{C2BF5199-2EC6-4CF8-B696-656046E288CA}"/>
    <dgm:cxn modelId="{C96E59B6-0A4B-421B-ADA7-EFE5EA4BAAE9}" type="presParOf" srcId="{726E1287-12B9-4586-9FA9-BEAACCE5A9E7}" destId="{4AD2BB64-B401-49E8-90B9-0AF67CD47AF9}" srcOrd="0" destOrd="0" presId="urn:microsoft.com/office/officeart/2018/2/layout/IconLabelList"/>
    <dgm:cxn modelId="{6565779E-7387-49A4-B0D1-C6DA3CA7F769}" type="presParOf" srcId="{4AD2BB64-B401-49E8-90B9-0AF67CD47AF9}" destId="{ADBAC027-735A-4081-BC70-B8166CDD2449}" srcOrd="0" destOrd="0" presId="urn:microsoft.com/office/officeart/2018/2/layout/IconLabelList"/>
    <dgm:cxn modelId="{6F37D524-AEF5-4EB0-A7EC-48CB4BFEEDAF}" type="presParOf" srcId="{4AD2BB64-B401-49E8-90B9-0AF67CD47AF9}" destId="{CEE096CC-9783-4E0E-9A82-D9A431AA4BB5}" srcOrd="1" destOrd="0" presId="urn:microsoft.com/office/officeart/2018/2/layout/IconLabelList"/>
    <dgm:cxn modelId="{73D91D96-0E87-41F8-9846-21DBA59FD216}" type="presParOf" srcId="{4AD2BB64-B401-49E8-90B9-0AF67CD47AF9}" destId="{E57F801D-32E6-4B11-B027-ED52E7621A9D}" srcOrd="2" destOrd="0" presId="urn:microsoft.com/office/officeart/2018/2/layout/IconLabelList"/>
    <dgm:cxn modelId="{53974C81-C69D-4B12-AD69-6B4B78F5AD09}" type="presParOf" srcId="{726E1287-12B9-4586-9FA9-BEAACCE5A9E7}" destId="{A65CDA58-BB37-4EC7-AEB0-4F00EB9BCFF4}" srcOrd="1" destOrd="0" presId="urn:microsoft.com/office/officeart/2018/2/layout/IconLabelList"/>
    <dgm:cxn modelId="{597D5D07-4879-4463-BBE8-30782EB92E4A}" type="presParOf" srcId="{726E1287-12B9-4586-9FA9-BEAACCE5A9E7}" destId="{CC24B461-BD23-4B52-B446-0B35CCF10F10}" srcOrd="2" destOrd="0" presId="urn:microsoft.com/office/officeart/2018/2/layout/IconLabelList"/>
    <dgm:cxn modelId="{9426E0AA-BF10-489B-8788-1F258FC896AF}" type="presParOf" srcId="{CC24B461-BD23-4B52-B446-0B35CCF10F10}" destId="{84C3D8C8-3073-4FAB-A98D-86B6D0FA7B53}" srcOrd="0" destOrd="0" presId="urn:microsoft.com/office/officeart/2018/2/layout/IconLabelList"/>
    <dgm:cxn modelId="{DC0C1F02-85FF-4CB7-851D-E18D9224C4F2}" type="presParOf" srcId="{CC24B461-BD23-4B52-B446-0B35CCF10F10}" destId="{807A5E07-E3C1-4CE0-83BD-8CEF8E1D0352}" srcOrd="1" destOrd="0" presId="urn:microsoft.com/office/officeart/2018/2/layout/IconLabelList"/>
    <dgm:cxn modelId="{98DB3F2C-CD20-482F-BDEC-9E2F84DA47CE}" type="presParOf" srcId="{CC24B461-BD23-4B52-B446-0B35CCF10F10}" destId="{D2A004AF-7BB2-4FBB-AFAE-7AB08D7ADC66}" srcOrd="2" destOrd="0" presId="urn:microsoft.com/office/officeart/2018/2/layout/IconLabelList"/>
    <dgm:cxn modelId="{03D027AA-C2A1-4E68-86B2-B1DE69230504}" type="presParOf" srcId="{726E1287-12B9-4586-9FA9-BEAACCE5A9E7}" destId="{EE7A1B5B-BEE7-4B42-B7C9-16C4D0325DE5}" srcOrd="3" destOrd="0" presId="urn:microsoft.com/office/officeart/2018/2/layout/IconLabelList"/>
    <dgm:cxn modelId="{35F5D625-BFD6-4EEE-BF5F-A9A534B34085}" type="presParOf" srcId="{726E1287-12B9-4586-9FA9-BEAACCE5A9E7}" destId="{1A8E114B-4310-448D-8D62-E2FBDBCCB284}" srcOrd="4" destOrd="0" presId="urn:microsoft.com/office/officeart/2018/2/layout/IconLabelList"/>
    <dgm:cxn modelId="{2EF81936-73C3-4546-A5B6-D28643845468}" type="presParOf" srcId="{1A8E114B-4310-448D-8D62-E2FBDBCCB284}" destId="{3491CBFA-5A67-4A6B-BC0E-9AAE76B89F5E}" srcOrd="0" destOrd="0" presId="urn:microsoft.com/office/officeart/2018/2/layout/IconLabelList"/>
    <dgm:cxn modelId="{5EFCADA6-FD87-4270-8233-2A1BD7CD8C75}" type="presParOf" srcId="{1A8E114B-4310-448D-8D62-E2FBDBCCB284}" destId="{C770921E-5F0A-48CF-B466-0A9774B6598B}" srcOrd="1" destOrd="0" presId="urn:microsoft.com/office/officeart/2018/2/layout/IconLabelList"/>
    <dgm:cxn modelId="{234A5C92-2B82-4DDF-B98F-D308078FF726}" type="presParOf" srcId="{1A8E114B-4310-448D-8D62-E2FBDBCCB284}" destId="{4B5FE9C8-68EF-4657-9043-39AB67E7E444}" srcOrd="2" destOrd="0" presId="urn:microsoft.com/office/officeart/2018/2/layout/IconLabelList"/>
    <dgm:cxn modelId="{33A2D4E1-37EF-4DA5-920A-52AD5AF50D82}" type="presParOf" srcId="{726E1287-12B9-4586-9FA9-BEAACCE5A9E7}" destId="{8266ADD2-BB99-4858-9165-A55A569A73F5}" srcOrd="5" destOrd="0" presId="urn:microsoft.com/office/officeart/2018/2/layout/IconLabelList"/>
    <dgm:cxn modelId="{1D21FE25-C239-4AB5-9845-C609015A8F20}" type="presParOf" srcId="{726E1287-12B9-4586-9FA9-BEAACCE5A9E7}" destId="{301702A6-C084-4774-BC9F-2118F5EDAEEB}" srcOrd="6" destOrd="0" presId="urn:microsoft.com/office/officeart/2018/2/layout/IconLabelList"/>
    <dgm:cxn modelId="{7B2192F5-952F-4F43-81AD-F5029B022A6D}" type="presParOf" srcId="{301702A6-C084-4774-BC9F-2118F5EDAEEB}" destId="{AC082315-923E-4151-A2A8-118D8566BA38}" srcOrd="0" destOrd="0" presId="urn:microsoft.com/office/officeart/2018/2/layout/IconLabelList"/>
    <dgm:cxn modelId="{2EEE74A3-FABB-43A8-BB30-11BFBEAC26A3}" type="presParOf" srcId="{301702A6-C084-4774-BC9F-2118F5EDAEEB}" destId="{DEFAB6D8-0FDC-48C5-86CC-BC9291BF3753}" srcOrd="1" destOrd="0" presId="urn:microsoft.com/office/officeart/2018/2/layout/IconLabelList"/>
    <dgm:cxn modelId="{3B16EB2E-165D-493D-9DFD-483203B32FE9}" type="presParOf" srcId="{301702A6-C084-4774-BC9F-2118F5EDAEEB}" destId="{87E026A0-62B1-4B1C-9661-02071F06B65B}"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116270-2BF9-42CC-AEAC-47EEACE5BFD3}" type="doc">
      <dgm:prSet loTypeId="urn:microsoft.com/office/officeart/2016/7/layout/LinearArrowProcessNumbered" loCatId="process" qsTypeId="urn:microsoft.com/office/officeart/2005/8/quickstyle/simple1" qsCatId="simple" csTypeId="urn:microsoft.com/office/officeart/2005/8/colors/accent1_1" csCatId="accent1"/>
      <dgm:spPr/>
      <dgm:t>
        <a:bodyPr/>
        <a:lstStyle/>
        <a:p>
          <a:endParaRPr lang="en-US"/>
        </a:p>
      </dgm:t>
    </dgm:pt>
    <dgm:pt modelId="{B8FDC0DB-4533-4482-98A9-F107760EF004}">
      <dgm:prSet/>
      <dgm:spPr/>
      <dgm:t>
        <a:bodyPr/>
        <a:lstStyle/>
        <a:p>
          <a:r>
            <a:rPr lang="en-US"/>
            <a:t>For effective exploration and analysis, I had to do some data cleaning and modification using the power query editor in Power BI. </a:t>
          </a:r>
          <a:br>
            <a:rPr lang="en-US"/>
          </a:br>
          <a:r>
            <a:rPr lang="en-US"/>
            <a:t>Nulls were replaced, data types changed for tables that needed the improvement – The applied steps pane would speak to that.</a:t>
          </a:r>
          <a:br>
            <a:rPr lang="en-US"/>
          </a:br>
          <a:br>
            <a:rPr lang="en-US"/>
          </a:br>
          <a:endParaRPr lang="en-US"/>
        </a:p>
      </dgm:t>
    </dgm:pt>
    <dgm:pt modelId="{B31AEA58-9BA8-40FD-9176-2C2124AF0591}" type="parTrans" cxnId="{AA5045CC-FE44-4902-B3B7-35FFC0B30B02}">
      <dgm:prSet/>
      <dgm:spPr/>
      <dgm:t>
        <a:bodyPr/>
        <a:lstStyle/>
        <a:p>
          <a:endParaRPr lang="en-US"/>
        </a:p>
      </dgm:t>
    </dgm:pt>
    <dgm:pt modelId="{FACDF4DA-0799-4197-BA80-6CDE2C9DDCA4}" type="sibTrans" cxnId="{AA5045CC-FE44-4902-B3B7-35FFC0B30B02}">
      <dgm:prSet phldrT="1" phldr="0"/>
      <dgm:spPr/>
      <dgm:t>
        <a:bodyPr/>
        <a:lstStyle/>
        <a:p>
          <a:r>
            <a:rPr lang="en-US"/>
            <a:t>1</a:t>
          </a:r>
        </a:p>
      </dgm:t>
    </dgm:pt>
    <dgm:pt modelId="{D06481B1-1B7C-4841-B234-F74FB4FA251B}">
      <dgm:prSet/>
      <dgm:spPr/>
      <dgm:t>
        <a:bodyPr/>
        <a:lstStyle/>
        <a:p>
          <a:r>
            <a:rPr lang="en-US"/>
            <a:t>In the front-end view, Calculated columns were created to get row-level data and Measures were created to give summarized data. </a:t>
          </a:r>
        </a:p>
      </dgm:t>
    </dgm:pt>
    <dgm:pt modelId="{381A83B6-EFC9-48E7-A987-D4C0F1EC16BA}" type="parTrans" cxnId="{87EE1344-34E4-4CBD-98C1-8E09AB5874FE}">
      <dgm:prSet/>
      <dgm:spPr/>
      <dgm:t>
        <a:bodyPr/>
        <a:lstStyle/>
        <a:p>
          <a:endParaRPr lang="en-US"/>
        </a:p>
      </dgm:t>
    </dgm:pt>
    <dgm:pt modelId="{043C1D8E-3542-4C6D-A409-1140C3A21C68}" type="sibTrans" cxnId="{87EE1344-34E4-4CBD-98C1-8E09AB5874FE}">
      <dgm:prSet phldrT="2" phldr="0"/>
      <dgm:spPr/>
      <dgm:t>
        <a:bodyPr/>
        <a:lstStyle/>
        <a:p>
          <a:r>
            <a:rPr lang="en-US"/>
            <a:t>2</a:t>
          </a:r>
        </a:p>
      </dgm:t>
    </dgm:pt>
    <dgm:pt modelId="{3314FF73-D24C-4B11-82C6-77D2F3C6AC46}">
      <dgm:prSet/>
      <dgm:spPr/>
      <dgm:t>
        <a:bodyPr/>
        <a:lstStyle/>
        <a:p>
          <a:r>
            <a:rPr lang="en-US"/>
            <a:t>A main calendar table was also created in the table view, which helps to synchronise all the reports as well as do better time-intelligence analysis and modifications to the calendar table. With the date hierarchy created, we would have the flexibility to drill up and down (Year - Quarter – Month – Day) for date related charts.</a:t>
          </a:r>
          <a:br>
            <a:rPr lang="en-US"/>
          </a:br>
          <a:endParaRPr lang="en-US"/>
        </a:p>
      </dgm:t>
    </dgm:pt>
    <dgm:pt modelId="{6330570C-78F3-4AB0-9CE8-77A359E45604}" type="parTrans" cxnId="{A1CF43F7-A084-4362-8A7E-E4D03AE51ADF}">
      <dgm:prSet/>
      <dgm:spPr/>
      <dgm:t>
        <a:bodyPr/>
        <a:lstStyle/>
        <a:p>
          <a:endParaRPr lang="en-US"/>
        </a:p>
      </dgm:t>
    </dgm:pt>
    <dgm:pt modelId="{64425742-7609-461A-8842-DD1A55247F8A}" type="sibTrans" cxnId="{A1CF43F7-A084-4362-8A7E-E4D03AE51ADF}">
      <dgm:prSet phldrT="3" phldr="0"/>
      <dgm:spPr/>
      <dgm:t>
        <a:bodyPr/>
        <a:lstStyle/>
        <a:p>
          <a:r>
            <a:rPr lang="en-US"/>
            <a:t>3</a:t>
          </a:r>
        </a:p>
      </dgm:t>
    </dgm:pt>
    <dgm:pt modelId="{F9F4E512-25E4-473F-B716-154DA63AFC52}">
      <dgm:prSet/>
      <dgm:spPr/>
      <dgm:t>
        <a:bodyPr/>
        <a:lstStyle/>
        <a:p>
          <a:r>
            <a:rPr lang="en-US"/>
            <a:t>In the semantic model, a relationship was then formed between the date columns in one of the chinook tables and the newly formed calendar table.</a:t>
          </a:r>
        </a:p>
      </dgm:t>
    </dgm:pt>
    <dgm:pt modelId="{20F3C8AE-839D-4CD0-8910-77597ABE45DB}" type="parTrans" cxnId="{1F746E73-0962-44B7-9107-1FF06A5F179C}">
      <dgm:prSet/>
      <dgm:spPr/>
      <dgm:t>
        <a:bodyPr/>
        <a:lstStyle/>
        <a:p>
          <a:endParaRPr lang="en-US"/>
        </a:p>
      </dgm:t>
    </dgm:pt>
    <dgm:pt modelId="{B2BD0910-2093-42F3-97C7-F7D54D5E2320}" type="sibTrans" cxnId="{1F746E73-0962-44B7-9107-1FF06A5F179C}">
      <dgm:prSet phldrT="4" phldr="0"/>
      <dgm:spPr/>
      <dgm:t>
        <a:bodyPr/>
        <a:lstStyle/>
        <a:p>
          <a:r>
            <a:rPr lang="en-US"/>
            <a:t>4</a:t>
          </a:r>
        </a:p>
      </dgm:t>
    </dgm:pt>
    <dgm:pt modelId="{B40BDFD1-AC25-4CAF-839E-9101E5AFD59C}">
      <dgm:prSet/>
      <dgm:spPr/>
      <dgm:t>
        <a:bodyPr/>
        <a:lstStyle/>
        <a:p>
          <a:r>
            <a:rPr lang="en-US"/>
            <a:t>With the measures, calculated columns and date hierarchy created, visuals were then built to answer the various use cases.</a:t>
          </a:r>
        </a:p>
      </dgm:t>
    </dgm:pt>
    <dgm:pt modelId="{4CBDBE06-E08B-4096-8E84-B3D08DE0321E}" type="parTrans" cxnId="{18D8DCFF-C373-40D9-99AA-3192888E3747}">
      <dgm:prSet/>
      <dgm:spPr/>
      <dgm:t>
        <a:bodyPr/>
        <a:lstStyle/>
        <a:p>
          <a:endParaRPr lang="en-US"/>
        </a:p>
      </dgm:t>
    </dgm:pt>
    <dgm:pt modelId="{BB94AA16-0BAE-4EC2-B83E-677CAB0E8C11}" type="sibTrans" cxnId="{18D8DCFF-C373-40D9-99AA-3192888E3747}">
      <dgm:prSet phldrT="5" phldr="0"/>
      <dgm:spPr/>
      <dgm:t>
        <a:bodyPr/>
        <a:lstStyle/>
        <a:p>
          <a:r>
            <a:rPr lang="en-US"/>
            <a:t>5</a:t>
          </a:r>
        </a:p>
      </dgm:t>
    </dgm:pt>
    <dgm:pt modelId="{6339AAAE-E6DE-48A1-8960-999945ED344E}" type="pres">
      <dgm:prSet presAssocID="{AD116270-2BF9-42CC-AEAC-47EEACE5BFD3}" presName="linearFlow" presStyleCnt="0">
        <dgm:presLayoutVars>
          <dgm:dir/>
          <dgm:animLvl val="lvl"/>
          <dgm:resizeHandles val="exact"/>
        </dgm:presLayoutVars>
      </dgm:prSet>
      <dgm:spPr/>
    </dgm:pt>
    <dgm:pt modelId="{620648DA-EC71-4420-BF42-4A6D49D10466}" type="pres">
      <dgm:prSet presAssocID="{B8FDC0DB-4533-4482-98A9-F107760EF004}" presName="compositeNode" presStyleCnt="0"/>
      <dgm:spPr/>
    </dgm:pt>
    <dgm:pt modelId="{E9FF1AA1-BE4C-4AE7-8014-5D5A5F1359E8}" type="pres">
      <dgm:prSet presAssocID="{B8FDC0DB-4533-4482-98A9-F107760EF004}" presName="parTx" presStyleLbl="node1" presStyleIdx="0" presStyleCnt="0">
        <dgm:presLayoutVars>
          <dgm:chMax val="0"/>
          <dgm:chPref val="0"/>
          <dgm:bulletEnabled val="1"/>
        </dgm:presLayoutVars>
      </dgm:prSet>
      <dgm:spPr/>
    </dgm:pt>
    <dgm:pt modelId="{71516E67-9B93-42E5-86E8-CBB326FF3A13}" type="pres">
      <dgm:prSet presAssocID="{B8FDC0DB-4533-4482-98A9-F107760EF004}" presName="parSh" presStyleCnt="0"/>
      <dgm:spPr/>
    </dgm:pt>
    <dgm:pt modelId="{E8242C5C-BA77-40A5-99D1-2433B37624D4}" type="pres">
      <dgm:prSet presAssocID="{B8FDC0DB-4533-4482-98A9-F107760EF004}" presName="lineNode" presStyleLbl="alignAccFollowNode1" presStyleIdx="0" presStyleCnt="15"/>
      <dgm:spPr/>
    </dgm:pt>
    <dgm:pt modelId="{48088769-C72C-4602-AAA6-E43E59F2E9F3}" type="pres">
      <dgm:prSet presAssocID="{B8FDC0DB-4533-4482-98A9-F107760EF004}" presName="lineArrowNode" presStyleLbl="alignAccFollowNode1" presStyleIdx="1" presStyleCnt="15"/>
      <dgm:spPr/>
    </dgm:pt>
    <dgm:pt modelId="{F2B5F4C8-F33B-4536-A76E-89771638B907}" type="pres">
      <dgm:prSet presAssocID="{FACDF4DA-0799-4197-BA80-6CDE2C9DDCA4}" presName="sibTransNodeCircle" presStyleLbl="alignNode1" presStyleIdx="0" presStyleCnt="5">
        <dgm:presLayoutVars>
          <dgm:chMax val="0"/>
          <dgm:bulletEnabled/>
        </dgm:presLayoutVars>
      </dgm:prSet>
      <dgm:spPr/>
    </dgm:pt>
    <dgm:pt modelId="{2C11C50B-4301-4333-8C59-DD1E7ECD67D2}" type="pres">
      <dgm:prSet presAssocID="{FACDF4DA-0799-4197-BA80-6CDE2C9DDCA4}" presName="spacerBetweenCircleAndCallout" presStyleCnt="0">
        <dgm:presLayoutVars/>
      </dgm:prSet>
      <dgm:spPr/>
    </dgm:pt>
    <dgm:pt modelId="{619CDA9A-BAAC-4A22-BA06-510FBEC60F89}" type="pres">
      <dgm:prSet presAssocID="{B8FDC0DB-4533-4482-98A9-F107760EF004}" presName="nodeText" presStyleLbl="alignAccFollowNode1" presStyleIdx="2" presStyleCnt="15">
        <dgm:presLayoutVars>
          <dgm:bulletEnabled val="1"/>
        </dgm:presLayoutVars>
      </dgm:prSet>
      <dgm:spPr/>
    </dgm:pt>
    <dgm:pt modelId="{B22BE13B-5548-47DC-9554-D4DDD092791A}" type="pres">
      <dgm:prSet presAssocID="{FACDF4DA-0799-4197-BA80-6CDE2C9DDCA4}" presName="sibTransComposite" presStyleCnt="0"/>
      <dgm:spPr/>
    </dgm:pt>
    <dgm:pt modelId="{1E82D0DA-1E36-48DC-A027-73DD78172329}" type="pres">
      <dgm:prSet presAssocID="{D06481B1-1B7C-4841-B234-F74FB4FA251B}" presName="compositeNode" presStyleCnt="0"/>
      <dgm:spPr/>
    </dgm:pt>
    <dgm:pt modelId="{87D68D53-BC90-45C8-B0A1-C2526D0334E0}" type="pres">
      <dgm:prSet presAssocID="{D06481B1-1B7C-4841-B234-F74FB4FA251B}" presName="parTx" presStyleLbl="node1" presStyleIdx="0" presStyleCnt="0">
        <dgm:presLayoutVars>
          <dgm:chMax val="0"/>
          <dgm:chPref val="0"/>
          <dgm:bulletEnabled val="1"/>
        </dgm:presLayoutVars>
      </dgm:prSet>
      <dgm:spPr/>
    </dgm:pt>
    <dgm:pt modelId="{8366E7AD-EC1D-4807-9ADD-0B2763F96042}" type="pres">
      <dgm:prSet presAssocID="{D06481B1-1B7C-4841-B234-F74FB4FA251B}" presName="parSh" presStyleCnt="0"/>
      <dgm:spPr/>
    </dgm:pt>
    <dgm:pt modelId="{12AB28C4-ABE1-4C9F-83D6-2E6052F8FF94}" type="pres">
      <dgm:prSet presAssocID="{D06481B1-1B7C-4841-B234-F74FB4FA251B}" presName="lineNode" presStyleLbl="alignAccFollowNode1" presStyleIdx="3" presStyleCnt="15"/>
      <dgm:spPr/>
    </dgm:pt>
    <dgm:pt modelId="{CD3D28EA-0778-4542-91BA-F1FFADA91766}" type="pres">
      <dgm:prSet presAssocID="{D06481B1-1B7C-4841-B234-F74FB4FA251B}" presName="lineArrowNode" presStyleLbl="alignAccFollowNode1" presStyleIdx="4" presStyleCnt="15"/>
      <dgm:spPr/>
    </dgm:pt>
    <dgm:pt modelId="{EF0A3A48-FF3C-4CC3-8B1E-F406AEB31006}" type="pres">
      <dgm:prSet presAssocID="{043C1D8E-3542-4C6D-A409-1140C3A21C68}" presName="sibTransNodeCircle" presStyleLbl="alignNode1" presStyleIdx="1" presStyleCnt="5">
        <dgm:presLayoutVars>
          <dgm:chMax val="0"/>
          <dgm:bulletEnabled/>
        </dgm:presLayoutVars>
      </dgm:prSet>
      <dgm:spPr/>
    </dgm:pt>
    <dgm:pt modelId="{A584B6FE-FA76-4A93-BC25-C32436D288B3}" type="pres">
      <dgm:prSet presAssocID="{043C1D8E-3542-4C6D-A409-1140C3A21C68}" presName="spacerBetweenCircleAndCallout" presStyleCnt="0">
        <dgm:presLayoutVars/>
      </dgm:prSet>
      <dgm:spPr/>
    </dgm:pt>
    <dgm:pt modelId="{DCEFBBB6-8653-4EA5-9D4C-0BC3D24F2407}" type="pres">
      <dgm:prSet presAssocID="{D06481B1-1B7C-4841-B234-F74FB4FA251B}" presName="nodeText" presStyleLbl="alignAccFollowNode1" presStyleIdx="5" presStyleCnt="15">
        <dgm:presLayoutVars>
          <dgm:bulletEnabled val="1"/>
        </dgm:presLayoutVars>
      </dgm:prSet>
      <dgm:spPr/>
    </dgm:pt>
    <dgm:pt modelId="{4751D55B-C935-4345-A62B-630AB8BB4B89}" type="pres">
      <dgm:prSet presAssocID="{043C1D8E-3542-4C6D-A409-1140C3A21C68}" presName="sibTransComposite" presStyleCnt="0"/>
      <dgm:spPr/>
    </dgm:pt>
    <dgm:pt modelId="{D5DFA45E-79A2-4A2E-B7B4-00E856897CBA}" type="pres">
      <dgm:prSet presAssocID="{3314FF73-D24C-4B11-82C6-77D2F3C6AC46}" presName="compositeNode" presStyleCnt="0"/>
      <dgm:spPr/>
    </dgm:pt>
    <dgm:pt modelId="{F9EC0971-316C-486A-A91F-12047AFEC7C9}" type="pres">
      <dgm:prSet presAssocID="{3314FF73-D24C-4B11-82C6-77D2F3C6AC46}" presName="parTx" presStyleLbl="node1" presStyleIdx="0" presStyleCnt="0">
        <dgm:presLayoutVars>
          <dgm:chMax val="0"/>
          <dgm:chPref val="0"/>
          <dgm:bulletEnabled val="1"/>
        </dgm:presLayoutVars>
      </dgm:prSet>
      <dgm:spPr/>
    </dgm:pt>
    <dgm:pt modelId="{7C541484-20BA-4E73-B095-FEC2727BF215}" type="pres">
      <dgm:prSet presAssocID="{3314FF73-D24C-4B11-82C6-77D2F3C6AC46}" presName="parSh" presStyleCnt="0"/>
      <dgm:spPr/>
    </dgm:pt>
    <dgm:pt modelId="{EDD40A8E-2648-4573-9243-E9541C2AACEE}" type="pres">
      <dgm:prSet presAssocID="{3314FF73-D24C-4B11-82C6-77D2F3C6AC46}" presName="lineNode" presStyleLbl="alignAccFollowNode1" presStyleIdx="6" presStyleCnt="15"/>
      <dgm:spPr/>
    </dgm:pt>
    <dgm:pt modelId="{E706D7AC-D441-4906-8CCA-77F68468B63B}" type="pres">
      <dgm:prSet presAssocID="{3314FF73-D24C-4B11-82C6-77D2F3C6AC46}" presName="lineArrowNode" presStyleLbl="alignAccFollowNode1" presStyleIdx="7" presStyleCnt="15"/>
      <dgm:spPr/>
    </dgm:pt>
    <dgm:pt modelId="{8438717D-1E76-4859-B502-E64F5F6D397A}" type="pres">
      <dgm:prSet presAssocID="{64425742-7609-461A-8842-DD1A55247F8A}" presName="sibTransNodeCircle" presStyleLbl="alignNode1" presStyleIdx="2" presStyleCnt="5">
        <dgm:presLayoutVars>
          <dgm:chMax val="0"/>
          <dgm:bulletEnabled/>
        </dgm:presLayoutVars>
      </dgm:prSet>
      <dgm:spPr/>
    </dgm:pt>
    <dgm:pt modelId="{32604825-7B52-4F21-99A6-7E8BE9B3FF41}" type="pres">
      <dgm:prSet presAssocID="{64425742-7609-461A-8842-DD1A55247F8A}" presName="spacerBetweenCircleAndCallout" presStyleCnt="0">
        <dgm:presLayoutVars/>
      </dgm:prSet>
      <dgm:spPr/>
    </dgm:pt>
    <dgm:pt modelId="{F10E3280-F537-4CA2-9130-533C58107874}" type="pres">
      <dgm:prSet presAssocID="{3314FF73-D24C-4B11-82C6-77D2F3C6AC46}" presName="nodeText" presStyleLbl="alignAccFollowNode1" presStyleIdx="8" presStyleCnt="15">
        <dgm:presLayoutVars>
          <dgm:bulletEnabled val="1"/>
        </dgm:presLayoutVars>
      </dgm:prSet>
      <dgm:spPr/>
    </dgm:pt>
    <dgm:pt modelId="{D0D80356-804A-4C52-94F5-ECB660AC2B17}" type="pres">
      <dgm:prSet presAssocID="{64425742-7609-461A-8842-DD1A55247F8A}" presName="sibTransComposite" presStyleCnt="0"/>
      <dgm:spPr/>
    </dgm:pt>
    <dgm:pt modelId="{BDC79109-7DEC-456C-A861-7B6F060475BB}" type="pres">
      <dgm:prSet presAssocID="{F9F4E512-25E4-473F-B716-154DA63AFC52}" presName="compositeNode" presStyleCnt="0"/>
      <dgm:spPr/>
    </dgm:pt>
    <dgm:pt modelId="{7F0451DE-02AB-4B76-94A1-9FCB697E0658}" type="pres">
      <dgm:prSet presAssocID="{F9F4E512-25E4-473F-B716-154DA63AFC52}" presName="parTx" presStyleLbl="node1" presStyleIdx="0" presStyleCnt="0">
        <dgm:presLayoutVars>
          <dgm:chMax val="0"/>
          <dgm:chPref val="0"/>
          <dgm:bulletEnabled val="1"/>
        </dgm:presLayoutVars>
      </dgm:prSet>
      <dgm:spPr/>
    </dgm:pt>
    <dgm:pt modelId="{A971D92D-6987-4D57-BEF9-A7E666DECBF7}" type="pres">
      <dgm:prSet presAssocID="{F9F4E512-25E4-473F-B716-154DA63AFC52}" presName="parSh" presStyleCnt="0"/>
      <dgm:spPr/>
    </dgm:pt>
    <dgm:pt modelId="{C1DECC79-0ECA-49A2-B9A0-65A70BB0966C}" type="pres">
      <dgm:prSet presAssocID="{F9F4E512-25E4-473F-B716-154DA63AFC52}" presName="lineNode" presStyleLbl="alignAccFollowNode1" presStyleIdx="9" presStyleCnt="15"/>
      <dgm:spPr/>
    </dgm:pt>
    <dgm:pt modelId="{65C00EF6-F720-4910-9DA0-C182265E32E5}" type="pres">
      <dgm:prSet presAssocID="{F9F4E512-25E4-473F-B716-154DA63AFC52}" presName="lineArrowNode" presStyleLbl="alignAccFollowNode1" presStyleIdx="10" presStyleCnt="15"/>
      <dgm:spPr/>
    </dgm:pt>
    <dgm:pt modelId="{2F9AA3C2-3E63-4D02-A0E1-8C6C1E1BBDFA}" type="pres">
      <dgm:prSet presAssocID="{B2BD0910-2093-42F3-97C7-F7D54D5E2320}" presName="sibTransNodeCircle" presStyleLbl="alignNode1" presStyleIdx="3" presStyleCnt="5">
        <dgm:presLayoutVars>
          <dgm:chMax val="0"/>
          <dgm:bulletEnabled/>
        </dgm:presLayoutVars>
      </dgm:prSet>
      <dgm:spPr/>
    </dgm:pt>
    <dgm:pt modelId="{7B2BC9A0-D586-47F1-935F-740600D5E4E5}" type="pres">
      <dgm:prSet presAssocID="{B2BD0910-2093-42F3-97C7-F7D54D5E2320}" presName="spacerBetweenCircleAndCallout" presStyleCnt="0">
        <dgm:presLayoutVars/>
      </dgm:prSet>
      <dgm:spPr/>
    </dgm:pt>
    <dgm:pt modelId="{030474AA-A810-4C80-ACD3-4A9CFC7AFBF4}" type="pres">
      <dgm:prSet presAssocID="{F9F4E512-25E4-473F-B716-154DA63AFC52}" presName="nodeText" presStyleLbl="alignAccFollowNode1" presStyleIdx="11" presStyleCnt="15">
        <dgm:presLayoutVars>
          <dgm:bulletEnabled val="1"/>
        </dgm:presLayoutVars>
      </dgm:prSet>
      <dgm:spPr/>
    </dgm:pt>
    <dgm:pt modelId="{7373DA8D-DB82-472C-96CA-44FAD24C8F24}" type="pres">
      <dgm:prSet presAssocID="{B2BD0910-2093-42F3-97C7-F7D54D5E2320}" presName="sibTransComposite" presStyleCnt="0"/>
      <dgm:spPr/>
    </dgm:pt>
    <dgm:pt modelId="{A4F94793-1741-48BB-ADB8-56973499E07F}" type="pres">
      <dgm:prSet presAssocID="{B40BDFD1-AC25-4CAF-839E-9101E5AFD59C}" presName="compositeNode" presStyleCnt="0"/>
      <dgm:spPr/>
    </dgm:pt>
    <dgm:pt modelId="{01EFA5D5-9FB9-4DD6-A594-684A4D98AACD}" type="pres">
      <dgm:prSet presAssocID="{B40BDFD1-AC25-4CAF-839E-9101E5AFD59C}" presName="parTx" presStyleLbl="node1" presStyleIdx="0" presStyleCnt="0">
        <dgm:presLayoutVars>
          <dgm:chMax val="0"/>
          <dgm:chPref val="0"/>
          <dgm:bulletEnabled val="1"/>
        </dgm:presLayoutVars>
      </dgm:prSet>
      <dgm:spPr/>
    </dgm:pt>
    <dgm:pt modelId="{5CE0CB6A-6673-487D-B95D-55271BB8E730}" type="pres">
      <dgm:prSet presAssocID="{B40BDFD1-AC25-4CAF-839E-9101E5AFD59C}" presName="parSh" presStyleCnt="0"/>
      <dgm:spPr/>
    </dgm:pt>
    <dgm:pt modelId="{9FBB907F-9078-410C-8D65-12135AE63FD4}" type="pres">
      <dgm:prSet presAssocID="{B40BDFD1-AC25-4CAF-839E-9101E5AFD59C}" presName="lineNode" presStyleLbl="alignAccFollowNode1" presStyleIdx="12" presStyleCnt="15"/>
      <dgm:spPr/>
    </dgm:pt>
    <dgm:pt modelId="{971EF686-B71B-45B0-BD9F-0184AEED9FE4}" type="pres">
      <dgm:prSet presAssocID="{B40BDFD1-AC25-4CAF-839E-9101E5AFD59C}" presName="lineArrowNode" presStyleLbl="alignAccFollowNode1" presStyleIdx="13" presStyleCnt="15"/>
      <dgm:spPr/>
    </dgm:pt>
    <dgm:pt modelId="{835B4DC3-E55A-49AC-B2A4-5BD9A7B0C0D3}" type="pres">
      <dgm:prSet presAssocID="{BB94AA16-0BAE-4EC2-B83E-677CAB0E8C11}" presName="sibTransNodeCircle" presStyleLbl="alignNode1" presStyleIdx="4" presStyleCnt="5">
        <dgm:presLayoutVars>
          <dgm:chMax val="0"/>
          <dgm:bulletEnabled/>
        </dgm:presLayoutVars>
      </dgm:prSet>
      <dgm:spPr/>
    </dgm:pt>
    <dgm:pt modelId="{14D6288A-3EC0-4BB9-AF25-579BEB17D7C6}" type="pres">
      <dgm:prSet presAssocID="{BB94AA16-0BAE-4EC2-B83E-677CAB0E8C11}" presName="spacerBetweenCircleAndCallout" presStyleCnt="0">
        <dgm:presLayoutVars/>
      </dgm:prSet>
      <dgm:spPr/>
    </dgm:pt>
    <dgm:pt modelId="{BA322047-0AFB-4254-919F-6950743186CF}" type="pres">
      <dgm:prSet presAssocID="{B40BDFD1-AC25-4CAF-839E-9101E5AFD59C}" presName="nodeText" presStyleLbl="alignAccFollowNode1" presStyleIdx="14" presStyleCnt="15">
        <dgm:presLayoutVars>
          <dgm:bulletEnabled val="1"/>
        </dgm:presLayoutVars>
      </dgm:prSet>
      <dgm:spPr/>
    </dgm:pt>
  </dgm:ptLst>
  <dgm:cxnLst>
    <dgm:cxn modelId="{C5CB6C30-78E3-4C4C-8B45-D389902A8819}" type="presOf" srcId="{BB94AA16-0BAE-4EC2-B83E-677CAB0E8C11}" destId="{835B4DC3-E55A-49AC-B2A4-5BD9A7B0C0D3}" srcOrd="0" destOrd="0" presId="urn:microsoft.com/office/officeart/2016/7/layout/LinearArrowProcessNumbered"/>
    <dgm:cxn modelId="{87EE1344-34E4-4CBD-98C1-8E09AB5874FE}" srcId="{AD116270-2BF9-42CC-AEAC-47EEACE5BFD3}" destId="{D06481B1-1B7C-4841-B234-F74FB4FA251B}" srcOrd="1" destOrd="0" parTransId="{381A83B6-EFC9-48E7-A987-D4C0F1EC16BA}" sibTransId="{043C1D8E-3542-4C6D-A409-1140C3A21C68}"/>
    <dgm:cxn modelId="{1936794E-1F9B-44C8-ABAC-A16F46F524B5}" type="presOf" srcId="{F9F4E512-25E4-473F-B716-154DA63AFC52}" destId="{030474AA-A810-4C80-ACD3-4A9CFC7AFBF4}" srcOrd="0" destOrd="0" presId="urn:microsoft.com/office/officeart/2016/7/layout/LinearArrowProcessNumbered"/>
    <dgm:cxn modelId="{1F746E73-0962-44B7-9107-1FF06A5F179C}" srcId="{AD116270-2BF9-42CC-AEAC-47EEACE5BFD3}" destId="{F9F4E512-25E4-473F-B716-154DA63AFC52}" srcOrd="3" destOrd="0" parTransId="{20F3C8AE-839D-4CD0-8910-77597ABE45DB}" sibTransId="{B2BD0910-2093-42F3-97C7-F7D54D5E2320}"/>
    <dgm:cxn modelId="{A509C073-8243-4585-AA09-A987C324DB6E}" type="presOf" srcId="{D06481B1-1B7C-4841-B234-F74FB4FA251B}" destId="{DCEFBBB6-8653-4EA5-9D4C-0BC3D24F2407}" srcOrd="0" destOrd="0" presId="urn:microsoft.com/office/officeart/2016/7/layout/LinearArrowProcessNumbered"/>
    <dgm:cxn modelId="{65184E8C-678D-44E8-9056-4DB953A717DB}" type="presOf" srcId="{043C1D8E-3542-4C6D-A409-1140C3A21C68}" destId="{EF0A3A48-FF3C-4CC3-8B1E-F406AEB31006}" srcOrd="0" destOrd="0" presId="urn:microsoft.com/office/officeart/2016/7/layout/LinearArrowProcessNumbered"/>
    <dgm:cxn modelId="{E9AB1891-FA13-42EA-865D-5BA1E89000BD}" type="presOf" srcId="{B2BD0910-2093-42F3-97C7-F7D54D5E2320}" destId="{2F9AA3C2-3E63-4D02-A0E1-8C6C1E1BBDFA}" srcOrd="0" destOrd="0" presId="urn:microsoft.com/office/officeart/2016/7/layout/LinearArrowProcessNumbered"/>
    <dgm:cxn modelId="{5377D89F-CD4D-421A-9629-B69F55877846}" type="presOf" srcId="{FACDF4DA-0799-4197-BA80-6CDE2C9DDCA4}" destId="{F2B5F4C8-F33B-4536-A76E-89771638B907}" srcOrd="0" destOrd="0" presId="urn:microsoft.com/office/officeart/2016/7/layout/LinearArrowProcessNumbered"/>
    <dgm:cxn modelId="{1ECE5EAF-A551-4135-8AF7-A40F68F1F313}" type="presOf" srcId="{AD116270-2BF9-42CC-AEAC-47EEACE5BFD3}" destId="{6339AAAE-E6DE-48A1-8960-999945ED344E}" srcOrd="0" destOrd="0" presId="urn:microsoft.com/office/officeart/2016/7/layout/LinearArrowProcessNumbered"/>
    <dgm:cxn modelId="{AA5045CC-FE44-4902-B3B7-35FFC0B30B02}" srcId="{AD116270-2BF9-42CC-AEAC-47EEACE5BFD3}" destId="{B8FDC0DB-4533-4482-98A9-F107760EF004}" srcOrd="0" destOrd="0" parTransId="{B31AEA58-9BA8-40FD-9176-2C2124AF0591}" sibTransId="{FACDF4DA-0799-4197-BA80-6CDE2C9DDCA4}"/>
    <dgm:cxn modelId="{D0F176DB-FE64-4D31-A9C4-DAE7565B005F}" type="presOf" srcId="{64425742-7609-461A-8842-DD1A55247F8A}" destId="{8438717D-1E76-4859-B502-E64F5F6D397A}" srcOrd="0" destOrd="0" presId="urn:microsoft.com/office/officeart/2016/7/layout/LinearArrowProcessNumbered"/>
    <dgm:cxn modelId="{1F82F7DF-6F19-4A50-88CB-A93F1511C64A}" type="presOf" srcId="{3314FF73-D24C-4B11-82C6-77D2F3C6AC46}" destId="{F10E3280-F537-4CA2-9130-533C58107874}" srcOrd="0" destOrd="0" presId="urn:microsoft.com/office/officeart/2016/7/layout/LinearArrowProcessNumbered"/>
    <dgm:cxn modelId="{B090F4F2-7CF4-4B9E-8DF3-D98CD20BB076}" type="presOf" srcId="{B8FDC0DB-4533-4482-98A9-F107760EF004}" destId="{619CDA9A-BAAC-4A22-BA06-510FBEC60F89}" srcOrd="0" destOrd="0" presId="urn:microsoft.com/office/officeart/2016/7/layout/LinearArrowProcessNumbered"/>
    <dgm:cxn modelId="{A1CF43F7-A084-4362-8A7E-E4D03AE51ADF}" srcId="{AD116270-2BF9-42CC-AEAC-47EEACE5BFD3}" destId="{3314FF73-D24C-4B11-82C6-77D2F3C6AC46}" srcOrd="2" destOrd="0" parTransId="{6330570C-78F3-4AB0-9CE8-77A359E45604}" sibTransId="{64425742-7609-461A-8842-DD1A55247F8A}"/>
    <dgm:cxn modelId="{3A1BF0F7-7384-45DF-8B97-22E227943295}" type="presOf" srcId="{B40BDFD1-AC25-4CAF-839E-9101E5AFD59C}" destId="{BA322047-0AFB-4254-919F-6950743186CF}" srcOrd="0" destOrd="0" presId="urn:microsoft.com/office/officeart/2016/7/layout/LinearArrowProcessNumbered"/>
    <dgm:cxn modelId="{18D8DCFF-C373-40D9-99AA-3192888E3747}" srcId="{AD116270-2BF9-42CC-AEAC-47EEACE5BFD3}" destId="{B40BDFD1-AC25-4CAF-839E-9101E5AFD59C}" srcOrd="4" destOrd="0" parTransId="{4CBDBE06-E08B-4096-8E84-B3D08DE0321E}" sibTransId="{BB94AA16-0BAE-4EC2-B83E-677CAB0E8C11}"/>
    <dgm:cxn modelId="{3BBC4B12-1D6B-4585-9263-2EC39180CB25}" type="presParOf" srcId="{6339AAAE-E6DE-48A1-8960-999945ED344E}" destId="{620648DA-EC71-4420-BF42-4A6D49D10466}" srcOrd="0" destOrd="0" presId="urn:microsoft.com/office/officeart/2016/7/layout/LinearArrowProcessNumbered"/>
    <dgm:cxn modelId="{DCBB2AFC-7D8F-46B1-8395-304DA71558C2}" type="presParOf" srcId="{620648DA-EC71-4420-BF42-4A6D49D10466}" destId="{E9FF1AA1-BE4C-4AE7-8014-5D5A5F1359E8}" srcOrd="0" destOrd="0" presId="urn:microsoft.com/office/officeart/2016/7/layout/LinearArrowProcessNumbered"/>
    <dgm:cxn modelId="{AC50CEAA-7D52-43D5-AA23-F0EB4819D98A}" type="presParOf" srcId="{620648DA-EC71-4420-BF42-4A6D49D10466}" destId="{71516E67-9B93-42E5-86E8-CBB326FF3A13}" srcOrd="1" destOrd="0" presId="urn:microsoft.com/office/officeart/2016/7/layout/LinearArrowProcessNumbered"/>
    <dgm:cxn modelId="{D4E10BD8-B3BA-4EA3-9450-C1092017633C}" type="presParOf" srcId="{71516E67-9B93-42E5-86E8-CBB326FF3A13}" destId="{E8242C5C-BA77-40A5-99D1-2433B37624D4}" srcOrd="0" destOrd="0" presId="urn:microsoft.com/office/officeart/2016/7/layout/LinearArrowProcessNumbered"/>
    <dgm:cxn modelId="{AF69A796-24FA-40BB-8F98-B7D8189548EB}" type="presParOf" srcId="{71516E67-9B93-42E5-86E8-CBB326FF3A13}" destId="{48088769-C72C-4602-AAA6-E43E59F2E9F3}" srcOrd="1" destOrd="0" presId="urn:microsoft.com/office/officeart/2016/7/layout/LinearArrowProcessNumbered"/>
    <dgm:cxn modelId="{AB6CC454-F2D2-4352-A6D2-489ACB9A5BC3}" type="presParOf" srcId="{71516E67-9B93-42E5-86E8-CBB326FF3A13}" destId="{F2B5F4C8-F33B-4536-A76E-89771638B907}" srcOrd="2" destOrd="0" presId="urn:microsoft.com/office/officeart/2016/7/layout/LinearArrowProcessNumbered"/>
    <dgm:cxn modelId="{8E134FF8-C52E-4D45-B200-D762C62CE24D}" type="presParOf" srcId="{71516E67-9B93-42E5-86E8-CBB326FF3A13}" destId="{2C11C50B-4301-4333-8C59-DD1E7ECD67D2}" srcOrd="3" destOrd="0" presId="urn:microsoft.com/office/officeart/2016/7/layout/LinearArrowProcessNumbered"/>
    <dgm:cxn modelId="{36D7E818-7D89-4DAF-AA57-97F461D94830}" type="presParOf" srcId="{620648DA-EC71-4420-BF42-4A6D49D10466}" destId="{619CDA9A-BAAC-4A22-BA06-510FBEC60F89}" srcOrd="2" destOrd="0" presId="urn:microsoft.com/office/officeart/2016/7/layout/LinearArrowProcessNumbered"/>
    <dgm:cxn modelId="{600FCC48-210E-47CF-BF88-80E251F9B7E7}" type="presParOf" srcId="{6339AAAE-E6DE-48A1-8960-999945ED344E}" destId="{B22BE13B-5548-47DC-9554-D4DDD092791A}" srcOrd="1" destOrd="0" presId="urn:microsoft.com/office/officeart/2016/7/layout/LinearArrowProcessNumbered"/>
    <dgm:cxn modelId="{B34855E8-6EC1-45DF-8B02-9E567A53C89E}" type="presParOf" srcId="{6339AAAE-E6DE-48A1-8960-999945ED344E}" destId="{1E82D0DA-1E36-48DC-A027-73DD78172329}" srcOrd="2" destOrd="0" presId="urn:microsoft.com/office/officeart/2016/7/layout/LinearArrowProcessNumbered"/>
    <dgm:cxn modelId="{A1DA7ABB-A359-49FB-915F-92375D935FE1}" type="presParOf" srcId="{1E82D0DA-1E36-48DC-A027-73DD78172329}" destId="{87D68D53-BC90-45C8-B0A1-C2526D0334E0}" srcOrd="0" destOrd="0" presId="urn:microsoft.com/office/officeart/2016/7/layout/LinearArrowProcessNumbered"/>
    <dgm:cxn modelId="{0279B987-6A50-489C-9919-BCFE0FE96E68}" type="presParOf" srcId="{1E82D0DA-1E36-48DC-A027-73DD78172329}" destId="{8366E7AD-EC1D-4807-9ADD-0B2763F96042}" srcOrd="1" destOrd="0" presId="urn:microsoft.com/office/officeart/2016/7/layout/LinearArrowProcessNumbered"/>
    <dgm:cxn modelId="{1D92BD39-F9D8-416F-A4A5-0D03979954C5}" type="presParOf" srcId="{8366E7AD-EC1D-4807-9ADD-0B2763F96042}" destId="{12AB28C4-ABE1-4C9F-83D6-2E6052F8FF94}" srcOrd="0" destOrd="0" presId="urn:microsoft.com/office/officeart/2016/7/layout/LinearArrowProcessNumbered"/>
    <dgm:cxn modelId="{A4D30153-14C4-45D4-9205-A8298227AA84}" type="presParOf" srcId="{8366E7AD-EC1D-4807-9ADD-0B2763F96042}" destId="{CD3D28EA-0778-4542-91BA-F1FFADA91766}" srcOrd="1" destOrd="0" presId="urn:microsoft.com/office/officeart/2016/7/layout/LinearArrowProcessNumbered"/>
    <dgm:cxn modelId="{D6E62688-AF01-43DF-A00A-3D3B8FF3D2F6}" type="presParOf" srcId="{8366E7AD-EC1D-4807-9ADD-0B2763F96042}" destId="{EF0A3A48-FF3C-4CC3-8B1E-F406AEB31006}" srcOrd="2" destOrd="0" presId="urn:microsoft.com/office/officeart/2016/7/layout/LinearArrowProcessNumbered"/>
    <dgm:cxn modelId="{DBE43A66-AF50-492E-BBF1-5799F9C8C0AF}" type="presParOf" srcId="{8366E7AD-EC1D-4807-9ADD-0B2763F96042}" destId="{A584B6FE-FA76-4A93-BC25-C32436D288B3}" srcOrd="3" destOrd="0" presId="urn:microsoft.com/office/officeart/2016/7/layout/LinearArrowProcessNumbered"/>
    <dgm:cxn modelId="{98D5425E-4AFE-412A-902C-EDADB865AF79}" type="presParOf" srcId="{1E82D0DA-1E36-48DC-A027-73DD78172329}" destId="{DCEFBBB6-8653-4EA5-9D4C-0BC3D24F2407}" srcOrd="2" destOrd="0" presId="urn:microsoft.com/office/officeart/2016/7/layout/LinearArrowProcessNumbered"/>
    <dgm:cxn modelId="{523734C1-1120-49B9-BAC3-FC2B14B8CBFB}" type="presParOf" srcId="{6339AAAE-E6DE-48A1-8960-999945ED344E}" destId="{4751D55B-C935-4345-A62B-630AB8BB4B89}" srcOrd="3" destOrd="0" presId="urn:microsoft.com/office/officeart/2016/7/layout/LinearArrowProcessNumbered"/>
    <dgm:cxn modelId="{0ABF754D-9AF1-4FBC-A00B-F08643926A72}" type="presParOf" srcId="{6339AAAE-E6DE-48A1-8960-999945ED344E}" destId="{D5DFA45E-79A2-4A2E-B7B4-00E856897CBA}" srcOrd="4" destOrd="0" presId="urn:microsoft.com/office/officeart/2016/7/layout/LinearArrowProcessNumbered"/>
    <dgm:cxn modelId="{07BF36BC-17C4-4C02-A2AF-1BF8261C3CA7}" type="presParOf" srcId="{D5DFA45E-79A2-4A2E-B7B4-00E856897CBA}" destId="{F9EC0971-316C-486A-A91F-12047AFEC7C9}" srcOrd="0" destOrd="0" presId="urn:microsoft.com/office/officeart/2016/7/layout/LinearArrowProcessNumbered"/>
    <dgm:cxn modelId="{A5D22D4D-5A42-426E-848A-461416E1538A}" type="presParOf" srcId="{D5DFA45E-79A2-4A2E-B7B4-00E856897CBA}" destId="{7C541484-20BA-4E73-B095-FEC2727BF215}" srcOrd="1" destOrd="0" presId="urn:microsoft.com/office/officeart/2016/7/layout/LinearArrowProcessNumbered"/>
    <dgm:cxn modelId="{965702DF-68F7-4075-AFC1-6C68518D5939}" type="presParOf" srcId="{7C541484-20BA-4E73-B095-FEC2727BF215}" destId="{EDD40A8E-2648-4573-9243-E9541C2AACEE}" srcOrd="0" destOrd="0" presId="urn:microsoft.com/office/officeart/2016/7/layout/LinearArrowProcessNumbered"/>
    <dgm:cxn modelId="{22311B66-8AA8-4ABB-9C40-812B37CA707B}" type="presParOf" srcId="{7C541484-20BA-4E73-B095-FEC2727BF215}" destId="{E706D7AC-D441-4906-8CCA-77F68468B63B}" srcOrd="1" destOrd="0" presId="urn:microsoft.com/office/officeart/2016/7/layout/LinearArrowProcessNumbered"/>
    <dgm:cxn modelId="{66AFFE24-70DD-4B52-B4FC-8A0D3462B7B0}" type="presParOf" srcId="{7C541484-20BA-4E73-B095-FEC2727BF215}" destId="{8438717D-1E76-4859-B502-E64F5F6D397A}" srcOrd="2" destOrd="0" presId="urn:microsoft.com/office/officeart/2016/7/layout/LinearArrowProcessNumbered"/>
    <dgm:cxn modelId="{077620C6-C448-4A03-9F4F-AC8E34F5923D}" type="presParOf" srcId="{7C541484-20BA-4E73-B095-FEC2727BF215}" destId="{32604825-7B52-4F21-99A6-7E8BE9B3FF41}" srcOrd="3" destOrd="0" presId="urn:microsoft.com/office/officeart/2016/7/layout/LinearArrowProcessNumbered"/>
    <dgm:cxn modelId="{CF6928EB-14F5-4BA4-A0F6-374C788AF38B}" type="presParOf" srcId="{D5DFA45E-79A2-4A2E-B7B4-00E856897CBA}" destId="{F10E3280-F537-4CA2-9130-533C58107874}" srcOrd="2" destOrd="0" presId="urn:microsoft.com/office/officeart/2016/7/layout/LinearArrowProcessNumbered"/>
    <dgm:cxn modelId="{D306ADAA-B769-42B4-BD8C-276C27319F2F}" type="presParOf" srcId="{6339AAAE-E6DE-48A1-8960-999945ED344E}" destId="{D0D80356-804A-4C52-94F5-ECB660AC2B17}" srcOrd="5" destOrd="0" presId="urn:microsoft.com/office/officeart/2016/7/layout/LinearArrowProcessNumbered"/>
    <dgm:cxn modelId="{93A660DD-36A8-4608-AF2C-3B47CB726A0A}" type="presParOf" srcId="{6339AAAE-E6DE-48A1-8960-999945ED344E}" destId="{BDC79109-7DEC-456C-A861-7B6F060475BB}" srcOrd="6" destOrd="0" presId="urn:microsoft.com/office/officeart/2016/7/layout/LinearArrowProcessNumbered"/>
    <dgm:cxn modelId="{1F848E8D-EB42-4AF3-99A2-00209ED87376}" type="presParOf" srcId="{BDC79109-7DEC-456C-A861-7B6F060475BB}" destId="{7F0451DE-02AB-4B76-94A1-9FCB697E0658}" srcOrd="0" destOrd="0" presId="urn:microsoft.com/office/officeart/2016/7/layout/LinearArrowProcessNumbered"/>
    <dgm:cxn modelId="{F6844AF2-1474-49F5-A5B3-5FD182294ECF}" type="presParOf" srcId="{BDC79109-7DEC-456C-A861-7B6F060475BB}" destId="{A971D92D-6987-4D57-BEF9-A7E666DECBF7}" srcOrd="1" destOrd="0" presId="urn:microsoft.com/office/officeart/2016/7/layout/LinearArrowProcessNumbered"/>
    <dgm:cxn modelId="{1D51E23A-8FE4-4C7A-B2EA-908CFECD72C6}" type="presParOf" srcId="{A971D92D-6987-4D57-BEF9-A7E666DECBF7}" destId="{C1DECC79-0ECA-49A2-B9A0-65A70BB0966C}" srcOrd="0" destOrd="0" presId="urn:microsoft.com/office/officeart/2016/7/layout/LinearArrowProcessNumbered"/>
    <dgm:cxn modelId="{8F80F1C0-57EF-4F00-8A12-80C6D3604ADE}" type="presParOf" srcId="{A971D92D-6987-4D57-BEF9-A7E666DECBF7}" destId="{65C00EF6-F720-4910-9DA0-C182265E32E5}" srcOrd="1" destOrd="0" presId="urn:microsoft.com/office/officeart/2016/7/layout/LinearArrowProcessNumbered"/>
    <dgm:cxn modelId="{5C1C8FE2-A27A-47DD-A0EB-DD78633F73E1}" type="presParOf" srcId="{A971D92D-6987-4D57-BEF9-A7E666DECBF7}" destId="{2F9AA3C2-3E63-4D02-A0E1-8C6C1E1BBDFA}" srcOrd="2" destOrd="0" presId="urn:microsoft.com/office/officeart/2016/7/layout/LinearArrowProcessNumbered"/>
    <dgm:cxn modelId="{2D031F55-6BA5-4728-BA67-2E9D85187211}" type="presParOf" srcId="{A971D92D-6987-4D57-BEF9-A7E666DECBF7}" destId="{7B2BC9A0-D586-47F1-935F-740600D5E4E5}" srcOrd="3" destOrd="0" presId="urn:microsoft.com/office/officeart/2016/7/layout/LinearArrowProcessNumbered"/>
    <dgm:cxn modelId="{44B8F7E4-ED8C-4C50-A53C-7C20E48769C2}" type="presParOf" srcId="{BDC79109-7DEC-456C-A861-7B6F060475BB}" destId="{030474AA-A810-4C80-ACD3-4A9CFC7AFBF4}" srcOrd="2" destOrd="0" presId="urn:microsoft.com/office/officeart/2016/7/layout/LinearArrowProcessNumbered"/>
    <dgm:cxn modelId="{800E70CA-A22D-4DA6-8BDD-785C55E11F3D}" type="presParOf" srcId="{6339AAAE-E6DE-48A1-8960-999945ED344E}" destId="{7373DA8D-DB82-472C-96CA-44FAD24C8F24}" srcOrd="7" destOrd="0" presId="urn:microsoft.com/office/officeart/2016/7/layout/LinearArrowProcessNumbered"/>
    <dgm:cxn modelId="{51515E84-DAF0-49D0-AFEB-4B578165ECD0}" type="presParOf" srcId="{6339AAAE-E6DE-48A1-8960-999945ED344E}" destId="{A4F94793-1741-48BB-ADB8-56973499E07F}" srcOrd="8" destOrd="0" presId="urn:microsoft.com/office/officeart/2016/7/layout/LinearArrowProcessNumbered"/>
    <dgm:cxn modelId="{3AB45006-44A3-4A7E-B7EA-0B29DCFEEE35}" type="presParOf" srcId="{A4F94793-1741-48BB-ADB8-56973499E07F}" destId="{01EFA5D5-9FB9-4DD6-A594-684A4D98AACD}" srcOrd="0" destOrd="0" presId="urn:microsoft.com/office/officeart/2016/7/layout/LinearArrowProcessNumbered"/>
    <dgm:cxn modelId="{BF7DD45D-19F6-4727-8D8F-E3EC08314BB6}" type="presParOf" srcId="{A4F94793-1741-48BB-ADB8-56973499E07F}" destId="{5CE0CB6A-6673-487D-B95D-55271BB8E730}" srcOrd="1" destOrd="0" presId="urn:microsoft.com/office/officeart/2016/7/layout/LinearArrowProcessNumbered"/>
    <dgm:cxn modelId="{7C03B6AB-CC8F-4C7B-924D-2E79DC004E5C}" type="presParOf" srcId="{5CE0CB6A-6673-487D-B95D-55271BB8E730}" destId="{9FBB907F-9078-410C-8D65-12135AE63FD4}" srcOrd="0" destOrd="0" presId="urn:microsoft.com/office/officeart/2016/7/layout/LinearArrowProcessNumbered"/>
    <dgm:cxn modelId="{0CDAE87A-976B-48CB-ADB2-0AFEA26E9583}" type="presParOf" srcId="{5CE0CB6A-6673-487D-B95D-55271BB8E730}" destId="{971EF686-B71B-45B0-BD9F-0184AEED9FE4}" srcOrd="1" destOrd="0" presId="urn:microsoft.com/office/officeart/2016/7/layout/LinearArrowProcessNumbered"/>
    <dgm:cxn modelId="{1FBF63B6-6E78-4507-BF96-8E9E2EC91BF2}" type="presParOf" srcId="{5CE0CB6A-6673-487D-B95D-55271BB8E730}" destId="{835B4DC3-E55A-49AC-B2A4-5BD9A7B0C0D3}" srcOrd="2" destOrd="0" presId="urn:microsoft.com/office/officeart/2016/7/layout/LinearArrowProcessNumbered"/>
    <dgm:cxn modelId="{B0A3534E-9FFB-4318-BC3C-3C0A992F54E8}" type="presParOf" srcId="{5CE0CB6A-6673-487D-B95D-55271BB8E730}" destId="{14D6288A-3EC0-4BB9-AF25-579BEB17D7C6}" srcOrd="3" destOrd="0" presId="urn:microsoft.com/office/officeart/2016/7/layout/LinearArrowProcessNumbered"/>
    <dgm:cxn modelId="{284EA2D6-A262-44D3-997A-60F37AACD5A8}" type="presParOf" srcId="{A4F94793-1741-48BB-ADB8-56973499E07F}" destId="{BA322047-0AFB-4254-919F-6950743186CF}"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CFFBF8-1136-4275-B093-B46003553C6B}" type="doc">
      <dgm:prSet loTypeId="urn:microsoft.com/office/officeart/2016/7/layout/LinearBlockProcessNumbered" loCatId="process" qsTypeId="urn:microsoft.com/office/officeart/2005/8/quickstyle/simple1" qsCatId="simple" csTypeId="urn:microsoft.com/office/officeart/2005/8/colors/accent1_1" csCatId="accent1"/>
      <dgm:spPr/>
      <dgm:t>
        <a:bodyPr/>
        <a:lstStyle/>
        <a:p>
          <a:endParaRPr lang="en-US"/>
        </a:p>
      </dgm:t>
    </dgm:pt>
    <dgm:pt modelId="{27AF4F94-EAD0-410A-B3BD-AC29250DF950}">
      <dgm:prSet/>
      <dgm:spPr/>
      <dgm:t>
        <a:bodyPr/>
        <a:lstStyle/>
        <a:p>
          <a:r>
            <a:rPr lang="en-US"/>
            <a:t>If the customer aspect is tackled, it would have an effect on the purchase frequency as well as Total sales.</a:t>
          </a:r>
          <a:br>
            <a:rPr lang="en-US"/>
          </a:br>
          <a:br>
            <a:rPr lang="en-US"/>
          </a:br>
          <a:endParaRPr lang="en-US"/>
        </a:p>
      </dgm:t>
    </dgm:pt>
    <dgm:pt modelId="{5ED025CA-12EB-4F20-B97F-83E161359ADA}" type="parTrans" cxnId="{61F825D5-1761-47F4-98C6-FD56BF893401}">
      <dgm:prSet/>
      <dgm:spPr/>
      <dgm:t>
        <a:bodyPr/>
        <a:lstStyle/>
        <a:p>
          <a:endParaRPr lang="en-US"/>
        </a:p>
      </dgm:t>
    </dgm:pt>
    <dgm:pt modelId="{928E6125-D098-455A-B82F-6F1046EF4A60}" type="sibTrans" cxnId="{61F825D5-1761-47F4-98C6-FD56BF893401}">
      <dgm:prSet phldrT="01" phldr="0"/>
      <dgm:spPr/>
      <dgm:t>
        <a:bodyPr/>
        <a:lstStyle/>
        <a:p>
          <a:r>
            <a:rPr lang="en-US"/>
            <a:t>01</a:t>
          </a:r>
        </a:p>
      </dgm:t>
    </dgm:pt>
    <dgm:pt modelId="{DBC1CAE7-1CAB-4E23-9EDD-BBD6FE4E3EA4}">
      <dgm:prSet/>
      <dgm:spPr/>
      <dgm:t>
        <a:bodyPr/>
        <a:lstStyle/>
        <a:p>
          <a:r>
            <a:rPr lang="en-US"/>
            <a:t>We can try to improve our customer reach, since sales and purchase frequency is related the distribution of customers across the country.</a:t>
          </a:r>
          <a:br>
            <a:rPr lang="en-US"/>
          </a:br>
          <a:endParaRPr lang="en-US"/>
        </a:p>
      </dgm:t>
    </dgm:pt>
    <dgm:pt modelId="{A09558AC-364C-456A-A7FE-B80AF2052558}" type="parTrans" cxnId="{6A97202D-C25B-4549-AC24-A76FBE370348}">
      <dgm:prSet/>
      <dgm:spPr/>
      <dgm:t>
        <a:bodyPr/>
        <a:lstStyle/>
        <a:p>
          <a:endParaRPr lang="en-US"/>
        </a:p>
      </dgm:t>
    </dgm:pt>
    <dgm:pt modelId="{94AC052A-469E-4D23-B787-00DE750631D1}" type="sibTrans" cxnId="{6A97202D-C25B-4549-AC24-A76FBE370348}">
      <dgm:prSet phldrT="02" phldr="0"/>
      <dgm:spPr/>
      <dgm:t>
        <a:bodyPr/>
        <a:lstStyle/>
        <a:p>
          <a:r>
            <a:rPr lang="en-US"/>
            <a:t>02</a:t>
          </a:r>
        </a:p>
      </dgm:t>
    </dgm:pt>
    <dgm:pt modelId="{3A03EC6C-8F87-4298-AA19-9C0018E1287E}">
      <dgm:prSet/>
      <dgm:spPr/>
      <dgm:t>
        <a:bodyPr/>
        <a:lstStyle/>
        <a:p>
          <a:r>
            <a:rPr lang="en-US"/>
            <a:t>Since many of the customers have interest in Rock music, we can invest more in stocking up the store with top selling genre's and albums to improve sales</a:t>
          </a:r>
          <a:br>
            <a:rPr lang="en-US"/>
          </a:br>
          <a:endParaRPr lang="en-US"/>
        </a:p>
      </dgm:t>
    </dgm:pt>
    <dgm:pt modelId="{52B9D894-2BFC-4362-83CA-CCB93A9235B1}" type="parTrans" cxnId="{76C737A6-2355-4392-A414-FAEAD997CBEE}">
      <dgm:prSet/>
      <dgm:spPr/>
      <dgm:t>
        <a:bodyPr/>
        <a:lstStyle/>
        <a:p>
          <a:endParaRPr lang="en-US"/>
        </a:p>
      </dgm:t>
    </dgm:pt>
    <dgm:pt modelId="{D9D05F41-9AA7-4432-87E6-7FFF64E837F1}" type="sibTrans" cxnId="{76C737A6-2355-4392-A414-FAEAD997CBEE}">
      <dgm:prSet phldrT="03" phldr="0"/>
      <dgm:spPr/>
      <dgm:t>
        <a:bodyPr/>
        <a:lstStyle/>
        <a:p>
          <a:r>
            <a:rPr lang="en-US"/>
            <a:t>03</a:t>
          </a:r>
        </a:p>
      </dgm:t>
    </dgm:pt>
    <dgm:pt modelId="{80925BD0-22AB-45A0-9DBB-4CDD588780EB}" type="pres">
      <dgm:prSet presAssocID="{5BCFFBF8-1136-4275-B093-B46003553C6B}" presName="Name0" presStyleCnt="0">
        <dgm:presLayoutVars>
          <dgm:animLvl val="lvl"/>
          <dgm:resizeHandles val="exact"/>
        </dgm:presLayoutVars>
      </dgm:prSet>
      <dgm:spPr/>
    </dgm:pt>
    <dgm:pt modelId="{5AE995AA-434D-4169-9761-5D72859D552D}" type="pres">
      <dgm:prSet presAssocID="{27AF4F94-EAD0-410A-B3BD-AC29250DF950}" presName="compositeNode" presStyleCnt="0">
        <dgm:presLayoutVars>
          <dgm:bulletEnabled val="1"/>
        </dgm:presLayoutVars>
      </dgm:prSet>
      <dgm:spPr/>
    </dgm:pt>
    <dgm:pt modelId="{364426C8-CE8D-4544-8E24-F2C02464412F}" type="pres">
      <dgm:prSet presAssocID="{27AF4F94-EAD0-410A-B3BD-AC29250DF950}" presName="bgRect" presStyleLbl="alignNode1" presStyleIdx="0" presStyleCnt="3"/>
      <dgm:spPr/>
    </dgm:pt>
    <dgm:pt modelId="{F4293A58-31C4-471F-9944-C0ADBB927808}" type="pres">
      <dgm:prSet presAssocID="{928E6125-D098-455A-B82F-6F1046EF4A60}" presName="sibTransNodeRect" presStyleLbl="alignNode1" presStyleIdx="0" presStyleCnt="3">
        <dgm:presLayoutVars>
          <dgm:chMax val="0"/>
          <dgm:bulletEnabled val="1"/>
        </dgm:presLayoutVars>
      </dgm:prSet>
      <dgm:spPr/>
    </dgm:pt>
    <dgm:pt modelId="{F70FA155-6A68-459B-8EB3-5D374B2C1C2E}" type="pres">
      <dgm:prSet presAssocID="{27AF4F94-EAD0-410A-B3BD-AC29250DF950}" presName="nodeRect" presStyleLbl="alignNode1" presStyleIdx="0" presStyleCnt="3">
        <dgm:presLayoutVars>
          <dgm:bulletEnabled val="1"/>
        </dgm:presLayoutVars>
      </dgm:prSet>
      <dgm:spPr/>
    </dgm:pt>
    <dgm:pt modelId="{B49D1811-226F-43DB-BC6F-F1219DC7AF00}" type="pres">
      <dgm:prSet presAssocID="{928E6125-D098-455A-B82F-6F1046EF4A60}" presName="sibTrans" presStyleCnt="0"/>
      <dgm:spPr/>
    </dgm:pt>
    <dgm:pt modelId="{87356320-5F01-496F-B5F0-14FA6B03BE55}" type="pres">
      <dgm:prSet presAssocID="{DBC1CAE7-1CAB-4E23-9EDD-BBD6FE4E3EA4}" presName="compositeNode" presStyleCnt="0">
        <dgm:presLayoutVars>
          <dgm:bulletEnabled val="1"/>
        </dgm:presLayoutVars>
      </dgm:prSet>
      <dgm:spPr/>
    </dgm:pt>
    <dgm:pt modelId="{9A66024B-251C-4628-8DB5-5B254F0FF5FB}" type="pres">
      <dgm:prSet presAssocID="{DBC1CAE7-1CAB-4E23-9EDD-BBD6FE4E3EA4}" presName="bgRect" presStyleLbl="alignNode1" presStyleIdx="1" presStyleCnt="3"/>
      <dgm:spPr/>
    </dgm:pt>
    <dgm:pt modelId="{26280FD1-BB59-4866-897D-E5BB19F5B906}" type="pres">
      <dgm:prSet presAssocID="{94AC052A-469E-4D23-B787-00DE750631D1}" presName="sibTransNodeRect" presStyleLbl="alignNode1" presStyleIdx="1" presStyleCnt="3">
        <dgm:presLayoutVars>
          <dgm:chMax val="0"/>
          <dgm:bulletEnabled val="1"/>
        </dgm:presLayoutVars>
      </dgm:prSet>
      <dgm:spPr/>
    </dgm:pt>
    <dgm:pt modelId="{E3134682-E662-44E9-ABBE-E72D70A35BDA}" type="pres">
      <dgm:prSet presAssocID="{DBC1CAE7-1CAB-4E23-9EDD-BBD6FE4E3EA4}" presName="nodeRect" presStyleLbl="alignNode1" presStyleIdx="1" presStyleCnt="3">
        <dgm:presLayoutVars>
          <dgm:bulletEnabled val="1"/>
        </dgm:presLayoutVars>
      </dgm:prSet>
      <dgm:spPr/>
    </dgm:pt>
    <dgm:pt modelId="{32BC50B9-410A-4501-A014-FF434A4F5F46}" type="pres">
      <dgm:prSet presAssocID="{94AC052A-469E-4D23-B787-00DE750631D1}" presName="sibTrans" presStyleCnt="0"/>
      <dgm:spPr/>
    </dgm:pt>
    <dgm:pt modelId="{FD62CCC0-F5F0-4F19-AA0B-F17BE939F7CA}" type="pres">
      <dgm:prSet presAssocID="{3A03EC6C-8F87-4298-AA19-9C0018E1287E}" presName="compositeNode" presStyleCnt="0">
        <dgm:presLayoutVars>
          <dgm:bulletEnabled val="1"/>
        </dgm:presLayoutVars>
      </dgm:prSet>
      <dgm:spPr/>
    </dgm:pt>
    <dgm:pt modelId="{2A9A838F-E6A8-42B3-8464-79E95B5ECCD1}" type="pres">
      <dgm:prSet presAssocID="{3A03EC6C-8F87-4298-AA19-9C0018E1287E}" presName="bgRect" presStyleLbl="alignNode1" presStyleIdx="2" presStyleCnt="3"/>
      <dgm:spPr/>
    </dgm:pt>
    <dgm:pt modelId="{BC52CC53-40C1-4759-BAAD-AA5C981C42DE}" type="pres">
      <dgm:prSet presAssocID="{D9D05F41-9AA7-4432-87E6-7FFF64E837F1}" presName="sibTransNodeRect" presStyleLbl="alignNode1" presStyleIdx="2" presStyleCnt="3">
        <dgm:presLayoutVars>
          <dgm:chMax val="0"/>
          <dgm:bulletEnabled val="1"/>
        </dgm:presLayoutVars>
      </dgm:prSet>
      <dgm:spPr/>
    </dgm:pt>
    <dgm:pt modelId="{D84625D5-CD57-4FCD-ACC3-AA176731E108}" type="pres">
      <dgm:prSet presAssocID="{3A03EC6C-8F87-4298-AA19-9C0018E1287E}" presName="nodeRect" presStyleLbl="alignNode1" presStyleIdx="2" presStyleCnt="3">
        <dgm:presLayoutVars>
          <dgm:bulletEnabled val="1"/>
        </dgm:presLayoutVars>
      </dgm:prSet>
      <dgm:spPr/>
    </dgm:pt>
  </dgm:ptLst>
  <dgm:cxnLst>
    <dgm:cxn modelId="{6A97202D-C25B-4549-AC24-A76FBE370348}" srcId="{5BCFFBF8-1136-4275-B093-B46003553C6B}" destId="{DBC1CAE7-1CAB-4E23-9EDD-BBD6FE4E3EA4}" srcOrd="1" destOrd="0" parTransId="{A09558AC-364C-456A-A7FE-B80AF2052558}" sibTransId="{94AC052A-469E-4D23-B787-00DE750631D1}"/>
    <dgm:cxn modelId="{43DA8930-FA7C-497D-81EE-D5628D478701}" type="presOf" srcId="{928E6125-D098-455A-B82F-6F1046EF4A60}" destId="{F4293A58-31C4-471F-9944-C0ADBB927808}" srcOrd="0" destOrd="0" presId="urn:microsoft.com/office/officeart/2016/7/layout/LinearBlockProcessNumbered"/>
    <dgm:cxn modelId="{208BF73C-9CE3-47AF-9F9C-69A630191E0C}" type="presOf" srcId="{D9D05F41-9AA7-4432-87E6-7FFF64E837F1}" destId="{BC52CC53-40C1-4759-BAAD-AA5C981C42DE}" srcOrd="0" destOrd="0" presId="urn:microsoft.com/office/officeart/2016/7/layout/LinearBlockProcessNumbered"/>
    <dgm:cxn modelId="{C718016B-664F-4488-B69D-26F8ED27DBA0}" type="presOf" srcId="{94AC052A-469E-4D23-B787-00DE750631D1}" destId="{26280FD1-BB59-4866-897D-E5BB19F5B906}" srcOrd="0" destOrd="0" presId="urn:microsoft.com/office/officeart/2016/7/layout/LinearBlockProcessNumbered"/>
    <dgm:cxn modelId="{76B7A177-5C49-4608-B22D-3557E22F726E}" type="presOf" srcId="{27AF4F94-EAD0-410A-B3BD-AC29250DF950}" destId="{F70FA155-6A68-459B-8EB3-5D374B2C1C2E}" srcOrd="1" destOrd="0" presId="urn:microsoft.com/office/officeart/2016/7/layout/LinearBlockProcessNumbered"/>
    <dgm:cxn modelId="{F0D4F257-585A-4006-8ECB-FCD713C35663}" type="presOf" srcId="{DBC1CAE7-1CAB-4E23-9EDD-BBD6FE4E3EA4}" destId="{E3134682-E662-44E9-ABBE-E72D70A35BDA}" srcOrd="1" destOrd="0" presId="urn:microsoft.com/office/officeart/2016/7/layout/LinearBlockProcessNumbered"/>
    <dgm:cxn modelId="{86B75B9D-B870-4707-B5C3-54ED930CA5E1}" type="presOf" srcId="{27AF4F94-EAD0-410A-B3BD-AC29250DF950}" destId="{364426C8-CE8D-4544-8E24-F2C02464412F}" srcOrd="0" destOrd="0" presId="urn:microsoft.com/office/officeart/2016/7/layout/LinearBlockProcessNumbered"/>
    <dgm:cxn modelId="{76C737A6-2355-4392-A414-FAEAD997CBEE}" srcId="{5BCFFBF8-1136-4275-B093-B46003553C6B}" destId="{3A03EC6C-8F87-4298-AA19-9C0018E1287E}" srcOrd="2" destOrd="0" parTransId="{52B9D894-2BFC-4362-83CA-CCB93A9235B1}" sibTransId="{D9D05F41-9AA7-4432-87E6-7FFF64E837F1}"/>
    <dgm:cxn modelId="{7A7237AD-8072-4A2F-9D57-8962F8865CB4}" type="presOf" srcId="{3A03EC6C-8F87-4298-AA19-9C0018E1287E}" destId="{D84625D5-CD57-4FCD-ACC3-AA176731E108}" srcOrd="1" destOrd="0" presId="urn:microsoft.com/office/officeart/2016/7/layout/LinearBlockProcessNumbered"/>
    <dgm:cxn modelId="{2E5ABBB9-5B92-4D46-9120-A2CC3C022690}" type="presOf" srcId="{DBC1CAE7-1CAB-4E23-9EDD-BBD6FE4E3EA4}" destId="{9A66024B-251C-4628-8DB5-5B254F0FF5FB}" srcOrd="0" destOrd="0" presId="urn:microsoft.com/office/officeart/2016/7/layout/LinearBlockProcessNumbered"/>
    <dgm:cxn modelId="{61F825D5-1761-47F4-98C6-FD56BF893401}" srcId="{5BCFFBF8-1136-4275-B093-B46003553C6B}" destId="{27AF4F94-EAD0-410A-B3BD-AC29250DF950}" srcOrd="0" destOrd="0" parTransId="{5ED025CA-12EB-4F20-B97F-83E161359ADA}" sibTransId="{928E6125-D098-455A-B82F-6F1046EF4A60}"/>
    <dgm:cxn modelId="{079103E9-765B-4804-9F74-D6B7D8A0757E}" type="presOf" srcId="{3A03EC6C-8F87-4298-AA19-9C0018E1287E}" destId="{2A9A838F-E6A8-42B3-8464-79E95B5ECCD1}" srcOrd="0" destOrd="0" presId="urn:microsoft.com/office/officeart/2016/7/layout/LinearBlockProcessNumbered"/>
    <dgm:cxn modelId="{90F6F4FF-E020-4769-986D-EB2755C9B6EC}" type="presOf" srcId="{5BCFFBF8-1136-4275-B093-B46003553C6B}" destId="{80925BD0-22AB-45A0-9DBB-4CDD588780EB}" srcOrd="0" destOrd="0" presId="urn:microsoft.com/office/officeart/2016/7/layout/LinearBlockProcessNumbered"/>
    <dgm:cxn modelId="{1C6276A4-7BAA-441C-89F7-F1D75B6C79C8}" type="presParOf" srcId="{80925BD0-22AB-45A0-9DBB-4CDD588780EB}" destId="{5AE995AA-434D-4169-9761-5D72859D552D}" srcOrd="0" destOrd="0" presId="urn:microsoft.com/office/officeart/2016/7/layout/LinearBlockProcessNumbered"/>
    <dgm:cxn modelId="{CE123C55-7506-4B46-B93C-1738FDC3F147}" type="presParOf" srcId="{5AE995AA-434D-4169-9761-5D72859D552D}" destId="{364426C8-CE8D-4544-8E24-F2C02464412F}" srcOrd="0" destOrd="0" presId="urn:microsoft.com/office/officeart/2016/7/layout/LinearBlockProcessNumbered"/>
    <dgm:cxn modelId="{211757C6-C6A1-44C5-876D-92CEBF5C8657}" type="presParOf" srcId="{5AE995AA-434D-4169-9761-5D72859D552D}" destId="{F4293A58-31C4-471F-9944-C0ADBB927808}" srcOrd="1" destOrd="0" presId="urn:microsoft.com/office/officeart/2016/7/layout/LinearBlockProcessNumbered"/>
    <dgm:cxn modelId="{A0B8B003-0235-452E-A1CA-705B99A787BA}" type="presParOf" srcId="{5AE995AA-434D-4169-9761-5D72859D552D}" destId="{F70FA155-6A68-459B-8EB3-5D374B2C1C2E}" srcOrd="2" destOrd="0" presId="urn:microsoft.com/office/officeart/2016/7/layout/LinearBlockProcessNumbered"/>
    <dgm:cxn modelId="{077F0A20-18AC-4BF1-8695-5011CD30EBFC}" type="presParOf" srcId="{80925BD0-22AB-45A0-9DBB-4CDD588780EB}" destId="{B49D1811-226F-43DB-BC6F-F1219DC7AF00}" srcOrd="1" destOrd="0" presId="urn:microsoft.com/office/officeart/2016/7/layout/LinearBlockProcessNumbered"/>
    <dgm:cxn modelId="{C21934B4-55A1-4AEA-BD88-0529EEA8E45F}" type="presParOf" srcId="{80925BD0-22AB-45A0-9DBB-4CDD588780EB}" destId="{87356320-5F01-496F-B5F0-14FA6B03BE55}" srcOrd="2" destOrd="0" presId="urn:microsoft.com/office/officeart/2016/7/layout/LinearBlockProcessNumbered"/>
    <dgm:cxn modelId="{DA70983E-D6BA-4C43-9A79-8243190A6B9D}" type="presParOf" srcId="{87356320-5F01-496F-B5F0-14FA6B03BE55}" destId="{9A66024B-251C-4628-8DB5-5B254F0FF5FB}" srcOrd="0" destOrd="0" presId="urn:microsoft.com/office/officeart/2016/7/layout/LinearBlockProcessNumbered"/>
    <dgm:cxn modelId="{2EEBD575-D650-42D8-9976-4D096657A1F8}" type="presParOf" srcId="{87356320-5F01-496F-B5F0-14FA6B03BE55}" destId="{26280FD1-BB59-4866-897D-E5BB19F5B906}" srcOrd="1" destOrd="0" presId="urn:microsoft.com/office/officeart/2016/7/layout/LinearBlockProcessNumbered"/>
    <dgm:cxn modelId="{DA3DE0D9-5DD6-4DA7-9300-B9481CCC7481}" type="presParOf" srcId="{87356320-5F01-496F-B5F0-14FA6B03BE55}" destId="{E3134682-E662-44E9-ABBE-E72D70A35BDA}" srcOrd="2" destOrd="0" presId="urn:microsoft.com/office/officeart/2016/7/layout/LinearBlockProcessNumbered"/>
    <dgm:cxn modelId="{0354EACC-4BA6-403D-B9B3-7D0C70C1D6B6}" type="presParOf" srcId="{80925BD0-22AB-45A0-9DBB-4CDD588780EB}" destId="{32BC50B9-410A-4501-A014-FF434A4F5F46}" srcOrd="3" destOrd="0" presId="urn:microsoft.com/office/officeart/2016/7/layout/LinearBlockProcessNumbered"/>
    <dgm:cxn modelId="{C329680E-6AD0-445A-BBE8-D10C3A939D32}" type="presParOf" srcId="{80925BD0-22AB-45A0-9DBB-4CDD588780EB}" destId="{FD62CCC0-F5F0-4F19-AA0B-F17BE939F7CA}" srcOrd="4" destOrd="0" presId="urn:microsoft.com/office/officeart/2016/7/layout/LinearBlockProcessNumbered"/>
    <dgm:cxn modelId="{D98DD256-8979-45CD-BF34-16CD0EB573E0}" type="presParOf" srcId="{FD62CCC0-F5F0-4F19-AA0B-F17BE939F7CA}" destId="{2A9A838F-E6A8-42B3-8464-79E95B5ECCD1}" srcOrd="0" destOrd="0" presId="urn:microsoft.com/office/officeart/2016/7/layout/LinearBlockProcessNumbered"/>
    <dgm:cxn modelId="{81267D5E-F4CD-4153-802B-6F9213ACFE09}" type="presParOf" srcId="{FD62CCC0-F5F0-4F19-AA0B-F17BE939F7CA}" destId="{BC52CC53-40C1-4759-BAAD-AA5C981C42DE}" srcOrd="1" destOrd="0" presId="urn:microsoft.com/office/officeart/2016/7/layout/LinearBlockProcessNumbered"/>
    <dgm:cxn modelId="{71C1CEF0-7F7B-4FF6-8130-999F38D418F2}" type="presParOf" srcId="{FD62CCC0-F5F0-4F19-AA0B-F17BE939F7CA}" destId="{D84625D5-CD57-4FCD-ACC3-AA176731E108}"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8AF09B-0AF5-4E0D-AF6A-850A386413D5}"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9F788641-41AB-4E3F-9183-F5C0B9ECC25C}">
      <dgm:prSet/>
      <dgm:spPr/>
      <dgm:t>
        <a:bodyPr/>
        <a:lstStyle/>
        <a:p>
          <a:r>
            <a:rPr lang="en-US"/>
            <a:t>This world population data set was gotten from Kaggle and was in a .csv format.</a:t>
          </a:r>
          <a:br>
            <a:rPr lang="en-US"/>
          </a:br>
          <a:endParaRPr lang="en-US"/>
        </a:p>
      </dgm:t>
    </dgm:pt>
    <dgm:pt modelId="{95B257DA-93A3-4FAB-B242-97B3454B1B10}" type="parTrans" cxnId="{80EB803E-0F05-4C4A-9964-51FC3F1C3629}">
      <dgm:prSet/>
      <dgm:spPr/>
      <dgm:t>
        <a:bodyPr/>
        <a:lstStyle/>
        <a:p>
          <a:endParaRPr lang="en-US"/>
        </a:p>
      </dgm:t>
    </dgm:pt>
    <dgm:pt modelId="{6A8BEE95-CF93-4EEB-8814-ACA6FE7AE023}" type="sibTrans" cxnId="{80EB803E-0F05-4C4A-9964-51FC3F1C3629}">
      <dgm:prSet/>
      <dgm:spPr/>
      <dgm:t>
        <a:bodyPr/>
        <a:lstStyle/>
        <a:p>
          <a:endParaRPr lang="en-US"/>
        </a:p>
      </dgm:t>
    </dgm:pt>
    <dgm:pt modelId="{84ADED5E-DF8D-4418-9EB0-61600C7D38DB}">
      <dgm:prSet/>
      <dgm:spPr/>
      <dgm:t>
        <a:bodyPr/>
        <a:lstStyle/>
        <a:p>
          <a:r>
            <a:rPr lang="en-US"/>
            <a:t>This report was cleaned and modelled to give insights on the comparism between the world population in 2023 and 2024.</a:t>
          </a:r>
          <a:br>
            <a:rPr lang="en-US"/>
          </a:br>
          <a:endParaRPr lang="en-US"/>
        </a:p>
      </dgm:t>
    </dgm:pt>
    <dgm:pt modelId="{E8D1802E-A201-4E7E-9666-5983A954821E}" type="parTrans" cxnId="{B0268359-13DF-45FE-9FD4-AB1AFE646D12}">
      <dgm:prSet/>
      <dgm:spPr/>
      <dgm:t>
        <a:bodyPr/>
        <a:lstStyle/>
        <a:p>
          <a:endParaRPr lang="en-US"/>
        </a:p>
      </dgm:t>
    </dgm:pt>
    <dgm:pt modelId="{23BE8A78-B267-4D03-A7F7-8D58647F014D}" type="sibTrans" cxnId="{B0268359-13DF-45FE-9FD4-AB1AFE646D12}">
      <dgm:prSet/>
      <dgm:spPr/>
      <dgm:t>
        <a:bodyPr/>
        <a:lstStyle/>
        <a:p>
          <a:endParaRPr lang="en-US"/>
        </a:p>
      </dgm:t>
    </dgm:pt>
    <dgm:pt modelId="{1183FC94-C5D4-4029-AC20-E8B62C13FB65}">
      <dgm:prSet/>
      <dgm:spPr/>
      <dgm:t>
        <a:bodyPr/>
        <a:lstStyle/>
        <a:p>
          <a:r>
            <a:rPr lang="en-US"/>
            <a:t>I was intrigued and decided to do an easy-to-go exploratory analysis as well as visualise my findings by countries and cities in the world.</a:t>
          </a:r>
        </a:p>
      </dgm:t>
    </dgm:pt>
    <dgm:pt modelId="{59D56B67-A04D-4B73-832C-7386F9A65694}" type="parTrans" cxnId="{6A156B4A-749F-4EC5-8ED3-849B921C1BC0}">
      <dgm:prSet/>
      <dgm:spPr/>
      <dgm:t>
        <a:bodyPr/>
        <a:lstStyle/>
        <a:p>
          <a:endParaRPr lang="en-US"/>
        </a:p>
      </dgm:t>
    </dgm:pt>
    <dgm:pt modelId="{3829ADCE-C7B6-420A-9C63-555829BAD610}" type="sibTrans" cxnId="{6A156B4A-749F-4EC5-8ED3-849B921C1BC0}">
      <dgm:prSet/>
      <dgm:spPr/>
      <dgm:t>
        <a:bodyPr/>
        <a:lstStyle/>
        <a:p>
          <a:endParaRPr lang="en-US"/>
        </a:p>
      </dgm:t>
    </dgm:pt>
    <dgm:pt modelId="{B9C21D4D-F05F-4C28-B023-DE9B090832C1}" type="pres">
      <dgm:prSet presAssocID="{808AF09B-0AF5-4E0D-AF6A-850A386413D5}" presName="hierChild1" presStyleCnt="0">
        <dgm:presLayoutVars>
          <dgm:chPref val="1"/>
          <dgm:dir/>
          <dgm:animOne val="branch"/>
          <dgm:animLvl val="lvl"/>
          <dgm:resizeHandles/>
        </dgm:presLayoutVars>
      </dgm:prSet>
      <dgm:spPr/>
    </dgm:pt>
    <dgm:pt modelId="{FD492A0C-39D0-4446-BB5D-555DC78EFCE5}" type="pres">
      <dgm:prSet presAssocID="{9F788641-41AB-4E3F-9183-F5C0B9ECC25C}" presName="hierRoot1" presStyleCnt="0"/>
      <dgm:spPr/>
    </dgm:pt>
    <dgm:pt modelId="{753A88C8-35EC-422C-B0CF-83BD95EE1665}" type="pres">
      <dgm:prSet presAssocID="{9F788641-41AB-4E3F-9183-F5C0B9ECC25C}" presName="composite" presStyleCnt="0"/>
      <dgm:spPr/>
    </dgm:pt>
    <dgm:pt modelId="{1EACF338-42EC-4D2F-89E2-8F2D389C5B4B}" type="pres">
      <dgm:prSet presAssocID="{9F788641-41AB-4E3F-9183-F5C0B9ECC25C}" presName="background" presStyleLbl="node0" presStyleIdx="0" presStyleCnt="3"/>
      <dgm:spPr/>
    </dgm:pt>
    <dgm:pt modelId="{0407E432-7DFB-469F-B15E-2AC35193FAA0}" type="pres">
      <dgm:prSet presAssocID="{9F788641-41AB-4E3F-9183-F5C0B9ECC25C}" presName="text" presStyleLbl="fgAcc0" presStyleIdx="0" presStyleCnt="3">
        <dgm:presLayoutVars>
          <dgm:chPref val="3"/>
        </dgm:presLayoutVars>
      </dgm:prSet>
      <dgm:spPr/>
    </dgm:pt>
    <dgm:pt modelId="{3BAE46EB-BDCD-4B11-BEF9-ECA56FDF6BB9}" type="pres">
      <dgm:prSet presAssocID="{9F788641-41AB-4E3F-9183-F5C0B9ECC25C}" presName="hierChild2" presStyleCnt="0"/>
      <dgm:spPr/>
    </dgm:pt>
    <dgm:pt modelId="{26F597EC-E427-41E7-990E-0E237C37CCCA}" type="pres">
      <dgm:prSet presAssocID="{84ADED5E-DF8D-4418-9EB0-61600C7D38DB}" presName="hierRoot1" presStyleCnt="0"/>
      <dgm:spPr/>
    </dgm:pt>
    <dgm:pt modelId="{3C2C924A-17E8-4979-9E03-1C8A8AC93FDE}" type="pres">
      <dgm:prSet presAssocID="{84ADED5E-DF8D-4418-9EB0-61600C7D38DB}" presName="composite" presStyleCnt="0"/>
      <dgm:spPr/>
    </dgm:pt>
    <dgm:pt modelId="{FB3DB6D4-58BA-4FA9-8F7C-A3F8624E41C4}" type="pres">
      <dgm:prSet presAssocID="{84ADED5E-DF8D-4418-9EB0-61600C7D38DB}" presName="background" presStyleLbl="node0" presStyleIdx="1" presStyleCnt="3"/>
      <dgm:spPr/>
    </dgm:pt>
    <dgm:pt modelId="{E4065C1C-3709-4075-9EA8-1486BAC39DEC}" type="pres">
      <dgm:prSet presAssocID="{84ADED5E-DF8D-4418-9EB0-61600C7D38DB}" presName="text" presStyleLbl="fgAcc0" presStyleIdx="1" presStyleCnt="3">
        <dgm:presLayoutVars>
          <dgm:chPref val="3"/>
        </dgm:presLayoutVars>
      </dgm:prSet>
      <dgm:spPr/>
    </dgm:pt>
    <dgm:pt modelId="{CE245ECD-B305-4795-82D2-45FD0FC2E653}" type="pres">
      <dgm:prSet presAssocID="{84ADED5E-DF8D-4418-9EB0-61600C7D38DB}" presName="hierChild2" presStyleCnt="0"/>
      <dgm:spPr/>
    </dgm:pt>
    <dgm:pt modelId="{12FDE37D-1F82-40E4-BE43-AC0ECEC3778E}" type="pres">
      <dgm:prSet presAssocID="{1183FC94-C5D4-4029-AC20-E8B62C13FB65}" presName="hierRoot1" presStyleCnt="0"/>
      <dgm:spPr/>
    </dgm:pt>
    <dgm:pt modelId="{20C85394-9914-4F7B-A593-B80693471F5E}" type="pres">
      <dgm:prSet presAssocID="{1183FC94-C5D4-4029-AC20-E8B62C13FB65}" presName="composite" presStyleCnt="0"/>
      <dgm:spPr/>
    </dgm:pt>
    <dgm:pt modelId="{4F40436E-90D5-4117-BD5C-3A22BDC7BB17}" type="pres">
      <dgm:prSet presAssocID="{1183FC94-C5D4-4029-AC20-E8B62C13FB65}" presName="background" presStyleLbl="node0" presStyleIdx="2" presStyleCnt="3"/>
      <dgm:spPr/>
    </dgm:pt>
    <dgm:pt modelId="{160503FE-327C-4341-BEC7-03CF84D5C2B3}" type="pres">
      <dgm:prSet presAssocID="{1183FC94-C5D4-4029-AC20-E8B62C13FB65}" presName="text" presStyleLbl="fgAcc0" presStyleIdx="2" presStyleCnt="3">
        <dgm:presLayoutVars>
          <dgm:chPref val="3"/>
        </dgm:presLayoutVars>
      </dgm:prSet>
      <dgm:spPr/>
    </dgm:pt>
    <dgm:pt modelId="{9E4B95E4-9FE2-4D20-B99C-3311B6DE087C}" type="pres">
      <dgm:prSet presAssocID="{1183FC94-C5D4-4029-AC20-E8B62C13FB65}" presName="hierChild2" presStyleCnt="0"/>
      <dgm:spPr/>
    </dgm:pt>
  </dgm:ptLst>
  <dgm:cxnLst>
    <dgm:cxn modelId="{80EB803E-0F05-4C4A-9964-51FC3F1C3629}" srcId="{808AF09B-0AF5-4E0D-AF6A-850A386413D5}" destId="{9F788641-41AB-4E3F-9183-F5C0B9ECC25C}" srcOrd="0" destOrd="0" parTransId="{95B257DA-93A3-4FAB-B242-97B3454B1B10}" sibTransId="{6A8BEE95-CF93-4EEB-8814-ACA6FE7AE023}"/>
    <dgm:cxn modelId="{F67A8440-B7B0-4E52-84FF-D88177518197}" type="presOf" srcId="{808AF09B-0AF5-4E0D-AF6A-850A386413D5}" destId="{B9C21D4D-F05F-4C28-B023-DE9B090832C1}" srcOrd="0" destOrd="0" presId="urn:microsoft.com/office/officeart/2005/8/layout/hierarchy1"/>
    <dgm:cxn modelId="{63470B5B-490D-4C99-A7E7-6AD60023AF80}" type="presOf" srcId="{84ADED5E-DF8D-4418-9EB0-61600C7D38DB}" destId="{E4065C1C-3709-4075-9EA8-1486BAC39DEC}" srcOrd="0" destOrd="0" presId="urn:microsoft.com/office/officeart/2005/8/layout/hierarchy1"/>
    <dgm:cxn modelId="{6A156B4A-749F-4EC5-8ED3-849B921C1BC0}" srcId="{808AF09B-0AF5-4E0D-AF6A-850A386413D5}" destId="{1183FC94-C5D4-4029-AC20-E8B62C13FB65}" srcOrd="2" destOrd="0" parTransId="{59D56B67-A04D-4B73-832C-7386F9A65694}" sibTransId="{3829ADCE-C7B6-420A-9C63-555829BAD610}"/>
    <dgm:cxn modelId="{B0268359-13DF-45FE-9FD4-AB1AFE646D12}" srcId="{808AF09B-0AF5-4E0D-AF6A-850A386413D5}" destId="{84ADED5E-DF8D-4418-9EB0-61600C7D38DB}" srcOrd="1" destOrd="0" parTransId="{E8D1802E-A201-4E7E-9666-5983A954821E}" sibTransId="{23BE8A78-B267-4D03-A7F7-8D58647F014D}"/>
    <dgm:cxn modelId="{FE2CD685-7F44-4427-9A66-A19AF6524587}" type="presOf" srcId="{1183FC94-C5D4-4029-AC20-E8B62C13FB65}" destId="{160503FE-327C-4341-BEC7-03CF84D5C2B3}" srcOrd="0" destOrd="0" presId="urn:microsoft.com/office/officeart/2005/8/layout/hierarchy1"/>
    <dgm:cxn modelId="{47B73EF2-93CD-4C5E-B870-E78821449B87}" type="presOf" srcId="{9F788641-41AB-4E3F-9183-F5C0B9ECC25C}" destId="{0407E432-7DFB-469F-B15E-2AC35193FAA0}" srcOrd="0" destOrd="0" presId="urn:microsoft.com/office/officeart/2005/8/layout/hierarchy1"/>
    <dgm:cxn modelId="{6F832F86-A6F9-466E-B401-5345CBF4AFFE}" type="presParOf" srcId="{B9C21D4D-F05F-4C28-B023-DE9B090832C1}" destId="{FD492A0C-39D0-4446-BB5D-555DC78EFCE5}" srcOrd="0" destOrd="0" presId="urn:microsoft.com/office/officeart/2005/8/layout/hierarchy1"/>
    <dgm:cxn modelId="{0C1F0DF8-E36E-4DE3-A66A-3A3D9C936C32}" type="presParOf" srcId="{FD492A0C-39D0-4446-BB5D-555DC78EFCE5}" destId="{753A88C8-35EC-422C-B0CF-83BD95EE1665}" srcOrd="0" destOrd="0" presId="urn:microsoft.com/office/officeart/2005/8/layout/hierarchy1"/>
    <dgm:cxn modelId="{79F03D2D-8C11-4BEE-ABF8-74C763815159}" type="presParOf" srcId="{753A88C8-35EC-422C-B0CF-83BD95EE1665}" destId="{1EACF338-42EC-4D2F-89E2-8F2D389C5B4B}" srcOrd="0" destOrd="0" presId="urn:microsoft.com/office/officeart/2005/8/layout/hierarchy1"/>
    <dgm:cxn modelId="{9ACD40C1-0183-45CE-9598-CB1F47B869B0}" type="presParOf" srcId="{753A88C8-35EC-422C-B0CF-83BD95EE1665}" destId="{0407E432-7DFB-469F-B15E-2AC35193FAA0}" srcOrd="1" destOrd="0" presId="urn:microsoft.com/office/officeart/2005/8/layout/hierarchy1"/>
    <dgm:cxn modelId="{1942A8F4-AF2F-4329-AA75-CC77E55E0961}" type="presParOf" srcId="{FD492A0C-39D0-4446-BB5D-555DC78EFCE5}" destId="{3BAE46EB-BDCD-4B11-BEF9-ECA56FDF6BB9}" srcOrd="1" destOrd="0" presId="urn:microsoft.com/office/officeart/2005/8/layout/hierarchy1"/>
    <dgm:cxn modelId="{1D6D3085-0063-4E39-A364-FDA41EEC37D3}" type="presParOf" srcId="{B9C21D4D-F05F-4C28-B023-DE9B090832C1}" destId="{26F597EC-E427-41E7-990E-0E237C37CCCA}" srcOrd="1" destOrd="0" presId="urn:microsoft.com/office/officeart/2005/8/layout/hierarchy1"/>
    <dgm:cxn modelId="{AC04AEFA-6EC9-4F09-97FD-38792806ECE1}" type="presParOf" srcId="{26F597EC-E427-41E7-990E-0E237C37CCCA}" destId="{3C2C924A-17E8-4979-9E03-1C8A8AC93FDE}" srcOrd="0" destOrd="0" presId="urn:microsoft.com/office/officeart/2005/8/layout/hierarchy1"/>
    <dgm:cxn modelId="{4B038180-B9C9-411F-A7EF-89F415AC6268}" type="presParOf" srcId="{3C2C924A-17E8-4979-9E03-1C8A8AC93FDE}" destId="{FB3DB6D4-58BA-4FA9-8F7C-A3F8624E41C4}" srcOrd="0" destOrd="0" presId="urn:microsoft.com/office/officeart/2005/8/layout/hierarchy1"/>
    <dgm:cxn modelId="{D38C6557-307D-4C00-BC08-EA4F9296A221}" type="presParOf" srcId="{3C2C924A-17E8-4979-9E03-1C8A8AC93FDE}" destId="{E4065C1C-3709-4075-9EA8-1486BAC39DEC}" srcOrd="1" destOrd="0" presId="urn:microsoft.com/office/officeart/2005/8/layout/hierarchy1"/>
    <dgm:cxn modelId="{FB7BAE66-83AF-4C10-904B-0DBEA5C398E7}" type="presParOf" srcId="{26F597EC-E427-41E7-990E-0E237C37CCCA}" destId="{CE245ECD-B305-4795-82D2-45FD0FC2E653}" srcOrd="1" destOrd="0" presId="urn:microsoft.com/office/officeart/2005/8/layout/hierarchy1"/>
    <dgm:cxn modelId="{56F451A5-5818-4E7E-A278-8BBD0D35925F}" type="presParOf" srcId="{B9C21D4D-F05F-4C28-B023-DE9B090832C1}" destId="{12FDE37D-1F82-40E4-BE43-AC0ECEC3778E}" srcOrd="2" destOrd="0" presId="urn:microsoft.com/office/officeart/2005/8/layout/hierarchy1"/>
    <dgm:cxn modelId="{6FFC3E8C-B971-4748-BDDC-BD4CF3CE7B6B}" type="presParOf" srcId="{12FDE37D-1F82-40E4-BE43-AC0ECEC3778E}" destId="{20C85394-9914-4F7B-A593-B80693471F5E}" srcOrd="0" destOrd="0" presId="urn:microsoft.com/office/officeart/2005/8/layout/hierarchy1"/>
    <dgm:cxn modelId="{D9D125E0-DB47-4548-A861-9B0BE8205B2D}" type="presParOf" srcId="{20C85394-9914-4F7B-A593-B80693471F5E}" destId="{4F40436E-90D5-4117-BD5C-3A22BDC7BB17}" srcOrd="0" destOrd="0" presId="urn:microsoft.com/office/officeart/2005/8/layout/hierarchy1"/>
    <dgm:cxn modelId="{0B7CA7BD-F5FA-42BE-9274-BF153B6751A4}" type="presParOf" srcId="{20C85394-9914-4F7B-A593-B80693471F5E}" destId="{160503FE-327C-4341-BEC7-03CF84D5C2B3}" srcOrd="1" destOrd="0" presId="urn:microsoft.com/office/officeart/2005/8/layout/hierarchy1"/>
    <dgm:cxn modelId="{06DE0DD6-0BFB-424F-901A-EABD92542624}" type="presParOf" srcId="{12FDE37D-1F82-40E4-BE43-AC0ECEC3778E}" destId="{9E4B95E4-9FE2-4D20-B99C-3311B6DE087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6F1DFF-6AA7-4298-9767-78303835847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881F7A9-373A-4488-8445-E082387C1B09}">
      <dgm:prSet/>
      <dgm:spPr/>
      <dgm:t>
        <a:bodyPr/>
        <a:lstStyle/>
        <a:p>
          <a:r>
            <a:rPr lang="en-US"/>
            <a:t>This dataset didn't need a lot of modifications and cleaning, however I included some measures to give us more insights into the comparism between the two years.</a:t>
          </a:r>
          <a:br>
            <a:rPr lang="en-US"/>
          </a:br>
          <a:br>
            <a:rPr lang="en-US"/>
          </a:br>
          <a:endParaRPr lang="en-US"/>
        </a:p>
      </dgm:t>
    </dgm:pt>
    <dgm:pt modelId="{D6ADF36D-0F52-401A-BE2B-872E2431FF7D}" type="parTrans" cxnId="{4E2F5C58-2991-4F00-93B4-50D34769E128}">
      <dgm:prSet/>
      <dgm:spPr/>
      <dgm:t>
        <a:bodyPr/>
        <a:lstStyle/>
        <a:p>
          <a:endParaRPr lang="en-US"/>
        </a:p>
      </dgm:t>
    </dgm:pt>
    <dgm:pt modelId="{CF7FC876-4CB1-477A-9728-35E1DBAB2A3C}" type="sibTrans" cxnId="{4E2F5C58-2991-4F00-93B4-50D34769E128}">
      <dgm:prSet/>
      <dgm:spPr/>
      <dgm:t>
        <a:bodyPr/>
        <a:lstStyle/>
        <a:p>
          <a:endParaRPr lang="en-US"/>
        </a:p>
      </dgm:t>
    </dgm:pt>
    <dgm:pt modelId="{0DEC860D-B681-4923-98C1-FC44F4629A2D}">
      <dgm:prSet/>
      <dgm:spPr/>
      <dgm:t>
        <a:bodyPr/>
        <a:lstStyle/>
        <a:p>
          <a:r>
            <a:rPr lang="en-US"/>
            <a:t>I also applied some advanced conditional formatting to show icons pointing to either an increase or decrease in population from 2023 to 2024. That way users can easy see countries above or below.</a:t>
          </a:r>
          <a:br>
            <a:rPr lang="en-US"/>
          </a:br>
          <a:br>
            <a:rPr lang="en-US"/>
          </a:br>
          <a:endParaRPr lang="en-US"/>
        </a:p>
      </dgm:t>
    </dgm:pt>
    <dgm:pt modelId="{D594201D-BD6B-48A1-A767-041719C00AC0}" type="parTrans" cxnId="{BBF83F85-3AB6-4C4A-ACF0-9B2E8D6E53A1}">
      <dgm:prSet/>
      <dgm:spPr/>
      <dgm:t>
        <a:bodyPr/>
        <a:lstStyle/>
        <a:p>
          <a:endParaRPr lang="en-US"/>
        </a:p>
      </dgm:t>
    </dgm:pt>
    <dgm:pt modelId="{F7C49743-D646-4616-84C5-A640040A6632}" type="sibTrans" cxnId="{BBF83F85-3AB6-4C4A-ACF0-9B2E8D6E53A1}">
      <dgm:prSet/>
      <dgm:spPr/>
      <dgm:t>
        <a:bodyPr/>
        <a:lstStyle/>
        <a:p>
          <a:endParaRPr lang="en-US"/>
        </a:p>
      </dgm:t>
    </dgm:pt>
    <dgm:pt modelId="{0172EE0F-0AD8-41A0-9293-A5593BA26CB2}">
      <dgm:prSet/>
      <dgm:spPr/>
      <dgm:t>
        <a:bodyPr/>
        <a:lstStyle/>
        <a:p>
          <a:r>
            <a:rPr lang="en-US"/>
            <a:t>I made sure to use a matrix to visualize in the overview page. This gives somewhat of the same effect as a drill through feature. You get to see categories and sub categories speaking to the same fact.</a:t>
          </a:r>
        </a:p>
      </dgm:t>
    </dgm:pt>
    <dgm:pt modelId="{F14D5C38-0165-4DC5-B6F6-0E17F19E2882}" type="parTrans" cxnId="{F146F6E6-83C1-43AD-8F46-3ED2B72ABA11}">
      <dgm:prSet/>
      <dgm:spPr/>
      <dgm:t>
        <a:bodyPr/>
        <a:lstStyle/>
        <a:p>
          <a:endParaRPr lang="en-US"/>
        </a:p>
      </dgm:t>
    </dgm:pt>
    <dgm:pt modelId="{1A11018E-DA47-425A-B7EF-21084500B52E}" type="sibTrans" cxnId="{F146F6E6-83C1-43AD-8F46-3ED2B72ABA11}">
      <dgm:prSet/>
      <dgm:spPr/>
      <dgm:t>
        <a:bodyPr/>
        <a:lstStyle/>
        <a:p>
          <a:endParaRPr lang="en-US"/>
        </a:p>
      </dgm:t>
    </dgm:pt>
    <dgm:pt modelId="{2BAC46C9-A97F-46EF-A9F1-243CCB75B242}" type="pres">
      <dgm:prSet presAssocID="{046F1DFF-6AA7-4298-9767-783038358478}" presName="hierChild1" presStyleCnt="0">
        <dgm:presLayoutVars>
          <dgm:chPref val="1"/>
          <dgm:dir/>
          <dgm:animOne val="branch"/>
          <dgm:animLvl val="lvl"/>
          <dgm:resizeHandles/>
        </dgm:presLayoutVars>
      </dgm:prSet>
      <dgm:spPr/>
    </dgm:pt>
    <dgm:pt modelId="{85CD5EBA-D62A-43A7-881E-8173D64F5D16}" type="pres">
      <dgm:prSet presAssocID="{3881F7A9-373A-4488-8445-E082387C1B09}" presName="hierRoot1" presStyleCnt="0"/>
      <dgm:spPr/>
    </dgm:pt>
    <dgm:pt modelId="{4A5B7807-67B0-4A96-80C2-BD7EA6466C55}" type="pres">
      <dgm:prSet presAssocID="{3881F7A9-373A-4488-8445-E082387C1B09}" presName="composite" presStyleCnt="0"/>
      <dgm:spPr/>
    </dgm:pt>
    <dgm:pt modelId="{62EC9715-465B-45C5-9E9F-2C436CBF4EF1}" type="pres">
      <dgm:prSet presAssocID="{3881F7A9-373A-4488-8445-E082387C1B09}" presName="background" presStyleLbl="node0" presStyleIdx="0" presStyleCnt="3"/>
      <dgm:spPr/>
    </dgm:pt>
    <dgm:pt modelId="{FE6D88DF-6A60-49E5-8577-504170483423}" type="pres">
      <dgm:prSet presAssocID="{3881F7A9-373A-4488-8445-E082387C1B09}" presName="text" presStyleLbl="fgAcc0" presStyleIdx="0" presStyleCnt="3">
        <dgm:presLayoutVars>
          <dgm:chPref val="3"/>
        </dgm:presLayoutVars>
      </dgm:prSet>
      <dgm:spPr/>
    </dgm:pt>
    <dgm:pt modelId="{BB786C67-8503-42DE-9E75-C0C2F7092EB8}" type="pres">
      <dgm:prSet presAssocID="{3881F7A9-373A-4488-8445-E082387C1B09}" presName="hierChild2" presStyleCnt="0"/>
      <dgm:spPr/>
    </dgm:pt>
    <dgm:pt modelId="{E67E4403-98DC-42A4-B615-8DCFCD5B3F7E}" type="pres">
      <dgm:prSet presAssocID="{0DEC860D-B681-4923-98C1-FC44F4629A2D}" presName="hierRoot1" presStyleCnt="0"/>
      <dgm:spPr/>
    </dgm:pt>
    <dgm:pt modelId="{6273EE04-F7D8-442A-9727-31586ED60343}" type="pres">
      <dgm:prSet presAssocID="{0DEC860D-B681-4923-98C1-FC44F4629A2D}" presName="composite" presStyleCnt="0"/>
      <dgm:spPr/>
    </dgm:pt>
    <dgm:pt modelId="{B4648493-0E9E-4B29-A309-8672B082CC70}" type="pres">
      <dgm:prSet presAssocID="{0DEC860D-B681-4923-98C1-FC44F4629A2D}" presName="background" presStyleLbl="node0" presStyleIdx="1" presStyleCnt="3"/>
      <dgm:spPr/>
    </dgm:pt>
    <dgm:pt modelId="{93C9DF67-11B6-422D-9EE7-D89981468760}" type="pres">
      <dgm:prSet presAssocID="{0DEC860D-B681-4923-98C1-FC44F4629A2D}" presName="text" presStyleLbl="fgAcc0" presStyleIdx="1" presStyleCnt="3">
        <dgm:presLayoutVars>
          <dgm:chPref val="3"/>
        </dgm:presLayoutVars>
      </dgm:prSet>
      <dgm:spPr/>
    </dgm:pt>
    <dgm:pt modelId="{B4D4F8C3-ED21-4D93-BB9B-BB0198522D9F}" type="pres">
      <dgm:prSet presAssocID="{0DEC860D-B681-4923-98C1-FC44F4629A2D}" presName="hierChild2" presStyleCnt="0"/>
      <dgm:spPr/>
    </dgm:pt>
    <dgm:pt modelId="{1E7C2E51-AA76-4A4B-96AE-EB4813E07528}" type="pres">
      <dgm:prSet presAssocID="{0172EE0F-0AD8-41A0-9293-A5593BA26CB2}" presName="hierRoot1" presStyleCnt="0"/>
      <dgm:spPr/>
    </dgm:pt>
    <dgm:pt modelId="{22410B9C-F0C6-49FB-A099-C253126CC951}" type="pres">
      <dgm:prSet presAssocID="{0172EE0F-0AD8-41A0-9293-A5593BA26CB2}" presName="composite" presStyleCnt="0"/>
      <dgm:spPr/>
    </dgm:pt>
    <dgm:pt modelId="{241C56D0-A8FB-47B1-8B64-BC2C2256C241}" type="pres">
      <dgm:prSet presAssocID="{0172EE0F-0AD8-41A0-9293-A5593BA26CB2}" presName="background" presStyleLbl="node0" presStyleIdx="2" presStyleCnt="3"/>
      <dgm:spPr/>
    </dgm:pt>
    <dgm:pt modelId="{33461F07-0BBA-4164-987B-2A494ABC26A1}" type="pres">
      <dgm:prSet presAssocID="{0172EE0F-0AD8-41A0-9293-A5593BA26CB2}" presName="text" presStyleLbl="fgAcc0" presStyleIdx="2" presStyleCnt="3">
        <dgm:presLayoutVars>
          <dgm:chPref val="3"/>
        </dgm:presLayoutVars>
      </dgm:prSet>
      <dgm:spPr/>
    </dgm:pt>
    <dgm:pt modelId="{81A2BE8A-23E1-4298-A62A-F6DB045B8D38}" type="pres">
      <dgm:prSet presAssocID="{0172EE0F-0AD8-41A0-9293-A5593BA26CB2}" presName="hierChild2" presStyleCnt="0"/>
      <dgm:spPr/>
    </dgm:pt>
  </dgm:ptLst>
  <dgm:cxnLst>
    <dgm:cxn modelId="{13B85232-224B-4D7F-937D-49D42FAE81C4}" type="presOf" srcId="{0172EE0F-0AD8-41A0-9293-A5593BA26CB2}" destId="{33461F07-0BBA-4164-987B-2A494ABC26A1}" srcOrd="0" destOrd="0" presId="urn:microsoft.com/office/officeart/2005/8/layout/hierarchy1"/>
    <dgm:cxn modelId="{4E2F5C58-2991-4F00-93B4-50D34769E128}" srcId="{046F1DFF-6AA7-4298-9767-783038358478}" destId="{3881F7A9-373A-4488-8445-E082387C1B09}" srcOrd="0" destOrd="0" parTransId="{D6ADF36D-0F52-401A-BE2B-872E2431FF7D}" sibTransId="{CF7FC876-4CB1-477A-9728-35E1DBAB2A3C}"/>
    <dgm:cxn modelId="{BBF83F85-3AB6-4C4A-ACF0-9B2E8D6E53A1}" srcId="{046F1DFF-6AA7-4298-9767-783038358478}" destId="{0DEC860D-B681-4923-98C1-FC44F4629A2D}" srcOrd="1" destOrd="0" parTransId="{D594201D-BD6B-48A1-A767-041719C00AC0}" sibTransId="{F7C49743-D646-4616-84C5-A640040A6632}"/>
    <dgm:cxn modelId="{CE6CB29D-CFEF-4F2F-AA09-968EBAA79C1D}" type="presOf" srcId="{3881F7A9-373A-4488-8445-E082387C1B09}" destId="{FE6D88DF-6A60-49E5-8577-504170483423}" srcOrd="0" destOrd="0" presId="urn:microsoft.com/office/officeart/2005/8/layout/hierarchy1"/>
    <dgm:cxn modelId="{81D63BBF-F519-4454-A40F-4AB80E76F622}" type="presOf" srcId="{046F1DFF-6AA7-4298-9767-783038358478}" destId="{2BAC46C9-A97F-46EF-A9F1-243CCB75B242}" srcOrd="0" destOrd="0" presId="urn:microsoft.com/office/officeart/2005/8/layout/hierarchy1"/>
    <dgm:cxn modelId="{9569E5CE-D5B0-4ACF-B6E5-0E53756BD823}" type="presOf" srcId="{0DEC860D-B681-4923-98C1-FC44F4629A2D}" destId="{93C9DF67-11B6-422D-9EE7-D89981468760}" srcOrd="0" destOrd="0" presId="urn:microsoft.com/office/officeart/2005/8/layout/hierarchy1"/>
    <dgm:cxn modelId="{F146F6E6-83C1-43AD-8F46-3ED2B72ABA11}" srcId="{046F1DFF-6AA7-4298-9767-783038358478}" destId="{0172EE0F-0AD8-41A0-9293-A5593BA26CB2}" srcOrd="2" destOrd="0" parTransId="{F14D5C38-0165-4DC5-B6F6-0E17F19E2882}" sibTransId="{1A11018E-DA47-425A-B7EF-21084500B52E}"/>
    <dgm:cxn modelId="{3C410611-1652-42A4-AA26-8B2B091CDAF2}" type="presParOf" srcId="{2BAC46C9-A97F-46EF-A9F1-243CCB75B242}" destId="{85CD5EBA-D62A-43A7-881E-8173D64F5D16}" srcOrd="0" destOrd="0" presId="urn:microsoft.com/office/officeart/2005/8/layout/hierarchy1"/>
    <dgm:cxn modelId="{8F352045-CD3B-4C54-877B-4E3A855E0568}" type="presParOf" srcId="{85CD5EBA-D62A-43A7-881E-8173D64F5D16}" destId="{4A5B7807-67B0-4A96-80C2-BD7EA6466C55}" srcOrd="0" destOrd="0" presId="urn:microsoft.com/office/officeart/2005/8/layout/hierarchy1"/>
    <dgm:cxn modelId="{0F0AA3C5-B77E-4149-B4C5-38F3A2508325}" type="presParOf" srcId="{4A5B7807-67B0-4A96-80C2-BD7EA6466C55}" destId="{62EC9715-465B-45C5-9E9F-2C436CBF4EF1}" srcOrd="0" destOrd="0" presId="urn:microsoft.com/office/officeart/2005/8/layout/hierarchy1"/>
    <dgm:cxn modelId="{32C3DAFC-2968-4808-AC3E-DB15609E4F90}" type="presParOf" srcId="{4A5B7807-67B0-4A96-80C2-BD7EA6466C55}" destId="{FE6D88DF-6A60-49E5-8577-504170483423}" srcOrd="1" destOrd="0" presId="urn:microsoft.com/office/officeart/2005/8/layout/hierarchy1"/>
    <dgm:cxn modelId="{52B6D4C3-494F-4109-B794-07A0393402D0}" type="presParOf" srcId="{85CD5EBA-D62A-43A7-881E-8173D64F5D16}" destId="{BB786C67-8503-42DE-9E75-C0C2F7092EB8}" srcOrd="1" destOrd="0" presId="urn:microsoft.com/office/officeart/2005/8/layout/hierarchy1"/>
    <dgm:cxn modelId="{61E88BD2-25C5-4D1F-9D98-2FBA299B9547}" type="presParOf" srcId="{2BAC46C9-A97F-46EF-A9F1-243CCB75B242}" destId="{E67E4403-98DC-42A4-B615-8DCFCD5B3F7E}" srcOrd="1" destOrd="0" presId="urn:microsoft.com/office/officeart/2005/8/layout/hierarchy1"/>
    <dgm:cxn modelId="{4D457CA9-1BD2-42D4-A1FB-40C03DAEDBF1}" type="presParOf" srcId="{E67E4403-98DC-42A4-B615-8DCFCD5B3F7E}" destId="{6273EE04-F7D8-442A-9727-31586ED60343}" srcOrd="0" destOrd="0" presId="urn:microsoft.com/office/officeart/2005/8/layout/hierarchy1"/>
    <dgm:cxn modelId="{329E3B8E-312C-44B8-9ADD-90F586BEE2FE}" type="presParOf" srcId="{6273EE04-F7D8-442A-9727-31586ED60343}" destId="{B4648493-0E9E-4B29-A309-8672B082CC70}" srcOrd="0" destOrd="0" presId="urn:microsoft.com/office/officeart/2005/8/layout/hierarchy1"/>
    <dgm:cxn modelId="{E7E5B25F-BE00-4009-9C40-72C45CE6A0C0}" type="presParOf" srcId="{6273EE04-F7D8-442A-9727-31586ED60343}" destId="{93C9DF67-11B6-422D-9EE7-D89981468760}" srcOrd="1" destOrd="0" presId="urn:microsoft.com/office/officeart/2005/8/layout/hierarchy1"/>
    <dgm:cxn modelId="{970DE37A-FF64-4210-BDA8-D272FA4BF0F5}" type="presParOf" srcId="{E67E4403-98DC-42A4-B615-8DCFCD5B3F7E}" destId="{B4D4F8C3-ED21-4D93-BB9B-BB0198522D9F}" srcOrd="1" destOrd="0" presId="urn:microsoft.com/office/officeart/2005/8/layout/hierarchy1"/>
    <dgm:cxn modelId="{E5AB1489-4DE6-44A5-ADC6-383B7684DDB9}" type="presParOf" srcId="{2BAC46C9-A97F-46EF-A9F1-243CCB75B242}" destId="{1E7C2E51-AA76-4A4B-96AE-EB4813E07528}" srcOrd="2" destOrd="0" presId="urn:microsoft.com/office/officeart/2005/8/layout/hierarchy1"/>
    <dgm:cxn modelId="{93F8A367-DB4A-47EE-B49C-9AEE95F56643}" type="presParOf" srcId="{1E7C2E51-AA76-4A4B-96AE-EB4813E07528}" destId="{22410B9C-F0C6-49FB-A099-C253126CC951}" srcOrd="0" destOrd="0" presId="urn:microsoft.com/office/officeart/2005/8/layout/hierarchy1"/>
    <dgm:cxn modelId="{1783DB04-F526-4657-8EDC-EBEBFC5C8220}" type="presParOf" srcId="{22410B9C-F0C6-49FB-A099-C253126CC951}" destId="{241C56D0-A8FB-47B1-8B64-BC2C2256C241}" srcOrd="0" destOrd="0" presId="urn:microsoft.com/office/officeart/2005/8/layout/hierarchy1"/>
    <dgm:cxn modelId="{FFFB957B-AFF5-4196-B5BA-250B277C139F}" type="presParOf" srcId="{22410B9C-F0C6-49FB-A099-C253126CC951}" destId="{33461F07-0BBA-4164-987B-2A494ABC26A1}" srcOrd="1" destOrd="0" presId="urn:microsoft.com/office/officeart/2005/8/layout/hierarchy1"/>
    <dgm:cxn modelId="{0184CBF3-0228-4732-A8F5-D45127FB525B}" type="presParOf" srcId="{1E7C2E51-AA76-4A4B-96AE-EB4813E07528}" destId="{81A2BE8A-23E1-4298-A62A-F6DB045B8D3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4C13B2-A845-47C8-8790-7C9DFB1FB6F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D1F809C-4372-4058-8524-BF355E1B86AB}">
      <dgm:prSet/>
      <dgm:spPr/>
      <dgm:t>
        <a:bodyPr/>
        <a:lstStyle/>
        <a:p>
          <a:r>
            <a:rPr lang="en-US"/>
            <a:t>China is the highest populated country and has a growth rate of above 500% between 2023 and 2024.</a:t>
          </a:r>
          <a:br>
            <a:rPr lang="en-US"/>
          </a:br>
          <a:endParaRPr lang="en-US"/>
        </a:p>
      </dgm:t>
    </dgm:pt>
    <dgm:pt modelId="{A9036069-18E6-4282-8879-DAE37D10766E}" type="parTrans" cxnId="{A2F8AD8C-D4C5-4D60-A8A5-3A2576C2A545}">
      <dgm:prSet/>
      <dgm:spPr/>
      <dgm:t>
        <a:bodyPr/>
        <a:lstStyle/>
        <a:p>
          <a:endParaRPr lang="en-US"/>
        </a:p>
      </dgm:t>
    </dgm:pt>
    <dgm:pt modelId="{F9B0E5BB-B33F-450A-8662-07F75C64623A}" type="sibTrans" cxnId="{A2F8AD8C-D4C5-4D60-A8A5-3A2576C2A545}">
      <dgm:prSet/>
      <dgm:spPr/>
      <dgm:t>
        <a:bodyPr/>
        <a:lstStyle/>
        <a:p>
          <a:endParaRPr lang="en-US"/>
        </a:p>
      </dgm:t>
    </dgm:pt>
    <dgm:pt modelId="{7D0A2807-256F-435B-BA48-3CA52CEEF47A}">
      <dgm:prSet/>
      <dgm:spPr/>
      <dgm:t>
        <a:bodyPr/>
        <a:lstStyle/>
        <a:p>
          <a:r>
            <a:rPr lang="en-US"/>
            <a:t>Tokyo is the most populated city in the world as of 2024</a:t>
          </a:r>
          <a:br>
            <a:rPr lang="en-US"/>
          </a:br>
          <a:endParaRPr lang="en-US"/>
        </a:p>
      </dgm:t>
    </dgm:pt>
    <dgm:pt modelId="{1C62E5DE-A905-4666-98B7-D69E4B3FE3A8}" type="parTrans" cxnId="{B81918BC-7021-4260-9135-651954E32280}">
      <dgm:prSet/>
      <dgm:spPr/>
      <dgm:t>
        <a:bodyPr/>
        <a:lstStyle/>
        <a:p>
          <a:endParaRPr lang="en-US"/>
        </a:p>
      </dgm:t>
    </dgm:pt>
    <dgm:pt modelId="{EE378E16-3C3D-43DF-B06D-97659C8BC1DA}" type="sibTrans" cxnId="{B81918BC-7021-4260-9135-651954E32280}">
      <dgm:prSet/>
      <dgm:spPr/>
      <dgm:t>
        <a:bodyPr/>
        <a:lstStyle/>
        <a:p>
          <a:endParaRPr lang="en-US"/>
        </a:p>
      </dgm:t>
    </dgm:pt>
    <dgm:pt modelId="{CF80FD66-BC9B-4908-B4EB-9FE15E21DD53}">
      <dgm:prSet/>
      <dgm:spPr/>
      <dgm:t>
        <a:bodyPr/>
        <a:lstStyle/>
        <a:p>
          <a:r>
            <a:rPr lang="en-US"/>
            <a:t>Palestine and Qatar are rated the least populated countries in 2024.</a:t>
          </a:r>
          <a:br>
            <a:rPr lang="en-US"/>
          </a:br>
          <a:endParaRPr lang="en-US"/>
        </a:p>
      </dgm:t>
    </dgm:pt>
    <dgm:pt modelId="{0A6EA18F-E448-4EDA-967C-3FB465F5019D}" type="parTrans" cxnId="{2919FF78-BB7B-4605-BB6B-251F6D1E517A}">
      <dgm:prSet/>
      <dgm:spPr/>
      <dgm:t>
        <a:bodyPr/>
        <a:lstStyle/>
        <a:p>
          <a:endParaRPr lang="en-US"/>
        </a:p>
      </dgm:t>
    </dgm:pt>
    <dgm:pt modelId="{3D819C88-C0E7-4724-B84C-8F1196AD2F86}" type="sibTrans" cxnId="{2919FF78-BB7B-4605-BB6B-251F6D1E517A}">
      <dgm:prSet/>
      <dgm:spPr/>
      <dgm:t>
        <a:bodyPr/>
        <a:lstStyle/>
        <a:p>
          <a:endParaRPr lang="en-US"/>
        </a:p>
      </dgm:t>
    </dgm:pt>
    <dgm:pt modelId="{F3D7C54D-8411-4ED9-9AFD-4EC0065455DF}">
      <dgm:prSet/>
      <dgm:spPr/>
      <dgm:t>
        <a:bodyPr/>
        <a:lstStyle/>
        <a:p>
          <a:r>
            <a:rPr lang="en-US"/>
            <a:t>Huambo and Amara are rated the least populated countries in 2024.</a:t>
          </a:r>
          <a:br>
            <a:rPr lang="en-US"/>
          </a:br>
          <a:endParaRPr lang="en-US"/>
        </a:p>
      </dgm:t>
    </dgm:pt>
    <dgm:pt modelId="{CAA21207-D78E-46B9-8058-4571D4C1D32C}" type="parTrans" cxnId="{90FC6764-69A2-40EC-8E03-BFD891E6C370}">
      <dgm:prSet/>
      <dgm:spPr/>
      <dgm:t>
        <a:bodyPr/>
        <a:lstStyle/>
        <a:p>
          <a:endParaRPr lang="en-US"/>
        </a:p>
      </dgm:t>
    </dgm:pt>
    <dgm:pt modelId="{97992A4C-29C0-4672-ABC9-F7AAAFCC4460}" type="sibTrans" cxnId="{90FC6764-69A2-40EC-8E03-BFD891E6C370}">
      <dgm:prSet/>
      <dgm:spPr/>
      <dgm:t>
        <a:bodyPr/>
        <a:lstStyle/>
        <a:p>
          <a:endParaRPr lang="en-US"/>
        </a:p>
      </dgm:t>
    </dgm:pt>
    <dgm:pt modelId="{1F47D71E-606B-4C58-B53A-F51E4BC5AB1D}">
      <dgm:prSet/>
      <dgm:spPr/>
      <dgm:t>
        <a:bodyPr/>
        <a:lstStyle/>
        <a:p>
          <a:r>
            <a:rPr lang="en-US"/>
            <a:t>Though Nigeria is rated number Number 7 in the ranking, their growth rate is above 80% and are Number 3 in the List of highest growth rate from 2023 and 2024.</a:t>
          </a:r>
        </a:p>
      </dgm:t>
    </dgm:pt>
    <dgm:pt modelId="{B3CB923B-8921-483E-8F6B-A5ED7FD281FA}" type="parTrans" cxnId="{A5DBEC8A-88D9-478D-957D-F2B2B1A029DC}">
      <dgm:prSet/>
      <dgm:spPr/>
      <dgm:t>
        <a:bodyPr/>
        <a:lstStyle/>
        <a:p>
          <a:endParaRPr lang="en-US"/>
        </a:p>
      </dgm:t>
    </dgm:pt>
    <dgm:pt modelId="{CB7D3BE3-51F9-47FE-BE0A-EAB5F0529E46}" type="sibTrans" cxnId="{A5DBEC8A-88D9-478D-957D-F2B2B1A029DC}">
      <dgm:prSet/>
      <dgm:spPr/>
      <dgm:t>
        <a:bodyPr/>
        <a:lstStyle/>
        <a:p>
          <a:endParaRPr lang="en-US"/>
        </a:p>
      </dgm:t>
    </dgm:pt>
    <dgm:pt modelId="{0E79A9E6-23D6-4EBF-B939-D1893915F803}" type="pres">
      <dgm:prSet presAssocID="{3D4C13B2-A845-47C8-8790-7C9DFB1FB6F1}" presName="vert0" presStyleCnt="0">
        <dgm:presLayoutVars>
          <dgm:dir/>
          <dgm:animOne val="branch"/>
          <dgm:animLvl val="lvl"/>
        </dgm:presLayoutVars>
      </dgm:prSet>
      <dgm:spPr/>
    </dgm:pt>
    <dgm:pt modelId="{4E686DE3-90FF-4742-A743-4EC05430925E}" type="pres">
      <dgm:prSet presAssocID="{1D1F809C-4372-4058-8524-BF355E1B86AB}" presName="thickLine" presStyleLbl="alignNode1" presStyleIdx="0" presStyleCnt="5"/>
      <dgm:spPr/>
    </dgm:pt>
    <dgm:pt modelId="{C1E0E7B5-6BD2-4843-A6AA-1131D997FE40}" type="pres">
      <dgm:prSet presAssocID="{1D1F809C-4372-4058-8524-BF355E1B86AB}" presName="horz1" presStyleCnt="0"/>
      <dgm:spPr/>
    </dgm:pt>
    <dgm:pt modelId="{F26FDA6C-86DE-4C06-A95B-42A6F4E8C803}" type="pres">
      <dgm:prSet presAssocID="{1D1F809C-4372-4058-8524-BF355E1B86AB}" presName="tx1" presStyleLbl="revTx" presStyleIdx="0" presStyleCnt="5"/>
      <dgm:spPr/>
    </dgm:pt>
    <dgm:pt modelId="{304CE852-BCD6-4D83-A1A8-AB6459388F30}" type="pres">
      <dgm:prSet presAssocID="{1D1F809C-4372-4058-8524-BF355E1B86AB}" presName="vert1" presStyleCnt="0"/>
      <dgm:spPr/>
    </dgm:pt>
    <dgm:pt modelId="{4018937E-D2AF-44AF-BC9F-6F69B3374B5F}" type="pres">
      <dgm:prSet presAssocID="{7D0A2807-256F-435B-BA48-3CA52CEEF47A}" presName="thickLine" presStyleLbl="alignNode1" presStyleIdx="1" presStyleCnt="5"/>
      <dgm:spPr/>
    </dgm:pt>
    <dgm:pt modelId="{076E59F4-0824-44D4-90ED-511736A318B2}" type="pres">
      <dgm:prSet presAssocID="{7D0A2807-256F-435B-BA48-3CA52CEEF47A}" presName="horz1" presStyleCnt="0"/>
      <dgm:spPr/>
    </dgm:pt>
    <dgm:pt modelId="{21AA0A3C-B08E-4FEF-98DF-C3B9A2522E27}" type="pres">
      <dgm:prSet presAssocID="{7D0A2807-256F-435B-BA48-3CA52CEEF47A}" presName="tx1" presStyleLbl="revTx" presStyleIdx="1" presStyleCnt="5"/>
      <dgm:spPr/>
    </dgm:pt>
    <dgm:pt modelId="{AA721F5B-B9C2-4085-B4B9-79FBAE130406}" type="pres">
      <dgm:prSet presAssocID="{7D0A2807-256F-435B-BA48-3CA52CEEF47A}" presName="vert1" presStyleCnt="0"/>
      <dgm:spPr/>
    </dgm:pt>
    <dgm:pt modelId="{8283E7CC-C319-4B2F-9D73-D3E42954C0C1}" type="pres">
      <dgm:prSet presAssocID="{CF80FD66-BC9B-4908-B4EB-9FE15E21DD53}" presName="thickLine" presStyleLbl="alignNode1" presStyleIdx="2" presStyleCnt="5"/>
      <dgm:spPr/>
    </dgm:pt>
    <dgm:pt modelId="{3546B976-F98E-4A88-8977-69E1376661DC}" type="pres">
      <dgm:prSet presAssocID="{CF80FD66-BC9B-4908-B4EB-9FE15E21DD53}" presName="horz1" presStyleCnt="0"/>
      <dgm:spPr/>
    </dgm:pt>
    <dgm:pt modelId="{D39B5801-863B-4029-BC4E-1B1B1CAAF779}" type="pres">
      <dgm:prSet presAssocID="{CF80FD66-BC9B-4908-B4EB-9FE15E21DD53}" presName="tx1" presStyleLbl="revTx" presStyleIdx="2" presStyleCnt="5"/>
      <dgm:spPr/>
    </dgm:pt>
    <dgm:pt modelId="{84D020CC-6F27-46D9-9115-D22D264FEC5A}" type="pres">
      <dgm:prSet presAssocID="{CF80FD66-BC9B-4908-B4EB-9FE15E21DD53}" presName="vert1" presStyleCnt="0"/>
      <dgm:spPr/>
    </dgm:pt>
    <dgm:pt modelId="{886697DE-CB7E-430B-9088-A70F72BB3574}" type="pres">
      <dgm:prSet presAssocID="{F3D7C54D-8411-4ED9-9AFD-4EC0065455DF}" presName="thickLine" presStyleLbl="alignNode1" presStyleIdx="3" presStyleCnt="5"/>
      <dgm:spPr/>
    </dgm:pt>
    <dgm:pt modelId="{8C136B0D-7044-4672-B2C1-9812013BD059}" type="pres">
      <dgm:prSet presAssocID="{F3D7C54D-8411-4ED9-9AFD-4EC0065455DF}" presName="horz1" presStyleCnt="0"/>
      <dgm:spPr/>
    </dgm:pt>
    <dgm:pt modelId="{7B4DA543-2D30-4E30-88CA-87CB5AE40804}" type="pres">
      <dgm:prSet presAssocID="{F3D7C54D-8411-4ED9-9AFD-4EC0065455DF}" presName="tx1" presStyleLbl="revTx" presStyleIdx="3" presStyleCnt="5"/>
      <dgm:spPr/>
    </dgm:pt>
    <dgm:pt modelId="{FC945DE3-7A5F-448A-8077-EEA291132ACF}" type="pres">
      <dgm:prSet presAssocID="{F3D7C54D-8411-4ED9-9AFD-4EC0065455DF}" presName="vert1" presStyleCnt="0"/>
      <dgm:spPr/>
    </dgm:pt>
    <dgm:pt modelId="{46BC469E-8175-47E5-A136-59C52FB6B985}" type="pres">
      <dgm:prSet presAssocID="{1F47D71E-606B-4C58-B53A-F51E4BC5AB1D}" presName="thickLine" presStyleLbl="alignNode1" presStyleIdx="4" presStyleCnt="5"/>
      <dgm:spPr/>
    </dgm:pt>
    <dgm:pt modelId="{224650FE-2E77-4985-9784-840CCEC52A6E}" type="pres">
      <dgm:prSet presAssocID="{1F47D71E-606B-4C58-B53A-F51E4BC5AB1D}" presName="horz1" presStyleCnt="0"/>
      <dgm:spPr/>
    </dgm:pt>
    <dgm:pt modelId="{E6E94A29-8D23-44F8-A3F5-531D3645158D}" type="pres">
      <dgm:prSet presAssocID="{1F47D71E-606B-4C58-B53A-F51E4BC5AB1D}" presName="tx1" presStyleLbl="revTx" presStyleIdx="4" presStyleCnt="5"/>
      <dgm:spPr/>
    </dgm:pt>
    <dgm:pt modelId="{2FE97AC6-4BE8-43B2-9533-EC91A8B6C239}" type="pres">
      <dgm:prSet presAssocID="{1F47D71E-606B-4C58-B53A-F51E4BC5AB1D}" presName="vert1" presStyleCnt="0"/>
      <dgm:spPr/>
    </dgm:pt>
  </dgm:ptLst>
  <dgm:cxnLst>
    <dgm:cxn modelId="{45AAFF30-7BCC-45FA-ABE8-A1657E31F66D}" type="presOf" srcId="{7D0A2807-256F-435B-BA48-3CA52CEEF47A}" destId="{21AA0A3C-B08E-4FEF-98DF-C3B9A2522E27}" srcOrd="0" destOrd="0" presId="urn:microsoft.com/office/officeart/2008/layout/LinedList"/>
    <dgm:cxn modelId="{3BE49E31-02F5-4187-B4A9-4F0C695E52AE}" type="presOf" srcId="{1F47D71E-606B-4C58-B53A-F51E4BC5AB1D}" destId="{E6E94A29-8D23-44F8-A3F5-531D3645158D}" srcOrd="0" destOrd="0" presId="urn:microsoft.com/office/officeart/2008/layout/LinedList"/>
    <dgm:cxn modelId="{9849AB41-89A0-4C4A-BE9C-1DA3FE0BA729}" type="presOf" srcId="{CF80FD66-BC9B-4908-B4EB-9FE15E21DD53}" destId="{D39B5801-863B-4029-BC4E-1B1B1CAAF779}" srcOrd="0" destOrd="0" presId="urn:microsoft.com/office/officeart/2008/layout/LinedList"/>
    <dgm:cxn modelId="{90FC6764-69A2-40EC-8E03-BFD891E6C370}" srcId="{3D4C13B2-A845-47C8-8790-7C9DFB1FB6F1}" destId="{F3D7C54D-8411-4ED9-9AFD-4EC0065455DF}" srcOrd="3" destOrd="0" parTransId="{CAA21207-D78E-46B9-8058-4571D4C1D32C}" sibTransId="{97992A4C-29C0-4672-ABC9-F7AAAFCC4460}"/>
    <dgm:cxn modelId="{2919FF78-BB7B-4605-BB6B-251F6D1E517A}" srcId="{3D4C13B2-A845-47C8-8790-7C9DFB1FB6F1}" destId="{CF80FD66-BC9B-4908-B4EB-9FE15E21DD53}" srcOrd="2" destOrd="0" parTransId="{0A6EA18F-E448-4EDA-967C-3FB465F5019D}" sibTransId="{3D819C88-C0E7-4724-B84C-8F1196AD2F86}"/>
    <dgm:cxn modelId="{A5DBEC8A-88D9-478D-957D-F2B2B1A029DC}" srcId="{3D4C13B2-A845-47C8-8790-7C9DFB1FB6F1}" destId="{1F47D71E-606B-4C58-B53A-F51E4BC5AB1D}" srcOrd="4" destOrd="0" parTransId="{B3CB923B-8921-483E-8F6B-A5ED7FD281FA}" sibTransId="{CB7D3BE3-51F9-47FE-BE0A-EAB5F0529E46}"/>
    <dgm:cxn modelId="{A2F8AD8C-D4C5-4D60-A8A5-3A2576C2A545}" srcId="{3D4C13B2-A845-47C8-8790-7C9DFB1FB6F1}" destId="{1D1F809C-4372-4058-8524-BF355E1B86AB}" srcOrd="0" destOrd="0" parTransId="{A9036069-18E6-4282-8879-DAE37D10766E}" sibTransId="{F9B0E5BB-B33F-450A-8662-07F75C64623A}"/>
    <dgm:cxn modelId="{E9AB2896-6B9F-46EA-8E62-1B3B9E1B604B}" type="presOf" srcId="{1D1F809C-4372-4058-8524-BF355E1B86AB}" destId="{F26FDA6C-86DE-4C06-A95B-42A6F4E8C803}" srcOrd="0" destOrd="0" presId="urn:microsoft.com/office/officeart/2008/layout/LinedList"/>
    <dgm:cxn modelId="{2B57FD98-AC0D-402A-A1EE-CC2EB299510B}" type="presOf" srcId="{F3D7C54D-8411-4ED9-9AFD-4EC0065455DF}" destId="{7B4DA543-2D30-4E30-88CA-87CB5AE40804}" srcOrd="0" destOrd="0" presId="urn:microsoft.com/office/officeart/2008/layout/LinedList"/>
    <dgm:cxn modelId="{B01502AD-0CAA-45E1-A401-E5724B371F05}" type="presOf" srcId="{3D4C13B2-A845-47C8-8790-7C9DFB1FB6F1}" destId="{0E79A9E6-23D6-4EBF-B939-D1893915F803}" srcOrd="0" destOrd="0" presId="urn:microsoft.com/office/officeart/2008/layout/LinedList"/>
    <dgm:cxn modelId="{B81918BC-7021-4260-9135-651954E32280}" srcId="{3D4C13B2-A845-47C8-8790-7C9DFB1FB6F1}" destId="{7D0A2807-256F-435B-BA48-3CA52CEEF47A}" srcOrd="1" destOrd="0" parTransId="{1C62E5DE-A905-4666-98B7-D69E4B3FE3A8}" sibTransId="{EE378E16-3C3D-43DF-B06D-97659C8BC1DA}"/>
    <dgm:cxn modelId="{FB786238-9782-4447-B46D-210B7DDCE1B8}" type="presParOf" srcId="{0E79A9E6-23D6-4EBF-B939-D1893915F803}" destId="{4E686DE3-90FF-4742-A743-4EC05430925E}" srcOrd="0" destOrd="0" presId="urn:microsoft.com/office/officeart/2008/layout/LinedList"/>
    <dgm:cxn modelId="{B6CB404C-40A4-43A7-9860-B57543F77A9C}" type="presParOf" srcId="{0E79A9E6-23D6-4EBF-B939-D1893915F803}" destId="{C1E0E7B5-6BD2-4843-A6AA-1131D997FE40}" srcOrd="1" destOrd="0" presId="urn:microsoft.com/office/officeart/2008/layout/LinedList"/>
    <dgm:cxn modelId="{93AB9575-8559-4DEC-8763-1578DD6249C6}" type="presParOf" srcId="{C1E0E7B5-6BD2-4843-A6AA-1131D997FE40}" destId="{F26FDA6C-86DE-4C06-A95B-42A6F4E8C803}" srcOrd="0" destOrd="0" presId="urn:microsoft.com/office/officeart/2008/layout/LinedList"/>
    <dgm:cxn modelId="{6CF9DAA7-847D-4A3C-AB1D-F3E285206C0B}" type="presParOf" srcId="{C1E0E7B5-6BD2-4843-A6AA-1131D997FE40}" destId="{304CE852-BCD6-4D83-A1A8-AB6459388F30}" srcOrd="1" destOrd="0" presId="urn:microsoft.com/office/officeart/2008/layout/LinedList"/>
    <dgm:cxn modelId="{49FF4043-1E9D-4C08-B074-1B9D48080CA6}" type="presParOf" srcId="{0E79A9E6-23D6-4EBF-B939-D1893915F803}" destId="{4018937E-D2AF-44AF-BC9F-6F69B3374B5F}" srcOrd="2" destOrd="0" presId="urn:microsoft.com/office/officeart/2008/layout/LinedList"/>
    <dgm:cxn modelId="{C089DBB0-8A74-4AF5-8397-2F5C4DF17CD3}" type="presParOf" srcId="{0E79A9E6-23D6-4EBF-B939-D1893915F803}" destId="{076E59F4-0824-44D4-90ED-511736A318B2}" srcOrd="3" destOrd="0" presId="urn:microsoft.com/office/officeart/2008/layout/LinedList"/>
    <dgm:cxn modelId="{8A4C5E48-5289-469C-84E7-ACCE6E353ACA}" type="presParOf" srcId="{076E59F4-0824-44D4-90ED-511736A318B2}" destId="{21AA0A3C-B08E-4FEF-98DF-C3B9A2522E27}" srcOrd="0" destOrd="0" presId="urn:microsoft.com/office/officeart/2008/layout/LinedList"/>
    <dgm:cxn modelId="{A153B699-C1BC-4BCC-B012-6342E1560CBC}" type="presParOf" srcId="{076E59F4-0824-44D4-90ED-511736A318B2}" destId="{AA721F5B-B9C2-4085-B4B9-79FBAE130406}" srcOrd="1" destOrd="0" presId="urn:microsoft.com/office/officeart/2008/layout/LinedList"/>
    <dgm:cxn modelId="{AB0A8121-282F-4A3B-86A9-62AEA3FD5202}" type="presParOf" srcId="{0E79A9E6-23D6-4EBF-B939-D1893915F803}" destId="{8283E7CC-C319-4B2F-9D73-D3E42954C0C1}" srcOrd="4" destOrd="0" presId="urn:microsoft.com/office/officeart/2008/layout/LinedList"/>
    <dgm:cxn modelId="{47A5F0D1-F118-49EC-BF1A-51CEB6900357}" type="presParOf" srcId="{0E79A9E6-23D6-4EBF-B939-D1893915F803}" destId="{3546B976-F98E-4A88-8977-69E1376661DC}" srcOrd="5" destOrd="0" presId="urn:microsoft.com/office/officeart/2008/layout/LinedList"/>
    <dgm:cxn modelId="{9B012272-5D96-480D-8E04-FE79FCF92A57}" type="presParOf" srcId="{3546B976-F98E-4A88-8977-69E1376661DC}" destId="{D39B5801-863B-4029-BC4E-1B1B1CAAF779}" srcOrd="0" destOrd="0" presId="urn:microsoft.com/office/officeart/2008/layout/LinedList"/>
    <dgm:cxn modelId="{E454DF7E-FF41-4A5C-9A63-4201AB459754}" type="presParOf" srcId="{3546B976-F98E-4A88-8977-69E1376661DC}" destId="{84D020CC-6F27-46D9-9115-D22D264FEC5A}" srcOrd="1" destOrd="0" presId="urn:microsoft.com/office/officeart/2008/layout/LinedList"/>
    <dgm:cxn modelId="{A6AD1FBE-6ECA-42FA-9CC1-E4557E62FE67}" type="presParOf" srcId="{0E79A9E6-23D6-4EBF-B939-D1893915F803}" destId="{886697DE-CB7E-430B-9088-A70F72BB3574}" srcOrd="6" destOrd="0" presId="urn:microsoft.com/office/officeart/2008/layout/LinedList"/>
    <dgm:cxn modelId="{123CE2BC-4745-4B93-B20B-209F17841DB5}" type="presParOf" srcId="{0E79A9E6-23D6-4EBF-B939-D1893915F803}" destId="{8C136B0D-7044-4672-B2C1-9812013BD059}" srcOrd="7" destOrd="0" presId="urn:microsoft.com/office/officeart/2008/layout/LinedList"/>
    <dgm:cxn modelId="{B3262FE0-477F-4CF9-B59F-E0D5B3E2F18F}" type="presParOf" srcId="{8C136B0D-7044-4672-B2C1-9812013BD059}" destId="{7B4DA543-2D30-4E30-88CA-87CB5AE40804}" srcOrd="0" destOrd="0" presId="urn:microsoft.com/office/officeart/2008/layout/LinedList"/>
    <dgm:cxn modelId="{71394472-C87B-43E8-91A5-CDA8A6605BE3}" type="presParOf" srcId="{8C136B0D-7044-4672-B2C1-9812013BD059}" destId="{FC945DE3-7A5F-448A-8077-EEA291132ACF}" srcOrd="1" destOrd="0" presId="urn:microsoft.com/office/officeart/2008/layout/LinedList"/>
    <dgm:cxn modelId="{66E406BA-78A0-4CB3-A0DE-989CBE4DE793}" type="presParOf" srcId="{0E79A9E6-23D6-4EBF-B939-D1893915F803}" destId="{46BC469E-8175-47E5-A136-59C52FB6B985}" srcOrd="8" destOrd="0" presId="urn:microsoft.com/office/officeart/2008/layout/LinedList"/>
    <dgm:cxn modelId="{ADC864B7-3BE3-4E3D-BA35-D67895FEEB97}" type="presParOf" srcId="{0E79A9E6-23D6-4EBF-B939-D1893915F803}" destId="{224650FE-2E77-4985-9784-840CCEC52A6E}" srcOrd="9" destOrd="0" presId="urn:microsoft.com/office/officeart/2008/layout/LinedList"/>
    <dgm:cxn modelId="{62AD3B2C-4605-48E0-BF99-E5FCDAAA9373}" type="presParOf" srcId="{224650FE-2E77-4985-9784-840CCEC52A6E}" destId="{E6E94A29-8D23-44F8-A3F5-531D3645158D}" srcOrd="0" destOrd="0" presId="urn:microsoft.com/office/officeart/2008/layout/LinedList"/>
    <dgm:cxn modelId="{01B15757-D190-42F5-BDD4-3709DEF79B27}" type="presParOf" srcId="{224650FE-2E77-4985-9784-840CCEC52A6E}" destId="{2FE97AC6-4BE8-43B2-9533-EC91A8B6C2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AC027-735A-4081-BC70-B8166CDD2449}">
      <dsp:nvSpPr>
        <dsp:cNvPr id="0" name=""/>
        <dsp:cNvSpPr/>
      </dsp:nvSpPr>
      <dsp:spPr>
        <a:xfrm>
          <a:off x="1098913" y="1908616"/>
          <a:ext cx="1092642" cy="1092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F801D-32E6-4B11-B027-ED52E7621A9D}">
      <dsp:nvSpPr>
        <dsp:cNvPr id="0" name=""/>
        <dsp:cNvSpPr/>
      </dsp:nvSpPr>
      <dsp:spPr>
        <a:xfrm>
          <a:off x="431187" y="3380718"/>
          <a:ext cx="2428093"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Chinook Database was used for this project. This database was Modeled after a digital media store.</a:t>
          </a:r>
          <a:br>
            <a:rPr lang="en-US" sz="1100" kern="1200"/>
          </a:br>
          <a:endParaRPr lang="en-US" sz="1100" kern="1200"/>
        </a:p>
      </dsp:txBody>
      <dsp:txXfrm>
        <a:off x="431187" y="3380718"/>
        <a:ext cx="2428093" cy="1035000"/>
      </dsp:txXfrm>
    </dsp:sp>
    <dsp:sp modelId="{84C3D8C8-3073-4FAB-A98D-86B6D0FA7B53}">
      <dsp:nvSpPr>
        <dsp:cNvPr id="0" name=""/>
        <dsp:cNvSpPr/>
      </dsp:nvSpPr>
      <dsp:spPr>
        <a:xfrm>
          <a:off x="3951923" y="1908616"/>
          <a:ext cx="1092642" cy="1092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004AF-7BB2-4FBB-AFAE-7AB08D7ADC66}">
      <dsp:nvSpPr>
        <dsp:cNvPr id="0" name=""/>
        <dsp:cNvSpPr/>
      </dsp:nvSpPr>
      <dsp:spPr>
        <a:xfrm>
          <a:off x="3284197" y="3380718"/>
          <a:ext cx="2428093"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It contained Facts and Dimension tables where we could summarize columns in the fact table and then categorize them based on various groups in the dimension table</a:t>
          </a:r>
          <a:br>
            <a:rPr lang="en-US" sz="1100" kern="1200"/>
          </a:br>
          <a:endParaRPr lang="en-US" sz="1100" kern="1200"/>
        </a:p>
      </dsp:txBody>
      <dsp:txXfrm>
        <a:off x="3284197" y="3380718"/>
        <a:ext cx="2428093" cy="1035000"/>
      </dsp:txXfrm>
    </dsp:sp>
    <dsp:sp modelId="{3491CBFA-5A67-4A6B-BC0E-9AAE76B89F5E}">
      <dsp:nvSpPr>
        <dsp:cNvPr id="0" name=""/>
        <dsp:cNvSpPr/>
      </dsp:nvSpPr>
      <dsp:spPr>
        <a:xfrm>
          <a:off x="6804933" y="1908616"/>
          <a:ext cx="1092642" cy="1092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FE9C8-68EF-4657-9043-39AB67E7E444}">
      <dsp:nvSpPr>
        <dsp:cNvPr id="0" name=""/>
        <dsp:cNvSpPr/>
      </dsp:nvSpPr>
      <dsp:spPr>
        <a:xfrm>
          <a:off x="6137207" y="3380718"/>
          <a:ext cx="2428093"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PowerBI was used for extraction, cleaning, analysis and visualization of the records in these database.</a:t>
          </a:r>
          <a:br>
            <a:rPr lang="en-US" sz="1100" kern="1200"/>
          </a:br>
          <a:endParaRPr lang="en-US" sz="1100" kern="1200"/>
        </a:p>
      </dsp:txBody>
      <dsp:txXfrm>
        <a:off x="6137207" y="3380718"/>
        <a:ext cx="2428093" cy="1035000"/>
      </dsp:txXfrm>
    </dsp:sp>
    <dsp:sp modelId="{AC082315-923E-4151-A2A8-118D8566BA38}">
      <dsp:nvSpPr>
        <dsp:cNvPr id="0" name=""/>
        <dsp:cNvSpPr/>
      </dsp:nvSpPr>
      <dsp:spPr>
        <a:xfrm>
          <a:off x="9657943" y="1908616"/>
          <a:ext cx="1092642" cy="1092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026A0-62B1-4B1C-9661-02071F06B65B}">
      <dsp:nvSpPr>
        <dsp:cNvPr id="0" name=""/>
        <dsp:cNvSpPr/>
      </dsp:nvSpPr>
      <dsp:spPr>
        <a:xfrm>
          <a:off x="8990217" y="3380718"/>
          <a:ext cx="2428093"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Primary keys and foreign keys were used to form relationships in the semantic layer of the tool.</a:t>
          </a:r>
        </a:p>
      </dsp:txBody>
      <dsp:txXfrm>
        <a:off x="8990217" y="3380718"/>
        <a:ext cx="2428093"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42C5C-BA77-40A5-99D1-2433B37624D4}">
      <dsp:nvSpPr>
        <dsp:cNvPr id="0" name=""/>
        <dsp:cNvSpPr/>
      </dsp:nvSpPr>
      <dsp:spPr>
        <a:xfrm>
          <a:off x="1102636" y="491389"/>
          <a:ext cx="876752" cy="71"/>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088769-C72C-4602-AAA6-E43E59F2E9F3}">
      <dsp:nvSpPr>
        <dsp:cNvPr id="0" name=""/>
        <dsp:cNvSpPr/>
      </dsp:nvSpPr>
      <dsp:spPr>
        <a:xfrm>
          <a:off x="2031994" y="417705"/>
          <a:ext cx="100826" cy="189563"/>
        </a:xfrm>
        <a:prstGeom prst="chevron">
          <a:avLst>
            <a:gd name="adj" fmla="val 9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B5F4C8-F33B-4536-A76E-89771638B907}">
      <dsp:nvSpPr>
        <dsp:cNvPr id="0" name=""/>
        <dsp:cNvSpPr/>
      </dsp:nvSpPr>
      <dsp:spPr>
        <a:xfrm>
          <a:off x="549276" y="47659"/>
          <a:ext cx="887531" cy="88753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41" tIns="34441" rIns="34441" bIns="34441"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79252" y="177635"/>
        <a:ext cx="627579" cy="627579"/>
      </dsp:txXfrm>
    </dsp:sp>
    <dsp:sp modelId="{619CDA9A-BAAC-4A22-BA06-510FBEC60F89}">
      <dsp:nvSpPr>
        <dsp:cNvPr id="0" name=""/>
        <dsp:cNvSpPr/>
      </dsp:nvSpPr>
      <dsp:spPr>
        <a:xfrm>
          <a:off x="6695" y="1100790"/>
          <a:ext cx="1972693" cy="288697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608" tIns="165100" rIns="155608" bIns="165100" numCol="1" spcCol="1270" anchor="t" anchorCtr="0">
          <a:noAutofit/>
        </a:bodyPr>
        <a:lstStyle/>
        <a:p>
          <a:pPr marL="0" lvl="0" indent="0" algn="l" defTabSz="488950">
            <a:lnSpc>
              <a:spcPct val="90000"/>
            </a:lnSpc>
            <a:spcBef>
              <a:spcPct val="0"/>
            </a:spcBef>
            <a:spcAft>
              <a:spcPct val="35000"/>
            </a:spcAft>
            <a:buNone/>
          </a:pPr>
          <a:r>
            <a:rPr lang="en-US" sz="1100" kern="1200"/>
            <a:t>For effective exploration and analysis, I had to do some data cleaning and modification using the power query editor in Power BI. </a:t>
          </a:r>
          <a:br>
            <a:rPr lang="en-US" sz="1100" kern="1200"/>
          </a:br>
          <a:r>
            <a:rPr lang="en-US" sz="1100" kern="1200"/>
            <a:t>Nulls were replaced, data types changed for tables that needed the improvement – The applied steps pane would speak to that.</a:t>
          </a:r>
          <a:br>
            <a:rPr lang="en-US" sz="1100" kern="1200"/>
          </a:br>
          <a:br>
            <a:rPr lang="en-US" sz="1100" kern="1200"/>
          </a:br>
          <a:endParaRPr lang="en-US" sz="1100" kern="1200"/>
        </a:p>
      </dsp:txBody>
      <dsp:txXfrm>
        <a:off x="6695" y="1495329"/>
        <a:ext cx="1972693" cy="2492435"/>
      </dsp:txXfrm>
    </dsp:sp>
    <dsp:sp modelId="{12AB28C4-ABE1-4C9F-83D6-2E6052F8FF94}">
      <dsp:nvSpPr>
        <dsp:cNvPr id="0" name=""/>
        <dsp:cNvSpPr/>
      </dsp:nvSpPr>
      <dsp:spPr>
        <a:xfrm>
          <a:off x="2198577" y="491389"/>
          <a:ext cx="1972693" cy="7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3D28EA-0778-4542-91BA-F1FFADA91766}">
      <dsp:nvSpPr>
        <dsp:cNvPr id="0" name=""/>
        <dsp:cNvSpPr/>
      </dsp:nvSpPr>
      <dsp:spPr>
        <a:xfrm>
          <a:off x="4223876" y="417705"/>
          <a:ext cx="100826" cy="189563"/>
        </a:xfrm>
        <a:prstGeom prst="chevron">
          <a:avLst>
            <a:gd name="adj" fmla="val 9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0A3A48-FF3C-4CC3-8B1E-F406AEB31006}">
      <dsp:nvSpPr>
        <dsp:cNvPr id="0" name=""/>
        <dsp:cNvSpPr/>
      </dsp:nvSpPr>
      <dsp:spPr>
        <a:xfrm>
          <a:off x="2741158" y="47659"/>
          <a:ext cx="887531" cy="88753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41" tIns="34441" rIns="34441" bIns="34441"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871134" y="177635"/>
        <a:ext cx="627579" cy="627579"/>
      </dsp:txXfrm>
    </dsp:sp>
    <dsp:sp modelId="{DCEFBBB6-8653-4EA5-9D4C-0BC3D24F2407}">
      <dsp:nvSpPr>
        <dsp:cNvPr id="0" name=""/>
        <dsp:cNvSpPr/>
      </dsp:nvSpPr>
      <dsp:spPr>
        <a:xfrm>
          <a:off x="2198577" y="1100790"/>
          <a:ext cx="1972693" cy="288697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608" tIns="165100" rIns="155608" bIns="165100" numCol="1" spcCol="1270" anchor="t" anchorCtr="0">
          <a:noAutofit/>
        </a:bodyPr>
        <a:lstStyle/>
        <a:p>
          <a:pPr marL="0" lvl="0" indent="0" algn="l" defTabSz="488950">
            <a:lnSpc>
              <a:spcPct val="90000"/>
            </a:lnSpc>
            <a:spcBef>
              <a:spcPct val="0"/>
            </a:spcBef>
            <a:spcAft>
              <a:spcPct val="35000"/>
            </a:spcAft>
            <a:buNone/>
          </a:pPr>
          <a:r>
            <a:rPr lang="en-US" sz="1100" kern="1200"/>
            <a:t>In the front-end view, Calculated columns were created to get row-level data and Measures were created to give summarized data. </a:t>
          </a:r>
        </a:p>
      </dsp:txBody>
      <dsp:txXfrm>
        <a:off x="2198577" y="1495329"/>
        <a:ext cx="1972693" cy="2492435"/>
      </dsp:txXfrm>
    </dsp:sp>
    <dsp:sp modelId="{EDD40A8E-2648-4573-9243-E9541C2AACEE}">
      <dsp:nvSpPr>
        <dsp:cNvPr id="0" name=""/>
        <dsp:cNvSpPr/>
      </dsp:nvSpPr>
      <dsp:spPr>
        <a:xfrm>
          <a:off x="4390459" y="491389"/>
          <a:ext cx="1972693" cy="7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06D7AC-D441-4906-8CCA-77F68468B63B}">
      <dsp:nvSpPr>
        <dsp:cNvPr id="0" name=""/>
        <dsp:cNvSpPr/>
      </dsp:nvSpPr>
      <dsp:spPr>
        <a:xfrm>
          <a:off x="6415757" y="417705"/>
          <a:ext cx="100826" cy="189563"/>
        </a:xfrm>
        <a:prstGeom prst="chevron">
          <a:avLst>
            <a:gd name="adj" fmla="val 9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38717D-1E76-4859-B502-E64F5F6D397A}">
      <dsp:nvSpPr>
        <dsp:cNvPr id="0" name=""/>
        <dsp:cNvSpPr/>
      </dsp:nvSpPr>
      <dsp:spPr>
        <a:xfrm>
          <a:off x="4933040" y="47659"/>
          <a:ext cx="887531" cy="88753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41" tIns="34441" rIns="34441" bIns="34441"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063016" y="177635"/>
        <a:ext cx="627579" cy="627579"/>
      </dsp:txXfrm>
    </dsp:sp>
    <dsp:sp modelId="{F10E3280-F537-4CA2-9130-533C58107874}">
      <dsp:nvSpPr>
        <dsp:cNvPr id="0" name=""/>
        <dsp:cNvSpPr/>
      </dsp:nvSpPr>
      <dsp:spPr>
        <a:xfrm>
          <a:off x="4390459" y="1100790"/>
          <a:ext cx="1972693" cy="288697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608" tIns="165100" rIns="155608" bIns="165100" numCol="1" spcCol="1270" anchor="t" anchorCtr="0">
          <a:noAutofit/>
        </a:bodyPr>
        <a:lstStyle/>
        <a:p>
          <a:pPr marL="0" lvl="0" indent="0" algn="l" defTabSz="488950">
            <a:lnSpc>
              <a:spcPct val="90000"/>
            </a:lnSpc>
            <a:spcBef>
              <a:spcPct val="0"/>
            </a:spcBef>
            <a:spcAft>
              <a:spcPct val="35000"/>
            </a:spcAft>
            <a:buNone/>
          </a:pPr>
          <a:r>
            <a:rPr lang="en-US" sz="1100" kern="1200"/>
            <a:t>A main calendar table was also created in the table view, which helps to synchronise all the reports as well as do better time-intelligence analysis and modifications to the calendar table. With the date hierarchy created, we would have the flexibility to drill up and down (Year - Quarter – Month – Day) for date related charts.</a:t>
          </a:r>
          <a:br>
            <a:rPr lang="en-US" sz="1100" kern="1200"/>
          </a:br>
          <a:endParaRPr lang="en-US" sz="1100" kern="1200"/>
        </a:p>
      </dsp:txBody>
      <dsp:txXfrm>
        <a:off x="4390459" y="1495329"/>
        <a:ext cx="1972693" cy="2492435"/>
      </dsp:txXfrm>
    </dsp:sp>
    <dsp:sp modelId="{C1DECC79-0ECA-49A2-B9A0-65A70BB0966C}">
      <dsp:nvSpPr>
        <dsp:cNvPr id="0" name=""/>
        <dsp:cNvSpPr/>
      </dsp:nvSpPr>
      <dsp:spPr>
        <a:xfrm>
          <a:off x="6582340" y="491389"/>
          <a:ext cx="1972693" cy="7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C00EF6-F720-4910-9DA0-C182265E32E5}">
      <dsp:nvSpPr>
        <dsp:cNvPr id="0" name=""/>
        <dsp:cNvSpPr/>
      </dsp:nvSpPr>
      <dsp:spPr>
        <a:xfrm>
          <a:off x="8607639" y="417705"/>
          <a:ext cx="100826" cy="189563"/>
        </a:xfrm>
        <a:prstGeom prst="chevron">
          <a:avLst>
            <a:gd name="adj" fmla="val 9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9AA3C2-3E63-4D02-A0E1-8C6C1E1BBDFA}">
      <dsp:nvSpPr>
        <dsp:cNvPr id="0" name=""/>
        <dsp:cNvSpPr/>
      </dsp:nvSpPr>
      <dsp:spPr>
        <a:xfrm>
          <a:off x="7124921" y="47659"/>
          <a:ext cx="887531" cy="88753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41" tIns="34441" rIns="34441" bIns="34441"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254897" y="177635"/>
        <a:ext cx="627579" cy="627579"/>
      </dsp:txXfrm>
    </dsp:sp>
    <dsp:sp modelId="{030474AA-A810-4C80-ACD3-4A9CFC7AFBF4}">
      <dsp:nvSpPr>
        <dsp:cNvPr id="0" name=""/>
        <dsp:cNvSpPr/>
      </dsp:nvSpPr>
      <dsp:spPr>
        <a:xfrm>
          <a:off x="6582340" y="1100790"/>
          <a:ext cx="1972693" cy="288697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608" tIns="165100" rIns="155608" bIns="165100" numCol="1" spcCol="1270" anchor="t" anchorCtr="0">
          <a:noAutofit/>
        </a:bodyPr>
        <a:lstStyle/>
        <a:p>
          <a:pPr marL="0" lvl="0" indent="0" algn="l" defTabSz="488950">
            <a:lnSpc>
              <a:spcPct val="90000"/>
            </a:lnSpc>
            <a:spcBef>
              <a:spcPct val="0"/>
            </a:spcBef>
            <a:spcAft>
              <a:spcPct val="35000"/>
            </a:spcAft>
            <a:buNone/>
          </a:pPr>
          <a:r>
            <a:rPr lang="en-US" sz="1100" kern="1200"/>
            <a:t>In the semantic model, a relationship was then formed between the date columns in one of the chinook tables and the newly formed calendar table.</a:t>
          </a:r>
        </a:p>
      </dsp:txBody>
      <dsp:txXfrm>
        <a:off x="6582340" y="1495329"/>
        <a:ext cx="1972693" cy="2492435"/>
      </dsp:txXfrm>
    </dsp:sp>
    <dsp:sp modelId="{9FBB907F-9078-410C-8D65-12135AE63FD4}">
      <dsp:nvSpPr>
        <dsp:cNvPr id="0" name=""/>
        <dsp:cNvSpPr/>
      </dsp:nvSpPr>
      <dsp:spPr>
        <a:xfrm>
          <a:off x="8774222" y="491388"/>
          <a:ext cx="986346" cy="7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B4DC3-E55A-49AC-B2A4-5BD9A7B0C0D3}">
      <dsp:nvSpPr>
        <dsp:cNvPr id="0" name=""/>
        <dsp:cNvSpPr/>
      </dsp:nvSpPr>
      <dsp:spPr>
        <a:xfrm>
          <a:off x="9316803" y="47659"/>
          <a:ext cx="887531" cy="88753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41" tIns="34441" rIns="34441" bIns="34441"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446779" y="177635"/>
        <a:ext cx="627579" cy="627579"/>
      </dsp:txXfrm>
    </dsp:sp>
    <dsp:sp modelId="{BA322047-0AFB-4254-919F-6950743186CF}">
      <dsp:nvSpPr>
        <dsp:cNvPr id="0" name=""/>
        <dsp:cNvSpPr/>
      </dsp:nvSpPr>
      <dsp:spPr>
        <a:xfrm>
          <a:off x="8774222" y="1100790"/>
          <a:ext cx="1972693" cy="2886974"/>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608" tIns="165100" rIns="155608" bIns="165100" numCol="1" spcCol="1270" anchor="t" anchorCtr="0">
          <a:noAutofit/>
        </a:bodyPr>
        <a:lstStyle/>
        <a:p>
          <a:pPr marL="0" lvl="0" indent="0" algn="l" defTabSz="488950">
            <a:lnSpc>
              <a:spcPct val="90000"/>
            </a:lnSpc>
            <a:spcBef>
              <a:spcPct val="0"/>
            </a:spcBef>
            <a:spcAft>
              <a:spcPct val="35000"/>
            </a:spcAft>
            <a:buNone/>
          </a:pPr>
          <a:r>
            <a:rPr lang="en-US" sz="1100" kern="1200"/>
            <a:t>With the measures, calculated columns and date hierarchy created, visuals were then built to answer the various use cases.</a:t>
          </a:r>
        </a:p>
      </dsp:txBody>
      <dsp:txXfrm>
        <a:off x="8774222" y="1495329"/>
        <a:ext cx="1972693" cy="2492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426C8-CE8D-4544-8E24-F2C02464412F}">
      <dsp:nvSpPr>
        <dsp:cNvPr id="0" name=""/>
        <dsp:cNvSpPr/>
      </dsp:nvSpPr>
      <dsp:spPr>
        <a:xfrm>
          <a:off x="857" y="0"/>
          <a:ext cx="3471862" cy="403542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43" tIns="0" rIns="342943" bIns="330200" numCol="1" spcCol="1270" anchor="t" anchorCtr="0">
          <a:noAutofit/>
        </a:bodyPr>
        <a:lstStyle/>
        <a:p>
          <a:pPr marL="0" lvl="0" indent="0" algn="l" defTabSz="800100">
            <a:lnSpc>
              <a:spcPct val="90000"/>
            </a:lnSpc>
            <a:spcBef>
              <a:spcPct val="0"/>
            </a:spcBef>
            <a:spcAft>
              <a:spcPct val="35000"/>
            </a:spcAft>
            <a:buNone/>
          </a:pPr>
          <a:r>
            <a:rPr lang="en-US" sz="1800" kern="1200"/>
            <a:t>If the customer aspect is tackled, it would have an effect on the purchase frequency as well as Total sales.</a:t>
          </a:r>
          <a:br>
            <a:rPr lang="en-US" sz="1800" kern="1200"/>
          </a:br>
          <a:br>
            <a:rPr lang="en-US" sz="1800" kern="1200"/>
          </a:br>
          <a:endParaRPr lang="en-US" sz="1800" kern="1200"/>
        </a:p>
      </dsp:txBody>
      <dsp:txXfrm>
        <a:off x="857" y="1614169"/>
        <a:ext cx="3471862" cy="2421255"/>
      </dsp:txXfrm>
    </dsp:sp>
    <dsp:sp modelId="{F4293A58-31C4-471F-9944-C0ADBB927808}">
      <dsp:nvSpPr>
        <dsp:cNvPr id="0" name=""/>
        <dsp:cNvSpPr/>
      </dsp:nvSpPr>
      <dsp:spPr>
        <a:xfrm>
          <a:off x="857" y="0"/>
          <a:ext cx="3471862" cy="16141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2943" tIns="165100" rIns="34294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7" y="0"/>
        <a:ext cx="3471862" cy="1614170"/>
      </dsp:txXfrm>
    </dsp:sp>
    <dsp:sp modelId="{9A66024B-251C-4628-8DB5-5B254F0FF5FB}">
      <dsp:nvSpPr>
        <dsp:cNvPr id="0" name=""/>
        <dsp:cNvSpPr/>
      </dsp:nvSpPr>
      <dsp:spPr>
        <a:xfrm>
          <a:off x="3750468" y="0"/>
          <a:ext cx="3471862" cy="403542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43" tIns="0" rIns="342943" bIns="330200" numCol="1" spcCol="1270" anchor="t" anchorCtr="0">
          <a:noAutofit/>
        </a:bodyPr>
        <a:lstStyle/>
        <a:p>
          <a:pPr marL="0" lvl="0" indent="0" algn="l" defTabSz="800100">
            <a:lnSpc>
              <a:spcPct val="90000"/>
            </a:lnSpc>
            <a:spcBef>
              <a:spcPct val="0"/>
            </a:spcBef>
            <a:spcAft>
              <a:spcPct val="35000"/>
            </a:spcAft>
            <a:buNone/>
          </a:pPr>
          <a:r>
            <a:rPr lang="en-US" sz="1800" kern="1200"/>
            <a:t>We can try to improve our customer reach, since sales and purchase frequency is related the distribution of customers across the country.</a:t>
          </a:r>
          <a:br>
            <a:rPr lang="en-US" sz="1800" kern="1200"/>
          </a:br>
          <a:endParaRPr lang="en-US" sz="1800" kern="1200"/>
        </a:p>
      </dsp:txBody>
      <dsp:txXfrm>
        <a:off x="3750468" y="1614169"/>
        <a:ext cx="3471862" cy="2421255"/>
      </dsp:txXfrm>
    </dsp:sp>
    <dsp:sp modelId="{26280FD1-BB59-4866-897D-E5BB19F5B906}">
      <dsp:nvSpPr>
        <dsp:cNvPr id="0" name=""/>
        <dsp:cNvSpPr/>
      </dsp:nvSpPr>
      <dsp:spPr>
        <a:xfrm>
          <a:off x="3750468" y="0"/>
          <a:ext cx="3471862" cy="16141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2943" tIns="165100" rIns="34294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50468" y="0"/>
        <a:ext cx="3471862" cy="1614170"/>
      </dsp:txXfrm>
    </dsp:sp>
    <dsp:sp modelId="{2A9A838F-E6A8-42B3-8464-79E95B5ECCD1}">
      <dsp:nvSpPr>
        <dsp:cNvPr id="0" name=""/>
        <dsp:cNvSpPr/>
      </dsp:nvSpPr>
      <dsp:spPr>
        <a:xfrm>
          <a:off x="7500080" y="0"/>
          <a:ext cx="3471862" cy="403542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43" tIns="0" rIns="342943" bIns="330200" numCol="1" spcCol="1270" anchor="t" anchorCtr="0">
          <a:noAutofit/>
        </a:bodyPr>
        <a:lstStyle/>
        <a:p>
          <a:pPr marL="0" lvl="0" indent="0" algn="l" defTabSz="800100">
            <a:lnSpc>
              <a:spcPct val="90000"/>
            </a:lnSpc>
            <a:spcBef>
              <a:spcPct val="0"/>
            </a:spcBef>
            <a:spcAft>
              <a:spcPct val="35000"/>
            </a:spcAft>
            <a:buNone/>
          </a:pPr>
          <a:r>
            <a:rPr lang="en-US" sz="1800" kern="1200"/>
            <a:t>Since many of the customers have interest in Rock music, we can invest more in stocking up the store with top selling genre's and albums to improve sales</a:t>
          </a:r>
          <a:br>
            <a:rPr lang="en-US" sz="1800" kern="1200"/>
          </a:br>
          <a:endParaRPr lang="en-US" sz="1800" kern="1200"/>
        </a:p>
      </dsp:txBody>
      <dsp:txXfrm>
        <a:off x="7500080" y="1614169"/>
        <a:ext cx="3471862" cy="2421255"/>
      </dsp:txXfrm>
    </dsp:sp>
    <dsp:sp modelId="{BC52CC53-40C1-4759-BAAD-AA5C981C42DE}">
      <dsp:nvSpPr>
        <dsp:cNvPr id="0" name=""/>
        <dsp:cNvSpPr/>
      </dsp:nvSpPr>
      <dsp:spPr>
        <a:xfrm>
          <a:off x="7500080" y="0"/>
          <a:ext cx="3471862" cy="16141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2943" tIns="165100" rIns="34294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00080" y="0"/>
        <a:ext cx="3471862" cy="16141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CF338-42EC-4D2F-89E2-8F2D389C5B4B}">
      <dsp:nvSpPr>
        <dsp:cNvPr id="0" name=""/>
        <dsp:cNvSpPr/>
      </dsp:nvSpPr>
      <dsp:spPr>
        <a:xfrm>
          <a:off x="0" y="466429"/>
          <a:ext cx="3086099" cy="1959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07E432-7DFB-469F-B15E-2AC35193FAA0}">
      <dsp:nvSpPr>
        <dsp:cNvPr id="0" name=""/>
        <dsp:cNvSpPr/>
      </dsp:nvSpPr>
      <dsp:spPr>
        <a:xfrm>
          <a:off x="342900" y="792184"/>
          <a:ext cx="3086099" cy="1959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world population data set was gotten from Kaggle and was in a .csv format.</a:t>
          </a:r>
          <a:br>
            <a:rPr lang="en-US" sz="1700" kern="1200"/>
          </a:br>
          <a:endParaRPr lang="en-US" sz="1700" kern="1200"/>
        </a:p>
      </dsp:txBody>
      <dsp:txXfrm>
        <a:off x="400297" y="849581"/>
        <a:ext cx="2971305" cy="1844879"/>
      </dsp:txXfrm>
    </dsp:sp>
    <dsp:sp modelId="{FB3DB6D4-58BA-4FA9-8F7C-A3F8624E41C4}">
      <dsp:nvSpPr>
        <dsp:cNvPr id="0" name=""/>
        <dsp:cNvSpPr/>
      </dsp:nvSpPr>
      <dsp:spPr>
        <a:xfrm>
          <a:off x="3771900" y="466429"/>
          <a:ext cx="3086099" cy="1959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065C1C-3709-4075-9EA8-1486BAC39DEC}">
      <dsp:nvSpPr>
        <dsp:cNvPr id="0" name=""/>
        <dsp:cNvSpPr/>
      </dsp:nvSpPr>
      <dsp:spPr>
        <a:xfrm>
          <a:off x="4114800" y="792184"/>
          <a:ext cx="3086099" cy="1959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report was cleaned and modelled to give insights on the comparism between the world population in 2023 and 2024.</a:t>
          </a:r>
          <a:br>
            <a:rPr lang="en-US" sz="1700" kern="1200"/>
          </a:br>
          <a:endParaRPr lang="en-US" sz="1700" kern="1200"/>
        </a:p>
      </dsp:txBody>
      <dsp:txXfrm>
        <a:off x="4172197" y="849581"/>
        <a:ext cx="2971305" cy="1844879"/>
      </dsp:txXfrm>
    </dsp:sp>
    <dsp:sp modelId="{4F40436E-90D5-4117-BD5C-3A22BDC7BB17}">
      <dsp:nvSpPr>
        <dsp:cNvPr id="0" name=""/>
        <dsp:cNvSpPr/>
      </dsp:nvSpPr>
      <dsp:spPr>
        <a:xfrm>
          <a:off x="7543800" y="466429"/>
          <a:ext cx="3086099" cy="1959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0503FE-327C-4341-BEC7-03CF84D5C2B3}">
      <dsp:nvSpPr>
        <dsp:cNvPr id="0" name=""/>
        <dsp:cNvSpPr/>
      </dsp:nvSpPr>
      <dsp:spPr>
        <a:xfrm>
          <a:off x="7886699" y="792184"/>
          <a:ext cx="3086099" cy="1959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 was intrigued and decided to do an easy-to-go exploratory analysis as well as visualise my findings by countries and cities in the world.</a:t>
          </a:r>
        </a:p>
      </dsp:txBody>
      <dsp:txXfrm>
        <a:off x="7944096" y="849581"/>
        <a:ext cx="2971305" cy="18448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9715-465B-45C5-9E9F-2C436CBF4EF1}">
      <dsp:nvSpPr>
        <dsp:cNvPr id="0" name=""/>
        <dsp:cNvSpPr/>
      </dsp:nvSpPr>
      <dsp:spPr>
        <a:xfrm>
          <a:off x="0" y="483815"/>
          <a:ext cx="3086099" cy="1959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6D88DF-6A60-49E5-8577-504170483423}">
      <dsp:nvSpPr>
        <dsp:cNvPr id="0" name=""/>
        <dsp:cNvSpPr/>
      </dsp:nvSpPr>
      <dsp:spPr>
        <a:xfrm>
          <a:off x="342900" y="809570"/>
          <a:ext cx="3086099" cy="1959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This dataset didn't need a lot of modifications and cleaning, however I included some measures to give us more insights into the comparism between the two years.</a:t>
          </a:r>
          <a:br>
            <a:rPr lang="en-US" sz="1400" kern="1200"/>
          </a:br>
          <a:br>
            <a:rPr lang="en-US" sz="1400" kern="1200"/>
          </a:br>
          <a:endParaRPr lang="en-US" sz="1400" kern="1200"/>
        </a:p>
      </dsp:txBody>
      <dsp:txXfrm>
        <a:off x="400297" y="866967"/>
        <a:ext cx="2971305" cy="1844879"/>
      </dsp:txXfrm>
    </dsp:sp>
    <dsp:sp modelId="{B4648493-0E9E-4B29-A309-8672B082CC70}">
      <dsp:nvSpPr>
        <dsp:cNvPr id="0" name=""/>
        <dsp:cNvSpPr/>
      </dsp:nvSpPr>
      <dsp:spPr>
        <a:xfrm>
          <a:off x="3771900" y="483815"/>
          <a:ext cx="3086099" cy="1959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C9DF67-11B6-422D-9EE7-D89981468760}">
      <dsp:nvSpPr>
        <dsp:cNvPr id="0" name=""/>
        <dsp:cNvSpPr/>
      </dsp:nvSpPr>
      <dsp:spPr>
        <a:xfrm>
          <a:off x="4114800" y="809570"/>
          <a:ext cx="3086099" cy="1959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 also applied some advanced conditional formatting to show icons pointing to either an increase or decrease in population from 2023 to 2024. That way users can easy see countries above or below.</a:t>
          </a:r>
          <a:br>
            <a:rPr lang="en-US" sz="1400" kern="1200"/>
          </a:br>
          <a:br>
            <a:rPr lang="en-US" sz="1400" kern="1200"/>
          </a:br>
          <a:endParaRPr lang="en-US" sz="1400" kern="1200"/>
        </a:p>
      </dsp:txBody>
      <dsp:txXfrm>
        <a:off x="4172197" y="866967"/>
        <a:ext cx="2971305" cy="1844879"/>
      </dsp:txXfrm>
    </dsp:sp>
    <dsp:sp modelId="{241C56D0-A8FB-47B1-8B64-BC2C2256C241}">
      <dsp:nvSpPr>
        <dsp:cNvPr id="0" name=""/>
        <dsp:cNvSpPr/>
      </dsp:nvSpPr>
      <dsp:spPr>
        <a:xfrm>
          <a:off x="7543800" y="483815"/>
          <a:ext cx="3086099" cy="1959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461F07-0BBA-4164-987B-2A494ABC26A1}">
      <dsp:nvSpPr>
        <dsp:cNvPr id="0" name=""/>
        <dsp:cNvSpPr/>
      </dsp:nvSpPr>
      <dsp:spPr>
        <a:xfrm>
          <a:off x="7886699" y="809570"/>
          <a:ext cx="3086099" cy="1959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 made sure to use a matrix to visualize in the overview page. This gives somewhat of the same effect as a drill through feature. You get to see categories and sub categories speaking to the same fact.</a:t>
          </a:r>
        </a:p>
      </dsp:txBody>
      <dsp:txXfrm>
        <a:off x="7944096" y="866967"/>
        <a:ext cx="2971305" cy="18448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86DE3-90FF-4742-A743-4EC05430925E}">
      <dsp:nvSpPr>
        <dsp:cNvPr id="0" name=""/>
        <dsp:cNvSpPr/>
      </dsp:nvSpPr>
      <dsp:spPr>
        <a:xfrm>
          <a:off x="0" y="607"/>
          <a:ext cx="54735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FDA6C-86DE-4C06-A95B-42A6F4E8C803}">
      <dsp:nvSpPr>
        <dsp:cNvPr id="0" name=""/>
        <dsp:cNvSpPr/>
      </dsp:nvSpPr>
      <dsp:spPr>
        <a:xfrm>
          <a:off x="0" y="607"/>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China is the highest populated country and has a growth rate of above 500% between 2023 and 2024.</a:t>
          </a:r>
          <a:br>
            <a:rPr lang="en-US" sz="1600" kern="1200"/>
          </a:br>
          <a:endParaRPr lang="en-US" sz="1600" kern="1200"/>
        </a:p>
      </dsp:txBody>
      <dsp:txXfrm>
        <a:off x="0" y="607"/>
        <a:ext cx="5473546" cy="995368"/>
      </dsp:txXfrm>
    </dsp:sp>
    <dsp:sp modelId="{4018937E-D2AF-44AF-BC9F-6F69B3374B5F}">
      <dsp:nvSpPr>
        <dsp:cNvPr id="0" name=""/>
        <dsp:cNvSpPr/>
      </dsp:nvSpPr>
      <dsp:spPr>
        <a:xfrm>
          <a:off x="0" y="995975"/>
          <a:ext cx="5473546" cy="0"/>
        </a:xfrm>
        <a:prstGeom prst="line">
          <a:avLst/>
        </a:prstGeom>
        <a:solidFill>
          <a:schemeClr val="accent2">
            <a:hueOff val="2572099"/>
            <a:satOff val="-1572"/>
            <a:lumOff val="-8676"/>
            <a:alphaOff val="0"/>
          </a:schemeClr>
        </a:solidFill>
        <a:ln w="12700" cap="flat" cmpd="sng" algn="ctr">
          <a:solidFill>
            <a:schemeClr val="accent2">
              <a:hueOff val="2572099"/>
              <a:satOff val="-1572"/>
              <a:lumOff val="-8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A0A3C-B08E-4FEF-98DF-C3B9A2522E27}">
      <dsp:nvSpPr>
        <dsp:cNvPr id="0" name=""/>
        <dsp:cNvSpPr/>
      </dsp:nvSpPr>
      <dsp:spPr>
        <a:xfrm>
          <a:off x="0" y="995975"/>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Tokyo is the most populated city in the world as of 2024</a:t>
          </a:r>
          <a:br>
            <a:rPr lang="en-US" sz="1600" kern="1200"/>
          </a:br>
          <a:endParaRPr lang="en-US" sz="1600" kern="1200"/>
        </a:p>
      </dsp:txBody>
      <dsp:txXfrm>
        <a:off x="0" y="995975"/>
        <a:ext cx="5473546" cy="995368"/>
      </dsp:txXfrm>
    </dsp:sp>
    <dsp:sp modelId="{8283E7CC-C319-4B2F-9D73-D3E42954C0C1}">
      <dsp:nvSpPr>
        <dsp:cNvPr id="0" name=""/>
        <dsp:cNvSpPr/>
      </dsp:nvSpPr>
      <dsp:spPr>
        <a:xfrm>
          <a:off x="0" y="1991343"/>
          <a:ext cx="5473546" cy="0"/>
        </a:xfrm>
        <a:prstGeom prst="line">
          <a:avLst/>
        </a:prstGeom>
        <a:solidFill>
          <a:schemeClr val="accent2">
            <a:hueOff val="5144199"/>
            <a:satOff val="-3143"/>
            <a:lumOff val="-17351"/>
            <a:alphaOff val="0"/>
          </a:schemeClr>
        </a:solidFill>
        <a:ln w="12700" cap="flat" cmpd="sng" algn="ctr">
          <a:solidFill>
            <a:schemeClr val="accent2">
              <a:hueOff val="5144199"/>
              <a:satOff val="-3143"/>
              <a:lumOff val="-173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9B5801-863B-4029-BC4E-1B1B1CAAF779}">
      <dsp:nvSpPr>
        <dsp:cNvPr id="0" name=""/>
        <dsp:cNvSpPr/>
      </dsp:nvSpPr>
      <dsp:spPr>
        <a:xfrm>
          <a:off x="0" y="1991343"/>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Palestine and Qatar are rated the least populated countries in 2024.</a:t>
          </a:r>
          <a:br>
            <a:rPr lang="en-US" sz="1600" kern="1200"/>
          </a:br>
          <a:endParaRPr lang="en-US" sz="1600" kern="1200"/>
        </a:p>
      </dsp:txBody>
      <dsp:txXfrm>
        <a:off x="0" y="1991343"/>
        <a:ext cx="5473546" cy="995368"/>
      </dsp:txXfrm>
    </dsp:sp>
    <dsp:sp modelId="{886697DE-CB7E-430B-9088-A70F72BB3574}">
      <dsp:nvSpPr>
        <dsp:cNvPr id="0" name=""/>
        <dsp:cNvSpPr/>
      </dsp:nvSpPr>
      <dsp:spPr>
        <a:xfrm>
          <a:off x="0" y="2986712"/>
          <a:ext cx="5473546" cy="0"/>
        </a:xfrm>
        <a:prstGeom prst="line">
          <a:avLst/>
        </a:prstGeom>
        <a:solidFill>
          <a:schemeClr val="accent2">
            <a:hueOff val="7716299"/>
            <a:satOff val="-4715"/>
            <a:lumOff val="-26026"/>
            <a:alphaOff val="0"/>
          </a:schemeClr>
        </a:solidFill>
        <a:ln w="12700" cap="flat" cmpd="sng" algn="ctr">
          <a:solidFill>
            <a:schemeClr val="accent2">
              <a:hueOff val="7716299"/>
              <a:satOff val="-4715"/>
              <a:lumOff val="-260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4DA543-2D30-4E30-88CA-87CB5AE40804}">
      <dsp:nvSpPr>
        <dsp:cNvPr id="0" name=""/>
        <dsp:cNvSpPr/>
      </dsp:nvSpPr>
      <dsp:spPr>
        <a:xfrm>
          <a:off x="0" y="2986712"/>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Huambo and Amara are rated the least populated countries in 2024.</a:t>
          </a:r>
          <a:br>
            <a:rPr lang="en-US" sz="1600" kern="1200"/>
          </a:br>
          <a:endParaRPr lang="en-US" sz="1600" kern="1200"/>
        </a:p>
      </dsp:txBody>
      <dsp:txXfrm>
        <a:off x="0" y="2986712"/>
        <a:ext cx="5473546" cy="995368"/>
      </dsp:txXfrm>
    </dsp:sp>
    <dsp:sp modelId="{46BC469E-8175-47E5-A136-59C52FB6B985}">
      <dsp:nvSpPr>
        <dsp:cNvPr id="0" name=""/>
        <dsp:cNvSpPr/>
      </dsp:nvSpPr>
      <dsp:spPr>
        <a:xfrm>
          <a:off x="0" y="3982080"/>
          <a:ext cx="5473546" cy="0"/>
        </a:xfrm>
        <a:prstGeom prst="line">
          <a:avLst/>
        </a:prstGeom>
        <a:solidFill>
          <a:schemeClr val="accent2">
            <a:hueOff val="10288398"/>
            <a:satOff val="-6286"/>
            <a:lumOff val="-34702"/>
            <a:alphaOff val="0"/>
          </a:schemeClr>
        </a:solidFill>
        <a:ln w="12700" cap="flat" cmpd="sng" algn="ctr">
          <a:solidFill>
            <a:schemeClr val="accent2">
              <a:hueOff val="10288398"/>
              <a:satOff val="-6286"/>
              <a:lumOff val="-347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94A29-8D23-44F8-A3F5-531D3645158D}">
      <dsp:nvSpPr>
        <dsp:cNvPr id="0" name=""/>
        <dsp:cNvSpPr/>
      </dsp:nvSpPr>
      <dsp:spPr>
        <a:xfrm>
          <a:off x="0" y="3982080"/>
          <a:ext cx="5473546" cy="995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Though Nigeria is rated number Number 7 in the ranking, their growth rate is above 80% and are Number 3 in the List of highest growth rate from 2023 and 2024.</a:t>
          </a:r>
        </a:p>
      </dsp:txBody>
      <dsp:txXfrm>
        <a:off x="0" y="3982080"/>
        <a:ext cx="5473546" cy="9953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8/21/2024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7070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8/21/2024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552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8/21/2024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2406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8/21/2024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8100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8/21/2024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6834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8/21/2024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8410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8/21/2024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507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8/21/2024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4276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8/21/2024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4425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8/21/2024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93831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8/21/2024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7788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8/21/2024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70010869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sv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sv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sv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sv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435555-9F48-46E4-98A4-3F05E6262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02EC405-574B-48DE-B2CF-0B8D17D19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076405" cy="6858000"/>
          </a:xfrm>
          <a:custGeom>
            <a:avLst/>
            <a:gdLst>
              <a:gd name="connsiteX0" fmla="*/ 8197054 w 9076405"/>
              <a:gd name="connsiteY0" fmla="*/ 0 h 6858000"/>
              <a:gd name="connsiteX1" fmla="*/ 9061862 w 9076405"/>
              <a:gd name="connsiteY1" fmla="*/ 0 h 6858000"/>
              <a:gd name="connsiteX2" fmla="*/ 9072171 w 9076405"/>
              <a:gd name="connsiteY2" fmla="*/ 42969 h 6858000"/>
              <a:gd name="connsiteX3" fmla="*/ 9061086 w 9076405"/>
              <a:gd name="connsiteY3" fmla="*/ 219852 h 6858000"/>
              <a:gd name="connsiteX4" fmla="*/ 8514465 w 9076405"/>
              <a:gd name="connsiteY4" fmla="*/ 535443 h 6858000"/>
              <a:gd name="connsiteX5" fmla="*/ 8184352 w 9076405"/>
              <a:gd name="connsiteY5" fmla="*/ 78052 h 6858000"/>
              <a:gd name="connsiteX6" fmla="*/ 0 w 9076405"/>
              <a:gd name="connsiteY6" fmla="*/ 0 h 6858000"/>
              <a:gd name="connsiteX7" fmla="*/ 3349752 w 9076405"/>
              <a:gd name="connsiteY7" fmla="*/ 0 h 6858000"/>
              <a:gd name="connsiteX8" fmla="*/ 3911561 w 9076405"/>
              <a:gd name="connsiteY8" fmla="*/ 0 h 6858000"/>
              <a:gd name="connsiteX9" fmla="*/ 6673977 w 9076405"/>
              <a:gd name="connsiteY9" fmla="*/ 0 h 6858000"/>
              <a:gd name="connsiteX10" fmla="*/ 7578625 w 9076405"/>
              <a:gd name="connsiteY10" fmla="*/ 0 h 6858000"/>
              <a:gd name="connsiteX11" fmla="*/ 7570501 w 9076405"/>
              <a:gd name="connsiteY11" fmla="*/ 184996 h 6858000"/>
              <a:gd name="connsiteX12" fmla="*/ 7573528 w 9076405"/>
              <a:gd name="connsiteY12" fmla="*/ 419995 h 6858000"/>
              <a:gd name="connsiteX13" fmla="*/ 8021490 w 9076405"/>
              <a:gd name="connsiteY13" fmla="*/ 1068099 h 6858000"/>
              <a:gd name="connsiteX14" fmla="*/ 8469357 w 9076405"/>
              <a:gd name="connsiteY14" fmla="*/ 2589405 h 6858000"/>
              <a:gd name="connsiteX15" fmla="*/ 8023364 w 9076405"/>
              <a:gd name="connsiteY15" fmla="*/ 3164269 h 6858000"/>
              <a:gd name="connsiteX16" fmla="*/ 7864972 w 9076405"/>
              <a:gd name="connsiteY16" fmla="*/ 4641255 h 6858000"/>
              <a:gd name="connsiteX17" fmla="*/ 8476703 w 9076405"/>
              <a:gd name="connsiteY17" fmla="*/ 5670858 h 6858000"/>
              <a:gd name="connsiteX18" fmla="*/ 8762275 w 9076405"/>
              <a:gd name="connsiteY18" fmla="*/ 6707670 h 6858000"/>
              <a:gd name="connsiteX19" fmla="*/ 8764648 w 9076405"/>
              <a:gd name="connsiteY19" fmla="*/ 6858000 h 6858000"/>
              <a:gd name="connsiteX20" fmla="*/ 6673977 w 9076405"/>
              <a:gd name="connsiteY20" fmla="*/ 6858000 h 6858000"/>
              <a:gd name="connsiteX21" fmla="*/ 3349752 w 9076405"/>
              <a:gd name="connsiteY21" fmla="*/ 6858000 h 6858000"/>
              <a:gd name="connsiteX22" fmla="*/ 0 w 9076405"/>
              <a:gd name="connsiteY2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076405" h="6858000">
                <a:moveTo>
                  <a:pt x="8197054" y="0"/>
                </a:moveTo>
                <a:lnTo>
                  <a:pt x="9061862" y="0"/>
                </a:lnTo>
                <a:lnTo>
                  <a:pt x="9072171" y="42969"/>
                </a:lnTo>
                <a:cubicBezTo>
                  <a:pt x="9080167" y="100391"/>
                  <a:pt x="9077036" y="160329"/>
                  <a:pt x="9061086" y="219852"/>
                </a:cubicBezTo>
                <a:cubicBezTo>
                  <a:pt x="8997289" y="457945"/>
                  <a:pt x="8752559" y="599240"/>
                  <a:pt x="8514465" y="535443"/>
                </a:cubicBezTo>
                <a:cubicBezTo>
                  <a:pt x="8306134" y="479621"/>
                  <a:pt x="8171913" y="285271"/>
                  <a:pt x="8184352" y="78052"/>
                </a:cubicBezTo>
                <a:close/>
                <a:moveTo>
                  <a:pt x="0" y="0"/>
                </a:moveTo>
                <a:lnTo>
                  <a:pt x="3349752" y="0"/>
                </a:lnTo>
                <a:lnTo>
                  <a:pt x="3911561" y="0"/>
                </a:lnTo>
                <a:lnTo>
                  <a:pt x="6673977" y="0"/>
                </a:lnTo>
                <a:lnTo>
                  <a:pt x="7578625" y="0"/>
                </a:lnTo>
                <a:lnTo>
                  <a:pt x="7570501" y="184996"/>
                </a:lnTo>
                <a:cubicBezTo>
                  <a:pt x="7569143" y="263520"/>
                  <a:pt x="7570016" y="341910"/>
                  <a:pt x="7573528" y="419995"/>
                </a:cubicBezTo>
                <a:cubicBezTo>
                  <a:pt x="7586717" y="709488"/>
                  <a:pt x="7815378" y="891535"/>
                  <a:pt x="8021490" y="1068099"/>
                </a:cubicBezTo>
                <a:cubicBezTo>
                  <a:pt x="8535280" y="1508061"/>
                  <a:pt x="8710126" y="2032158"/>
                  <a:pt x="8469357" y="2589405"/>
                </a:cubicBezTo>
                <a:cubicBezTo>
                  <a:pt x="8375983" y="2805523"/>
                  <a:pt x="8194428" y="2993264"/>
                  <a:pt x="8023364" y="3164269"/>
                </a:cubicBezTo>
                <a:cubicBezTo>
                  <a:pt x="7564570" y="3622744"/>
                  <a:pt x="7583369" y="4154456"/>
                  <a:pt x="7864972" y="4641255"/>
                </a:cubicBezTo>
                <a:cubicBezTo>
                  <a:pt x="8065592" y="4986832"/>
                  <a:pt x="8306148" y="5311556"/>
                  <a:pt x="8476703" y="5670858"/>
                </a:cubicBezTo>
                <a:cubicBezTo>
                  <a:pt x="8642754" y="6019042"/>
                  <a:pt x="8741273" y="6366409"/>
                  <a:pt x="8762275" y="6707670"/>
                </a:cubicBezTo>
                <a:lnTo>
                  <a:pt x="8764648" y="6858000"/>
                </a:lnTo>
                <a:lnTo>
                  <a:pt x="6673977" y="6858000"/>
                </a:lnTo>
                <a:lnTo>
                  <a:pt x="3349752"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41248" y="1634546"/>
            <a:ext cx="6273927" cy="4149945"/>
          </a:xfrm>
        </p:spPr>
        <p:txBody>
          <a:bodyPr>
            <a:normAutofit/>
          </a:bodyPr>
          <a:lstStyle/>
          <a:p>
            <a:r>
              <a:rPr lang="en-US" sz="7200" dirty="0"/>
              <a:t>CHIAMAKA UKWUOMA</a:t>
            </a:r>
            <a:endParaRPr lang="en-US" sz="7200" dirty="0">
              <a:cs typeface="Posterama"/>
            </a:endParaRPr>
          </a:p>
        </p:txBody>
      </p:sp>
      <p:sp>
        <p:nvSpPr>
          <p:cNvPr id="3" name="Subtitle 2"/>
          <p:cNvSpPr>
            <a:spLocks noGrp="1"/>
          </p:cNvSpPr>
          <p:nvPr>
            <p:ph type="subTitle" idx="1"/>
          </p:nvPr>
        </p:nvSpPr>
        <p:spPr>
          <a:xfrm>
            <a:off x="841248" y="552783"/>
            <a:ext cx="6273927" cy="847392"/>
          </a:xfrm>
        </p:spPr>
        <p:txBody>
          <a:bodyPr vert="horz" lIns="91440" tIns="45720" rIns="91440" bIns="45720" rtlCol="0" anchor="ctr">
            <a:normAutofit/>
          </a:bodyPr>
          <a:lstStyle/>
          <a:p>
            <a:r>
              <a:rPr lang="en-US" b="1" dirty="0"/>
              <a:t>ALT/SOD/023/1017</a:t>
            </a:r>
          </a:p>
        </p:txBody>
      </p:sp>
      <p:pic>
        <p:nvPicPr>
          <p:cNvPr id="4" name="Graphic 3">
            <a:extLst>
              <a:ext uri="{FF2B5EF4-FFF2-40B4-BE49-F238E27FC236}">
                <a16:creationId xmlns:a16="http://schemas.microsoft.com/office/drawing/2014/main" id="{E1F35F2B-1AD9-AC26-980B-F06C183AE2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2933B-D3A0-821D-432D-0E07EE2535D9}"/>
              </a:ext>
            </a:extLst>
          </p:cNvPr>
          <p:cNvSpPr txBox="1"/>
          <p:nvPr/>
        </p:nvSpPr>
        <p:spPr>
          <a:xfrm>
            <a:off x="3502325" y="-5751"/>
            <a:ext cx="52017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rial"/>
                <a:cs typeface="Arial"/>
              </a:rPr>
              <a:t>Visualizations to support the findings</a:t>
            </a:r>
            <a:endParaRPr lang="en-US" sz="2000" b="1" dirty="0"/>
          </a:p>
        </p:txBody>
      </p:sp>
      <p:pic>
        <p:nvPicPr>
          <p:cNvPr id="3" name="Picture 2" descr="A screenshot of a graph&#10;&#10;Description automatically generated">
            <a:extLst>
              <a:ext uri="{FF2B5EF4-FFF2-40B4-BE49-F238E27FC236}">
                <a16:creationId xmlns:a16="http://schemas.microsoft.com/office/drawing/2014/main" id="{D82DC9D4-5F7C-0A62-0A98-4B1C72295B28}"/>
              </a:ext>
            </a:extLst>
          </p:cNvPr>
          <p:cNvPicPr>
            <a:picLocks noChangeAspect="1"/>
          </p:cNvPicPr>
          <p:nvPr/>
        </p:nvPicPr>
        <p:blipFill>
          <a:blip r:embed="rId2"/>
          <a:stretch>
            <a:fillRect/>
          </a:stretch>
        </p:blipFill>
        <p:spPr>
          <a:xfrm>
            <a:off x="1498031" y="591720"/>
            <a:ext cx="9584125" cy="6264034"/>
          </a:xfrm>
          <a:prstGeom prst="rect">
            <a:avLst/>
          </a:prstGeom>
        </p:spPr>
      </p:pic>
      <p:pic>
        <p:nvPicPr>
          <p:cNvPr id="5" name="Graphic 4">
            <a:extLst>
              <a:ext uri="{FF2B5EF4-FFF2-40B4-BE49-F238E27FC236}">
                <a16:creationId xmlns:a16="http://schemas.microsoft.com/office/drawing/2014/main" id="{E3DF2345-2E5F-F41A-8B06-7362E73A3F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144386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692933B-D3A0-821D-432D-0E07EE2535D9}"/>
              </a:ext>
            </a:extLst>
          </p:cNvPr>
          <p:cNvSpPr txBox="1"/>
          <p:nvPr/>
        </p:nvSpPr>
        <p:spPr>
          <a:xfrm>
            <a:off x="609600" y="557784"/>
            <a:ext cx="10972800" cy="13255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kern="1200">
                <a:solidFill>
                  <a:schemeClr val="tx1"/>
                </a:solidFill>
                <a:latin typeface="+mj-lt"/>
                <a:ea typeface="+mj-ea"/>
                <a:cs typeface="+mj-cs"/>
              </a:rPr>
              <a:t>Recommendations based on the analytics.</a:t>
            </a:r>
          </a:p>
        </p:txBody>
      </p:sp>
      <p:pic>
        <p:nvPicPr>
          <p:cNvPr id="5" name="Graphic 4">
            <a:extLst>
              <a:ext uri="{FF2B5EF4-FFF2-40B4-BE49-F238E27FC236}">
                <a16:creationId xmlns:a16="http://schemas.microsoft.com/office/drawing/2014/main" id="{71408259-6BCA-6137-964A-F0317D21E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graphicFrame>
        <p:nvGraphicFramePr>
          <p:cNvPr id="7" name="TextBox 3">
            <a:extLst>
              <a:ext uri="{FF2B5EF4-FFF2-40B4-BE49-F238E27FC236}">
                <a16:creationId xmlns:a16="http://schemas.microsoft.com/office/drawing/2014/main" id="{A8B01ABB-57F1-21DA-206C-CE7B8421BA87}"/>
              </a:ext>
            </a:extLst>
          </p:cNvPr>
          <p:cNvGraphicFramePr/>
          <p:nvPr>
            <p:extLst>
              <p:ext uri="{D42A27DB-BD31-4B8C-83A1-F6EECF244321}">
                <p14:modId xmlns:p14="http://schemas.microsoft.com/office/powerpoint/2010/main" val="425200784"/>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840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7946362-F87D-406E-9BE2-BFDDA8EBA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DFAA851-CE89-4052-BF16-6B7782DA5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63816" cy="6858000"/>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97EB59C-D7DB-4814-4D2A-F54FC651D253}"/>
              </a:ext>
            </a:extLst>
          </p:cNvPr>
          <p:cNvSpPr txBox="1"/>
          <p:nvPr/>
        </p:nvSpPr>
        <p:spPr>
          <a:xfrm>
            <a:off x="532435" y="2304215"/>
            <a:ext cx="5019675" cy="248300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spcBef>
                <a:spcPct val="0"/>
              </a:spcBef>
              <a:spcAft>
                <a:spcPts val="600"/>
              </a:spcAft>
            </a:pPr>
            <a:r>
              <a:rPr lang="en-US" sz="5400" b="1" dirty="0">
                <a:latin typeface="+mj-lt"/>
                <a:ea typeface="+mj-ea"/>
                <a:cs typeface="+mj-cs"/>
              </a:rPr>
              <a:t>World Population</a:t>
            </a:r>
          </a:p>
          <a:p>
            <a:pPr>
              <a:spcBef>
                <a:spcPct val="0"/>
              </a:spcBef>
              <a:spcAft>
                <a:spcPts val="600"/>
              </a:spcAft>
            </a:pPr>
            <a:r>
              <a:rPr lang="en-US" sz="5400" b="1" dirty="0">
                <a:latin typeface="+mj-lt"/>
                <a:ea typeface="+mj-ea"/>
                <a:cs typeface="Posterama"/>
              </a:rPr>
              <a:t>Database</a:t>
            </a:r>
          </a:p>
        </p:txBody>
      </p:sp>
      <p:pic>
        <p:nvPicPr>
          <p:cNvPr id="4" name="Graphic 3">
            <a:extLst>
              <a:ext uri="{FF2B5EF4-FFF2-40B4-BE49-F238E27FC236}">
                <a16:creationId xmlns:a16="http://schemas.microsoft.com/office/drawing/2014/main" id="{C3ABF092-AFED-AB55-96F3-C9A5832F4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17241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83B9557-3134-E3D8-85C7-B5190B0DBFC0}"/>
              </a:ext>
            </a:extLst>
          </p:cNvPr>
          <p:cNvSpPr txBox="1"/>
          <p:nvPr/>
        </p:nvSpPr>
        <p:spPr>
          <a:xfrm>
            <a:off x="609600" y="557784"/>
            <a:ext cx="10972800" cy="144639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400" b="1" kern="1200">
                <a:solidFill>
                  <a:schemeClr val="tx1"/>
                </a:solidFill>
                <a:latin typeface="+mj-lt"/>
                <a:ea typeface="+mj-ea"/>
                <a:cs typeface="+mj-cs"/>
              </a:rPr>
              <a:t>Project Overview</a:t>
            </a:r>
          </a:p>
        </p:txBody>
      </p:sp>
      <p:pic>
        <p:nvPicPr>
          <p:cNvPr id="3" name="Graphic 2">
            <a:extLst>
              <a:ext uri="{FF2B5EF4-FFF2-40B4-BE49-F238E27FC236}">
                <a16:creationId xmlns:a16="http://schemas.microsoft.com/office/drawing/2014/main" id="{BA1B3EA0-CDDB-5B39-506F-3C74F2A2DE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graphicFrame>
        <p:nvGraphicFramePr>
          <p:cNvPr id="7" name="TextBox 4">
            <a:extLst>
              <a:ext uri="{FF2B5EF4-FFF2-40B4-BE49-F238E27FC236}">
                <a16:creationId xmlns:a16="http://schemas.microsoft.com/office/drawing/2014/main" id="{BFE45304-F59F-3646-E920-ED9E6AA5411B}"/>
              </a:ext>
            </a:extLst>
          </p:cNvPr>
          <p:cNvGraphicFramePr/>
          <p:nvPr>
            <p:extLst>
              <p:ext uri="{D42A27DB-BD31-4B8C-83A1-F6EECF244321}">
                <p14:modId xmlns:p14="http://schemas.microsoft.com/office/powerpoint/2010/main" val="2172686027"/>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8761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358F429-1073-433F-9717-82F8E7302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EA1BDE-165E-4C2F-9EC8-175132C00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53060"/>
          </a:xfrm>
          <a:custGeom>
            <a:avLst/>
            <a:gdLst>
              <a:gd name="connsiteX0" fmla="*/ 8927594 w 12188952"/>
              <a:gd name="connsiteY0" fmla="*/ 2809493 h 3253060"/>
              <a:gd name="connsiteX1" fmla="*/ 9140086 w 12188952"/>
              <a:gd name="connsiteY1" fmla="*/ 2932121 h 3253060"/>
              <a:gd name="connsiteX2" fmla="*/ 9040501 w 12188952"/>
              <a:gd name="connsiteY2" fmla="*/ 3229737 h 3253060"/>
              <a:gd name="connsiteX3" fmla="*/ 8742936 w 12188952"/>
              <a:gd name="connsiteY3" fmla="*/ 3130008 h 3253060"/>
              <a:gd name="connsiteX4" fmla="*/ 8842520 w 12188952"/>
              <a:gd name="connsiteY4" fmla="*/ 2832393 h 3253060"/>
              <a:gd name="connsiteX5" fmla="*/ 8927594 w 12188952"/>
              <a:gd name="connsiteY5" fmla="*/ 2809493 h 3253060"/>
              <a:gd name="connsiteX6" fmla="*/ 9839594 w 12188952"/>
              <a:gd name="connsiteY6" fmla="*/ 2254502 h 3253060"/>
              <a:gd name="connsiteX7" fmla="*/ 10269162 w 12188952"/>
              <a:gd name="connsiteY7" fmla="*/ 2502404 h 3253060"/>
              <a:gd name="connsiteX8" fmla="*/ 10067848 w 12188952"/>
              <a:gd name="connsiteY8" fmla="*/ 3104051 h 3253060"/>
              <a:gd name="connsiteX9" fmla="*/ 9466298 w 12188952"/>
              <a:gd name="connsiteY9" fmla="*/ 2902445 h 3253060"/>
              <a:gd name="connsiteX10" fmla="*/ 9667612 w 12188952"/>
              <a:gd name="connsiteY10" fmla="*/ 2300797 h 3253060"/>
              <a:gd name="connsiteX11" fmla="*/ 9839594 w 12188952"/>
              <a:gd name="connsiteY11" fmla="*/ 2254502 h 3253060"/>
              <a:gd name="connsiteX12" fmla="*/ 0 w 12188952"/>
              <a:gd name="connsiteY12" fmla="*/ 0 h 3253060"/>
              <a:gd name="connsiteX13" fmla="*/ 12188952 w 12188952"/>
              <a:gd name="connsiteY13" fmla="*/ 0 h 3253060"/>
              <a:gd name="connsiteX14" fmla="*/ 12188952 w 12188952"/>
              <a:gd name="connsiteY14" fmla="*/ 1905650 h 3253060"/>
              <a:gd name="connsiteX15" fmla="*/ 12120967 w 12188952"/>
              <a:gd name="connsiteY15" fmla="*/ 1946472 h 3253060"/>
              <a:gd name="connsiteX16" fmla="*/ 11074409 w 12188952"/>
              <a:gd name="connsiteY16" fmla="*/ 2037484 h 3253060"/>
              <a:gd name="connsiteX17" fmla="*/ 9864198 w 12188952"/>
              <a:gd name="connsiteY17" fmla="*/ 1887351 h 3253060"/>
              <a:gd name="connsiteX18" fmla="*/ 8991754 w 12188952"/>
              <a:gd name="connsiteY18" fmla="*/ 2414137 h 3253060"/>
              <a:gd name="connsiteX19" fmla="*/ 6991607 w 12188952"/>
              <a:gd name="connsiteY19" fmla="*/ 2871396 h 3253060"/>
              <a:gd name="connsiteX20" fmla="*/ 6284486 w 12188952"/>
              <a:gd name="connsiteY20" fmla="*/ 2249958 h 3253060"/>
              <a:gd name="connsiteX21" fmla="*/ 4389548 w 12188952"/>
              <a:gd name="connsiteY21" fmla="*/ 1928103 h 3253060"/>
              <a:gd name="connsiteX22" fmla="*/ 3011452 w 12188952"/>
              <a:gd name="connsiteY22" fmla="*/ 2635981 h 3253060"/>
              <a:gd name="connsiteX23" fmla="*/ 83366 w 12188952"/>
              <a:gd name="connsiteY23" fmla="*/ 2439064 h 3253060"/>
              <a:gd name="connsiteX24" fmla="*/ 0 w 12188952"/>
              <a:gd name="connsiteY24" fmla="*/ 2378538 h 325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88952" h="3253060">
                <a:moveTo>
                  <a:pt x="8927594" y="2809493"/>
                </a:moveTo>
                <a:cubicBezTo>
                  <a:pt x="9013893" y="2804140"/>
                  <a:pt x="9099082" y="2849829"/>
                  <a:pt x="9140086" y="2932121"/>
                </a:cubicBezTo>
                <a:cubicBezTo>
                  <a:pt x="9194758" y="3041846"/>
                  <a:pt x="9150173" y="3175092"/>
                  <a:pt x="9040501" y="3229737"/>
                </a:cubicBezTo>
                <a:cubicBezTo>
                  <a:pt x="8930831" y="3284381"/>
                  <a:pt x="8797607" y="3239732"/>
                  <a:pt x="8742936" y="3130008"/>
                </a:cubicBezTo>
                <a:cubicBezTo>
                  <a:pt x="8688263" y="3020284"/>
                  <a:pt x="8732849" y="2887038"/>
                  <a:pt x="8842520" y="2832393"/>
                </a:cubicBezTo>
                <a:cubicBezTo>
                  <a:pt x="8869938" y="2818732"/>
                  <a:pt x="8898827" y="2811276"/>
                  <a:pt x="8927594" y="2809493"/>
                </a:cubicBezTo>
                <a:close/>
                <a:moveTo>
                  <a:pt x="9839594" y="2254502"/>
                </a:moveTo>
                <a:cubicBezTo>
                  <a:pt x="10014053" y="2243682"/>
                  <a:pt x="10186270" y="2336045"/>
                  <a:pt x="10269162" y="2502404"/>
                </a:cubicBezTo>
                <a:cubicBezTo>
                  <a:pt x="10379684" y="2724217"/>
                  <a:pt x="10289552" y="2993584"/>
                  <a:pt x="10067848" y="3104051"/>
                </a:cubicBezTo>
                <a:cubicBezTo>
                  <a:pt x="9846143" y="3214519"/>
                  <a:pt x="9576819" y="3124257"/>
                  <a:pt x="9466298" y="2902445"/>
                </a:cubicBezTo>
                <a:cubicBezTo>
                  <a:pt x="9355776" y="2680632"/>
                  <a:pt x="9445908" y="2411265"/>
                  <a:pt x="9667612" y="2300797"/>
                </a:cubicBezTo>
                <a:cubicBezTo>
                  <a:pt x="9723039" y="2273180"/>
                  <a:pt x="9781442" y="2258108"/>
                  <a:pt x="9839594" y="2254502"/>
                </a:cubicBezTo>
                <a:close/>
                <a:moveTo>
                  <a:pt x="0" y="0"/>
                </a:moveTo>
                <a:lnTo>
                  <a:pt x="12188952" y="0"/>
                </a:lnTo>
                <a:lnTo>
                  <a:pt x="12188952" y="1905650"/>
                </a:lnTo>
                <a:lnTo>
                  <a:pt x="12120967" y="1946472"/>
                </a:lnTo>
                <a:cubicBezTo>
                  <a:pt x="11788993" y="2117297"/>
                  <a:pt x="11440569" y="2113011"/>
                  <a:pt x="11074409" y="2037484"/>
                </a:cubicBezTo>
                <a:cubicBezTo>
                  <a:pt x="10676141" y="1955619"/>
                  <a:pt x="10268686" y="1894040"/>
                  <a:pt x="9864198" y="1887351"/>
                </a:cubicBezTo>
                <a:cubicBezTo>
                  <a:pt x="9489288" y="1881370"/>
                  <a:pt x="9236088" y="2162088"/>
                  <a:pt x="8991754" y="2414137"/>
                </a:cubicBezTo>
                <a:cubicBezTo>
                  <a:pt x="8382906" y="3042437"/>
                  <a:pt x="7692220" y="3226501"/>
                  <a:pt x="6991607" y="2871396"/>
                </a:cubicBezTo>
                <a:cubicBezTo>
                  <a:pt x="6719890" y="2733681"/>
                  <a:pt x="6491795" y="2484385"/>
                  <a:pt x="6284486" y="2249958"/>
                </a:cubicBezTo>
                <a:cubicBezTo>
                  <a:pt x="5728685" y="1621250"/>
                  <a:pt x="5040511" y="1603258"/>
                  <a:pt x="4389548" y="1928103"/>
                </a:cubicBezTo>
                <a:cubicBezTo>
                  <a:pt x="3927375" y="2159626"/>
                  <a:pt x="3488974" y="2444363"/>
                  <a:pt x="3011452" y="2635981"/>
                </a:cubicBezTo>
                <a:cubicBezTo>
                  <a:pt x="1974772" y="3054168"/>
                  <a:pt x="970194" y="3035245"/>
                  <a:pt x="83366" y="2439064"/>
                </a:cubicBezTo>
                <a:lnTo>
                  <a:pt x="0" y="23785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A3EEBE93-956F-6ED7-1088-3B7CB650A1E7}"/>
              </a:ext>
            </a:extLst>
          </p:cNvPr>
          <p:cNvSpPr txBox="1"/>
          <p:nvPr/>
        </p:nvSpPr>
        <p:spPr>
          <a:xfrm>
            <a:off x="609600" y="557784"/>
            <a:ext cx="10972800" cy="13255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kern="1200">
                <a:solidFill>
                  <a:schemeClr val="tx1"/>
                </a:solidFill>
                <a:latin typeface="+mj-lt"/>
                <a:ea typeface="+mj-ea"/>
                <a:cs typeface="+mj-cs"/>
              </a:rPr>
              <a:t>Methodology and steps taken for data exploration and analysis.</a:t>
            </a:r>
          </a:p>
        </p:txBody>
      </p:sp>
      <p:pic>
        <p:nvPicPr>
          <p:cNvPr id="7" name="Graphic 6">
            <a:extLst>
              <a:ext uri="{FF2B5EF4-FFF2-40B4-BE49-F238E27FC236}">
                <a16:creationId xmlns:a16="http://schemas.microsoft.com/office/drawing/2014/main" id="{36DDBE57-CA3C-4A67-82A7-D57389327C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graphicFrame>
        <p:nvGraphicFramePr>
          <p:cNvPr id="9" name="TextBox 3">
            <a:extLst>
              <a:ext uri="{FF2B5EF4-FFF2-40B4-BE49-F238E27FC236}">
                <a16:creationId xmlns:a16="http://schemas.microsoft.com/office/drawing/2014/main" id="{3483904A-E826-4996-CBF8-DAED6E4CCE1C}"/>
              </a:ext>
            </a:extLst>
          </p:cNvPr>
          <p:cNvGraphicFramePr/>
          <p:nvPr>
            <p:extLst>
              <p:ext uri="{D42A27DB-BD31-4B8C-83A1-F6EECF244321}">
                <p14:modId xmlns:p14="http://schemas.microsoft.com/office/powerpoint/2010/main" val="785222712"/>
              </p:ext>
            </p:extLst>
          </p:nvPr>
        </p:nvGraphicFramePr>
        <p:xfrm>
          <a:off x="609600" y="2888978"/>
          <a:ext cx="10972800" cy="3253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0726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4F7313E3-4D25-DEEB-27BC-41296497D840}"/>
              </a:ext>
            </a:extLst>
          </p:cNvPr>
          <p:cNvSpPr txBox="1"/>
          <p:nvPr/>
        </p:nvSpPr>
        <p:spPr>
          <a:xfrm>
            <a:off x="562271" y="810563"/>
            <a:ext cx="3705572" cy="54092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4400" b="1" kern="1200">
                <a:solidFill>
                  <a:schemeClr val="tx1"/>
                </a:solidFill>
                <a:latin typeface="+mj-lt"/>
                <a:ea typeface="+mj-ea"/>
                <a:cs typeface="+mj-cs"/>
              </a:rPr>
              <a:t>Key insights derived from the analytics</a:t>
            </a:r>
          </a:p>
        </p:txBody>
      </p:sp>
      <p:graphicFrame>
        <p:nvGraphicFramePr>
          <p:cNvPr id="10" name="TextBox 7">
            <a:extLst>
              <a:ext uri="{FF2B5EF4-FFF2-40B4-BE49-F238E27FC236}">
                <a16:creationId xmlns:a16="http://schemas.microsoft.com/office/drawing/2014/main" id="{29B2345C-D54B-5060-89D4-87C50BDD82C6}"/>
              </a:ext>
            </a:extLst>
          </p:cNvPr>
          <p:cNvGraphicFramePr/>
          <p:nvPr>
            <p:extLst>
              <p:ext uri="{D42A27DB-BD31-4B8C-83A1-F6EECF244321}">
                <p14:modId xmlns:p14="http://schemas.microsoft.com/office/powerpoint/2010/main" val="1119118494"/>
              </p:ext>
            </p:extLst>
          </p:nvPr>
        </p:nvGraphicFramePr>
        <p:xfrm>
          <a:off x="6098674" y="939126"/>
          <a:ext cx="5473546" cy="49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Graphic 20">
            <a:extLst>
              <a:ext uri="{FF2B5EF4-FFF2-40B4-BE49-F238E27FC236}">
                <a16:creationId xmlns:a16="http://schemas.microsoft.com/office/drawing/2014/main" id="{6E17DFB4-D391-277C-11DE-CC63318F66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556229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313E3-4D25-DEEB-27BC-41296497D840}"/>
              </a:ext>
            </a:extLst>
          </p:cNvPr>
          <p:cNvSpPr txBox="1"/>
          <p:nvPr/>
        </p:nvSpPr>
        <p:spPr>
          <a:xfrm>
            <a:off x="883555" y="-5751"/>
            <a:ext cx="96082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262626"/>
                </a:solidFill>
                <a:latin typeface="Arial"/>
                <a:cs typeface="Arial"/>
              </a:rPr>
              <a:t>Visualizations to support the findings</a:t>
            </a:r>
            <a:endParaRPr lang="en-US" dirty="0"/>
          </a:p>
        </p:txBody>
      </p:sp>
      <p:pic>
        <p:nvPicPr>
          <p:cNvPr id="3" name="Picture 2" descr="A screenshot of a graph&#10;&#10;Description automatically generated">
            <a:extLst>
              <a:ext uri="{FF2B5EF4-FFF2-40B4-BE49-F238E27FC236}">
                <a16:creationId xmlns:a16="http://schemas.microsoft.com/office/drawing/2014/main" id="{C8FC5E17-D9DC-96F7-3D42-7B9FFD8A8FA4}"/>
              </a:ext>
            </a:extLst>
          </p:cNvPr>
          <p:cNvPicPr>
            <a:picLocks noChangeAspect="1"/>
          </p:cNvPicPr>
          <p:nvPr/>
        </p:nvPicPr>
        <p:blipFill>
          <a:blip r:embed="rId2"/>
          <a:stretch>
            <a:fillRect/>
          </a:stretch>
        </p:blipFill>
        <p:spPr>
          <a:xfrm>
            <a:off x="1101665" y="698111"/>
            <a:ext cx="9197914" cy="6022495"/>
          </a:xfrm>
          <a:prstGeom prst="rect">
            <a:avLst/>
          </a:prstGeom>
        </p:spPr>
      </p:pic>
      <p:pic>
        <p:nvPicPr>
          <p:cNvPr id="4" name="Graphic 3">
            <a:extLst>
              <a:ext uri="{FF2B5EF4-FFF2-40B4-BE49-F238E27FC236}">
                <a16:creationId xmlns:a16="http://schemas.microsoft.com/office/drawing/2014/main" id="{70AA6631-35FC-6292-31CF-ACDCC2DA51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357582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313E3-4D25-DEEB-27BC-41296497D840}"/>
              </a:ext>
            </a:extLst>
          </p:cNvPr>
          <p:cNvSpPr txBox="1"/>
          <p:nvPr/>
        </p:nvSpPr>
        <p:spPr>
          <a:xfrm>
            <a:off x="883555" y="-5751"/>
            <a:ext cx="96082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262626"/>
                </a:solidFill>
                <a:latin typeface="Arial"/>
                <a:cs typeface="Arial"/>
              </a:rPr>
              <a:t>Visualizations to support the findings</a:t>
            </a:r>
            <a:endParaRPr lang="en-US" dirty="0"/>
          </a:p>
        </p:txBody>
      </p:sp>
      <p:pic>
        <p:nvPicPr>
          <p:cNvPr id="2" name="Picture 1" descr="A screenshot of a computer screen&#10;&#10;Description automatically generated">
            <a:extLst>
              <a:ext uri="{FF2B5EF4-FFF2-40B4-BE49-F238E27FC236}">
                <a16:creationId xmlns:a16="http://schemas.microsoft.com/office/drawing/2014/main" id="{BE2EF54C-954B-F5AC-0175-3F992AB1F638}"/>
              </a:ext>
            </a:extLst>
          </p:cNvPr>
          <p:cNvPicPr>
            <a:picLocks noChangeAspect="1"/>
          </p:cNvPicPr>
          <p:nvPr/>
        </p:nvPicPr>
        <p:blipFill>
          <a:blip r:embed="rId2"/>
          <a:stretch>
            <a:fillRect/>
          </a:stretch>
        </p:blipFill>
        <p:spPr>
          <a:xfrm>
            <a:off x="1331703" y="904067"/>
            <a:ext cx="8737839" cy="5639339"/>
          </a:xfrm>
          <a:prstGeom prst="rect">
            <a:avLst/>
          </a:prstGeom>
        </p:spPr>
      </p:pic>
      <p:pic>
        <p:nvPicPr>
          <p:cNvPr id="4" name="Graphic 3">
            <a:extLst>
              <a:ext uri="{FF2B5EF4-FFF2-40B4-BE49-F238E27FC236}">
                <a16:creationId xmlns:a16="http://schemas.microsoft.com/office/drawing/2014/main" id="{3DE21DCE-906B-A634-7381-9EF9B24AD6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11932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313E3-4D25-DEEB-27BC-41296497D840}"/>
              </a:ext>
            </a:extLst>
          </p:cNvPr>
          <p:cNvSpPr txBox="1"/>
          <p:nvPr/>
        </p:nvSpPr>
        <p:spPr>
          <a:xfrm>
            <a:off x="883555" y="-5751"/>
            <a:ext cx="96082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262626"/>
                </a:solidFill>
                <a:latin typeface="Arial"/>
                <a:cs typeface="Arial"/>
              </a:rPr>
              <a:t>Visualizations to support the findings</a:t>
            </a:r>
            <a:endParaRPr lang="en-US" dirty="0"/>
          </a:p>
        </p:txBody>
      </p:sp>
      <p:pic>
        <p:nvPicPr>
          <p:cNvPr id="3" name="Picture 2" descr="A screenshot of a graph&#10;&#10;Description automatically generated">
            <a:extLst>
              <a:ext uri="{FF2B5EF4-FFF2-40B4-BE49-F238E27FC236}">
                <a16:creationId xmlns:a16="http://schemas.microsoft.com/office/drawing/2014/main" id="{C0B25D0A-B7CD-EAF3-3CF3-91C55D1DBABA}"/>
              </a:ext>
            </a:extLst>
          </p:cNvPr>
          <p:cNvPicPr>
            <a:picLocks noChangeAspect="1"/>
          </p:cNvPicPr>
          <p:nvPr/>
        </p:nvPicPr>
        <p:blipFill>
          <a:blip r:embed="rId2"/>
          <a:stretch>
            <a:fillRect/>
          </a:stretch>
        </p:blipFill>
        <p:spPr>
          <a:xfrm>
            <a:off x="1071383" y="490718"/>
            <a:ext cx="9244102" cy="5876565"/>
          </a:xfrm>
          <a:prstGeom prst="rect">
            <a:avLst/>
          </a:prstGeom>
        </p:spPr>
      </p:pic>
      <p:pic>
        <p:nvPicPr>
          <p:cNvPr id="4" name="Graphic 3">
            <a:extLst>
              <a:ext uri="{FF2B5EF4-FFF2-40B4-BE49-F238E27FC236}">
                <a16:creationId xmlns:a16="http://schemas.microsoft.com/office/drawing/2014/main" id="{146EBDF0-AA12-4785-06E1-E9AB8ACA8A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369074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7946362-F87D-406E-9BE2-BFDDA8EBA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DFAA851-CE89-4052-BF16-6B7782DA5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63816" cy="6858000"/>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97EB59C-D7DB-4814-4D2A-F54FC651D253}"/>
              </a:ext>
            </a:extLst>
          </p:cNvPr>
          <p:cNvSpPr txBox="1"/>
          <p:nvPr/>
        </p:nvSpPr>
        <p:spPr>
          <a:xfrm>
            <a:off x="609600" y="1850873"/>
            <a:ext cx="5019675" cy="248300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5400" b="1">
                <a:latin typeface="+mj-lt"/>
                <a:ea typeface="+mj-ea"/>
                <a:cs typeface="+mj-cs"/>
              </a:rPr>
              <a:t>Thank you!</a:t>
            </a:r>
            <a:endParaRPr lang="en-US" sz="5400">
              <a:latin typeface="+mj-lt"/>
              <a:ea typeface="+mj-ea"/>
              <a:cs typeface="+mj-cs"/>
            </a:endParaRPr>
          </a:p>
        </p:txBody>
      </p:sp>
      <p:pic>
        <p:nvPicPr>
          <p:cNvPr id="4" name="Graphic 3">
            <a:extLst>
              <a:ext uri="{FF2B5EF4-FFF2-40B4-BE49-F238E27FC236}">
                <a16:creationId xmlns:a16="http://schemas.microsoft.com/office/drawing/2014/main" id="{C3ABF092-AFED-AB55-96F3-C9A5832F4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15698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E65BFC2-BDC8-404D-8A5B-5D18A461B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A8692CD0-B857-410A-881C-A1F31FB7F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97EB59C-D7DB-4814-4D2A-F54FC651D253}"/>
              </a:ext>
            </a:extLst>
          </p:cNvPr>
          <p:cNvSpPr txBox="1"/>
          <p:nvPr/>
        </p:nvSpPr>
        <p:spPr>
          <a:xfrm>
            <a:off x="2587214" y="557783"/>
            <a:ext cx="6798833" cy="31308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5400" b="1">
                <a:latin typeface="+mj-lt"/>
                <a:ea typeface="+mj-ea"/>
                <a:cs typeface="+mj-cs"/>
              </a:rPr>
              <a:t>Chinook Database</a:t>
            </a:r>
            <a:endParaRPr lang="en-US" sz="5400">
              <a:latin typeface="+mj-lt"/>
              <a:ea typeface="+mj-ea"/>
              <a:cs typeface="+mj-cs"/>
            </a:endParaRPr>
          </a:p>
        </p:txBody>
      </p:sp>
      <p:pic>
        <p:nvPicPr>
          <p:cNvPr id="4" name="Graphic 3">
            <a:extLst>
              <a:ext uri="{FF2B5EF4-FFF2-40B4-BE49-F238E27FC236}">
                <a16:creationId xmlns:a16="http://schemas.microsoft.com/office/drawing/2014/main" id="{C3ABF092-AFED-AB55-96F3-C9A5832F4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275793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E11BE-D85C-E523-1514-0B4D53055FF3}"/>
              </a:ext>
            </a:extLst>
          </p:cNvPr>
          <p:cNvSpPr txBox="1"/>
          <p:nvPr/>
        </p:nvSpPr>
        <p:spPr>
          <a:xfrm>
            <a:off x="1579419" y="381000"/>
            <a:ext cx="90331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Arial"/>
                <a:cs typeface="Arial"/>
              </a:rPr>
              <a:t>Project Overview</a:t>
            </a:r>
          </a:p>
        </p:txBody>
      </p:sp>
      <p:pic>
        <p:nvPicPr>
          <p:cNvPr id="7" name="Graphic 6">
            <a:extLst>
              <a:ext uri="{FF2B5EF4-FFF2-40B4-BE49-F238E27FC236}">
                <a16:creationId xmlns:a16="http://schemas.microsoft.com/office/drawing/2014/main" id="{9BD84F10-6D8A-D297-FA96-409B819FB0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graphicFrame>
        <p:nvGraphicFramePr>
          <p:cNvPr id="9" name="TextBox 2">
            <a:extLst>
              <a:ext uri="{FF2B5EF4-FFF2-40B4-BE49-F238E27FC236}">
                <a16:creationId xmlns:a16="http://schemas.microsoft.com/office/drawing/2014/main" id="{480CDFA8-6485-D8D8-9D0B-B33959E893BD}"/>
              </a:ext>
            </a:extLst>
          </p:cNvPr>
          <p:cNvGraphicFramePr/>
          <p:nvPr>
            <p:extLst>
              <p:ext uri="{D42A27DB-BD31-4B8C-83A1-F6EECF244321}">
                <p14:modId xmlns:p14="http://schemas.microsoft.com/office/powerpoint/2010/main" val="187314080"/>
              </p:ext>
            </p:extLst>
          </p:nvPr>
        </p:nvGraphicFramePr>
        <p:xfrm>
          <a:off x="338046" y="377867"/>
          <a:ext cx="11849499" cy="63243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1732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56D9489-2311-E91D-C1CB-62C988FC339F}"/>
              </a:ext>
            </a:extLst>
          </p:cNvPr>
          <p:cNvPicPr>
            <a:picLocks noChangeAspect="1"/>
          </p:cNvPicPr>
          <p:nvPr/>
        </p:nvPicPr>
        <p:blipFill>
          <a:blip r:embed="rId2"/>
          <a:stretch>
            <a:fillRect/>
          </a:stretch>
        </p:blipFill>
        <p:spPr>
          <a:xfrm>
            <a:off x="491911" y="655157"/>
            <a:ext cx="10879381" cy="6086663"/>
          </a:xfrm>
          <a:prstGeom prst="rect">
            <a:avLst/>
          </a:prstGeom>
        </p:spPr>
      </p:pic>
      <p:sp>
        <p:nvSpPr>
          <p:cNvPr id="5" name="TextBox 4">
            <a:extLst>
              <a:ext uri="{FF2B5EF4-FFF2-40B4-BE49-F238E27FC236}">
                <a16:creationId xmlns:a16="http://schemas.microsoft.com/office/drawing/2014/main" id="{8378B861-0183-213B-7AEC-A8AB128CE2E5}"/>
              </a:ext>
            </a:extLst>
          </p:cNvPr>
          <p:cNvSpPr txBox="1"/>
          <p:nvPr/>
        </p:nvSpPr>
        <p:spPr>
          <a:xfrm>
            <a:off x="1552205" y="54429"/>
            <a:ext cx="90331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Arial"/>
                <a:cs typeface="Arial"/>
              </a:rPr>
              <a:t>Semantic Layer Showing the relationships</a:t>
            </a:r>
          </a:p>
        </p:txBody>
      </p:sp>
      <p:pic>
        <p:nvPicPr>
          <p:cNvPr id="4" name="Graphic 3">
            <a:extLst>
              <a:ext uri="{FF2B5EF4-FFF2-40B4-BE49-F238E27FC236}">
                <a16:creationId xmlns:a16="http://schemas.microsoft.com/office/drawing/2014/main" id="{EEAE16B0-DE28-2CDB-7642-5E7698C619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17660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A26ABB5-FED2-994D-0C52-E3C7FD93B420}"/>
              </a:ext>
            </a:extLst>
          </p:cNvPr>
          <p:cNvSpPr txBox="1"/>
          <p:nvPr/>
        </p:nvSpPr>
        <p:spPr>
          <a:xfrm>
            <a:off x="609600" y="557784"/>
            <a:ext cx="10972800" cy="13255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kern="1200">
                <a:solidFill>
                  <a:schemeClr val="tx1"/>
                </a:solidFill>
                <a:latin typeface="+mj-lt"/>
                <a:ea typeface="+mj-ea"/>
                <a:cs typeface="+mj-cs"/>
              </a:rPr>
              <a:t>Methodology and steps taken for data exploration and analysis.</a:t>
            </a:r>
          </a:p>
        </p:txBody>
      </p:sp>
      <p:pic>
        <p:nvPicPr>
          <p:cNvPr id="7" name="Graphic 6">
            <a:extLst>
              <a:ext uri="{FF2B5EF4-FFF2-40B4-BE49-F238E27FC236}">
                <a16:creationId xmlns:a16="http://schemas.microsoft.com/office/drawing/2014/main" id="{F69727C0-455C-B6F9-86A3-010698CE82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graphicFrame>
        <p:nvGraphicFramePr>
          <p:cNvPr id="9" name="TextBox 3">
            <a:extLst>
              <a:ext uri="{FF2B5EF4-FFF2-40B4-BE49-F238E27FC236}">
                <a16:creationId xmlns:a16="http://schemas.microsoft.com/office/drawing/2014/main" id="{F63CA2DC-A7A6-B234-5A30-F3404685A7C2}"/>
              </a:ext>
            </a:extLst>
          </p:cNvPr>
          <p:cNvGraphicFramePr/>
          <p:nvPr>
            <p:extLst>
              <p:ext uri="{D42A27DB-BD31-4B8C-83A1-F6EECF244321}">
                <p14:modId xmlns:p14="http://schemas.microsoft.com/office/powerpoint/2010/main" val="3211766868"/>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2023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DAF0A-E3AA-A2E7-3828-BE9AE4B80CEC}"/>
              </a:ext>
            </a:extLst>
          </p:cNvPr>
          <p:cNvSpPr txBox="1"/>
          <p:nvPr/>
        </p:nvSpPr>
        <p:spPr>
          <a:xfrm>
            <a:off x="1291872" y="231494"/>
            <a:ext cx="96082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000000"/>
                </a:solidFill>
                <a:latin typeface="Arial"/>
                <a:cs typeface="Arial"/>
              </a:rPr>
              <a:t>Key insights derived from the analytics</a:t>
            </a:r>
            <a:endParaRPr lang="en-US" sz="2400" b="1" dirty="0"/>
          </a:p>
        </p:txBody>
      </p:sp>
      <p:sp>
        <p:nvSpPr>
          <p:cNvPr id="5" name="TextBox 4">
            <a:extLst>
              <a:ext uri="{FF2B5EF4-FFF2-40B4-BE49-F238E27FC236}">
                <a16:creationId xmlns:a16="http://schemas.microsoft.com/office/drawing/2014/main" id="{9CA86DF3-C509-6991-07C5-6105B8A3B6D8}"/>
              </a:ext>
            </a:extLst>
          </p:cNvPr>
          <p:cNvSpPr txBox="1"/>
          <p:nvPr/>
        </p:nvSpPr>
        <p:spPr>
          <a:xfrm>
            <a:off x="838200" y="1143000"/>
            <a:ext cx="102870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Iron Maiden had the highest number of albums released in the stipulated time this data was collected and also made the highest sales.</a:t>
            </a:r>
            <a:br>
              <a:rPr lang="en-US" dirty="0"/>
            </a:br>
            <a:endParaRPr lang="en-US"/>
          </a:p>
          <a:p>
            <a:pPr marL="285750" indent="-285750">
              <a:buFont typeface="Arial"/>
              <a:buChar char="•"/>
            </a:pPr>
            <a:r>
              <a:rPr lang="en-US" dirty="0"/>
              <a:t>Though it is correct for Iron maiden that his album and sales were the highest, the analysis showed that the higher the amount of albums you release does not necessarily mean you'll make more sales than artists with fewer albums.</a:t>
            </a:r>
            <a:br>
              <a:rPr lang="en-US" dirty="0"/>
            </a:br>
            <a:endParaRPr lang="en-US" dirty="0"/>
          </a:p>
          <a:p>
            <a:pPr marL="285750" indent="-285750">
              <a:buFont typeface="Arial"/>
              <a:buChar char="•"/>
            </a:pPr>
            <a:r>
              <a:rPr lang="en-US" dirty="0"/>
              <a:t>The most sales were made in the year 2010. January had the most sales as well.</a:t>
            </a:r>
            <a:br>
              <a:rPr lang="en-US" dirty="0"/>
            </a:br>
            <a:endParaRPr lang="en-US" dirty="0"/>
          </a:p>
          <a:p>
            <a:pPr marL="285750" indent="-285750">
              <a:buFont typeface="Arial"/>
              <a:buChar char="•"/>
            </a:pPr>
            <a:r>
              <a:rPr lang="en-US" dirty="0"/>
              <a:t>The highest selling genre of music is Rock and MPEG audio file is the most used media type for the streaming of these tracks.</a:t>
            </a:r>
            <a:br>
              <a:rPr lang="en-US" dirty="0"/>
            </a:br>
            <a:endParaRPr lang="en-US"/>
          </a:p>
          <a:p>
            <a:pPr marL="285750" indent="-285750">
              <a:buFont typeface="Arial"/>
              <a:buChar char="•"/>
            </a:pPr>
            <a:r>
              <a:rPr lang="en-US" dirty="0"/>
              <a:t>The distribution of customers in a country has an effect on the purchase frequency of that country. Using USA as a sample, They had the highest number of customers as well as highest purchase frequency.</a:t>
            </a:r>
            <a:br>
              <a:rPr lang="en-US" dirty="0"/>
            </a:br>
            <a:endParaRPr lang="en-US" dirty="0"/>
          </a:p>
          <a:p>
            <a:pPr marL="285750" indent="-285750">
              <a:buFont typeface="Arial"/>
              <a:buChar char="•"/>
            </a:pPr>
            <a:r>
              <a:rPr lang="en-US" dirty="0"/>
              <a:t>There was no significant difference in purchase frequency when plotted again the different date metrics – years, quarters and months.</a:t>
            </a:r>
          </a:p>
        </p:txBody>
      </p:sp>
      <p:pic>
        <p:nvPicPr>
          <p:cNvPr id="4" name="Graphic 3">
            <a:extLst>
              <a:ext uri="{FF2B5EF4-FFF2-40B4-BE49-F238E27FC236}">
                <a16:creationId xmlns:a16="http://schemas.microsoft.com/office/drawing/2014/main" id="{59D46120-2B97-B463-77EA-4D415FDBAC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336419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2933B-D3A0-821D-432D-0E07EE2535D9}"/>
              </a:ext>
            </a:extLst>
          </p:cNvPr>
          <p:cNvSpPr txBox="1"/>
          <p:nvPr/>
        </p:nvSpPr>
        <p:spPr>
          <a:xfrm>
            <a:off x="3492679" y="52122"/>
            <a:ext cx="52017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rial"/>
                <a:cs typeface="Arial"/>
              </a:rPr>
              <a:t>Visualizations to support the findings</a:t>
            </a:r>
            <a:endParaRPr lang="en-US" sz="2000" b="1" dirty="0"/>
          </a:p>
        </p:txBody>
      </p:sp>
      <p:pic>
        <p:nvPicPr>
          <p:cNvPr id="4" name="Picture 3" descr="A screenshot of a computer&#10;&#10;Description automatically generated">
            <a:extLst>
              <a:ext uri="{FF2B5EF4-FFF2-40B4-BE49-F238E27FC236}">
                <a16:creationId xmlns:a16="http://schemas.microsoft.com/office/drawing/2014/main" id="{D896A95D-A723-58FA-C0E9-E5C73468C5B8}"/>
              </a:ext>
            </a:extLst>
          </p:cNvPr>
          <p:cNvPicPr>
            <a:picLocks noChangeAspect="1"/>
          </p:cNvPicPr>
          <p:nvPr/>
        </p:nvPicPr>
        <p:blipFill>
          <a:blip r:embed="rId2"/>
          <a:stretch>
            <a:fillRect/>
          </a:stretch>
        </p:blipFill>
        <p:spPr>
          <a:xfrm>
            <a:off x="1235261" y="461866"/>
            <a:ext cx="9710011" cy="6394888"/>
          </a:xfrm>
          <a:prstGeom prst="rect">
            <a:avLst/>
          </a:prstGeom>
        </p:spPr>
      </p:pic>
      <p:pic>
        <p:nvPicPr>
          <p:cNvPr id="5" name="Graphic 4">
            <a:extLst>
              <a:ext uri="{FF2B5EF4-FFF2-40B4-BE49-F238E27FC236}">
                <a16:creationId xmlns:a16="http://schemas.microsoft.com/office/drawing/2014/main" id="{3B0D295E-CBE9-8CBB-FE2A-63E543FC3D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167301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2933B-D3A0-821D-432D-0E07EE2535D9}"/>
              </a:ext>
            </a:extLst>
          </p:cNvPr>
          <p:cNvSpPr txBox="1"/>
          <p:nvPr/>
        </p:nvSpPr>
        <p:spPr>
          <a:xfrm>
            <a:off x="3502325" y="177515"/>
            <a:ext cx="52017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rial"/>
                <a:cs typeface="Arial"/>
              </a:rPr>
              <a:t>Visualizations to support the findings</a:t>
            </a:r>
            <a:endParaRPr lang="en-US" sz="2000" b="1" dirty="0"/>
          </a:p>
        </p:txBody>
      </p:sp>
      <p:pic>
        <p:nvPicPr>
          <p:cNvPr id="3" name="Picture 2" descr="A screenshot of a graph&#10;&#10;Description automatically generated">
            <a:extLst>
              <a:ext uri="{FF2B5EF4-FFF2-40B4-BE49-F238E27FC236}">
                <a16:creationId xmlns:a16="http://schemas.microsoft.com/office/drawing/2014/main" id="{04E65B3B-A720-43A0-6FBA-49801182384D}"/>
              </a:ext>
            </a:extLst>
          </p:cNvPr>
          <p:cNvPicPr>
            <a:picLocks noChangeAspect="1"/>
          </p:cNvPicPr>
          <p:nvPr/>
        </p:nvPicPr>
        <p:blipFill>
          <a:blip r:embed="rId2"/>
          <a:stretch>
            <a:fillRect/>
          </a:stretch>
        </p:blipFill>
        <p:spPr>
          <a:xfrm>
            <a:off x="1306274" y="601243"/>
            <a:ext cx="9579453" cy="6259362"/>
          </a:xfrm>
          <a:prstGeom prst="rect">
            <a:avLst/>
          </a:prstGeom>
        </p:spPr>
      </p:pic>
      <p:pic>
        <p:nvPicPr>
          <p:cNvPr id="5" name="Graphic 4">
            <a:extLst>
              <a:ext uri="{FF2B5EF4-FFF2-40B4-BE49-F238E27FC236}">
                <a16:creationId xmlns:a16="http://schemas.microsoft.com/office/drawing/2014/main" id="{F2D7DC90-538F-DFF7-6C6A-C8A53A1A8E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167408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2933B-D3A0-821D-432D-0E07EE2535D9}"/>
              </a:ext>
            </a:extLst>
          </p:cNvPr>
          <p:cNvSpPr txBox="1"/>
          <p:nvPr/>
        </p:nvSpPr>
        <p:spPr>
          <a:xfrm>
            <a:off x="3492679" y="109996"/>
            <a:ext cx="52017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rial"/>
                <a:cs typeface="Arial"/>
              </a:rPr>
              <a:t>Visualizations to support the findings</a:t>
            </a:r>
            <a:endParaRPr lang="en-US" sz="2000" b="1" dirty="0"/>
          </a:p>
        </p:txBody>
      </p:sp>
      <p:pic>
        <p:nvPicPr>
          <p:cNvPr id="4" name="Picture 3" descr="A screenshot of a graph&#10;&#10;Description automatically generated">
            <a:extLst>
              <a:ext uri="{FF2B5EF4-FFF2-40B4-BE49-F238E27FC236}">
                <a16:creationId xmlns:a16="http://schemas.microsoft.com/office/drawing/2014/main" id="{B8C308C1-D287-24B0-DE1D-1DC67F081C5E}"/>
              </a:ext>
            </a:extLst>
          </p:cNvPr>
          <p:cNvPicPr>
            <a:picLocks noChangeAspect="1"/>
          </p:cNvPicPr>
          <p:nvPr/>
        </p:nvPicPr>
        <p:blipFill>
          <a:blip r:embed="rId2"/>
          <a:stretch>
            <a:fillRect/>
          </a:stretch>
        </p:blipFill>
        <p:spPr>
          <a:xfrm>
            <a:off x="1345943" y="635089"/>
            <a:ext cx="9501933" cy="6223154"/>
          </a:xfrm>
          <a:prstGeom prst="rect">
            <a:avLst/>
          </a:prstGeom>
        </p:spPr>
      </p:pic>
      <p:pic>
        <p:nvPicPr>
          <p:cNvPr id="5" name="Graphic 4">
            <a:extLst>
              <a:ext uri="{FF2B5EF4-FFF2-40B4-BE49-F238E27FC236}">
                <a16:creationId xmlns:a16="http://schemas.microsoft.com/office/drawing/2014/main" id="{C813C608-3206-3CD3-456B-31C44133E5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9038" y="0"/>
            <a:ext cx="762000" cy="762000"/>
          </a:xfrm>
          <a:prstGeom prst="rect">
            <a:avLst/>
          </a:prstGeom>
        </p:spPr>
      </p:pic>
    </p:spTree>
    <p:extLst>
      <p:ext uri="{BB962C8B-B14F-4D97-AF65-F5344CB8AC3E}">
        <p14:creationId xmlns:p14="http://schemas.microsoft.com/office/powerpoint/2010/main" val="2783821250"/>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SplashVTI</vt:lpstr>
      <vt:lpstr>CHIAMAKA UKWUOMA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582</cp:revision>
  <dcterms:created xsi:type="dcterms:W3CDTF">2024-08-21T11:21:08Z</dcterms:created>
  <dcterms:modified xsi:type="dcterms:W3CDTF">2024-08-21T15:43:03Z</dcterms:modified>
</cp:coreProperties>
</file>