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257" r:id="rId3"/>
    <p:sldId id="262" r:id="rId4"/>
    <p:sldId id="261" r:id="rId5"/>
    <p:sldId id="275" r:id="rId6"/>
    <p:sldId id="294" r:id="rId7"/>
    <p:sldId id="292" r:id="rId8"/>
    <p:sldId id="269" r:id="rId9"/>
    <p:sldId id="293" r:id="rId10"/>
    <p:sldId id="276" r:id="rId11"/>
    <p:sldId id="314" r:id="rId12"/>
    <p:sldId id="295" r:id="rId13"/>
    <p:sldId id="297" r:id="rId14"/>
    <p:sldId id="299" r:id="rId15"/>
    <p:sldId id="301" r:id="rId16"/>
    <p:sldId id="302" r:id="rId17"/>
    <p:sldId id="271" r:id="rId18"/>
    <p:sldId id="303" r:id="rId19"/>
    <p:sldId id="308" r:id="rId20"/>
    <p:sldId id="304" r:id="rId21"/>
    <p:sldId id="272" r:id="rId22"/>
    <p:sldId id="310" r:id="rId23"/>
    <p:sldId id="312" r:id="rId24"/>
    <p:sldId id="313" r:id="rId25"/>
    <p:sldId id="259" r:id="rId26"/>
    <p:sldId id="264" r:id="rId27"/>
    <p:sldId id="273"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 userDrawn="1">
          <p15:clr>
            <a:srgbClr val="A4A3A4"/>
          </p15:clr>
        </p15:guide>
        <p15:guide id="2" pos="1202" userDrawn="1">
          <p15:clr>
            <a:srgbClr val="A4A3A4"/>
          </p15:clr>
        </p15:guide>
        <p15:guide id="3" pos="5602" userDrawn="1">
          <p15:clr>
            <a:srgbClr val="A4A3A4"/>
          </p15:clr>
        </p15:guide>
        <p15:guide id="5" orient="horz" pos="3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淺色樣式 2 - 輔色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7" autoAdjust="0"/>
    <p:restoredTop sz="94660"/>
  </p:normalViewPr>
  <p:slideViewPr>
    <p:cSldViewPr snapToGrid="0" showGuides="1">
      <p:cViewPr varScale="1">
        <p:scale>
          <a:sx n="153" d="100"/>
          <a:sy n="153" d="100"/>
        </p:scale>
        <p:origin x="180" y="126"/>
      </p:cViewPr>
      <p:guideLst>
        <p:guide orient="horz" pos="55"/>
        <p:guide pos="1202"/>
        <p:guide pos="5602"/>
        <p:guide orient="horz" pos="316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41B353-5058-4438-B811-FB142E35FD4F}" type="datetimeFigureOut">
              <a:rPr lang="zh-TW" altLang="en-US" smtClean="0"/>
              <a:t>2019/6/24</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B5C562-A406-4819-B2BD-73C8356EA1CB}" type="slidenum">
              <a:rPr lang="zh-TW" altLang="en-US" smtClean="0"/>
              <a:t>‹#›</a:t>
            </a:fld>
            <a:endParaRPr lang="zh-TW" altLang="en-US"/>
          </a:p>
        </p:txBody>
      </p:sp>
    </p:spTree>
    <p:extLst>
      <p:ext uri="{BB962C8B-B14F-4D97-AF65-F5344CB8AC3E}">
        <p14:creationId xmlns:p14="http://schemas.microsoft.com/office/powerpoint/2010/main" val="38709010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pPr/>
              <a:t>2019/6/24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pPr/>
              <a:t>‹#›</a:t>
            </a:fld>
            <a:endParaRPr lang="zh-CN" altLang="en-US"/>
          </a:p>
        </p:txBody>
      </p:sp>
    </p:spTree>
    <p:extLst>
      <p:ext uri="{BB962C8B-B14F-4D97-AF65-F5344CB8AC3E}">
        <p14:creationId xmlns:p14="http://schemas.microsoft.com/office/powerpoint/2010/main" val="14521849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3247244"/>
      </p:ext>
    </p:extLst>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202945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3043739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427772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15694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xmlns="" id="{A7808C2C-12D8-49E5-A767-E2D2FD52F0C8}"/>
              </a:ext>
            </a:extLst>
          </p:cNvPr>
          <p:cNvCxnSpPr>
            <a:cxnSpLocks/>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xmlns="" id="{2A1F05D5-6AF2-485F-90D3-0D200AD3D2C8}"/>
              </a:ext>
            </a:extLst>
          </p:cNvPr>
          <p:cNvGrpSpPr/>
          <p:nvPr userDrawn="1"/>
        </p:nvGrpSpPr>
        <p:grpSpPr>
          <a:xfrm>
            <a:off x="7904665" y="61196"/>
            <a:ext cx="692443" cy="692443"/>
            <a:chOff x="3963053" y="796069"/>
            <a:chExt cx="1445741" cy="1445741"/>
          </a:xfrm>
        </p:grpSpPr>
        <p:sp>
          <p:nvSpPr>
            <p:cNvPr id="8" name="椭圆 7">
              <a:extLst>
                <a:ext uri="{FF2B5EF4-FFF2-40B4-BE49-F238E27FC236}">
                  <a16:creationId xmlns:a16="http://schemas.microsoft.com/office/drawing/2014/main" xmlns="" id="{667B22CB-8808-414D-A143-BD5ED12B2D12}"/>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9" name="组合 8">
              <a:extLst>
                <a:ext uri="{FF2B5EF4-FFF2-40B4-BE49-F238E27FC236}">
                  <a16:creationId xmlns:a16="http://schemas.microsoft.com/office/drawing/2014/main" xmlns="" id="{6A7779CB-C061-4F57-9C73-4B712E01C6D3}"/>
                </a:ext>
              </a:extLst>
            </p:cNvPr>
            <p:cNvGrpSpPr/>
            <p:nvPr/>
          </p:nvGrpSpPr>
          <p:grpSpPr>
            <a:xfrm>
              <a:off x="4188168" y="1149945"/>
              <a:ext cx="995510" cy="868332"/>
              <a:chOff x="4675188" y="2882900"/>
              <a:chExt cx="360362" cy="314325"/>
            </a:xfrm>
            <a:solidFill>
              <a:schemeClr val="bg1"/>
            </a:solidFill>
          </p:grpSpPr>
          <p:sp>
            <p:nvSpPr>
              <p:cNvPr id="10" name="AutoShape 43">
                <a:extLst>
                  <a:ext uri="{FF2B5EF4-FFF2-40B4-BE49-F238E27FC236}">
                    <a16:creationId xmlns:a16="http://schemas.microsoft.com/office/drawing/2014/main" xmlns="" id="{A4EBCCF3-1011-4C4E-AC09-1FD9508596E3}"/>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1" name="AutoShape 44">
                <a:extLst>
                  <a:ext uri="{FF2B5EF4-FFF2-40B4-BE49-F238E27FC236}">
                    <a16:creationId xmlns:a16="http://schemas.microsoft.com/office/drawing/2014/main" xmlns="" id="{5DEEC6ED-5F8A-497E-87B3-5EC42B6EF485}"/>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2" name="AutoShape 45">
                <a:extLst>
                  <a:ext uri="{FF2B5EF4-FFF2-40B4-BE49-F238E27FC236}">
                    <a16:creationId xmlns:a16="http://schemas.microsoft.com/office/drawing/2014/main" xmlns="" id="{EBCBDC78-519F-4DCF-9701-737C2E29980C}"/>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Tree>
    <p:extLst>
      <p:ext uri="{BB962C8B-B14F-4D97-AF65-F5344CB8AC3E}">
        <p14:creationId xmlns:p14="http://schemas.microsoft.com/office/powerpoint/2010/main" val="2652234666"/>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567664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90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2141465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27654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159722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81332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277420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87233700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65015"/>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xmlns="" id="{F308687F-5083-4900-B884-1ED108CE6C82}"/>
              </a:ext>
            </a:extLst>
          </p:cNvPr>
          <p:cNvSpPr txBox="1"/>
          <p:nvPr/>
        </p:nvSpPr>
        <p:spPr>
          <a:xfrm>
            <a:off x="1175657" y="2439683"/>
            <a:ext cx="6842449" cy="707886"/>
          </a:xfrm>
          <a:prstGeom prst="rect">
            <a:avLst/>
          </a:prstGeom>
          <a:noFill/>
        </p:spPr>
        <p:txBody>
          <a:bodyPr wrap="square" rtlCol="0">
            <a:spAutoFit/>
          </a:bodyPr>
          <a:lstStyle/>
          <a:p>
            <a:pPr algn="ctr"/>
            <a:r>
              <a:rPr lang="en-US" sz="4000" dirty="0" err="1">
                <a:latin typeface="Arial" panose="020B0604020202020204" pitchFamily="34" charset="0"/>
                <a:cs typeface="Arial" panose="020B0604020202020204" pitchFamily="34" charset="0"/>
              </a:rPr>
              <a:t>i</a:t>
            </a:r>
            <a:r>
              <a:rPr lang="en-US" sz="4000" dirty="0">
                <a:latin typeface="Arial" panose="020B0604020202020204" pitchFamily="34" charset="0"/>
                <a:cs typeface="Arial" panose="020B0604020202020204" pitchFamily="34" charset="0"/>
              </a:rPr>
              <a:t>-care</a:t>
            </a:r>
            <a:r>
              <a:rPr lang="zh-TW" altLang="en-US" sz="4000" dirty="0">
                <a:latin typeface="Arial" panose="020B0604020202020204" pitchFamily="34" charset="0"/>
                <a:cs typeface="Arial" panose="020B0604020202020204" pitchFamily="34" charset="0"/>
              </a:rPr>
              <a:t> </a:t>
            </a:r>
            <a:r>
              <a:rPr lang="zh-TW" altLang="en-US" sz="4000" dirty="0"/>
              <a:t>智慧卡路里管理系統</a:t>
            </a:r>
            <a:endParaRPr lang="zh-CN" altLang="en-US" sz="4000" dirty="0">
              <a:solidFill>
                <a:schemeClr val="accent1"/>
              </a:solidFill>
            </a:endParaRPr>
          </a:p>
        </p:txBody>
      </p:sp>
      <p:cxnSp>
        <p:nvCxnSpPr>
          <p:cNvPr id="14" name="直接连接符 13">
            <a:extLst>
              <a:ext uri="{FF2B5EF4-FFF2-40B4-BE49-F238E27FC236}">
                <a16:creationId xmlns:a16="http://schemas.microsoft.com/office/drawing/2014/main" xmlns=""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xmlns="" id="{83952E80-526F-44CB-8C16-C6E50D239736}"/>
              </a:ext>
            </a:extLst>
          </p:cNvPr>
          <p:cNvGrpSpPr/>
          <p:nvPr/>
        </p:nvGrpSpPr>
        <p:grpSpPr>
          <a:xfrm>
            <a:off x="3835940" y="848674"/>
            <a:ext cx="1445741" cy="1445741"/>
            <a:chOff x="3963053" y="796069"/>
            <a:chExt cx="1445741" cy="1445741"/>
          </a:xfrm>
        </p:grpSpPr>
        <p:sp>
          <p:nvSpPr>
            <p:cNvPr id="15" name="椭圆 14">
              <a:extLst>
                <a:ext uri="{FF2B5EF4-FFF2-40B4-BE49-F238E27FC236}">
                  <a16:creationId xmlns:a16="http://schemas.microsoft.com/office/drawing/2014/main" xmlns="" id="{84E5A175-3149-405F-9145-7535715A381B}"/>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xmlns="" id="{9E5B9E45-F93C-4A06-BA66-41DF7365FA50}"/>
                </a:ext>
              </a:extLst>
            </p:cNvPr>
            <p:cNvGrpSpPr/>
            <p:nvPr/>
          </p:nvGrpSpPr>
          <p:grpSpPr>
            <a:xfrm>
              <a:off x="4188168" y="1149945"/>
              <a:ext cx="995510" cy="868332"/>
              <a:chOff x="4675188" y="2882900"/>
              <a:chExt cx="360362" cy="314325"/>
            </a:xfrm>
            <a:solidFill>
              <a:schemeClr val="bg1"/>
            </a:solidFill>
          </p:grpSpPr>
          <p:sp>
            <p:nvSpPr>
              <p:cNvPr id="17" name="AutoShape 43">
                <a:extLst>
                  <a:ext uri="{FF2B5EF4-FFF2-40B4-BE49-F238E27FC236}">
                    <a16:creationId xmlns:a16="http://schemas.microsoft.com/office/drawing/2014/main" xmlns="" id="{96F486C0-B983-41F9-81CB-6C1B1A8DC566}"/>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4">
                <a:extLst>
                  <a:ext uri="{FF2B5EF4-FFF2-40B4-BE49-F238E27FC236}">
                    <a16:creationId xmlns:a16="http://schemas.microsoft.com/office/drawing/2014/main" xmlns="" id="{BF50BDB9-1337-4389-911A-562AACE0FBF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45">
                <a:extLst>
                  <a:ext uri="{FF2B5EF4-FFF2-40B4-BE49-F238E27FC236}">
                    <a16:creationId xmlns:a16="http://schemas.microsoft.com/office/drawing/2014/main" xmlns="" id="{1A5323F7-E69F-4BEF-A706-7DF4426CACEB}"/>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20" name="文本框 19">
            <a:extLst>
              <a:ext uri="{FF2B5EF4-FFF2-40B4-BE49-F238E27FC236}">
                <a16:creationId xmlns:a16="http://schemas.microsoft.com/office/drawing/2014/main" xmlns="" id="{81315CB3-1490-479A-880F-0D1C623254E2}"/>
              </a:ext>
            </a:extLst>
          </p:cNvPr>
          <p:cNvSpPr txBox="1"/>
          <p:nvPr/>
        </p:nvSpPr>
        <p:spPr>
          <a:xfrm>
            <a:off x="3135093" y="4025098"/>
            <a:ext cx="1999265" cy="307777"/>
          </a:xfrm>
          <a:prstGeom prst="rect">
            <a:avLst/>
          </a:prstGeom>
          <a:noFill/>
        </p:spPr>
        <p:txBody>
          <a:bodyPr wrap="none" rtlCol="0">
            <a:spAutoFit/>
          </a:bodyPr>
          <a:lstStyle/>
          <a:p>
            <a:pPr algn="ctr"/>
            <a:r>
              <a:rPr lang="zh-TW" altLang="en-US" sz="1400" dirty="0">
                <a:latin typeface="Arial" panose="020B0604020202020204" pitchFamily="34" charset="0"/>
                <a:cs typeface="Arial" panose="020B0604020202020204" pitchFamily="34" charset="0"/>
              </a:rPr>
              <a:t>成員</a:t>
            </a:r>
            <a:r>
              <a:rPr lang="en-US" altLang="zh-TW" sz="1400" dirty="0">
                <a:latin typeface="Arial" panose="020B0604020202020204" pitchFamily="34" charset="0"/>
                <a:cs typeface="Arial" panose="020B0604020202020204" pitchFamily="34" charset="0"/>
              </a:rPr>
              <a:t>:</a:t>
            </a:r>
            <a:r>
              <a:rPr lang="zh-TW" altLang="en-US" sz="1400" dirty="0">
                <a:latin typeface="Arial" panose="020B0604020202020204" pitchFamily="34" charset="0"/>
                <a:cs typeface="Arial" panose="020B0604020202020204" pitchFamily="34" charset="0"/>
              </a:rPr>
              <a:t>   </a:t>
            </a:r>
            <a:r>
              <a:rPr lang="zh-TW" altLang="en-US" sz="1400" dirty="0"/>
              <a:t>蔣志強、孫尉豪</a:t>
            </a:r>
            <a:endParaRPr lang="en-US" altLang="zh-TW" sz="1400" dirty="0"/>
          </a:p>
        </p:txBody>
      </p:sp>
      <p:sp>
        <p:nvSpPr>
          <p:cNvPr id="22" name="文本框 21">
            <a:extLst>
              <a:ext uri="{FF2B5EF4-FFF2-40B4-BE49-F238E27FC236}">
                <a16:creationId xmlns:a16="http://schemas.microsoft.com/office/drawing/2014/main" xmlns="" id="{695E45D2-4F7B-4220-B1CA-9BBB51D684F4}"/>
              </a:ext>
            </a:extLst>
          </p:cNvPr>
          <p:cNvSpPr txBox="1"/>
          <p:nvPr/>
        </p:nvSpPr>
        <p:spPr>
          <a:xfrm>
            <a:off x="3147327" y="3682263"/>
            <a:ext cx="841898" cy="307777"/>
          </a:xfrm>
          <a:prstGeom prst="rect">
            <a:avLst/>
          </a:prstGeom>
          <a:noFill/>
        </p:spPr>
        <p:txBody>
          <a:bodyPr wrap="none" rtlCol="0">
            <a:spAutoFit/>
          </a:bodyPr>
          <a:lstStyle/>
          <a:p>
            <a:pPr algn="ctr"/>
            <a:r>
              <a:rPr lang="zh-TW" altLang="en-US" sz="1400" dirty="0">
                <a:latin typeface="Arial" panose="020B0604020202020204" pitchFamily="34" charset="0"/>
                <a:cs typeface="Arial" panose="020B0604020202020204" pitchFamily="34" charset="0"/>
              </a:rPr>
              <a:t>組別</a:t>
            </a:r>
            <a:r>
              <a:rPr lang="en-US" altLang="zh-TW" sz="1400" dirty="0">
                <a:latin typeface="Arial" panose="020B0604020202020204" pitchFamily="34" charset="0"/>
                <a:cs typeface="Arial" panose="020B0604020202020204" pitchFamily="34" charset="0"/>
              </a:rPr>
              <a:t>:</a:t>
            </a:r>
            <a:r>
              <a:rPr lang="zh-TW" altLang="en-US" sz="1400" dirty="0">
                <a:latin typeface="Arial" panose="020B0604020202020204" pitchFamily="34" charset="0"/>
                <a:cs typeface="Arial" panose="020B0604020202020204" pitchFamily="34" charset="0"/>
              </a:rPr>
              <a:t>   </a:t>
            </a:r>
            <a:r>
              <a:rPr lang="en-US" altLang="zh-TW" sz="1400" dirty="0">
                <a:latin typeface="Arial" panose="020B0604020202020204" pitchFamily="34" charset="0"/>
                <a:cs typeface="Arial" panose="020B0604020202020204" pitchFamily="34" charset="0"/>
              </a:rPr>
              <a:t>1</a:t>
            </a:r>
          </a:p>
        </p:txBody>
      </p:sp>
      <p:sp>
        <p:nvSpPr>
          <p:cNvPr id="26" name="文本框 25">
            <a:extLst>
              <a:ext uri="{FF2B5EF4-FFF2-40B4-BE49-F238E27FC236}">
                <a16:creationId xmlns:a16="http://schemas.microsoft.com/office/drawing/2014/main" xmlns="" id="{E44EA276-324F-46D1-84EF-132808518A55}"/>
              </a:ext>
            </a:extLst>
          </p:cNvPr>
          <p:cNvSpPr txBox="1"/>
          <p:nvPr/>
        </p:nvSpPr>
        <p:spPr>
          <a:xfrm>
            <a:off x="1946748" y="3041891"/>
            <a:ext cx="5120802" cy="369332"/>
          </a:xfrm>
          <a:prstGeom prst="rect">
            <a:avLst/>
          </a:prstGeom>
          <a:noFill/>
        </p:spPr>
        <p:txBody>
          <a:bodyPr wrap="square" rtlCol="0">
            <a:spAutoFit/>
          </a:bodyPr>
          <a:lstStyle/>
          <a:p>
            <a:pPr algn="ctr"/>
            <a:r>
              <a:rPr lang="zh-TW" altLang="en-US" dirty="0">
                <a:latin typeface="Arial" panose="020B0604020202020204" pitchFamily="34" charset="0"/>
                <a:cs typeface="Arial" panose="020B0604020202020204" pitchFamily="34" charset="0"/>
              </a:rPr>
              <a:t>軟體品質管理</a:t>
            </a:r>
            <a:endParaRPr lang="en-US" altLang="zh-TW" dirty="0">
              <a:latin typeface="Arial" panose="020B0604020202020204" pitchFamily="34" charset="0"/>
              <a:cs typeface="Arial" panose="020B0604020202020204" pitchFamily="34" charset="0"/>
            </a:endParaRPr>
          </a:p>
        </p:txBody>
      </p:sp>
      <p:sp>
        <p:nvSpPr>
          <p:cNvPr id="21" name="文本框 21">
            <a:extLst>
              <a:ext uri="{FF2B5EF4-FFF2-40B4-BE49-F238E27FC236}">
                <a16:creationId xmlns:a16="http://schemas.microsoft.com/office/drawing/2014/main" xmlns="" id="{695E45D2-4F7B-4220-B1CA-9BBB51D684F4}"/>
              </a:ext>
            </a:extLst>
          </p:cNvPr>
          <p:cNvSpPr txBox="1"/>
          <p:nvPr/>
        </p:nvSpPr>
        <p:spPr>
          <a:xfrm>
            <a:off x="3135093" y="4288752"/>
            <a:ext cx="1484597" cy="307777"/>
          </a:xfrm>
          <a:prstGeom prst="rect">
            <a:avLst/>
          </a:prstGeom>
          <a:noFill/>
        </p:spPr>
        <p:txBody>
          <a:bodyPr wrap="square" rtlCol="0">
            <a:spAutoFit/>
          </a:bodyPr>
          <a:lstStyle/>
          <a:p>
            <a:pPr algn="ctr"/>
            <a:r>
              <a:rPr lang="zh-TW" altLang="en-US" sz="1400" dirty="0"/>
              <a:t>指導老師</a:t>
            </a:r>
            <a:r>
              <a:rPr lang="en-US" altLang="zh-TW" sz="1400" dirty="0"/>
              <a:t>:</a:t>
            </a:r>
            <a:r>
              <a:rPr lang="zh-TW" altLang="en-US" sz="1400" dirty="0"/>
              <a:t>曾士桓</a:t>
            </a:r>
            <a:endParaRPr lang="en-US" altLang="zh-TW" sz="1400" dirty="0"/>
          </a:p>
        </p:txBody>
      </p:sp>
    </p:spTree>
    <p:extLst>
      <p:ext uri="{BB962C8B-B14F-4D97-AF65-F5344CB8AC3E}">
        <p14:creationId xmlns:p14="http://schemas.microsoft.com/office/powerpoint/2010/main" val="1706347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1EF227F-F971-46C4-8C83-D820A502B67B}"/>
              </a:ext>
            </a:extLst>
          </p:cNvPr>
          <p:cNvSpPr/>
          <p:nvPr/>
        </p:nvSpPr>
        <p:spPr>
          <a:xfrm>
            <a:off x="388823" y="375240"/>
            <a:ext cx="146706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功能架構圖</a:t>
            </a:r>
            <a:endParaRPr lang="zh-CN" altLang="en-US" sz="2000" b="1" kern="100" dirty="0">
              <a:solidFill>
                <a:schemeClr val="accent1"/>
              </a:solidFill>
              <a:latin typeface="+mn-ea"/>
              <a:cs typeface="Times New Roman" panose="02020603050405020304" pitchFamily="18" charset="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23" y="775350"/>
            <a:ext cx="8186057" cy="386367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3"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4"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aphicFrame>
        <p:nvGraphicFramePr>
          <p:cNvPr id="5" name="表格 4"/>
          <p:cNvGraphicFramePr>
            <a:graphicFrameLocks noGrp="1"/>
          </p:cNvGraphicFramePr>
          <p:nvPr>
            <p:extLst>
              <p:ext uri="{D42A27DB-BD31-4B8C-83A1-F6EECF244321}">
                <p14:modId xmlns:p14="http://schemas.microsoft.com/office/powerpoint/2010/main" val="535293006"/>
              </p:ext>
            </p:extLst>
          </p:nvPr>
        </p:nvGraphicFramePr>
        <p:xfrm>
          <a:off x="479270" y="1744717"/>
          <a:ext cx="8312304" cy="1666140"/>
        </p:xfrm>
        <a:graphic>
          <a:graphicData uri="http://schemas.openxmlformats.org/drawingml/2006/table">
            <a:tbl>
              <a:tblPr firstRow="1" bandRow="1">
                <a:tableStyleId>{5C22544A-7EE6-4342-B048-85BDC9FD1C3A}</a:tableStyleId>
              </a:tblPr>
              <a:tblGrid>
                <a:gridCol w="1273330">
                  <a:extLst>
                    <a:ext uri="{9D8B030D-6E8A-4147-A177-3AD203B41FA5}">
                      <a16:colId xmlns:a16="http://schemas.microsoft.com/office/drawing/2014/main" xmlns="" val="2450091668"/>
                    </a:ext>
                  </a:extLst>
                </a:gridCol>
                <a:gridCol w="3318285">
                  <a:extLst>
                    <a:ext uri="{9D8B030D-6E8A-4147-A177-3AD203B41FA5}">
                      <a16:colId xmlns:a16="http://schemas.microsoft.com/office/drawing/2014/main" xmlns="" val="502982576"/>
                    </a:ext>
                  </a:extLst>
                </a:gridCol>
                <a:gridCol w="3720689">
                  <a:extLst>
                    <a:ext uri="{9D8B030D-6E8A-4147-A177-3AD203B41FA5}">
                      <a16:colId xmlns:a16="http://schemas.microsoft.com/office/drawing/2014/main" xmlns="" val="375596569"/>
                    </a:ext>
                  </a:extLst>
                </a:gridCol>
              </a:tblGrid>
              <a:tr h="416535">
                <a:tc>
                  <a:txBody>
                    <a:bodyPr/>
                    <a:lstStyle/>
                    <a:p>
                      <a:pPr algn="ctr"/>
                      <a:r>
                        <a:rPr lang="zh-TW" altLang="en-US" sz="2000" dirty="0"/>
                        <a:t>功能項目</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TW" altLang="en-US" sz="2000" b="1" i="0" u="none" strike="noStrike" kern="1200" baseline="0" dirty="0">
                          <a:solidFill>
                            <a:schemeClr val="lt1"/>
                          </a:solidFill>
                          <a:latin typeface="+mn-lt"/>
                          <a:ea typeface="+mn-ea"/>
                          <a:cs typeface="+mn-cs"/>
                        </a:rPr>
                        <a:t>功能項目操作</a:t>
                      </a:r>
                      <a:endParaRPr lang="en-US" altLang="zh-TW" sz="2000" b="1" i="0" u="none" strike="noStrike" kern="1200" baseline="0" dirty="0">
                        <a:solidFill>
                          <a:schemeClr val="lt1"/>
                        </a:solidFill>
                        <a:latin typeface="+mn-lt"/>
                        <a:ea typeface="+mn-ea"/>
                        <a:cs typeface="+mn-cs"/>
                      </a:endParaRPr>
                    </a:p>
                  </a:txBody>
                  <a:tcPr anchor="ctr"/>
                </a:tc>
                <a:tc>
                  <a:txBody>
                    <a:bodyPr/>
                    <a:lstStyle/>
                    <a:p>
                      <a:pPr algn="ctr"/>
                      <a:r>
                        <a:rPr lang="zh-TW" altLang="en-US" sz="2000" b="1" dirty="0"/>
                        <a:t>說明</a:t>
                      </a:r>
                    </a:p>
                  </a:txBody>
                  <a:tcPr anchor="ctr"/>
                </a:tc>
                <a:extLst>
                  <a:ext uri="{0D108BD9-81ED-4DB2-BD59-A6C34878D82A}">
                    <a16:rowId xmlns:a16="http://schemas.microsoft.com/office/drawing/2014/main" xmlns="" val="890515757"/>
                  </a:ext>
                </a:extLst>
              </a:tr>
              <a:tr h="1249605">
                <a:tc>
                  <a:txBody>
                    <a:bodyPr/>
                    <a:lstStyle/>
                    <a:p>
                      <a:pPr algn="ctr"/>
                      <a:r>
                        <a:rPr lang="zh-TW" altLang="en-US" sz="2000" b="1" dirty="0" smtClean="0"/>
                        <a:t>輸入基本之料</a:t>
                      </a:r>
                      <a:endParaRPr lang="zh-TW" altLang="en-US" sz="2000" b="1" dirty="0"/>
                    </a:p>
                  </a:txBody>
                  <a:tcPr anchor="ctr"/>
                </a:tc>
                <a:tc>
                  <a:txBody>
                    <a:bodyPr/>
                    <a:lstStyle/>
                    <a:p>
                      <a:pPr algn="ctr"/>
                      <a:r>
                        <a:rPr lang="zh-TW" altLang="en-US" sz="2000" dirty="0" smtClean="0"/>
                        <a:t>輸入個人資料</a:t>
                      </a:r>
                      <a:endParaRPr lang="zh-TW" altLang="en-US" sz="2000" dirty="0"/>
                    </a:p>
                  </a:txBody>
                  <a:tcPr anchor="ctr"/>
                </a:tc>
                <a:tc>
                  <a:txBody>
                    <a:bodyPr/>
                    <a:lstStyle/>
                    <a:p>
                      <a:pPr algn="l"/>
                      <a:r>
                        <a:rPr lang="zh-TW" altLang="en-US" sz="2000" dirty="0" smtClean="0"/>
                        <a:t>使用者輸入身高、體重、運動量、年齡及性別</a:t>
                      </a:r>
                      <a:endParaRPr lang="zh-TW" altLang="en-US" sz="2000" dirty="0"/>
                    </a:p>
                  </a:txBody>
                  <a:tcPr anchor="ctr"/>
                </a:tc>
                <a:extLst>
                  <a:ext uri="{0D108BD9-81ED-4DB2-BD59-A6C34878D82A}">
                    <a16:rowId xmlns:a16="http://schemas.microsoft.com/office/drawing/2014/main" xmlns="" val="3449860990"/>
                  </a:ext>
                </a:extLst>
              </a:tr>
            </a:tbl>
          </a:graphicData>
        </a:graphic>
      </p:graphicFrame>
      <p:sp>
        <p:nvSpPr>
          <p:cNvPr id="6" name="矩形 5">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功能說明</a:t>
            </a:r>
            <a:endParaRPr lang="zh-CN" altLang="en-US" sz="2000" b="1" kern="100" dirty="0">
              <a:solidFill>
                <a:schemeClr val="accent1"/>
              </a:solidFill>
              <a:latin typeface="+mn-ea"/>
              <a:cs typeface="Times New Roman" panose="02020603050405020304" pitchFamily="18" charset="0"/>
            </a:endParaRPr>
          </a:p>
        </p:txBody>
      </p:sp>
    </p:spTree>
    <p:extLst>
      <p:ext uri="{BB962C8B-B14F-4D97-AF65-F5344CB8AC3E}">
        <p14:creationId xmlns:p14="http://schemas.microsoft.com/office/powerpoint/2010/main" val="3585514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3"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4"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aphicFrame>
        <p:nvGraphicFramePr>
          <p:cNvPr id="5" name="表格 4"/>
          <p:cNvGraphicFramePr>
            <a:graphicFrameLocks noGrp="1"/>
          </p:cNvGraphicFramePr>
          <p:nvPr>
            <p:extLst>
              <p:ext uri="{D42A27DB-BD31-4B8C-83A1-F6EECF244321}">
                <p14:modId xmlns:p14="http://schemas.microsoft.com/office/powerpoint/2010/main" val="1304399817"/>
              </p:ext>
            </p:extLst>
          </p:nvPr>
        </p:nvGraphicFramePr>
        <p:xfrm>
          <a:off x="479270" y="1744717"/>
          <a:ext cx="8312304" cy="1967012"/>
        </p:xfrm>
        <a:graphic>
          <a:graphicData uri="http://schemas.openxmlformats.org/drawingml/2006/table">
            <a:tbl>
              <a:tblPr firstRow="1" bandRow="1">
                <a:tableStyleId>{5C22544A-7EE6-4342-B048-85BDC9FD1C3A}</a:tableStyleId>
              </a:tblPr>
              <a:tblGrid>
                <a:gridCol w="1273330">
                  <a:extLst>
                    <a:ext uri="{9D8B030D-6E8A-4147-A177-3AD203B41FA5}">
                      <a16:colId xmlns:a16="http://schemas.microsoft.com/office/drawing/2014/main" xmlns="" val="2450091668"/>
                    </a:ext>
                  </a:extLst>
                </a:gridCol>
                <a:gridCol w="3318285">
                  <a:extLst>
                    <a:ext uri="{9D8B030D-6E8A-4147-A177-3AD203B41FA5}">
                      <a16:colId xmlns:a16="http://schemas.microsoft.com/office/drawing/2014/main" xmlns="" val="502982576"/>
                    </a:ext>
                  </a:extLst>
                </a:gridCol>
                <a:gridCol w="3720689">
                  <a:extLst>
                    <a:ext uri="{9D8B030D-6E8A-4147-A177-3AD203B41FA5}">
                      <a16:colId xmlns:a16="http://schemas.microsoft.com/office/drawing/2014/main" xmlns="" val="375596569"/>
                    </a:ext>
                  </a:extLst>
                </a:gridCol>
              </a:tblGrid>
              <a:tr h="491753">
                <a:tc>
                  <a:txBody>
                    <a:bodyPr/>
                    <a:lstStyle/>
                    <a:p>
                      <a:pPr algn="ctr"/>
                      <a:r>
                        <a:rPr lang="zh-TW" altLang="en-US" sz="2000" dirty="0"/>
                        <a:t>功能項目</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TW" altLang="en-US" sz="2000" b="1" i="0" u="none" strike="noStrike" kern="1200" baseline="0" dirty="0">
                          <a:solidFill>
                            <a:schemeClr val="lt1"/>
                          </a:solidFill>
                          <a:latin typeface="+mn-lt"/>
                          <a:ea typeface="+mn-ea"/>
                          <a:cs typeface="+mn-cs"/>
                        </a:rPr>
                        <a:t>功能項目操作</a:t>
                      </a:r>
                      <a:endParaRPr lang="en-US" altLang="zh-TW" sz="2000" b="1" i="0" u="none" strike="noStrike" kern="1200" baseline="0" dirty="0">
                        <a:solidFill>
                          <a:schemeClr val="lt1"/>
                        </a:solidFill>
                        <a:latin typeface="+mn-lt"/>
                        <a:ea typeface="+mn-ea"/>
                        <a:cs typeface="+mn-cs"/>
                      </a:endParaRPr>
                    </a:p>
                  </a:txBody>
                  <a:tcPr anchor="ctr"/>
                </a:tc>
                <a:tc>
                  <a:txBody>
                    <a:bodyPr/>
                    <a:lstStyle/>
                    <a:p>
                      <a:pPr algn="ctr"/>
                      <a:r>
                        <a:rPr lang="zh-TW" altLang="en-US" sz="2000" b="1" dirty="0"/>
                        <a:t>說明</a:t>
                      </a:r>
                    </a:p>
                  </a:txBody>
                  <a:tcPr anchor="ctr"/>
                </a:tc>
                <a:extLst>
                  <a:ext uri="{0D108BD9-81ED-4DB2-BD59-A6C34878D82A}">
                    <a16:rowId xmlns:a16="http://schemas.microsoft.com/office/drawing/2014/main" xmlns="" val="890515757"/>
                  </a:ext>
                </a:extLst>
              </a:tr>
              <a:tr h="491753">
                <a:tc rowSpan="3">
                  <a:txBody>
                    <a:bodyPr/>
                    <a:lstStyle/>
                    <a:p>
                      <a:pPr algn="ctr"/>
                      <a:r>
                        <a:rPr lang="zh-TW" altLang="en-US" sz="2000" b="1" dirty="0"/>
                        <a:t>影像辨識</a:t>
                      </a:r>
                    </a:p>
                  </a:txBody>
                  <a:tcPr anchor="ctr"/>
                </a:tc>
                <a:tc>
                  <a:txBody>
                    <a:bodyPr/>
                    <a:lstStyle/>
                    <a:p>
                      <a:pPr algn="ctr"/>
                      <a:r>
                        <a:rPr lang="zh-TW" altLang="en-US" sz="2000" dirty="0"/>
                        <a:t>拍攝照片</a:t>
                      </a:r>
                    </a:p>
                  </a:txBody>
                  <a:tcPr anchor="ctr"/>
                </a:tc>
                <a:tc>
                  <a:txBody>
                    <a:bodyPr/>
                    <a:lstStyle/>
                    <a:p>
                      <a:pPr algn="l"/>
                      <a:r>
                        <a:rPr lang="zh-TW" altLang="en-US" sz="2000" dirty="0"/>
                        <a:t>使用者利用手機拍攝食物。</a:t>
                      </a:r>
                    </a:p>
                  </a:txBody>
                  <a:tcPr anchor="ctr"/>
                </a:tc>
                <a:extLst>
                  <a:ext uri="{0D108BD9-81ED-4DB2-BD59-A6C34878D82A}">
                    <a16:rowId xmlns:a16="http://schemas.microsoft.com/office/drawing/2014/main" xmlns="" val="3449860990"/>
                  </a:ext>
                </a:extLst>
              </a:tr>
              <a:tr h="491753">
                <a:tc vMerge="1">
                  <a:txBody>
                    <a:bodyPr/>
                    <a:lstStyle/>
                    <a:p>
                      <a:pPr algn="ctr"/>
                      <a:endParaRPr lang="zh-TW" altLang="en-US" sz="1600" dirty="0"/>
                    </a:p>
                  </a:txBody>
                  <a:tcPr/>
                </a:tc>
                <a:tc>
                  <a:txBody>
                    <a:bodyPr/>
                    <a:lstStyle/>
                    <a:p>
                      <a:pPr algn="ctr"/>
                      <a:r>
                        <a:rPr lang="zh-TW" altLang="en-US" sz="2000" dirty="0"/>
                        <a:t>選擇食物份量</a:t>
                      </a:r>
                    </a:p>
                  </a:txBody>
                  <a:tcPr anchor="ctr"/>
                </a:tc>
                <a:tc>
                  <a:txBody>
                    <a:bodyPr/>
                    <a:lstStyle/>
                    <a:p>
                      <a:pPr algn="l"/>
                      <a:r>
                        <a:rPr lang="zh-TW" altLang="en-US" sz="2000" dirty="0"/>
                        <a:t>使用者選擇食物的分量。</a:t>
                      </a:r>
                    </a:p>
                  </a:txBody>
                  <a:tcPr anchor="ctr"/>
                </a:tc>
                <a:extLst>
                  <a:ext uri="{0D108BD9-81ED-4DB2-BD59-A6C34878D82A}">
                    <a16:rowId xmlns:a16="http://schemas.microsoft.com/office/drawing/2014/main" xmlns="" val="1671835010"/>
                  </a:ext>
                </a:extLst>
              </a:tr>
              <a:tr h="491753">
                <a:tc vMerge="1">
                  <a:txBody>
                    <a:bodyPr/>
                    <a:lstStyle/>
                    <a:p>
                      <a:pPr algn="ctr"/>
                      <a:endParaRPr lang="zh-TW" altLang="en-US" sz="1600" dirty="0"/>
                    </a:p>
                  </a:txBody>
                  <a:tcPr/>
                </a:tc>
                <a:tc>
                  <a:txBody>
                    <a:bodyPr/>
                    <a:lstStyle/>
                    <a:p>
                      <a:pPr algn="ctr"/>
                      <a:r>
                        <a:rPr lang="zh-TW" altLang="en-US" sz="2000" dirty="0"/>
                        <a:t>顯示卡路里</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sz="2000" dirty="0"/>
                        <a:t>顯示該食物的相關資訊。</a:t>
                      </a:r>
                    </a:p>
                  </a:txBody>
                  <a:tcPr anchor="ctr"/>
                </a:tc>
                <a:extLst>
                  <a:ext uri="{0D108BD9-81ED-4DB2-BD59-A6C34878D82A}">
                    <a16:rowId xmlns:a16="http://schemas.microsoft.com/office/drawing/2014/main" xmlns="" val="1857064094"/>
                  </a:ext>
                </a:extLst>
              </a:tr>
            </a:tbl>
          </a:graphicData>
        </a:graphic>
      </p:graphicFrame>
      <p:sp>
        <p:nvSpPr>
          <p:cNvPr id="6" name="矩形 5">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功能說明</a:t>
            </a:r>
            <a:endParaRPr lang="zh-CN" altLang="en-US" sz="2000" b="1" kern="100" dirty="0">
              <a:solidFill>
                <a:schemeClr val="accent1"/>
              </a:solidFill>
              <a:latin typeface="+mn-ea"/>
              <a:cs typeface="Times New Roman" panose="02020603050405020304" pitchFamily="18" charset="0"/>
            </a:endParaRPr>
          </a:p>
        </p:txBody>
      </p:sp>
    </p:spTree>
    <p:extLst>
      <p:ext uri="{BB962C8B-B14F-4D97-AF65-F5344CB8AC3E}">
        <p14:creationId xmlns:p14="http://schemas.microsoft.com/office/powerpoint/2010/main" val="1692154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3"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4"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aphicFrame>
        <p:nvGraphicFramePr>
          <p:cNvPr id="5" name="表格 4"/>
          <p:cNvGraphicFramePr>
            <a:graphicFrameLocks noGrp="1"/>
          </p:cNvGraphicFramePr>
          <p:nvPr>
            <p:extLst>
              <p:ext uri="{D42A27DB-BD31-4B8C-83A1-F6EECF244321}">
                <p14:modId xmlns:p14="http://schemas.microsoft.com/office/powerpoint/2010/main" val="1780208451"/>
              </p:ext>
            </p:extLst>
          </p:nvPr>
        </p:nvGraphicFramePr>
        <p:xfrm>
          <a:off x="479270" y="1744717"/>
          <a:ext cx="8312304" cy="1967012"/>
        </p:xfrm>
        <a:graphic>
          <a:graphicData uri="http://schemas.openxmlformats.org/drawingml/2006/table">
            <a:tbl>
              <a:tblPr firstRow="1" bandRow="1">
                <a:tableStyleId>{5C22544A-7EE6-4342-B048-85BDC9FD1C3A}</a:tableStyleId>
              </a:tblPr>
              <a:tblGrid>
                <a:gridCol w="1530505">
                  <a:extLst>
                    <a:ext uri="{9D8B030D-6E8A-4147-A177-3AD203B41FA5}">
                      <a16:colId xmlns:a16="http://schemas.microsoft.com/office/drawing/2014/main" xmlns="" val="2450091668"/>
                    </a:ext>
                  </a:extLst>
                </a:gridCol>
                <a:gridCol w="3061110">
                  <a:extLst>
                    <a:ext uri="{9D8B030D-6E8A-4147-A177-3AD203B41FA5}">
                      <a16:colId xmlns:a16="http://schemas.microsoft.com/office/drawing/2014/main" xmlns="" val="502982576"/>
                    </a:ext>
                  </a:extLst>
                </a:gridCol>
                <a:gridCol w="3720689">
                  <a:extLst>
                    <a:ext uri="{9D8B030D-6E8A-4147-A177-3AD203B41FA5}">
                      <a16:colId xmlns:a16="http://schemas.microsoft.com/office/drawing/2014/main" xmlns="" val="375596569"/>
                    </a:ext>
                  </a:extLst>
                </a:gridCol>
              </a:tblGrid>
              <a:tr h="491753">
                <a:tc>
                  <a:txBody>
                    <a:bodyPr/>
                    <a:lstStyle/>
                    <a:p>
                      <a:pPr algn="ctr"/>
                      <a:r>
                        <a:rPr lang="zh-TW" altLang="en-US" sz="2000" dirty="0"/>
                        <a:t>功能項目</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TW" altLang="en-US" sz="2000" b="1" i="0" u="none" strike="noStrike" kern="1200" baseline="0" dirty="0">
                          <a:solidFill>
                            <a:schemeClr val="lt1"/>
                          </a:solidFill>
                          <a:latin typeface="+mn-lt"/>
                          <a:ea typeface="+mn-ea"/>
                          <a:cs typeface="+mn-cs"/>
                        </a:rPr>
                        <a:t>功能項目操作</a:t>
                      </a:r>
                      <a:endParaRPr lang="en-US" altLang="zh-TW" sz="2000" b="1" i="0" u="none" strike="noStrike" kern="1200" baseline="0" dirty="0">
                        <a:solidFill>
                          <a:schemeClr val="lt1"/>
                        </a:solidFill>
                        <a:latin typeface="+mn-lt"/>
                        <a:ea typeface="+mn-ea"/>
                        <a:cs typeface="+mn-cs"/>
                      </a:endParaRPr>
                    </a:p>
                  </a:txBody>
                  <a:tcPr anchor="ctr"/>
                </a:tc>
                <a:tc>
                  <a:txBody>
                    <a:bodyPr/>
                    <a:lstStyle/>
                    <a:p>
                      <a:pPr algn="ctr"/>
                      <a:r>
                        <a:rPr lang="zh-TW" altLang="en-US" sz="2000" b="1" dirty="0"/>
                        <a:t>說明</a:t>
                      </a:r>
                    </a:p>
                  </a:txBody>
                  <a:tcPr anchor="ctr"/>
                </a:tc>
                <a:extLst>
                  <a:ext uri="{0D108BD9-81ED-4DB2-BD59-A6C34878D82A}">
                    <a16:rowId xmlns:a16="http://schemas.microsoft.com/office/drawing/2014/main" xmlns="" val="890515757"/>
                  </a:ext>
                </a:extLst>
              </a:tr>
              <a:tr h="491753">
                <a:tc rowSpan="3">
                  <a:txBody>
                    <a:bodyPr/>
                    <a:lstStyle/>
                    <a:p>
                      <a:pPr algn="ctr"/>
                      <a:r>
                        <a:rPr lang="zh-TW" altLang="en-US" sz="2000" b="1" dirty="0">
                          <a:solidFill>
                            <a:schemeClr val="tx1"/>
                          </a:solidFill>
                        </a:rPr>
                        <a:t>查詢卡路里</a:t>
                      </a:r>
                    </a:p>
                  </a:txBody>
                  <a:tcPr anchor="ctr"/>
                </a:tc>
                <a:tc>
                  <a:txBody>
                    <a:bodyPr/>
                    <a:lstStyle/>
                    <a:p>
                      <a:pPr algn="ctr"/>
                      <a:r>
                        <a:rPr lang="zh-TW" altLang="en-US" sz="2000" dirty="0"/>
                        <a:t>輸入食物名稱</a:t>
                      </a:r>
                    </a:p>
                  </a:txBody>
                  <a:tcPr anchor="ctr"/>
                </a:tc>
                <a:tc>
                  <a:txBody>
                    <a:bodyPr/>
                    <a:lstStyle/>
                    <a:p>
                      <a:pPr algn="l"/>
                      <a:r>
                        <a:rPr lang="zh-TW" altLang="en-US" sz="2000" dirty="0"/>
                        <a:t>使用者輸入食物的名稱。</a:t>
                      </a:r>
                    </a:p>
                  </a:txBody>
                  <a:tcPr anchor="ctr"/>
                </a:tc>
                <a:extLst>
                  <a:ext uri="{0D108BD9-81ED-4DB2-BD59-A6C34878D82A}">
                    <a16:rowId xmlns:a16="http://schemas.microsoft.com/office/drawing/2014/main" xmlns="" val="3449860990"/>
                  </a:ext>
                </a:extLst>
              </a:tr>
              <a:tr h="491753">
                <a:tc vMerge="1">
                  <a:txBody>
                    <a:bodyPr/>
                    <a:lstStyle/>
                    <a:p>
                      <a:pPr algn="ctr"/>
                      <a:endParaRPr lang="zh-TW" altLang="en-US" sz="1600" dirty="0"/>
                    </a:p>
                  </a:txBody>
                  <a:tcPr/>
                </a:tc>
                <a:tc>
                  <a:txBody>
                    <a:bodyPr/>
                    <a:lstStyle/>
                    <a:p>
                      <a:pPr algn="ctr"/>
                      <a:r>
                        <a:rPr lang="zh-TW" altLang="en-US" sz="2000" dirty="0"/>
                        <a:t>選擇食物份量</a:t>
                      </a:r>
                    </a:p>
                  </a:txBody>
                  <a:tcPr anchor="ctr"/>
                </a:tc>
                <a:tc>
                  <a:txBody>
                    <a:bodyPr/>
                    <a:lstStyle/>
                    <a:p>
                      <a:pPr algn="l"/>
                      <a:r>
                        <a:rPr lang="zh-TW" altLang="en-US" sz="2000" dirty="0"/>
                        <a:t>使用者選擇食物的分量。</a:t>
                      </a:r>
                    </a:p>
                  </a:txBody>
                  <a:tcPr anchor="ctr"/>
                </a:tc>
                <a:extLst>
                  <a:ext uri="{0D108BD9-81ED-4DB2-BD59-A6C34878D82A}">
                    <a16:rowId xmlns:a16="http://schemas.microsoft.com/office/drawing/2014/main" xmlns="" val="1671835010"/>
                  </a:ext>
                </a:extLst>
              </a:tr>
              <a:tr h="491753">
                <a:tc vMerge="1">
                  <a:txBody>
                    <a:bodyPr/>
                    <a:lstStyle/>
                    <a:p>
                      <a:pPr algn="ctr"/>
                      <a:endParaRPr lang="zh-TW" altLang="en-US" sz="1600" dirty="0"/>
                    </a:p>
                  </a:txBody>
                  <a:tcPr/>
                </a:tc>
                <a:tc>
                  <a:txBody>
                    <a:bodyPr/>
                    <a:lstStyle/>
                    <a:p>
                      <a:pPr algn="ctr"/>
                      <a:r>
                        <a:rPr lang="zh-TW" altLang="en-US" sz="2000" dirty="0"/>
                        <a:t>顯示卡路里</a:t>
                      </a:r>
                    </a:p>
                  </a:txBody>
                  <a:tcPr anchor="ctr"/>
                </a:tc>
                <a:tc>
                  <a:txBody>
                    <a:bodyPr/>
                    <a:lstStyle/>
                    <a:p>
                      <a:pPr algn="l"/>
                      <a:r>
                        <a:rPr lang="zh-TW" altLang="en-US" sz="2000" dirty="0"/>
                        <a:t>顯示該食物的相關資訊。</a:t>
                      </a:r>
                    </a:p>
                  </a:txBody>
                  <a:tcPr anchor="ctr"/>
                </a:tc>
                <a:extLst>
                  <a:ext uri="{0D108BD9-81ED-4DB2-BD59-A6C34878D82A}">
                    <a16:rowId xmlns:a16="http://schemas.microsoft.com/office/drawing/2014/main" xmlns="" val="1857064094"/>
                  </a:ext>
                </a:extLst>
              </a:tr>
            </a:tbl>
          </a:graphicData>
        </a:graphic>
      </p:graphicFrame>
      <p:sp>
        <p:nvSpPr>
          <p:cNvPr id="6" name="矩形 5">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功能說明</a:t>
            </a:r>
            <a:endParaRPr lang="zh-CN" altLang="en-US" sz="2000" b="1" kern="100" dirty="0">
              <a:solidFill>
                <a:schemeClr val="accent1"/>
              </a:solidFill>
              <a:latin typeface="+mn-ea"/>
              <a:cs typeface="Times New Roman" panose="02020603050405020304" pitchFamily="18" charset="0"/>
            </a:endParaRPr>
          </a:p>
        </p:txBody>
      </p:sp>
    </p:spTree>
    <p:extLst>
      <p:ext uri="{BB962C8B-B14F-4D97-AF65-F5344CB8AC3E}">
        <p14:creationId xmlns:p14="http://schemas.microsoft.com/office/powerpoint/2010/main" val="4002993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3"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4"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aphicFrame>
        <p:nvGraphicFramePr>
          <p:cNvPr id="5" name="表格 4"/>
          <p:cNvGraphicFramePr>
            <a:graphicFrameLocks noGrp="1"/>
          </p:cNvGraphicFramePr>
          <p:nvPr>
            <p:extLst>
              <p:ext uri="{D42A27DB-BD31-4B8C-83A1-F6EECF244321}">
                <p14:modId xmlns:p14="http://schemas.microsoft.com/office/powerpoint/2010/main" val="495705953"/>
              </p:ext>
            </p:extLst>
          </p:nvPr>
        </p:nvGraphicFramePr>
        <p:xfrm>
          <a:off x="479270" y="1744717"/>
          <a:ext cx="8312304" cy="1684546"/>
        </p:xfrm>
        <a:graphic>
          <a:graphicData uri="http://schemas.openxmlformats.org/drawingml/2006/table">
            <a:tbl>
              <a:tblPr firstRow="1" bandRow="1">
                <a:tableStyleId>{5C22544A-7EE6-4342-B048-85BDC9FD1C3A}</a:tableStyleId>
              </a:tblPr>
              <a:tblGrid>
                <a:gridCol w="1273330">
                  <a:extLst>
                    <a:ext uri="{9D8B030D-6E8A-4147-A177-3AD203B41FA5}">
                      <a16:colId xmlns:a16="http://schemas.microsoft.com/office/drawing/2014/main" xmlns="" val="2450091668"/>
                    </a:ext>
                  </a:extLst>
                </a:gridCol>
                <a:gridCol w="3318285">
                  <a:extLst>
                    <a:ext uri="{9D8B030D-6E8A-4147-A177-3AD203B41FA5}">
                      <a16:colId xmlns:a16="http://schemas.microsoft.com/office/drawing/2014/main" xmlns="" val="502982576"/>
                    </a:ext>
                  </a:extLst>
                </a:gridCol>
                <a:gridCol w="3720689">
                  <a:extLst>
                    <a:ext uri="{9D8B030D-6E8A-4147-A177-3AD203B41FA5}">
                      <a16:colId xmlns:a16="http://schemas.microsoft.com/office/drawing/2014/main" xmlns="" val="375596569"/>
                    </a:ext>
                  </a:extLst>
                </a:gridCol>
              </a:tblGrid>
              <a:tr h="491753">
                <a:tc>
                  <a:txBody>
                    <a:bodyPr/>
                    <a:lstStyle/>
                    <a:p>
                      <a:pPr algn="ctr"/>
                      <a:r>
                        <a:rPr lang="zh-TW" altLang="en-US" sz="2000" dirty="0"/>
                        <a:t>功能項目</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TW" altLang="en-US" sz="2000" b="1" i="0" u="none" strike="noStrike" kern="1200" baseline="0" dirty="0">
                          <a:solidFill>
                            <a:schemeClr val="lt1"/>
                          </a:solidFill>
                          <a:latin typeface="+mn-lt"/>
                          <a:ea typeface="+mn-ea"/>
                          <a:cs typeface="+mn-cs"/>
                        </a:rPr>
                        <a:t>功能項目操作</a:t>
                      </a:r>
                      <a:endParaRPr lang="en-US" altLang="zh-TW" sz="2000" b="1" i="0" u="none" strike="noStrike" kern="1200" baseline="0" dirty="0">
                        <a:solidFill>
                          <a:schemeClr val="lt1"/>
                        </a:solidFill>
                        <a:latin typeface="+mn-lt"/>
                        <a:ea typeface="+mn-ea"/>
                        <a:cs typeface="+mn-cs"/>
                      </a:endParaRPr>
                    </a:p>
                  </a:txBody>
                  <a:tcPr anchor="ctr"/>
                </a:tc>
                <a:tc>
                  <a:txBody>
                    <a:bodyPr/>
                    <a:lstStyle/>
                    <a:p>
                      <a:pPr algn="ctr"/>
                      <a:r>
                        <a:rPr lang="zh-TW" altLang="en-US" sz="2000" b="1" dirty="0"/>
                        <a:t>說明</a:t>
                      </a:r>
                    </a:p>
                  </a:txBody>
                  <a:tcPr anchor="ctr"/>
                </a:tc>
                <a:extLst>
                  <a:ext uri="{0D108BD9-81ED-4DB2-BD59-A6C34878D82A}">
                    <a16:rowId xmlns:a16="http://schemas.microsoft.com/office/drawing/2014/main" xmlns="" val="890515757"/>
                  </a:ext>
                </a:extLst>
              </a:tr>
              <a:tr h="491753">
                <a:tc rowSpan="2">
                  <a:txBody>
                    <a:bodyPr/>
                    <a:lstStyle/>
                    <a:p>
                      <a:pPr algn="ctr"/>
                      <a:r>
                        <a:rPr lang="zh-TW" altLang="en-US" sz="2000" b="1" dirty="0">
                          <a:solidFill>
                            <a:schemeClr val="tx1"/>
                          </a:solidFill>
                        </a:rPr>
                        <a:t>管理紀錄</a:t>
                      </a:r>
                    </a:p>
                  </a:txBody>
                  <a:tcPr anchor="ctr"/>
                </a:tc>
                <a:tc>
                  <a:txBody>
                    <a:bodyPr/>
                    <a:lstStyle/>
                    <a:p>
                      <a:pPr algn="ctr"/>
                      <a:r>
                        <a:rPr lang="zh-TW" altLang="en-US" sz="2000" dirty="0"/>
                        <a:t>選擇餐點紀錄</a:t>
                      </a:r>
                    </a:p>
                  </a:txBody>
                  <a:tcPr anchor="ctr"/>
                </a:tc>
                <a:tc>
                  <a:txBody>
                    <a:bodyPr/>
                    <a:lstStyle/>
                    <a:p>
                      <a:pPr algn="l"/>
                      <a:r>
                        <a:rPr lang="zh-TW" altLang="en-US" sz="2000" dirty="0">
                          <a:latin typeface="+mn-ea"/>
                        </a:rPr>
                        <a:t>使用者選擇要編輯的資料。</a:t>
                      </a:r>
                      <a:r>
                        <a:rPr lang="en-US" altLang="zh-TW" sz="2000" dirty="0">
                          <a:latin typeface="+mn-ea"/>
                        </a:rPr>
                        <a:t>(</a:t>
                      </a:r>
                      <a:r>
                        <a:rPr lang="zh-TW" altLang="en-US" sz="2000" dirty="0">
                          <a:latin typeface="+mn-ea"/>
                        </a:rPr>
                        <a:t>早餐、午餐、晚餐、點心</a:t>
                      </a:r>
                      <a:r>
                        <a:rPr lang="en-US" altLang="zh-TW" sz="2000" dirty="0">
                          <a:latin typeface="+mn-ea"/>
                        </a:rPr>
                        <a:t>)</a:t>
                      </a:r>
                      <a:endParaRPr lang="zh-TW" altLang="en-US" sz="2000" dirty="0"/>
                    </a:p>
                  </a:txBody>
                  <a:tcPr anchor="ctr"/>
                </a:tc>
                <a:extLst>
                  <a:ext uri="{0D108BD9-81ED-4DB2-BD59-A6C34878D82A}">
                    <a16:rowId xmlns:a16="http://schemas.microsoft.com/office/drawing/2014/main" xmlns="" val="3449860990"/>
                  </a:ext>
                </a:extLst>
              </a:tr>
              <a:tr h="491753">
                <a:tc vMerge="1">
                  <a:txBody>
                    <a:bodyPr/>
                    <a:lstStyle/>
                    <a:p>
                      <a:pPr algn="ctr"/>
                      <a:endParaRPr lang="zh-TW" altLang="en-US" sz="1600" dirty="0"/>
                    </a:p>
                  </a:txBody>
                  <a:tcPr/>
                </a:tc>
                <a:tc>
                  <a:txBody>
                    <a:bodyPr/>
                    <a:lstStyle/>
                    <a:p>
                      <a:pPr algn="ctr"/>
                      <a:r>
                        <a:rPr lang="zh-TW" altLang="en-US" sz="2000" dirty="0"/>
                        <a:t>編輯紀錄</a:t>
                      </a:r>
                    </a:p>
                  </a:txBody>
                  <a:tcPr anchor="ctr"/>
                </a:tc>
                <a:tc>
                  <a:txBody>
                    <a:bodyPr/>
                    <a:lstStyle/>
                    <a:p>
                      <a:pPr algn="l"/>
                      <a:r>
                        <a:rPr lang="zh-TW" altLang="en-US" sz="2000" dirty="0"/>
                        <a:t>使用者可以編輯所選資料內容。</a:t>
                      </a:r>
                    </a:p>
                  </a:txBody>
                  <a:tcPr anchor="ctr"/>
                </a:tc>
                <a:extLst>
                  <a:ext uri="{0D108BD9-81ED-4DB2-BD59-A6C34878D82A}">
                    <a16:rowId xmlns:a16="http://schemas.microsoft.com/office/drawing/2014/main" xmlns="" val="1671835010"/>
                  </a:ext>
                </a:extLst>
              </a:tr>
            </a:tbl>
          </a:graphicData>
        </a:graphic>
      </p:graphicFrame>
      <p:sp>
        <p:nvSpPr>
          <p:cNvPr id="6" name="矩形 5">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功能說明</a:t>
            </a:r>
            <a:endParaRPr lang="zh-CN" altLang="en-US" sz="2000" b="1" kern="100" dirty="0">
              <a:solidFill>
                <a:schemeClr val="accent1"/>
              </a:solidFill>
              <a:latin typeface="+mn-ea"/>
              <a:cs typeface="Times New Roman" panose="02020603050405020304" pitchFamily="18" charset="0"/>
            </a:endParaRPr>
          </a:p>
        </p:txBody>
      </p:sp>
    </p:spTree>
    <p:extLst>
      <p:ext uri="{BB962C8B-B14F-4D97-AF65-F5344CB8AC3E}">
        <p14:creationId xmlns:p14="http://schemas.microsoft.com/office/powerpoint/2010/main" val="1186354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3"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4"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aphicFrame>
        <p:nvGraphicFramePr>
          <p:cNvPr id="5" name="表格 4"/>
          <p:cNvGraphicFramePr>
            <a:graphicFrameLocks noGrp="1"/>
          </p:cNvGraphicFramePr>
          <p:nvPr>
            <p:extLst>
              <p:ext uri="{D42A27DB-BD31-4B8C-83A1-F6EECF244321}">
                <p14:modId xmlns:p14="http://schemas.microsoft.com/office/powerpoint/2010/main" val="141633996"/>
              </p:ext>
            </p:extLst>
          </p:nvPr>
        </p:nvGraphicFramePr>
        <p:xfrm>
          <a:off x="479270" y="1744717"/>
          <a:ext cx="8312304" cy="1684546"/>
        </p:xfrm>
        <a:graphic>
          <a:graphicData uri="http://schemas.openxmlformats.org/drawingml/2006/table">
            <a:tbl>
              <a:tblPr firstRow="1" bandRow="1">
                <a:tableStyleId>{5C22544A-7EE6-4342-B048-85BDC9FD1C3A}</a:tableStyleId>
              </a:tblPr>
              <a:tblGrid>
                <a:gridCol w="1273330">
                  <a:extLst>
                    <a:ext uri="{9D8B030D-6E8A-4147-A177-3AD203B41FA5}">
                      <a16:colId xmlns:a16="http://schemas.microsoft.com/office/drawing/2014/main" xmlns="" val="2450091668"/>
                    </a:ext>
                  </a:extLst>
                </a:gridCol>
                <a:gridCol w="3318285">
                  <a:extLst>
                    <a:ext uri="{9D8B030D-6E8A-4147-A177-3AD203B41FA5}">
                      <a16:colId xmlns:a16="http://schemas.microsoft.com/office/drawing/2014/main" xmlns="" val="502982576"/>
                    </a:ext>
                  </a:extLst>
                </a:gridCol>
                <a:gridCol w="3720689">
                  <a:extLst>
                    <a:ext uri="{9D8B030D-6E8A-4147-A177-3AD203B41FA5}">
                      <a16:colId xmlns:a16="http://schemas.microsoft.com/office/drawing/2014/main" xmlns="" val="375596569"/>
                    </a:ext>
                  </a:extLst>
                </a:gridCol>
              </a:tblGrid>
              <a:tr h="491753">
                <a:tc>
                  <a:txBody>
                    <a:bodyPr/>
                    <a:lstStyle/>
                    <a:p>
                      <a:pPr algn="ctr"/>
                      <a:r>
                        <a:rPr lang="zh-TW" altLang="en-US" sz="2000" dirty="0"/>
                        <a:t>功能項目</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TW" altLang="en-US" sz="2000" b="1" i="0" u="none" strike="noStrike" kern="1200" baseline="0" dirty="0">
                          <a:solidFill>
                            <a:schemeClr val="lt1"/>
                          </a:solidFill>
                          <a:latin typeface="+mn-lt"/>
                          <a:ea typeface="+mn-ea"/>
                          <a:cs typeface="+mn-cs"/>
                        </a:rPr>
                        <a:t>功能項目操作</a:t>
                      </a:r>
                      <a:endParaRPr lang="en-US" altLang="zh-TW" sz="2000" b="1" i="0" u="none" strike="noStrike" kern="1200" baseline="0" dirty="0">
                        <a:solidFill>
                          <a:schemeClr val="lt1"/>
                        </a:solidFill>
                        <a:latin typeface="+mn-lt"/>
                        <a:ea typeface="+mn-ea"/>
                        <a:cs typeface="+mn-cs"/>
                      </a:endParaRPr>
                    </a:p>
                  </a:txBody>
                  <a:tcPr anchor="ctr"/>
                </a:tc>
                <a:tc>
                  <a:txBody>
                    <a:bodyPr/>
                    <a:lstStyle/>
                    <a:p>
                      <a:pPr algn="ctr"/>
                      <a:r>
                        <a:rPr lang="zh-TW" altLang="en-US" sz="2000" b="1" dirty="0"/>
                        <a:t>說明</a:t>
                      </a:r>
                    </a:p>
                  </a:txBody>
                  <a:tcPr anchor="ctr"/>
                </a:tc>
                <a:extLst>
                  <a:ext uri="{0D108BD9-81ED-4DB2-BD59-A6C34878D82A}">
                    <a16:rowId xmlns:a16="http://schemas.microsoft.com/office/drawing/2014/main" xmlns="" val="890515757"/>
                  </a:ext>
                </a:extLst>
              </a:tr>
              <a:tr h="491753">
                <a:tc rowSpan="2">
                  <a:txBody>
                    <a:bodyPr/>
                    <a:lstStyle/>
                    <a:p>
                      <a:pPr algn="ctr"/>
                      <a:r>
                        <a:rPr lang="zh-TW" altLang="en-US" sz="2000" b="1" dirty="0">
                          <a:solidFill>
                            <a:schemeClr val="tx1"/>
                          </a:solidFill>
                        </a:rPr>
                        <a:t>檢視紀錄</a:t>
                      </a:r>
                    </a:p>
                  </a:txBody>
                  <a:tcPr anchor="ctr"/>
                </a:tc>
                <a:tc>
                  <a:txBody>
                    <a:bodyPr/>
                    <a:lstStyle/>
                    <a:p>
                      <a:pPr algn="ctr"/>
                      <a:r>
                        <a:rPr lang="zh-TW" altLang="en-US" sz="2000" dirty="0"/>
                        <a:t>選擇餐點紀錄</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sz="2000" dirty="0">
                          <a:latin typeface="+mn-ea"/>
                        </a:rPr>
                        <a:t>使用者選擇要瀏覽的資料。</a:t>
                      </a:r>
                      <a:r>
                        <a:rPr lang="en-US" altLang="zh-TW" sz="2000" dirty="0">
                          <a:latin typeface="+mn-ea"/>
                        </a:rPr>
                        <a:t>(</a:t>
                      </a:r>
                      <a:r>
                        <a:rPr lang="zh-TW" altLang="en-US" sz="2000" dirty="0">
                          <a:latin typeface="+mn-ea"/>
                        </a:rPr>
                        <a:t>早餐、午餐、晚餐、點心</a:t>
                      </a:r>
                      <a:r>
                        <a:rPr lang="en-US" altLang="zh-TW" sz="2000" dirty="0">
                          <a:latin typeface="+mn-ea"/>
                        </a:rPr>
                        <a:t>)</a:t>
                      </a:r>
                      <a:endParaRPr lang="zh-TW" altLang="en-US" sz="2000" dirty="0"/>
                    </a:p>
                  </a:txBody>
                  <a:tcPr anchor="ctr"/>
                </a:tc>
                <a:extLst>
                  <a:ext uri="{0D108BD9-81ED-4DB2-BD59-A6C34878D82A}">
                    <a16:rowId xmlns:a16="http://schemas.microsoft.com/office/drawing/2014/main" xmlns="" val="3449860990"/>
                  </a:ext>
                </a:extLst>
              </a:tr>
              <a:tr h="491753">
                <a:tc vMerge="1">
                  <a:txBody>
                    <a:bodyPr/>
                    <a:lstStyle/>
                    <a:p>
                      <a:pPr algn="ctr"/>
                      <a:endParaRPr lang="zh-TW" altLang="en-US" sz="1600" dirty="0"/>
                    </a:p>
                  </a:txBody>
                  <a:tcPr/>
                </a:tc>
                <a:tc>
                  <a:txBody>
                    <a:bodyPr/>
                    <a:lstStyle/>
                    <a:p>
                      <a:pPr algn="ctr"/>
                      <a:r>
                        <a:rPr lang="zh-TW" altLang="en-US" sz="2000" dirty="0"/>
                        <a:t>瀏覽紀錄</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sz="2000" dirty="0"/>
                        <a:t>使用者可以瀏覽所選資料內容。</a:t>
                      </a:r>
                    </a:p>
                  </a:txBody>
                  <a:tcPr anchor="ctr"/>
                </a:tc>
                <a:extLst>
                  <a:ext uri="{0D108BD9-81ED-4DB2-BD59-A6C34878D82A}">
                    <a16:rowId xmlns:a16="http://schemas.microsoft.com/office/drawing/2014/main" xmlns="" val="1671835010"/>
                  </a:ext>
                </a:extLst>
              </a:tr>
            </a:tbl>
          </a:graphicData>
        </a:graphic>
      </p:graphicFrame>
      <p:sp>
        <p:nvSpPr>
          <p:cNvPr id="6" name="矩形 5">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功能說明</a:t>
            </a:r>
            <a:endParaRPr lang="zh-CN" altLang="en-US" sz="2000" b="1" kern="100" dirty="0">
              <a:solidFill>
                <a:schemeClr val="accent1"/>
              </a:solidFill>
              <a:latin typeface="+mn-ea"/>
              <a:cs typeface="Times New Roman" panose="02020603050405020304" pitchFamily="18" charset="0"/>
            </a:endParaRPr>
          </a:p>
        </p:txBody>
      </p:sp>
    </p:spTree>
    <p:extLst>
      <p:ext uri="{BB962C8B-B14F-4D97-AF65-F5344CB8AC3E}">
        <p14:creationId xmlns:p14="http://schemas.microsoft.com/office/powerpoint/2010/main" val="1456642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3"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4"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aphicFrame>
        <p:nvGraphicFramePr>
          <p:cNvPr id="5" name="表格 4"/>
          <p:cNvGraphicFramePr>
            <a:graphicFrameLocks noGrp="1"/>
          </p:cNvGraphicFramePr>
          <p:nvPr>
            <p:extLst>
              <p:ext uri="{D42A27DB-BD31-4B8C-83A1-F6EECF244321}">
                <p14:modId xmlns:p14="http://schemas.microsoft.com/office/powerpoint/2010/main" val="1909537650"/>
              </p:ext>
            </p:extLst>
          </p:nvPr>
        </p:nvGraphicFramePr>
        <p:xfrm>
          <a:off x="469745" y="982717"/>
          <a:ext cx="8312304" cy="3509273"/>
        </p:xfrm>
        <a:graphic>
          <a:graphicData uri="http://schemas.openxmlformats.org/drawingml/2006/table">
            <a:tbl>
              <a:tblPr firstRow="1" bandRow="1">
                <a:tableStyleId>{5C22544A-7EE6-4342-B048-85BDC9FD1C3A}</a:tableStyleId>
              </a:tblPr>
              <a:tblGrid>
                <a:gridCol w="1273330">
                  <a:extLst>
                    <a:ext uri="{9D8B030D-6E8A-4147-A177-3AD203B41FA5}">
                      <a16:colId xmlns:a16="http://schemas.microsoft.com/office/drawing/2014/main" xmlns="" val="2450091668"/>
                    </a:ext>
                  </a:extLst>
                </a:gridCol>
                <a:gridCol w="3318285">
                  <a:extLst>
                    <a:ext uri="{9D8B030D-6E8A-4147-A177-3AD203B41FA5}">
                      <a16:colId xmlns:a16="http://schemas.microsoft.com/office/drawing/2014/main" xmlns="" val="502982576"/>
                    </a:ext>
                  </a:extLst>
                </a:gridCol>
                <a:gridCol w="3720689">
                  <a:extLst>
                    <a:ext uri="{9D8B030D-6E8A-4147-A177-3AD203B41FA5}">
                      <a16:colId xmlns:a16="http://schemas.microsoft.com/office/drawing/2014/main" xmlns="" val="375596569"/>
                    </a:ext>
                  </a:extLst>
                </a:gridCol>
              </a:tblGrid>
              <a:tr h="491753">
                <a:tc>
                  <a:txBody>
                    <a:bodyPr/>
                    <a:lstStyle/>
                    <a:p>
                      <a:pPr algn="ctr"/>
                      <a:r>
                        <a:rPr lang="zh-TW" altLang="en-US" sz="2000" dirty="0"/>
                        <a:t>功能項目</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TW" altLang="en-US" sz="2000" b="1" i="0" u="none" strike="noStrike" kern="1200" baseline="0" dirty="0">
                          <a:solidFill>
                            <a:schemeClr val="lt1"/>
                          </a:solidFill>
                          <a:latin typeface="+mn-lt"/>
                          <a:ea typeface="+mn-ea"/>
                          <a:cs typeface="+mn-cs"/>
                        </a:rPr>
                        <a:t>功能項目操作</a:t>
                      </a:r>
                      <a:endParaRPr lang="en-US" altLang="zh-TW" sz="2000" b="1" i="0" u="none" strike="noStrike" kern="1200" baseline="0" dirty="0">
                        <a:solidFill>
                          <a:schemeClr val="lt1"/>
                        </a:solidFill>
                        <a:latin typeface="+mn-lt"/>
                        <a:ea typeface="+mn-ea"/>
                        <a:cs typeface="+mn-cs"/>
                      </a:endParaRPr>
                    </a:p>
                  </a:txBody>
                  <a:tcPr anchor="ctr"/>
                </a:tc>
                <a:tc>
                  <a:txBody>
                    <a:bodyPr/>
                    <a:lstStyle/>
                    <a:p>
                      <a:pPr algn="ctr"/>
                      <a:r>
                        <a:rPr lang="zh-TW" altLang="en-US" sz="2000" b="1" dirty="0"/>
                        <a:t>說明</a:t>
                      </a:r>
                    </a:p>
                  </a:txBody>
                  <a:tcPr anchor="ctr"/>
                </a:tc>
                <a:extLst>
                  <a:ext uri="{0D108BD9-81ED-4DB2-BD59-A6C34878D82A}">
                    <a16:rowId xmlns:a16="http://schemas.microsoft.com/office/drawing/2014/main" xmlns="" val="890515757"/>
                  </a:ext>
                </a:extLst>
              </a:tr>
              <a:tr h="491753">
                <a:tc rowSpan="3">
                  <a:txBody>
                    <a:bodyPr/>
                    <a:lstStyle/>
                    <a:p>
                      <a:pPr algn="ctr"/>
                      <a:r>
                        <a:rPr lang="zh-TW" altLang="en-US" sz="2000" b="1" dirty="0"/>
                        <a:t>菜單安排</a:t>
                      </a:r>
                    </a:p>
                  </a:txBody>
                  <a:tcPr anchor="ctr"/>
                </a:tc>
                <a:tc>
                  <a:txBody>
                    <a:bodyPr/>
                    <a:lstStyle/>
                    <a:p>
                      <a:pPr algn="ctr"/>
                      <a:r>
                        <a:rPr lang="zh-TW" altLang="en-US" sz="2000" dirty="0"/>
                        <a:t>選擇菜單</a:t>
                      </a:r>
                    </a:p>
                  </a:txBody>
                  <a:tcPr anchor="ctr"/>
                </a:tc>
                <a:tc>
                  <a:txBody>
                    <a:bodyPr/>
                    <a:lstStyle/>
                    <a:p>
                      <a:r>
                        <a:rPr lang="zh-TW" altLang="en-US" sz="2000" dirty="0">
                          <a:latin typeface="+mn-ea"/>
                        </a:rPr>
                        <a:t>系統會分析使用者資料，分析完成後到內部資料庫提取菜單，</a:t>
                      </a:r>
                      <a:r>
                        <a:rPr lang="en-US" altLang="zh-TW" sz="2000" dirty="0">
                          <a:latin typeface="+mn-ea"/>
                        </a:rPr>
                        <a:t>APP</a:t>
                      </a:r>
                      <a:r>
                        <a:rPr lang="zh-TW" altLang="en-US" sz="2000" dirty="0">
                          <a:latin typeface="+mn-ea"/>
                        </a:rPr>
                        <a:t>顯示推薦菜單，在選取使用者需求的菜單。</a:t>
                      </a:r>
                      <a:endParaRPr lang="zh-TW" altLang="en-US" sz="2000" dirty="0"/>
                    </a:p>
                  </a:txBody>
                  <a:tcPr anchor="ctr"/>
                </a:tc>
                <a:extLst>
                  <a:ext uri="{0D108BD9-81ED-4DB2-BD59-A6C34878D82A}">
                    <a16:rowId xmlns:a16="http://schemas.microsoft.com/office/drawing/2014/main" xmlns="" val="3449860990"/>
                  </a:ext>
                </a:extLst>
              </a:tr>
              <a:tr h="491753">
                <a:tc vMerge="1">
                  <a:txBody>
                    <a:bodyPr/>
                    <a:lstStyle/>
                    <a:p>
                      <a:pPr algn="ctr"/>
                      <a:endParaRPr lang="zh-TW" altLang="en-US" sz="1600" dirty="0"/>
                    </a:p>
                  </a:txBody>
                  <a:tcPr/>
                </a:tc>
                <a:tc>
                  <a:txBody>
                    <a:bodyPr/>
                    <a:lstStyle/>
                    <a:p>
                      <a:pPr algn="ctr"/>
                      <a:r>
                        <a:rPr lang="zh-TW" altLang="en-US" sz="2000" dirty="0"/>
                        <a:t>瀏覽菜單</a:t>
                      </a:r>
                    </a:p>
                  </a:txBody>
                  <a:tcPr anchor="ctr"/>
                </a:tc>
                <a:tc>
                  <a:txBody>
                    <a:bodyPr/>
                    <a:lstStyle/>
                    <a:p>
                      <a:pPr algn="l"/>
                      <a:r>
                        <a:rPr lang="zh-TW" altLang="en-US" sz="2000" dirty="0"/>
                        <a:t>使用者可以瀏覽點選菜單內部的詳細資訊。</a:t>
                      </a:r>
                    </a:p>
                  </a:txBody>
                  <a:tcPr anchor="ctr"/>
                </a:tc>
                <a:extLst>
                  <a:ext uri="{0D108BD9-81ED-4DB2-BD59-A6C34878D82A}">
                    <a16:rowId xmlns:a16="http://schemas.microsoft.com/office/drawing/2014/main" xmlns="" val="1671835010"/>
                  </a:ext>
                </a:extLst>
              </a:tr>
              <a:tr h="491753">
                <a:tc vMerge="1">
                  <a:txBody>
                    <a:bodyPr/>
                    <a:lstStyle/>
                    <a:p>
                      <a:pPr algn="ctr"/>
                      <a:endParaRPr lang="zh-TW" altLang="en-US" sz="1600" dirty="0"/>
                    </a:p>
                  </a:txBody>
                  <a:tcPr/>
                </a:tc>
                <a:tc>
                  <a:txBody>
                    <a:bodyPr/>
                    <a:lstStyle/>
                    <a:p>
                      <a:pPr algn="ctr"/>
                      <a:r>
                        <a:rPr lang="zh-TW" altLang="en-US" sz="2000" dirty="0"/>
                        <a:t>做菜教學</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sz="2000" dirty="0">
                          <a:latin typeface="+mn-ea"/>
                        </a:rPr>
                        <a:t>使用者點擊做菜教學按鈕，系統會將文字轉成語音教學並播放給使用者聽。</a:t>
                      </a:r>
                      <a:endParaRPr lang="zh-TW" altLang="en-US" sz="2000" dirty="0"/>
                    </a:p>
                  </a:txBody>
                  <a:tcPr anchor="ctr"/>
                </a:tc>
                <a:extLst>
                  <a:ext uri="{0D108BD9-81ED-4DB2-BD59-A6C34878D82A}">
                    <a16:rowId xmlns:a16="http://schemas.microsoft.com/office/drawing/2014/main" xmlns="" val="1857064094"/>
                  </a:ext>
                </a:extLst>
              </a:tr>
            </a:tbl>
          </a:graphicData>
        </a:graphic>
      </p:graphicFrame>
      <p:sp>
        <p:nvSpPr>
          <p:cNvPr id="6" name="矩形 5">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功能說明</a:t>
            </a:r>
            <a:endParaRPr lang="zh-CN" altLang="en-US" sz="2000" b="1" kern="100" dirty="0">
              <a:solidFill>
                <a:schemeClr val="accent1"/>
              </a:solidFill>
              <a:latin typeface="+mn-ea"/>
              <a:cs typeface="Times New Roman" panose="02020603050405020304" pitchFamily="18" charset="0"/>
            </a:endParaRPr>
          </a:p>
        </p:txBody>
      </p:sp>
    </p:spTree>
    <p:extLst>
      <p:ext uri="{BB962C8B-B14F-4D97-AF65-F5344CB8AC3E}">
        <p14:creationId xmlns:p14="http://schemas.microsoft.com/office/powerpoint/2010/main" val="1786914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xmlns="" id="{256BF839-5984-4814-99D1-E3F91C6B186D}"/>
              </a:ext>
            </a:extLst>
          </p:cNvPr>
          <p:cNvSpPr/>
          <p:nvPr/>
        </p:nvSpPr>
        <p:spPr>
          <a:xfrm>
            <a:off x="3144264" y="2110758"/>
            <a:ext cx="2031325" cy="646331"/>
          </a:xfrm>
          <a:prstGeom prst="rect">
            <a:avLst/>
          </a:prstGeom>
        </p:spPr>
        <p:txBody>
          <a:bodyPr wrap="none">
            <a:spAutoFit/>
          </a:bodyPr>
          <a:lstStyle/>
          <a:p>
            <a:pPr>
              <a:spcAft>
                <a:spcPts val="0"/>
              </a:spcAft>
            </a:pPr>
            <a:r>
              <a:rPr lang="zh-TW" altLang="en-US" sz="3600" b="1" kern="100" dirty="0">
                <a:solidFill>
                  <a:schemeClr val="accent1"/>
                </a:solidFill>
                <a:latin typeface="+mn-ea"/>
                <a:cs typeface="Times New Roman" panose="02020603050405020304" pitchFamily="18" charset="0"/>
              </a:rPr>
              <a:t>行程規畫</a:t>
            </a:r>
            <a:endParaRPr lang="zh-CN" altLang="en-US" sz="3600" b="1" kern="100" dirty="0">
              <a:solidFill>
                <a:schemeClr val="accent1"/>
              </a:solidFill>
              <a:latin typeface="+mn-ea"/>
              <a:cs typeface="Times New Roman" panose="02020603050405020304" pitchFamily="18" charset="0"/>
            </a:endParaRPr>
          </a:p>
        </p:txBody>
      </p:sp>
      <p:sp>
        <p:nvSpPr>
          <p:cNvPr id="30" name="矩形 29">
            <a:extLst>
              <a:ext uri="{FF2B5EF4-FFF2-40B4-BE49-F238E27FC236}">
                <a16:creationId xmlns:a16="http://schemas.microsoft.com/office/drawing/2014/main" xmlns="" id="{108EDB90-29AC-41EE-8404-B98F5C9941E8}"/>
              </a:ext>
            </a:extLst>
          </p:cNvPr>
          <p:cNvSpPr/>
          <p:nvPr/>
        </p:nvSpPr>
        <p:spPr>
          <a:xfrm>
            <a:off x="3144264" y="2733086"/>
            <a:ext cx="1470274" cy="461665"/>
          </a:xfrm>
          <a:prstGeom prst="rect">
            <a:avLst/>
          </a:prstGeom>
        </p:spPr>
        <p:txBody>
          <a:bodyPr wrap="none">
            <a:spAutoFit/>
          </a:bodyPr>
          <a:lstStyle/>
          <a:p>
            <a:pPr>
              <a:spcAft>
                <a:spcPts val="0"/>
              </a:spcAft>
            </a:pPr>
            <a:r>
              <a:rPr lang="en-US" altLang="zh-CN" sz="2400" kern="100" dirty="0">
                <a:solidFill>
                  <a:schemeClr val="accent1"/>
                </a:solidFill>
                <a:latin typeface="+mj-lt"/>
                <a:cs typeface="Times New Roman" panose="02020603050405020304" pitchFamily="18" charset="0"/>
              </a:rPr>
              <a:t>Schedule</a:t>
            </a:r>
          </a:p>
        </p:txBody>
      </p:sp>
      <p:sp>
        <p:nvSpPr>
          <p:cNvPr id="6" name="AutoShape 59">
            <a:extLst>
              <a:ext uri="{FF2B5EF4-FFF2-40B4-BE49-F238E27FC236}">
                <a16:creationId xmlns:a16="http://schemas.microsoft.com/office/drawing/2014/main" xmlns="" id="{65296ADF-6826-4E74-AAC1-75AE73C7BE4D}"/>
              </a:ext>
            </a:extLst>
          </p:cNvPr>
          <p:cNvSpPr>
            <a:spLocks/>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16636082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7F6048C-C39D-474E-AA92-E99A272C20C5}"/>
              </a:ext>
            </a:extLst>
          </p:cNvPr>
          <p:cNvSpPr/>
          <p:nvPr/>
        </p:nvSpPr>
        <p:spPr>
          <a:xfrm>
            <a:off x="388823" y="375240"/>
            <a:ext cx="1210588" cy="400110"/>
          </a:xfrm>
          <a:prstGeom prst="rect">
            <a:avLst/>
          </a:prstGeom>
        </p:spPr>
        <p:txBody>
          <a:bodyPr wrap="none">
            <a:spAutoFit/>
          </a:bodyPr>
          <a:lstStyle/>
          <a:p>
            <a:pPr>
              <a:spcAft>
                <a:spcPts val="600"/>
              </a:spcAft>
            </a:pPr>
            <a:r>
              <a:rPr lang="zh-TW" altLang="en-US" sz="2000" b="1" kern="100" dirty="0" smtClean="0">
                <a:solidFill>
                  <a:schemeClr val="accent1"/>
                </a:solidFill>
                <a:latin typeface="+mn-ea"/>
                <a:cs typeface="Times New Roman" panose="02020603050405020304" pitchFamily="18" charset="0"/>
              </a:rPr>
              <a:t>任務規</a:t>
            </a:r>
            <a:r>
              <a:rPr lang="zh-TW" altLang="en-US" sz="2000" b="1" kern="100" dirty="0">
                <a:solidFill>
                  <a:schemeClr val="accent1"/>
                </a:solidFill>
                <a:latin typeface="+mn-ea"/>
                <a:cs typeface="Times New Roman" panose="02020603050405020304" pitchFamily="18" charset="0"/>
              </a:rPr>
              <a:t>劃</a:t>
            </a:r>
            <a:endParaRPr lang="zh-CN" altLang="en-US" sz="2000" b="1" kern="100" dirty="0">
              <a:solidFill>
                <a:schemeClr val="accent1"/>
              </a:solidFill>
              <a:latin typeface="+mn-ea"/>
              <a:cs typeface="Times New Roman" panose="02020603050405020304" pitchFamily="18" charset="0"/>
            </a:endParaRPr>
          </a:p>
        </p:txBody>
      </p:sp>
      <p:sp>
        <p:nvSpPr>
          <p:cNvPr id="3" name="矩形 2">
            <a:extLst>
              <a:ext uri="{FF2B5EF4-FFF2-40B4-BE49-F238E27FC236}">
                <a16:creationId xmlns:a16="http://schemas.microsoft.com/office/drawing/2014/main" xmlns="" id="{C912F6F4-EE30-438B-8C15-744A8F4E4422}"/>
              </a:ext>
            </a:extLst>
          </p:cNvPr>
          <p:cNvSpPr/>
          <p:nvPr/>
        </p:nvSpPr>
        <p:spPr>
          <a:xfrm>
            <a:off x="388823" y="742818"/>
            <a:ext cx="822661" cy="276999"/>
          </a:xfrm>
          <a:prstGeom prst="rect">
            <a:avLst/>
          </a:prstGeom>
        </p:spPr>
        <p:txBody>
          <a:bodyPr wrap="none">
            <a:spAutoFit/>
          </a:bodyPr>
          <a:lstStyle/>
          <a:p>
            <a:pPr>
              <a:spcAft>
                <a:spcPts val="600"/>
              </a:spcAft>
            </a:pPr>
            <a:r>
              <a:rPr lang="en-US" altLang="zh-CN" sz="1200" kern="100" dirty="0">
                <a:solidFill>
                  <a:schemeClr val="accent1"/>
                </a:solidFill>
                <a:latin typeface="+mj-lt"/>
                <a:cs typeface="Times New Roman" panose="02020603050405020304" pitchFamily="18" charset="0"/>
              </a:rPr>
              <a:t>Schedule</a:t>
            </a:r>
            <a:endParaRPr lang="en-US" altLang="zh-CN" sz="1200" kern="100">
              <a:solidFill>
                <a:schemeClr val="accent1"/>
              </a:solidFill>
              <a:latin typeface="+mj-lt"/>
              <a:cs typeface="Times New Roman" panose="02020603050405020304" pitchFamily="18" charset="0"/>
            </a:endParaRPr>
          </a:p>
        </p:txBody>
      </p:sp>
      <p:pic>
        <p:nvPicPr>
          <p:cNvPr id="4" name="圖片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23" y="1142928"/>
            <a:ext cx="8075158" cy="3200472"/>
          </a:xfrm>
          <a:prstGeom prst="rect">
            <a:avLst/>
          </a:prstGeom>
        </p:spPr>
      </p:pic>
      <p:sp>
        <p:nvSpPr>
          <p:cNvPr id="5" name="矩形 4"/>
          <p:cNvSpPr/>
          <p:nvPr/>
        </p:nvSpPr>
        <p:spPr>
          <a:xfrm>
            <a:off x="904875" y="1142927"/>
            <a:ext cx="2028036" cy="313241"/>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8" name="文字方塊 7"/>
          <p:cNvSpPr txBox="1"/>
          <p:nvPr/>
        </p:nvSpPr>
        <p:spPr>
          <a:xfrm>
            <a:off x="418311" y="3919319"/>
            <a:ext cx="2819400" cy="646331"/>
          </a:xfrm>
          <a:prstGeom prst="rect">
            <a:avLst/>
          </a:prstGeom>
          <a:noFill/>
        </p:spPr>
        <p:txBody>
          <a:bodyPr wrap="square" rtlCol="0">
            <a:spAutoFit/>
          </a:bodyPr>
          <a:lstStyle/>
          <a:p>
            <a:r>
              <a:rPr lang="zh-TW" altLang="en-US" dirty="0" smtClean="0"/>
              <a:t>任務資訊</a:t>
            </a:r>
            <a:r>
              <a:rPr lang="en-US" altLang="zh-TW" dirty="0" smtClean="0"/>
              <a:t>(</a:t>
            </a:r>
            <a:r>
              <a:rPr lang="zh-TW" altLang="en-US" dirty="0" smtClean="0"/>
              <a:t>時間、圖片、人員</a:t>
            </a:r>
            <a:r>
              <a:rPr lang="en-US" altLang="zh-TW" dirty="0" smtClean="0"/>
              <a:t>)</a:t>
            </a:r>
            <a:endParaRPr lang="zh-TW" altLang="en-US" dirty="0"/>
          </a:p>
        </p:txBody>
      </p:sp>
      <p:sp>
        <p:nvSpPr>
          <p:cNvPr id="9" name="橢圓 8"/>
          <p:cNvSpPr/>
          <p:nvPr/>
        </p:nvSpPr>
        <p:spPr>
          <a:xfrm>
            <a:off x="2984500" y="2978150"/>
            <a:ext cx="253211" cy="2603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5318037" y="2978150"/>
            <a:ext cx="253211" cy="2603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651324" y="2857500"/>
            <a:ext cx="1396605" cy="369332"/>
          </a:xfrm>
          <a:prstGeom prst="rect">
            <a:avLst/>
          </a:prstGeom>
          <a:noFill/>
        </p:spPr>
        <p:txBody>
          <a:bodyPr wrap="square" rtlCol="0">
            <a:spAutoFit/>
          </a:bodyPr>
          <a:lstStyle/>
          <a:p>
            <a:r>
              <a:rPr lang="zh-TW" altLang="en-US" dirty="0" smtClean="0"/>
              <a:t>蔣志強</a:t>
            </a:r>
            <a:endParaRPr lang="zh-TW" altLang="en-US" dirty="0"/>
          </a:p>
        </p:txBody>
      </p:sp>
      <p:sp>
        <p:nvSpPr>
          <p:cNvPr id="15" name="文字方塊 14"/>
          <p:cNvSpPr txBox="1"/>
          <p:nvPr/>
        </p:nvSpPr>
        <p:spPr>
          <a:xfrm>
            <a:off x="6083770" y="2857500"/>
            <a:ext cx="913930" cy="369332"/>
          </a:xfrm>
          <a:prstGeom prst="rect">
            <a:avLst/>
          </a:prstGeom>
          <a:noFill/>
        </p:spPr>
        <p:txBody>
          <a:bodyPr wrap="square" rtlCol="0">
            <a:spAutoFit/>
          </a:bodyPr>
          <a:lstStyle/>
          <a:p>
            <a:r>
              <a:rPr lang="zh-TW" altLang="en-US" dirty="0" smtClean="0"/>
              <a:t>孫尉豪</a:t>
            </a:r>
            <a:endParaRPr lang="zh-TW" altLang="en-US" dirty="0"/>
          </a:p>
        </p:txBody>
      </p:sp>
      <p:cxnSp>
        <p:nvCxnSpPr>
          <p:cNvPr id="16" name="直線單箭頭接點 15"/>
          <p:cNvCxnSpPr>
            <a:endCxn id="14" idx="1"/>
          </p:cNvCxnSpPr>
          <p:nvPr/>
        </p:nvCxnSpPr>
        <p:spPr>
          <a:xfrm flipV="1">
            <a:off x="3237711" y="3042166"/>
            <a:ext cx="413613" cy="661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5" idx="1"/>
          </p:cNvCxnSpPr>
          <p:nvPr/>
        </p:nvCxnSpPr>
        <p:spPr>
          <a:xfrm flipV="1">
            <a:off x="5571248" y="3042166"/>
            <a:ext cx="512522" cy="330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24" idx="2"/>
            <a:endCxn id="8" idx="0"/>
          </p:cNvCxnSpPr>
          <p:nvPr/>
        </p:nvCxnSpPr>
        <p:spPr>
          <a:xfrm>
            <a:off x="1642552" y="3305175"/>
            <a:ext cx="185459" cy="6141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70711" y="2755900"/>
            <a:ext cx="2143681" cy="549275"/>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cxnSp>
        <p:nvCxnSpPr>
          <p:cNvPr id="27" name="直線單箭頭接點 26"/>
          <p:cNvCxnSpPr/>
          <p:nvPr/>
        </p:nvCxnSpPr>
        <p:spPr>
          <a:xfrm flipV="1">
            <a:off x="2714392" y="1012752"/>
            <a:ext cx="730125" cy="1169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3550821" y="828086"/>
            <a:ext cx="1116430" cy="369332"/>
          </a:xfrm>
          <a:prstGeom prst="rect">
            <a:avLst/>
          </a:prstGeom>
          <a:noFill/>
        </p:spPr>
        <p:txBody>
          <a:bodyPr wrap="square" rtlCol="0">
            <a:spAutoFit/>
          </a:bodyPr>
          <a:lstStyle/>
          <a:p>
            <a:r>
              <a:rPr lang="zh-TW" altLang="en-US" dirty="0" smtClean="0"/>
              <a:t>專案名稱</a:t>
            </a:r>
            <a:endParaRPr lang="zh-TW" altLang="en-US" dirty="0"/>
          </a:p>
        </p:txBody>
      </p:sp>
    </p:spTree>
    <p:extLst>
      <p:ext uri="{BB962C8B-B14F-4D97-AF65-F5344CB8AC3E}">
        <p14:creationId xmlns:p14="http://schemas.microsoft.com/office/powerpoint/2010/main" val="917514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7F6048C-C39D-474E-AA92-E99A272C20C5}"/>
              </a:ext>
            </a:extLst>
          </p:cNvPr>
          <p:cNvSpPr/>
          <p:nvPr/>
        </p:nvSpPr>
        <p:spPr>
          <a:xfrm>
            <a:off x="388823" y="375240"/>
            <a:ext cx="1210588" cy="400110"/>
          </a:xfrm>
          <a:prstGeom prst="rect">
            <a:avLst/>
          </a:prstGeom>
        </p:spPr>
        <p:txBody>
          <a:bodyPr wrap="none">
            <a:spAutoFit/>
          </a:bodyPr>
          <a:lstStyle/>
          <a:p>
            <a:pPr>
              <a:spcAft>
                <a:spcPts val="600"/>
              </a:spcAft>
            </a:pPr>
            <a:r>
              <a:rPr lang="zh-TW" altLang="en-US" sz="2000" b="1" kern="100" dirty="0" smtClean="0">
                <a:solidFill>
                  <a:schemeClr val="accent1"/>
                </a:solidFill>
                <a:latin typeface="+mn-ea"/>
                <a:cs typeface="Times New Roman" panose="02020603050405020304" pitchFamily="18" charset="0"/>
              </a:rPr>
              <a:t>任務規劃</a:t>
            </a:r>
            <a:endParaRPr lang="zh-CN" altLang="en-US" sz="2000" b="1" kern="100" dirty="0">
              <a:solidFill>
                <a:schemeClr val="accent1"/>
              </a:solidFill>
              <a:latin typeface="+mn-ea"/>
              <a:cs typeface="Times New Roman" panose="02020603050405020304" pitchFamily="18" charset="0"/>
            </a:endParaRPr>
          </a:p>
        </p:txBody>
      </p:sp>
      <p:sp>
        <p:nvSpPr>
          <p:cNvPr id="3" name="矩形 2">
            <a:extLst>
              <a:ext uri="{FF2B5EF4-FFF2-40B4-BE49-F238E27FC236}">
                <a16:creationId xmlns:a16="http://schemas.microsoft.com/office/drawing/2014/main" xmlns="" id="{C912F6F4-EE30-438B-8C15-744A8F4E4422}"/>
              </a:ext>
            </a:extLst>
          </p:cNvPr>
          <p:cNvSpPr/>
          <p:nvPr/>
        </p:nvSpPr>
        <p:spPr>
          <a:xfrm>
            <a:off x="388823" y="742818"/>
            <a:ext cx="822661" cy="276999"/>
          </a:xfrm>
          <a:prstGeom prst="rect">
            <a:avLst/>
          </a:prstGeom>
        </p:spPr>
        <p:txBody>
          <a:bodyPr wrap="none">
            <a:spAutoFit/>
          </a:bodyPr>
          <a:lstStyle/>
          <a:p>
            <a:pPr>
              <a:spcAft>
                <a:spcPts val="600"/>
              </a:spcAft>
            </a:pPr>
            <a:r>
              <a:rPr lang="en-US" altLang="zh-CN" sz="1200" kern="100" dirty="0">
                <a:solidFill>
                  <a:schemeClr val="accent1"/>
                </a:solidFill>
                <a:latin typeface="+mj-lt"/>
                <a:cs typeface="Times New Roman" panose="02020603050405020304" pitchFamily="18" charset="0"/>
              </a:rPr>
              <a:t>Schedule</a:t>
            </a:r>
            <a:endParaRPr lang="en-US" altLang="zh-CN" sz="1200" kern="100">
              <a:solidFill>
                <a:schemeClr val="accent1"/>
              </a:solidFill>
              <a:latin typeface="+mj-lt"/>
              <a:cs typeface="Times New Roman" panose="02020603050405020304" pitchFamily="18" charset="0"/>
            </a:endParaRPr>
          </a:p>
        </p:txBody>
      </p:sp>
      <p:pic>
        <p:nvPicPr>
          <p:cNvPr id="4" name="圖片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01" y="1019817"/>
            <a:ext cx="6683033" cy="3639269"/>
          </a:xfrm>
          <a:prstGeom prst="rect">
            <a:avLst/>
          </a:prstGeom>
        </p:spPr>
      </p:pic>
      <p:sp>
        <p:nvSpPr>
          <p:cNvPr id="6" name="矩形 5"/>
          <p:cNvSpPr/>
          <p:nvPr/>
        </p:nvSpPr>
        <p:spPr>
          <a:xfrm>
            <a:off x="1221007" y="1273809"/>
            <a:ext cx="2598518" cy="3778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1211483" y="1010292"/>
            <a:ext cx="1179291" cy="2311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599411" y="1739892"/>
            <a:ext cx="6030114" cy="403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599411" y="2910825"/>
            <a:ext cx="2848764" cy="3467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599411" y="3538244"/>
            <a:ext cx="1877214" cy="1860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p:cNvCxnSpPr/>
          <p:nvPr/>
        </p:nvCxnSpPr>
        <p:spPr>
          <a:xfrm flipV="1">
            <a:off x="2448656" y="1104900"/>
            <a:ext cx="789844" cy="30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3886931" y="1490541"/>
            <a:ext cx="789844" cy="30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5639531" y="2152650"/>
            <a:ext cx="723169" cy="4889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4448175" y="3084187"/>
            <a:ext cx="6858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3476625" y="3631259"/>
            <a:ext cx="6858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3238500" y="881317"/>
            <a:ext cx="1209675" cy="369332"/>
          </a:xfrm>
          <a:prstGeom prst="rect">
            <a:avLst/>
          </a:prstGeom>
          <a:noFill/>
        </p:spPr>
        <p:txBody>
          <a:bodyPr wrap="square" rtlCol="0">
            <a:spAutoFit/>
          </a:bodyPr>
          <a:lstStyle/>
          <a:p>
            <a:r>
              <a:rPr lang="zh-TW" altLang="en-US" dirty="0" smtClean="0"/>
              <a:t>任務進度</a:t>
            </a:r>
            <a:endParaRPr lang="zh-TW" altLang="en-US" dirty="0"/>
          </a:p>
        </p:txBody>
      </p:sp>
      <p:sp>
        <p:nvSpPr>
          <p:cNvPr id="22" name="文字方塊 21"/>
          <p:cNvSpPr txBox="1"/>
          <p:nvPr/>
        </p:nvSpPr>
        <p:spPr>
          <a:xfrm>
            <a:off x="4672013" y="1278071"/>
            <a:ext cx="3169383" cy="369332"/>
          </a:xfrm>
          <a:prstGeom prst="rect">
            <a:avLst/>
          </a:prstGeom>
          <a:noFill/>
        </p:spPr>
        <p:txBody>
          <a:bodyPr wrap="square" rtlCol="0">
            <a:spAutoFit/>
          </a:bodyPr>
          <a:lstStyle/>
          <a:p>
            <a:r>
              <a:rPr lang="zh-TW" altLang="en-US" dirty="0" smtClean="0"/>
              <a:t>任務名稱、負責人及截止日期</a:t>
            </a:r>
            <a:endParaRPr lang="zh-TW" altLang="en-US" dirty="0"/>
          </a:p>
        </p:txBody>
      </p:sp>
      <p:sp>
        <p:nvSpPr>
          <p:cNvPr id="23" name="文字方塊 22"/>
          <p:cNvSpPr txBox="1"/>
          <p:nvPr/>
        </p:nvSpPr>
        <p:spPr>
          <a:xfrm>
            <a:off x="6256704" y="2641584"/>
            <a:ext cx="1209675" cy="369332"/>
          </a:xfrm>
          <a:prstGeom prst="rect">
            <a:avLst/>
          </a:prstGeom>
          <a:noFill/>
        </p:spPr>
        <p:txBody>
          <a:bodyPr wrap="square" rtlCol="0">
            <a:spAutoFit/>
          </a:bodyPr>
          <a:lstStyle/>
          <a:p>
            <a:r>
              <a:rPr lang="zh-TW" altLang="en-US" dirty="0" smtClean="0"/>
              <a:t>任務描述</a:t>
            </a:r>
            <a:endParaRPr lang="zh-TW" altLang="en-US" dirty="0"/>
          </a:p>
        </p:txBody>
      </p:sp>
      <p:sp>
        <p:nvSpPr>
          <p:cNvPr id="24" name="文字方塊 23"/>
          <p:cNvSpPr txBox="1"/>
          <p:nvPr/>
        </p:nvSpPr>
        <p:spPr>
          <a:xfrm>
            <a:off x="5146310" y="2945852"/>
            <a:ext cx="1209675" cy="369332"/>
          </a:xfrm>
          <a:prstGeom prst="rect">
            <a:avLst/>
          </a:prstGeom>
          <a:noFill/>
        </p:spPr>
        <p:txBody>
          <a:bodyPr wrap="square" rtlCol="0">
            <a:spAutoFit/>
          </a:bodyPr>
          <a:lstStyle/>
          <a:p>
            <a:r>
              <a:rPr lang="zh-TW" altLang="en-US" dirty="0" smtClean="0"/>
              <a:t>更新通</a:t>
            </a:r>
            <a:r>
              <a:rPr lang="zh-TW" altLang="en-US" dirty="0"/>
              <a:t>知</a:t>
            </a:r>
          </a:p>
        </p:txBody>
      </p:sp>
      <p:sp>
        <p:nvSpPr>
          <p:cNvPr id="25" name="文字方塊 24"/>
          <p:cNvSpPr txBox="1"/>
          <p:nvPr/>
        </p:nvSpPr>
        <p:spPr>
          <a:xfrm>
            <a:off x="4104054" y="3502017"/>
            <a:ext cx="1209675" cy="369332"/>
          </a:xfrm>
          <a:prstGeom prst="rect">
            <a:avLst/>
          </a:prstGeom>
          <a:noFill/>
        </p:spPr>
        <p:txBody>
          <a:bodyPr wrap="square" rtlCol="0">
            <a:spAutoFit/>
          </a:bodyPr>
          <a:lstStyle/>
          <a:p>
            <a:r>
              <a:rPr lang="zh-TW" altLang="en-US" dirty="0" smtClean="0"/>
              <a:t>任務提問</a:t>
            </a:r>
            <a:endParaRPr lang="zh-TW" altLang="en-US" dirty="0"/>
          </a:p>
        </p:txBody>
      </p:sp>
      <p:sp>
        <p:nvSpPr>
          <p:cNvPr id="26" name="矩形 25"/>
          <p:cNvSpPr/>
          <p:nvPr/>
        </p:nvSpPr>
        <p:spPr>
          <a:xfrm>
            <a:off x="6256703" y="1003137"/>
            <a:ext cx="1329621" cy="2272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7" name="直線單箭頭接點 26"/>
          <p:cNvCxnSpPr/>
          <p:nvPr/>
        </p:nvCxnSpPr>
        <p:spPr>
          <a:xfrm flipH="1" flipV="1">
            <a:off x="6772275" y="812741"/>
            <a:ext cx="22737" cy="1732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4104054" y="433788"/>
            <a:ext cx="3636840" cy="369332"/>
          </a:xfrm>
          <a:prstGeom prst="rect">
            <a:avLst/>
          </a:prstGeom>
          <a:noFill/>
        </p:spPr>
        <p:txBody>
          <a:bodyPr wrap="square" rtlCol="0">
            <a:spAutoFit/>
          </a:bodyPr>
          <a:lstStyle/>
          <a:p>
            <a:r>
              <a:rPr lang="zh-TW" altLang="en-US" dirty="0" smtClean="0"/>
              <a:t>上傳檔案、新增子項目、複製標籤</a:t>
            </a:r>
            <a:endParaRPr lang="zh-TW" altLang="en-US" dirty="0"/>
          </a:p>
        </p:txBody>
      </p:sp>
    </p:spTree>
    <p:extLst>
      <p:ext uri="{BB962C8B-B14F-4D97-AF65-F5344CB8AC3E}">
        <p14:creationId xmlns:p14="http://schemas.microsoft.com/office/powerpoint/2010/main" val="2046087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4DDA22EB-20CE-408C-85B4-8B6AF0706B36}"/>
              </a:ext>
            </a:extLst>
          </p:cNvPr>
          <p:cNvSpPr txBox="1"/>
          <p:nvPr/>
        </p:nvSpPr>
        <p:spPr>
          <a:xfrm>
            <a:off x="210032" y="336563"/>
            <a:ext cx="1210588" cy="707886"/>
          </a:xfrm>
          <a:prstGeom prst="rect">
            <a:avLst/>
          </a:prstGeom>
          <a:noFill/>
        </p:spPr>
        <p:txBody>
          <a:bodyPr wrap="none" rtlCol="0">
            <a:spAutoFit/>
          </a:bodyPr>
          <a:lstStyle/>
          <a:p>
            <a:r>
              <a:rPr lang="zh-CN" altLang="en-US" sz="4000" dirty="0">
                <a:solidFill>
                  <a:schemeClr val="accent1"/>
                </a:solidFill>
              </a:rPr>
              <a:t>目</a:t>
            </a:r>
            <a:r>
              <a:rPr lang="zh-TW" altLang="en-US" sz="4000" dirty="0">
                <a:solidFill>
                  <a:schemeClr val="accent1"/>
                </a:solidFill>
              </a:rPr>
              <a:t>錄</a:t>
            </a:r>
            <a:endParaRPr lang="zh-CN" altLang="en-US" sz="4000" dirty="0">
              <a:solidFill>
                <a:schemeClr val="accent1"/>
              </a:solidFill>
            </a:endParaRPr>
          </a:p>
        </p:txBody>
      </p:sp>
      <p:cxnSp>
        <p:nvCxnSpPr>
          <p:cNvPr id="4" name="直接连接符 3">
            <a:extLst>
              <a:ext uri="{FF2B5EF4-FFF2-40B4-BE49-F238E27FC236}">
                <a16:creationId xmlns:a16="http://schemas.microsoft.com/office/drawing/2014/main" xmlns="" id="{F0A0F34D-04C9-4B6F-9537-C4B94B15C82E}"/>
              </a:ext>
            </a:extLst>
          </p:cNvPr>
          <p:cNvCxnSpPr/>
          <p:nvPr/>
        </p:nvCxnSpPr>
        <p:spPr>
          <a:xfrm flipH="1">
            <a:off x="466344" y="690506"/>
            <a:ext cx="1325880" cy="626230"/>
          </a:xfrm>
          <a:prstGeom prst="line">
            <a:avLst/>
          </a:prstGeom>
          <a:ln w="19050">
            <a:solidFill>
              <a:srgbClr val="222B34"/>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DA28BF9B-EF97-4747-AD9D-72C93554A059}"/>
              </a:ext>
            </a:extLst>
          </p:cNvPr>
          <p:cNvSpPr txBox="1"/>
          <p:nvPr/>
        </p:nvSpPr>
        <p:spPr>
          <a:xfrm>
            <a:off x="949810" y="1044449"/>
            <a:ext cx="1454244" cy="369332"/>
          </a:xfrm>
          <a:prstGeom prst="rect">
            <a:avLst/>
          </a:prstGeom>
          <a:noFill/>
        </p:spPr>
        <p:txBody>
          <a:bodyPr wrap="none" rtlCol="0">
            <a:spAutoFit/>
          </a:bodyPr>
          <a:lstStyle/>
          <a:p>
            <a:r>
              <a:rPr lang="en-US" altLang="zh-CN">
                <a:solidFill>
                  <a:schemeClr val="accent1"/>
                </a:solidFill>
                <a:latin typeface="+mj-lt"/>
              </a:rPr>
              <a:t>CONTENTS</a:t>
            </a:r>
            <a:endParaRPr lang="zh-CN" altLang="en-US">
              <a:solidFill>
                <a:schemeClr val="accent1"/>
              </a:solidFill>
              <a:latin typeface="+mj-lt"/>
            </a:endParaRPr>
          </a:p>
        </p:txBody>
      </p:sp>
      <p:sp>
        <p:nvSpPr>
          <p:cNvPr id="6" name="椭圆 5">
            <a:extLst>
              <a:ext uri="{FF2B5EF4-FFF2-40B4-BE49-F238E27FC236}">
                <a16:creationId xmlns:a16="http://schemas.microsoft.com/office/drawing/2014/main" xmlns="" id="{4CB3FFBD-331E-42F6-83E7-4E7290D02507}"/>
              </a:ext>
            </a:extLst>
          </p:cNvPr>
          <p:cNvSpPr/>
          <p:nvPr/>
        </p:nvSpPr>
        <p:spPr>
          <a:xfrm>
            <a:off x="1496310" y="176772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xmlns="" id="{B697FF0D-B812-4518-824F-8AF2AC26DB85}"/>
              </a:ext>
            </a:extLst>
          </p:cNvPr>
          <p:cNvSpPr/>
          <p:nvPr/>
        </p:nvSpPr>
        <p:spPr>
          <a:xfrm>
            <a:off x="1420620" y="2988376"/>
            <a:ext cx="1114052" cy="338554"/>
          </a:xfrm>
          <a:prstGeom prst="rect">
            <a:avLst/>
          </a:prstGeom>
        </p:spPr>
        <p:txBody>
          <a:bodyPr wrap="square">
            <a:spAutoFit/>
          </a:bodyPr>
          <a:lstStyle/>
          <a:p>
            <a:pPr algn="ctr"/>
            <a:r>
              <a:rPr lang="zh-TW" altLang="en-US" sz="1600" dirty="0"/>
              <a:t>簡介</a:t>
            </a:r>
            <a:endParaRPr lang="en-US" altLang="zh-TW" sz="1600" dirty="0"/>
          </a:p>
        </p:txBody>
      </p:sp>
      <p:sp>
        <p:nvSpPr>
          <p:cNvPr id="8" name="椭圆 7">
            <a:extLst>
              <a:ext uri="{FF2B5EF4-FFF2-40B4-BE49-F238E27FC236}">
                <a16:creationId xmlns:a16="http://schemas.microsoft.com/office/drawing/2014/main" xmlns="" id="{61AD739D-6B1B-41EA-8079-419F27465730}"/>
              </a:ext>
            </a:extLst>
          </p:cNvPr>
          <p:cNvSpPr/>
          <p:nvPr/>
        </p:nvSpPr>
        <p:spPr>
          <a:xfrm>
            <a:off x="2963890" y="176772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a:extLst>
              <a:ext uri="{FF2B5EF4-FFF2-40B4-BE49-F238E27FC236}">
                <a16:creationId xmlns:a16="http://schemas.microsoft.com/office/drawing/2014/main" xmlns="" id="{5E39C0C3-772E-4B36-B074-9A7345360EAE}"/>
              </a:ext>
            </a:extLst>
          </p:cNvPr>
          <p:cNvSpPr/>
          <p:nvPr/>
        </p:nvSpPr>
        <p:spPr>
          <a:xfrm>
            <a:off x="2630566" y="2988376"/>
            <a:ext cx="1728350" cy="338554"/>
          </a:xfrm>
          <a:prstGeom prst="rect">
            <a:avLst/>
          </a:prstGeom>
        </p:spPr>
        <p:txBody>
          <a:bodyPr wrap="square">
            <a:spAutoFit/>
          </a:bodyPr>
          <a:lstStyle/>
          <a:p>
            <a:pPr algn="ctr"/>
            <a:r>
              <a:rPr lang="zh-TW" altLang="en-US" sz="1600" dirty="0">
                <a:latin typeface="Arial" panose="020B0604020202020204" pitchFamily="34" charset="0"/>
                <a:cs typeface="Arial" panose="020B0604020202020204" pitchFamily="34" charset="0"/>
              </a:rPr>
              <a:t>系統功能與架構</a:t>
            </a:r>
            <a:endParaRPr lang="en-US" altLang="zh-TW" sz="1600" dirty="0">
              <a:latin typeface="Arial" panose="020B0604020202020204" pitchFamily="34" charset="0"/>
              <a:cs typeface="Arial" panose="020B0604020202020204" pitchFamily="34" charset="0"/>
            </a:endParaRPr>
          </a:p>
        </p:txBody>
      </p:sp>
      <p:sp>
        <p:nvSpPr>
          <p:cNvPr id="12" name="椭圆 11">
            <a:extLst>
              <a:ext uri="{FF2B5EF4-FFF2-40B4-BE49-F238E27FC236}">
                <a16:creationId xmlns:a16="http://schemas.microsoft.com/office/drawing/2014/main" xmlns="" id="{BA9CD052-A7F1-4058-8F7A-03A277ACB590}"/>
              </a:ext>
            </a:extLst>
          </p:cNvPr>
          <p:cNvSpPr/>
          <p:nvPr/>
        </p:nvSpPr>
        <p:spPr>
          <a:xfrm>
            <a:off x="4585473" y="176772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a:extLst>
              <a:ext uri="{FF2B5EF4-FFF2-40B4-BE49-F238E27FC236}">
                <a16:creationId xmlns:a16="http://schemas.microsoft.com/office/drawing/2014/main" xmlns="" id="{F09E2613-AA62-40E9-A789-F6A2C1BFA7CA}"/>
              </a:ext>
            </a:extLst>
          </p:cNvPr>
          <p:cNvSpPr/>
          <p:nvPr/>
        </p:nvSpPr>
        <p:spPr>
          <a:xfrm>
            <a:off x="4437385" y="3002657"/>
            <a:ext cx="1322508" cy="338554"/>
          </a:xfrm>
          <a:prstGeom prst="rect">
            <a:avLst/>
          </a:prstGeom>
        </p:spPr>
        <p:txBody>
          <a:bodyPr wrap="square">
            <a:spAutoFit/>
          </a:bodyPr>
          <a:lstStyle/>
          <a:p>
            <a:pPr algn="ctr"/>
            <a:r>
              <a:rPr lang="zh-TW" altLang="en-US" sz="1600" dirty="0"/>
              <a:t>行程規劃</a:t>
            </a:r>
            <a:endParaRPr lang="en-US" altLang="zh-TW" sz="1600" dirty="0"/>
          </a:p>
        </p:txBody>
      </p:sp>
      <p:sp>
        <p:nvSpPr>
          <p:cNvPr id="16" name="文本框 15">
            <a:extLst>
              <a:ext uri="{FF2B5EF4-FFF2-40B4-BE49-F238E27FC236}">
                <a16:creationId xmlns:a16="http://schemas.microsoft.com/office/drawing/2014/main" xmlns="" id="{35B809C4-5FEA-410E-B945-C8E99E3168E7}"/>
              </a:ext>
            </a:extLst>
          </p:cNvPr>
          <p:cNvSpPr txBox="1"/>
          <p:nvPr/>
        </p:nvSpPr>
        <p:spPr>
          <a:xfrm>
            <a:off x="1619563" y="1934093"/>
            <a:ext cx="755335" cy="707886"/>
          </a:xfrm>
          <a:prstGeom prst="rect">
            <a:avLst/>
          </a:prstGeom>
          <a:noFill/>
        </p:spPr>
        <p:txBody>
          <a:bodyPr wrap="none" rtlCol="0">
            <a:spAutoFit/>
          </a:bodyPr>
          <a:lstStyle/>
          <a:p>
            <a:pPr algn="ctr"/>
            <a:r>
              <a:rPr lang="en-US" altLang="zh-CN" sz="4000" b="1" dirty="0">
                <a:solidFill>
                  <a:schemeClr val="bg1"/>
                </a:solidFill>
                <a:latin typeface="+mj-lt"/>
              </a:rPr>
              <a:t>01</a:t>
            </a:r>
            <a:endParaRPr lang="zh-CN" altLang="en-US" sz="4000" b="1" dirty="0">
              <a:solidFill>
                <a:schemeClr val="bg1"/>
              </a:solidFill>
              <a:latin typeface="+mj-lt"/>
            </a:endParaRPr>
          </a:p>
        </p:txBody>
      </p:sp>
      <p:sp>
        <p:nvSpPr>
          <p:cNvPr id="17" name="文本框 16">
            <a:extLst>
              <a:ext uri="{FF2B5EF4-FFF2-40B4-BE49-F238E27FC236}">
                <a16:creationId xmlns:a16="http://schemas.microsoft.com/office/drawing/2014/main" xmlns="" id="{F75C41DC-A784-4EED-9C7A-DDA83A9D9C79}"/>
              </a:ext>
            </a:extLst>
          </p:cNvPr>
          <p:cNvSpPr txBox="1"/>
          <p:nvPr/>
        </p:nvSpPr>
        <p:spPr>
          <a:xfrm>
            <a:off x="3105852" y="1934093"/>
            <a:ext cx="755335" cy="707886"/>
          </a:xfrm>
          <a:prstGeom prst="rect">
            <a:avLst/>
          </a:prstGeom>
          <a:noFill/>
        </p:spPr>
        <p:txBody>
          <a:bodyPr wrap="none" rtlCol="0">
            <a:spAutoFit/>
          </a:bodyPr>
          <a:lstStyle/>
          <a:p>
            <a:pPr algn="ctr"/>
            <a:r>
              <a:rPr lang="en-US" altLang="zh-CN" sz="4000" b="1" dirty="0">
                <a:solidFill>
                  <a:schemeClr val="bg1"/>
                </a:solidFill>
                <a:latin typeface="+mj-lt"/>
              </a:rPr>
              <a:t>02</a:t>
            </a:r>
            <a:endParaRPr lang="zh-CN" altLang="en-US" sz="4000" b="1" dirty="0">
              <a:solidFill>
                <a:schemeClr val="bg1"/>
              </a:solidFill>
              <a:latin typeface="+mj-lt"/>
            </a:endParaRPr>
          </a:p>
        </p:txBody>
      </p:sp>
      <p:sp>
        <p:nvSpPr>
          <p:cNvPr id="19" name="文本框 18">
            <a:extLst>
              <a:ext uri="{FF2B5EF4-FFF2-40B4-BE49-F238E27FC236}">
                <a16:creationId xmlns:a16="http://schemas.microsoft.com/office/drawing/2014/main" xmlns="" id="{FE2226A0-E0FA-4B03-98BB-815BDC71D906}"/>
              </a:ext>
            </a:extLst>
          </p:cNvPr>
          <p:cNvSpPr txBox="1"/>
          <p:nvPr/>
        </p:nvSpPr>
        <p:spPr>
          <a:xfrm>
            <a:off x="4728117" y="1934093"/>
            <a:ext cx="755335" cy="707886"/>
          </a:xfrm>
          <a:prstGeom prst="rect">
            <a:avLst/>
          </a:prstGeom>
          <a:noFill/>
        </p:spPr>
        <p:txBody>
          <a:bodyPr wrap="none" rtlCol="0">
            <a:spAutoFit/>
          </a:bodyPr>
          <a:lstStyle/>
          <a:p>
            <a:pPr algn="ctr"/>
            <a:r>
              <a:rPr lang="en-US" altLang="zh-CN" sz="4000" b="1" dirty="0" smtClean="0">
                <a:solidFill>
                  <a:schemeClr val="bg1"/>
                </a:solidFill>
                <a:latin typeface="+mj-lt"/>
              </a:rPr>
              <a:t>03</a:t>
            </a:r>
            <a:endParaRPr lang="zh-CN" altLang="en-US" sz="4000" b="1" dirty="0">
              <a:solidFill>
                <a:schemeClr val="bg1"/>
              </a:solidFill>
              <a:latin typeface="+mj-lt"/>
            </a:endParaRPr>
          </a:p>
        </p:txBody>
      </p:sp>
      <p:sp>
        <p:nvSpPr>
          <p:cNvPr id="20" name="椭圆 11">
            <a:extLst>
              <a:ext uri="{FF2B5EF4-FFF2-40B4-BE49-F238E27FC236}">
                <a16:creationId xmlns:a16="http://schemas.microsoft.com/office/drawing/2014/main" xmlns="" id="{BA9CD052-A7F1-4058-8F7A-03A277ACB590}"/>
              </a:ext>
            </a:extLst>
          </p:cNvPr>
          <p:cNvSpPr/>
          <p:nvPr/>
        </p:nvSpPr>
        <p:spPr>
          <a:xfrm>
            <a:off x="6116038" y="1782005"/>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a:extLst>
              <a:ext uri="{FF2B5EF4-FFF2-40B4-BE49-F238E27FC236}">
                <a16:creationId xmlns:a16="http://schemas.microsoft.com/office/drawing/2014/main" xmlns="" id="{F09E2613-AA62-40E9-A789-F6A2C1BFA7CA}"/>
              </a:ext>
            </a:extLst>
          </p:cNvPr>
          <p:cNvSpPr/>
          <p:nvPr/>
        </p:nvSpPr>
        <p:spPr>
          <a:xfrm>
            <a:off x="5975095" y="3002657"/>
            <a:ext cx="1322508" cy="338554"/>
          </a:xfrm>
          <a:prstGeom prst="rect">
            <a:avLst/>
          </a:prstGeom>
        </p:spPr>
        <p:txBody>
          <a:bodyPr wrap="square">
            <a:spAutoFit/>
          </a:bodyPr>
          <a:lstStyle/>
          <a:p>
            <a:pPr algn="ctr"/>
            <a:r>
              <a:rPr lang="zh-TW" altLang="en-US" sz="1600" dirty="0"/>
              <a:t>資源需求</a:t>
            </a:r>
            <a:endParaRPr lang="en-US" altLang="zh-TW" sz="1600" dirty="0"/>
          </a:p>
        </p:txBody>
      </p:sp>
      <p:sp>
        <p:nvSpPr>
          <p:cNvPr id="22" name="文本框 18">
            <a:extLst>
              <a:ext uri="{FF2B5EF4-FFF2-40B4-BE49-F238E27FC236}">
                <a16:creationId xmlns:a16="http://schemas.microsoft.com/office/drawing/2014/main" xmlns="" id="{FE2226A0-E0FA-4B03-98BB-815BDC71D906}"/>
              </a:ext>
            </a:extLst>
          </p:cNvPr>
          <p:cNvSpPr txBox="1"/>
          <p:nvPr/>
        </p:nvSpPr>
        <p:spPr>
          <a:xfrm>
            <a:off x="6258682" y="1948374"/>
            <a:ext cx="755335" cy="707886"/>
          </a:xfrm>
          <a:prstGeom prst="rect">
            <a:avLst/>
          </a:prstGeom>
          <a:noFill/>
        </p:spPr>
        <p:txBody>
          <a:bodyPr wrap="none" rtlCol="0">
            <a:spAutoFit/>
          </a:bodyPr>
          <a:lstStyle/>
          <a:p>
            <a:pPr algn="ctr"/>
            <a:r>
              <a:rPr lang="en-US" altLang="zh-CN" sz="4000" b="1" dirty="0" smtClean="0">
                <a:solidFill>
                  <a:schemeClr val="bg1"/>
                </a:solidFill>
                <a:latin typeface="+mj-lt"/>
              </a:rPr>
              <a:t>04</a:t>
            </a:r>
            <a:endParaRPr lang="zh-CN" altLang="en-US" sz="4000" b="1" dirty="0">
              <a:solidFill>
                <a:schemeClr val="bg1"/>
              </a:solidFill>
              <a:latin typeface="+mj-lt"/>
            </a:endParaRPr>
          </a:p>
        </p:txBody>
      </p:sp>
    </p:spTree>
    <p:extLst>
      <p:ext uri="{BB962C8B-B14F-4D97-AF65-F5344CB8AC3E}">
        <p14:creationId xmlns:p14="http://schemas.microsoft.com/office/powerpoint/2010/main" val="1395602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7F6048C-C39D-474E-AA92-E99A272C20C5}"/>
              </a:ext>
            </a:extLst>
          </p:cNvPr>
          <p:cNvSpPr/>
          <p:nvPr/>
        </p:nvSpPr>
        <p:spPr>
          <a:xfrm>
            <a:off x="388823" y="375240"/>
            <a:ext cx="3044423" cy="400110"/>
          </a:xfrm>
          <a:prstGeom prst="rect">
            <a:avLst/>
          </a:prstGeom>
        </p:spPr>
        <p:txBody>
          <a:bodyPr wrap="none">
            <a:spAutoFit/>
          </a:bodyPr>
          <a:lstStyle/>
          <a:p>
            <a:pPr>
              <a:spcAft>
                <a:spcPts val="600"/>
              </a:spcAft>
            </a:pPr>
            <a:r>
              <a:rPr lang="zh-TW" altLang="en-US" sz="2000" b="1" kern="100" dirty="0" smtClean="0">
                <a:solidFill>
                  <a:schemeClr val="accent1"/>
                </a:solidFill>
                <a:latin typeface="+mn-ea"/>
                <a:cs typeface="Times New Roman" panose="02020603050405020304" pitchFamily="18" charset="0"/>
              </a:rPr>
              <a:t>任務規劃</a:t>
            </a:r>
            <a:r>
              <a:rPr lang="en-US" altLang="zh-TW" sz="2000" b="1" kern="100" dirty="0" smtClean="0">
                <a:solidFill>
                  <a:schemeClr val="accent1"/>
                </a:solidFill>
                <a:latin typeface="+mn-ea"/>
                <a:cs typeface="Times New Roman" panose="02020603050405020304" pitchFamily="18" charset="0"/>
              </a:rPr>
              <a:t>-</a:t>
            </a:r>
            <a:r>
              <a:rPr lang="zh-TW" altLang="en-US" sz="2000" b="1" kern="100" dirty="0">
                <a:solidFill>
                  <a:schemeClr val="accent1"/>
                </a:solidFill>
                <a:latin typeface="+mn-ea"/>
                <a:cs typeface="Times New Roman" panose="02020603050405020304" pitchFamily="18" charset="0"/>
              </a:rPr>
              <a:t>專案報告</a:t>
            </a:r>
            <a:r>
              <a:rPr lang="en-US" altLang="zh-TW" sz="2000" b="1" kern="100" dirty="0">
                <a:solidFill>
                  <a:schemeClr val="accent1"/>
                </a:solidFill>
                <a:latin typeface="+mn-ea"/>
                <a:cs typeface="Times New Roman" panose="02020603050405020304" pitchFamily="18" charset="0"/>
              </a:rPr>
              <a:t>(PPT)</a:t>
            </a:r>
            <a:endParaRPr lang="zh-CN" altLang="en-US" sz="2000" b="1" kern="100" dirty="0">
              <a:solidFill>
                <a:schemeClr val="accent1"/>
              </a:solidFill>
              <a:latin typeface="+mn-ea"/>
              <a:cs typeface="Times New Roman" panose="02020603050405020304" pitchFamily="18" charset="0"/>
            </a:endParaRPr>
          </a:p>
        </p:txBody>
      </p:sp>
      <p:sp>
        <p:nvSpPr>
          <p:cNvPr id="3" name="矩形 2">
            <a:extLst>
              <a:ext uri="{FF2B5EF4-FFF2-40B4-BE49-F238E27FC236}">
                <a16:creationId xmlns:a16="http://schemas.microsoft.com/office/drawing/2014/main" xmlns="" id="{C912F6F4-EE30-438B-8C15-744A8F4E4422}"/>
              </a:ext>
            </a:extLst>
          </p:cNvPr>
          <p:cNvSpPr/>
          <p:nvPr/>
        </p:nvSpPr>
        <p:spPr>
          <a:xfrm>
            <a:off x="388823" y="742818"/>
            <a:ext cx="822661" cy="276999"/>
          </a:xfrm>
          <a:prstGeom prst="rect">
            <a:avLst/>
          </a:prstGeom>
        </p:spPr>
        <p:txBody>
          <a:bodyPr wrap="none">
            <a:spAutoFit/>
          </a:bodyPr>
          <a:lstStyle/>
          <a:p>
            <a:pPr>
              <a:spcAft>
                <a:spcPts val="600"/>
              </a:spcAft>
            </a:pPr>
            <a:r>
              <a:rPr lang="en-US" altLang="zh-CN" sz="1200" kern="100" dirty="0">
                <a:solidFill>
                  <a:schemeClr val="accent1"/>
                </a:solidFill>
                <a:latin typeface="+mj-lt"/>
                <a:cs typeface="Times New Roman" panose="02020603050405020304" pitchFamily="18" charset="0"/>
              </a:rPr>
              <a:t>Schedule</a:t>
            </a:r>
            <a:endParaRPr lang="en-US" altLang="zh-CN" sz="1200" kern="100">
              <a:solidFill>
                <a:schemeClr val="accent1"/>
              </a:solidFill>
              <a:latin typeface="+mj-lt"/>
              <a:cs typeface="Times New Roman" panose="02020603050405020304" pitchFamily="18" charset="0"/>
            </a:endParaRPr>
          </a:p>
        </p:txBody>
      </p:sp>
      <p:pic>
        <p:nvPicPr>
          <p:cNvPr id="5" name="圖片 4" descr="畫面剪輯"/>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825" y="959412"/>
            <a:ext cx="7505700" cy="3903434"/>
          </a:xfrm>
          <a:prstGeom prst="rect">
            <a:avLst/>
          </a:prstGeom>
        </p:spPr>
      </p:pic>
      <p:sp>
        <p:nvSpPr>
          <p:cNvPr id="7" name="矩形 6"/>
          <p:cNvSpPr/>
          <p:nvPr/>
        </p:nvSpPr>
        <p:spPr>
          <a:xfrm>
            <a:off x="3087906" y="1807209"/>
            <a:ext cx="3941543" cy="25457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p:cNvCxnSpPr/>
          <p:nvPr/>
        </p:nvCxnSpPr>
        <p:spPr>
          <a:xfrm flipH="1">
            <a:off x="2682642" y="2895601"/>
            <a:ext cx="405264" cy="155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658713" y="2710735"/>
            <a:ext cx="2096721" cy="369332"/>
          </a:xfrm>
          <a:prstGeom prst="rect">
            <a:avLst/>
          </a:prstGeom>
          <a:noFill/>
        </p:spPr>
        <p:txBody>
          <a:bodyPr wrap="square" rtlCol="0">
            <a:spAutoFit/>
          </a:bodyPr>
          <a:lstStyle/>
          <a:p>
            <a:r>
              <a:rPr lang="zh-TW" altLang="en-US" dirty="0" smtClean="0"/>
              <a:t>修改後會寄信通知</a:t>
            </a:r>
            <a:endParaRPr lang="zh-TW" altLang="en-US" dirty="0"/>
          </a:p>
        </p:txBody>
      </p:sp>
    </p:spTree>
    <p:extLst>
      <p:ext uri="{BB962C8B-B14F-4D97-AF65-F5344CB8AC3E}">
        <p14:creationId xmlns:p14="http://schemas.microsoft.com/office/powerpoint/2010/main" val="177990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p:cNvPicPr>
            <a:picLocks noChangeAspect="1"/>
          </p:cNvPicPr>
          <p:nvPr/>
        </p:nvPicPr>
        <p:blipFill>
          <a:blip r:embed="rId2"/>
          <a:stretch>
            <a:fillRect/>
          </a:stretch>
        </p:blipFill>
        <p:spPr>
          <a:xfrm>
            <a:off x="800153" y="502160"/>
            <a:ext cx="6789364" cy="4087242"/>
          </a:xfrm>
          <a:prstGeom prst="rect">
            <a:avLst/>
          </a:prstGeom>
        </p:spPr>
      </p:pic>
      <p:sp>
        <p:nvSpPr>
          <p:cNvPr id="3" name="矩形 2">
            <a:extLst>
              <a:ext uri="{FF2B5EF4-FFF2-40B4-BE49-F238E27FC236}">
                <a16:creationId xmlns:a16="http://schemas.microsoft.com/office/drawing/2014/main" xmlns="" id="{B1EF227F-F971-46C4-8C83-D820A502B67B}"/>
              </a:ext>
            </a:extLst>
          </p:cNvPr>
          <p:cNvSpPr/>
          <p:nvPr/>
        </p:nvSpPr>
        <p:spPr>
          <a:xfrm>
            <a:off x="388823" y="375240"/>
            <a:ext cx="1848583"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時程</a:t>
            </a:r>
            <a:r>
              <a:rPr lang="zh-TW" altLang="en-US" sz="2000" b="1" kern="100" dirty="0" smtClean="0">
                <a:solidFill>
                  <a:schemeClr val="accent1"/>
                </a:solidFill>
                <a:latin typeface="+mn-ea"/>
                <a:cs typeface="Times New Roman" panose="02020603050405020304" pitchFamily="18" charset="0"/>
              </a:rPr>
              <a:t>安排</a:t>
            </a:r>
            <a:r>
              <a:rPr lang="en-US" altLang="zh-TW" sz="2000" b="1" kern="100" dirty="0" smtClean="0">
                <a:solidFill>
                  <a:schemeClr val="accent1"/>
                </a:solidFill>
                <a:latin typeface="+mn-ea"/>
                <a:cs typeface="Times New Roman" panose="02020603050405020304" pitchFamily="18" charset="0"/>
              </a:rPr>
              <a:t>(1/4)</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822661"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Schedule</a:t>
            </a:r>
          </a:p>
        </p:txBody>
      </p:sp>
      <p:sp>
        <p:nvSpPr>
          <p:cNvPr id="9" name="矩形 8"/>
          <p:cNvSpPr/>
          <p:nvPr/>
        </p:nvSpPr>
        <p:spPr>
          <a:xfrm>
            <a:off x="4227616" y="1128156"/>
            <a:ext cx="3361901" cy="34849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p:cNvSpPr/>
          <p:nvPr/>
        </p:nvSpPr>
        <p:spPr>
          <a:xfrm>
            <a:off x="824707" y="1282535"/>
            <a:ext cx="1311131" cy="32182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237406" y="1282535"/>
            <a:ext cx="1194563" cy="32182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1027842" y="4578800"/>
            <a:ext cx="1107996" cy="369332"/>
          </a:xfrm>
          <a:prstGeom prst="rect">
            <a:avLst/>
          </a:prstGeom>
          <a:noFill/>
        </p:spPr>
        <p:txBody>
          <a:bodyPr wrap="none" rtlCol="0">
            <a:spAutoFit/>
          </a:bodyPr>
          <a:lstStyle/>
          <a:p>
            <a:r>
              <a:rPr lang="zh-TW" altLang="en-US" dirty="0" smtClean="0">
                <a:solidFill>
                  <a:srgbClr val="FF0000"/>
                </a:solidFill>
              </a:rPr>
              <a:t>任務名稱</a:t>
            </a:r>
            <a:endParaRPr lang="en-US" altLang="zh-TW" dirty="0" smtClean="0">
              <a:solidFill>
                <a:srgbClr val="FF0000"/>
              </a:solidFill>
            </a:endParaRPr>
          </a:p>
        </p:txBody>
      </p:sp>
      <p:sp>
        <p:nvSpPr>
          <p:cNvPr id="13" name="文字方塊 12"/>
          <p:cNvSpPr txBox="1"/>
          <p:nvPr/>
        </p:nvSpPr>
        <p:spPr>
          <a:xfrm>
            <a:off x="2511521" y="4523020"/>
            <a:ext cx="646331" cy="369332"/>
          </a:xfrm>
          <a:prstGeom prst="rect">
            <a:avLst/>
          </a:prstGeom>
          <a:noFill/>
        </p:spPr>
        <p:txBody>
          <a:bodyPr wrap="none" rtlCol="0">
            <a:spAutoFit/>
          </a:bodyPr>
          <a:lstStyle/>
          <a:p>
            <a:r>
              <a:rPr lang="zh-TW" altLang="en-US" dirty="0" smtClean="0">
                <a:solidFill>
                  <a:srgbClr val="FF0000"/>
                </a:solidFill>
              </a:rPr>
              <a:t>時程</a:t>
            </a:r>
            <a:endParaRPr lang="zh-TW" altLang="en-US" dirty="0">
              <a:solidFill>
                <a:srgbClr val="FF0000"/>
              </a:solidFill>
            </a:endParaRPr>
          </a:p>
        </p:txBody>
      </p:sp>
      <p:sp>
        <p:nvSpPr>
          <p:cNvPr id="14" name="文字方塊 13"/>
          <p:cNvSpPr txBox="1"/>
          <p:nvPr/>
        </p:nvSpPr>
        <p:spPr>
          <a:xfrm>
            <a:off x="3380428" y="4524481"/>
            <a:ext cx="877163" cy="369332"/>
          </a:xfrm>
          <a:prstGeom prst="rect">
            <a:avLst/>
          </a:prstGeom>
          <a:noFill/>
        </p:spPr>
        <p:txBody>
          <a:bodyPr wrap="none" rtlCol="0">
            <a:spAutoFit/>
          </a:bodyPr>
          <a:lstStyle/>
          <a:p>
            <a:r>
              <a:rPr lang="zh-TW" altLang="en-US" dirty="0" smtClean="0">
                <a:solidFill>
                  <a:srgbClr val="FF0000"/>
                </a:solidFill>
              </a:rPr>
              <a:t>負責人</a:t>
            </a:r>
            <a:endParaRPr lang="zh-TW" altLang="en-US" dirty="0">
              <a:solidFill>
                <a:srgbClr val="FF0000"/>
              </a:solidFill>
            </a:endParaRPr>
          </a:p>
        </p:txBody>
      </p:sp>
      <p:sp>
        <p:nvSpPr>
          <p:cNvPr id="15" name="文字方塊 14"/>
          <p:cNvSpPr txBox="1"/>
          <p:nvPr/>
        </p:nvSpPr>
        <p:spPr>
          <a:xfrm>
            <a:off x="8059926" y="1805050"/>
            <a:ext cx="461665" cy="784830"/>
          </a:xfrm>
          <a:prstGeom prst="rect">
            <a:avLst/>
          </a:prstGeom>
          <a:noFill/>
        </p:spPr>
        <p:txBody>
          <a:bodyPr vert="eaVert" wrap="none" rtlCol="0">
            <a:spAutoFit/>
          </a:bodyPr>
          <a:lstStyle/>
          <a:p>
            <a:r>
              <a:rPr lang="zh-TW" altLang="en-US" dirty="0" smtClean="0">
                <a:solidFill>
                  <a:srgbClr val="FF0000"/>
                </a:solidFill>
              </a:rPr>
              <a:t>甘特圖</a:t>
            </a:r>
            <a:endParaRPr lang="zh-TW" altLang="en-US" dirty="0">
              <a:solidFill>
                <a:srgbClr val="FF0000"/>
              </a:solidFill>
            </a:endParaRPr>
          </a:p>
        </p:txBody>
      </p:sp>
    </p:spTree>
    <p:extLst>
      <p:ext uri="{BB962C8B-B14F-4D97-AF65-F5344CB8AC3E}">
        <p14:creationId xmlns:p14="http://schemas.microsoft.com/office/powerpoint/2010/main" val="2334760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848583"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時程</a:t>
            </a:r>
            <a:r>
              <a:rPr lang="zh-TW" altLang="en-US" sz="2000" b="1" kern="100" dirty="0" smtClean="0">
                <a:solidFill>
                  <a:schemeClr val="accent1"/>
                </a:solidFill>
                <a:latin typeface="+mn-ea"/>
                <a:cs typeface="Times New Roman" panose="02020603050405020304" pitchFamily="18" charset="0"/>
              </a:rPr>
              <a:t>安排</a:t>
            </a:r>
            <a:r>
              <a:rPr lang="en-US" altLang="zh-TW" sz="2000" b="1" kern="100" dirty="0" smtClean="0">
                <a:solidFill>
                  <a:schemeClr val="accent1"/>
                </a:solidFill>
                <a:latin typeface="+mn-ea"/>
                <a:cs typeface="Times New Roman" panose="02020603050405020304" pitchFamily="18" charset="0"/>
              </a:rPr>
              <a:t>(2/4)</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822661"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Schedule</a:t>
            </a:r>
          </a:p>
        </p:txBody>
      </p:sp>
      <p:pic>
        <p:nvPicPr>
          <p:cNvPr id="2" name="圖片 1"/>
          <p:cNvPicPr>
            <a:picLocks noChangeAspect="1"/>
          </p:cNvPicPr>
          <p:nvPr/>
        </p:nvPicPr>
        <p:blipFill>
          <a:blip r:embed="rId2"/>
          <a:stretch>
            <a:fillRect/>
          </a:stretch>
        </p:blipFill>
        <p:spPr>
          <a:xfrm>
            <a:off x="388823" y="1142928"/>
            <a:ext cx="3495675" cy="3237692"/>
          </a:xfrm>
          <a:prstGeom prst="rect">
            <a:avLst/>
          </a:prstGeom>
        </p:spPr>
      </p:pic>
      <p:pic>
        <p:nvPicPr>
          <p:cNvPr id="7" name="圖片 6"/>
          <p:cNvPicPr>
            <a:picLocks noChangeAspect="1"/>
          </p:cNvPicPr>
          <p:nvPr/>
        </p:nvPicPr>
        <p:blipFill>
          <a:blip r:embed="rId3"/>
          <a:stretch>
            <a:fillRect/>
          </a:stretch>
        </p:blipFill>
        <p:spPr>
          <a:xfrm>
            <a:off x="4003252" y="1142928"/>
            <a:ext cx="4260519" cy="3195389"/>
          </a:xfrm>
          <a:prstGeom prst="rect">
            <a:avLst/>
          </a:prstGeom>
        </p:spPr>
      </p:pic>
      <p:pic>
        <p:nvPicPr>
          <p:cNvPr id="5" name="圖片 4"/>
          <p:cNvPicPr>
            <a:picLocks noChangeAspect="1"/>
          </p:cNvPicPr>
          <p:nvPr/>
        </p:nvPicPr>
        <p:blipFill>
          <a:blip r:embed="rId4"/>
          <a:stretch>
            <a:fillRect/>
          </a:stretch>
        </p:blipFill>
        <p:spPr>
          <a:xfrm>
            <a:off x="4924330" y="2641742"/>
            <a:ext cx="3220687" cy="1489016"/>
          </a:xfrm>
          <a:prstGeom prst="rect">
            <a:avLst/>
          </a:prstGeom>
        </p:spPr>
      </p:pic>
      <p:sp>
        <p:nvSpPr>
          <p:cNvPr id="9" name="矩形 8"/>
          <p:cNvSpPr/>
          <p:nvPr/>
        </p:nvSpPr>
        <p:spPr>
          <a:xfrm>
            <a:off x="1045029" y="1142928"/>
            <a:ext cx="261257" cy="246485"/>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ln>
                <a:solidFill>
                  <a:srgbClr val="FF0000"/>
                </a:solidFill>
              </a:ln>
            </a:endParaRPr>
          </a:p>
        </p:txBody>
      </p:sp>
      <p:cxnSp>
        <p:nvCxnSpPr>
          <p:cNvPr id="11" name="直線單箭頭接點 10"/>
          <p:cNvCxnSpPr>
            <a:stCxn id="9" idx="2"/>
          </p:cNvCxnSpPr>
          <p:nvPr/>
        </p:nvCxnSpPr>
        <p:spPr>
          <a:xfrm flipH="1">
            <a:off x="997527" y="1389413"/>
            <a:ext cx="178131" cy="10687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1265456" y="850480"/>
            <a:ext cx="1235134" cy="307777"/>
          </a:xfrm>
          <a:prstGeom prst="rect">
            <a:avLst/>
          </a:prstGeom>
          <a:noFill/>
        </p:spPr>
        <p:txBody>
          <a:bodyPr wrap="square" rtlCol="0">
            <a:spAutoFit/>
          </a:bodyPr>
          <a:lstStyle/>
          <a:p>
            <a:r>
              <a:rPr lang="zh-TW" altLang="en-US" sz="1400" dirty="0" smtClean="0">
                <a:solidFill>
                  <a:srgbClr val="FF0000"/>
                </a:solidFill>
              </a:rPr>
              <a:t>新</a:t>
            </a:r>
            <a:r>
              <a:rPr lang="zh-TW" altLang="en-US" sz="1400" dirty="0">
                <a:solidFill>
                  <a:srgbClr val="FF0000"/>
                </a:solidFill>
              </a:rPr>
              <a:t>增</a:t>
            </a:r>
            <a:r>
              <a:rPr lang="zh-TW" altLang="en-US" sz="1400" dirty="0" smtClean="0">
                <a:solidFill>
                  <a:srgbClr val="FF0000"/>
                </a:solidFill>
              </a:rPr>
              <a:t>任</a:t>
            </a:r>
            <a:r>
              <a:rPr lang="zh-TW" altLang="en-US" sz="1400" dirty="0">
                <a:solidFill>
                  <a:srgbClr val="FF0000"/>
                </a:solidFill>
              </a:rPr>
              <a:t>務</a:t>
            </a:r>
          </a:p>
        </p:txBody>
      </p:sp>
      <p:sp>
        <p:nvSpPr>
          <p:cNvPr id="13" name="矩形 12"/>
          <p:cNvSpPr/>
          <p:nvPr/>
        </p:nvSpPr>
        <p:spPr>
          <a:xfrm>
            <a:off x="4738255" y="1769423"/>
            <a:ext cx="1591293" cy="2375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p:nvPr/>
        </p:nvCxnSpPr>
        <p:spPr>
          <a:xfrm>
            <a:off x="6044540" y="2006930"/>
            <a:ext cx="285008" cy="6348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5836627" y="850479"/>
            <a:ext cx="2011507" cy="307777"/>
          </a:xfrm>
          <a:prstGeom prst="rect">
            <a:avLst/>
          </a:prstGeom>
          <a:noFill/>
        </p:spPr>
        <p:txBody>
          <a:bodyPr wrap="square" rtlCol="0">
            <a:spAutoFit/>
          </a:bodyPr>
          <a:lstStyle/>
          <a:p>
            <a:r>
              <a:rPr lang="zh-TW" altLang="en-US" sz="1400" dirty="0" smtClean="0">
                <a:solidFill>
                  <a:srgbClr val="FF0000"/>
                </a:solidFill>
              </a:rPr>
              <a:t>新增欄位加入負責人</a:t>
            </a:r>
            <a:endParaRPr lang="zh-TW" altLang="en-US" sz="1400" dirty="0">
              <a:solidFill>
                <a:srgbClr val="FF0000"/>
              </a:solidFill>
            </a:endParaRPr>
          </a:p>
        </p:txBody>
      </p:sp>
      <p:sp>
        <p:nvSpPr>
          <p:cNvPr id="18" name="矩形 17"/>
          <p:cNvSpPr/>
          <p:nvPr/>
        </p:nvSpPr>
        <p:spPr>
          <a:xfrm>
            <a:off x="7232073" y="1662545"/>
            <a:ext cx="1031698" cy="2256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4924330" y="3645725"/>
            <a:ext cx="300813" cy="154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單箭頭接點 20"/>
          <p:cNvCxnSpPr>
            <a:stCxn id="19" idx="3"/>
            <a:endCxn id="18" idx="2"/>
          </p:cNvCxnSpPr>
          <p:nvPr/>
        </p:nvCxnSpPr>
        <p:spPr>
          <a:xfrm flipV="1">
            <a:off x="5225143" y="1888176"/>
            <a:ext cx="2522779" cy="18347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6204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848583"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時程</a:t>
            </a:r>
            <a:r>
              <a:rPr lang="zh-TW" altLang="en-US" sz="2000" b="1" kern="100" dirty="0" smtClean="0">
                <a:solidFill>
                  <a:schemeClr val="accent1"/>
                </a:solidFill>
                <a:latin typeface="+mn-ea"/>
                <a:cs typeface="Times New Roman" panose="02020603050405020304" pitchFamily="18" charset="0"/>
              </a:rPr>
              <a:t>安排</a:t>
            </a:r>
            <a:r>
              <a:rPr lang="en-US" altLang="zh-TW" sz="2000" b="1" kern="100" dirty="0" smtClean="0">
                <a:solidFill>
                  <a:schemeClr val="accent1"/>
                </a:solidFill>
                <a:latin typeface="+mn-ea"/>
                <a:cs typeface="Times New Roman" panose="02020603050405020304" pitchFamily="18" charset="0"/>
              </a:rPr>
              <a:t>(3/4)</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822661"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Schedule</a:t>
            </a:r>
          </a:p>
        </p:txBody>
      </p:sp>
      <p:pic>
        <p:nvPicPr>
          <p:cNvPr id="6" name="圖片 5"/>
          <p:cNvPicPr>
            <a:picLocks noChangeAspect="1"/>
          </p:cNvPicPr>
          <p:nvPr/>
        </p:nvPicPr>
        <p:blipFill>
          <a:blip r:embed="rId2"/>
          <a:stretch>
            <a:fillRect/>
          </a:stretch>
        </p:blipFill>
        <p:spPr>
          <a:xfrm>
            <a:off x="388823" y="1142928"/>
            <a:ext cx="3880509" cy="3448554"/>
          </a:xfrm>
          <a:prstGeom prst="rect">
            <a:avLst/>
          </a:prstGeom>
        </p:spPr>
      </p:pic>
      <p:pic>
        <p:nvPicPr>
          <p:cNvPr id="8" name="圖片 7"/>
          <p:cNvPicPr>
            <a:picLocks noChangeAspect="1"/>
          </p:cNvPicPr>
          <p:nvPr/>
        </p:nvPicPr>
        <p:blipFill>
          <a:blip r:embed="rId3"/>
          <a:stretch>
            <a:fillRect/>
          </a:stretch>
        </p:blipFill>
        <p:spPr>
          <a:xfrm>
            <a:off x="3799069" y="1425039"/>
            <a:ext cx="4792419" cy="2873167"/>
          </a:xfrm>
          <a:prstGeom prst="rect">
            <a:avLst/>
          </a:prstGeom>
        </p:spPr>
      </p:pic>
      <p:pic>
        <p:nvPicPr>
          <p:cNvPr id="9" name="圖片 8"/>
          <p:cNvPicPr>
            <a:picLocks noChangeAspect="1"/>
          </p:cNvPicPr>
          <p:nvPr/>
        </p:nvPicPr>
        <p:blipFill>
          <a:blip r:embed="rId4"/>
          <a:stretch>
            <a:fillRect/>
          </a:stretch>
        </p:blipFill>
        <p:spPr>
          <a:xfrm>
            <a:off x="5106434" y="757165"/>
            <a:ext cx="1323975" cy="771525"/>
          </a:xfrm>
          <a:prstGeom prst="rect">
            <a:avLst/>
          </a:prstGeom>
        </p:spPr>
      </p:pic>
      <p:sp>
        <p:nvSpPr>
          <p:cNvPr id="10" name="矩形 9"/>
          <p:cNvSpPr/>
          <p:nvPr/>
        </p:nvSpPr>
        <p:spPr>
          <a:xfrm>
            <a:off x="4269332" y="2113808"/>
            <a:ext cx="352398" cy="154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11"/>
          <p:cNvCxnSpPr>
            <a:stCxn id="10" idx="0"/>
            <a:endCxn id="9" idx="2"/>
          </p:cNvCxnSpPr>
          <p:nvPr/>
        </p:nvCxnSpPr>
        <p:spPr>
          <a:xfrm flipV="1">
            <a:off x="4445531" y="1528690"/>
            <a:ext cx="1322891" cy="5851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269332" y="2268187"/>
            <a:ext cx="1499089" cy="368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3245071" y="667275"/>
            <a:ext cx="1107996" cy="369332"/>
          </a:xfrm>
          <a:prstGeom prst="rect">
            <a:avLst/>
          </a:prstGeom>
          <a:noFill/>
        </p:spPr>
        <p:txBody>
          <a:bodyPr wrap="none" rtlCol="0">
            <a:spAutoFit/>
          </a:bodyPr>
          <a:lstStyle/>
          <a:p>
            <a:r>
              <a:rPr lang="zh-TW" altLang="en-US" dirty="0" smtClean="0">
                <a:solidFill>
                  <a:srgbClr val="FF0000"/>
                </a:solidFill>
              </a:rPr>
              <a:t>任務設定</a:t>
            </a:r>
            <a:endParaRPr lang="zh-TW" altLang="en-US" dirty="0">
              <a:solidFill>
                <a:srgbClr val="FF0000"/>
              </a:solidFill>
            </a:endParaRPr>
          </a:p>
        </p:txBody>
      </p:sp>
      <p:sp>
        <p:nvSpPr>
          <p:cNvPr id="16" name="文字方塊 15"/>
          <p:cNvSpPr txBox="1"/>
          <p:nvPr/>
        </p:nvSpPr>
        <p:spPr>
          <a:xfrm>
            <a:off x="4768416" y="1917122"/>
            <a:ext cx="1107996" cy="369332"/>
          </a:xfrm>
          <a:prstGeom prst="rect">
            <a:avLst/>
          </a:prstGeom>
          <a:noFill/>
        </p:spPr>
        <p:txBody>
          <a:bodyPr wrap="none" rtlCol="0">
            <a:spAutoFit/>
          </a:bodyPr>
          <a:lstStyle/>
          <a:p>
            <a:r>
              <a:rPr lang="zh-TW" altLang="en-US" dirty="0" smtClean="0">
                <a:solidFill>
                  <a:srgbClr val="FF0000"/>
                </a:solidFill>
              </a:rPr>
              <a:t>時程設定</a:t>
            </a:r>
            <a:endParaRPr lang="zh-TW" altLang="en-US" dirty="0">
              <a:solidFill>
                <a:srgbClr val="FF0000"/>
              </a:solidFill>
            </a:endParaRPr>
          </a:p>
        </p:txBody>
      </p:sp>
      <p:sp>
        <p:nvSpPr>
          <p:cNvPr id="17" name="矩形 16"/>
          <p:cNvSpPr/>
          <p:nvPr/>
        </p:nvSpPr>
        <p:spPr>
          <a:xfrm>
            <a:off x="5479265" y="3182587"/>
            <a:ext cx="289156" cy="2256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4752154" y="3119530"/>
            <a:ext cx="646331" cy="369332"/>
          </a:xfrm>
          <a:prstGeom prst="rect">
            <a:avLst/>
          </a:prstGeom>
          <a:noFill/>
        </p:spPr>
        <p:txBody>
          <a:bodyPr wrap="none" rtlCol="0">
            <a:spAutoFit/>
          </a:bodyPr>
          <a:lstStyle/>
          <a:p>
            <a:r>
              <a:rPr lang="zh-TW" altLang="en-US" dirty="0" smtClean="0">
                <a:solidFill>
                  <a:srgbClr val="FF0000"/>
                </a:solidFill>
              </a:rPr>
              <a:t>進度</a:t>
            </a:r>
            <a:endParaRPr lang="zh-TW" altLang="en-US" dirty="0">
              <a:solidFill>
                <a:srgbClr val="FF0000"/>
              </a:solidFill>
            </a:endParaRPr>
          </a:p>
        </p:txBody>
      </p:sp>
      <p:pic>
        <p:nvPicPr>
          <p:cNvPr id="19" name="圖片 18"/>
          <p:cNvPicPr>
            <a:picLocks noChangeAspect="1"/>
          </p:cNvPicPr>
          <p:nvPr/>
        </p:nvPicPr>
        <p:blipFill>
          <a:blip r:embed="rId5"/>
          <a:stretch>
            <a:fillRect/>
          </a:stretch>
        </p:blipFill>
        <p:spPr>
          <a:xfrm>
            <a:off x="3799069" y="4389985"/>
            <a:ext cx="4431285" cy="232090"/>
          </a:xfrm>
          <a:prstGeom prst="rect">
            <a:avLst/>
          </a:prstGeom>
        </p:spPr>
      </p:pic>
      <p:sp>
        <p:nvSpPr>
          <p:cNvPr id="20" name="矩形 19"/>
          <p:cNvSpPr/>
          <p:nvPr/>
        </p:nvSpPr>
        <p:spPr>
          <a:xfrm>
            <a:off x="4768416" y="1582872"/>
            <a:ext cx="444852" cy="139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直線接點 23"/>
          <p:cNvCxnSpPr/>
          <p:nvPr/>
        </p:nvCxnSpPr>
        <p:spPr>
          <a:xfrm>
            <a:off x="5213268" y="1582872"/>
            <a:ext cx="226818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7469579" y="1582872"/>
            <a:ext cx="23751" cy="28071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733309" y="4476997"/>
            <a:ext cx="368135" cy="1450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6521789" y="1166116"/>
            <a:ext cx="1800493" cy="369332"/>
          </a:xfrm>
          <a:prstGeom prst="rect">
            <a:avLst/>
          </a:prstGeom>
          <a:noFill/>
        </p:spPr>
        <p:txBody>
          <a:bodyPr wrap="none" rtlCol="0">
            <a:spAutoFit/>
          </a:bodyPr>
          <a:lstStyle/>
          <a:p>
            <a:r>
              <a:rPr lang="zh-TW" altLang="en-US" dirty="0" smtClean="0">
                <a:solidFill>
                  <a:srgbClr val="FF0000"/>
                </a:solidFill>
              </a:rPr>
              <a:t>加入負責人姓名</a:t>
            </a:r>
            <a:endParaRPr lang="zh-TW" altLang="en-US" dirty="0">
              <a:solidFill>
                <a:srgbClr val="FF0000"/>
              </a:solidFill>
            </a:endParaRPr>
          </a:p>
        </p:txBody>
      </p:sp>
    </p:spTree>
    <p:extLst>
      <p:ext uri="{BB962C8B-B14F-4D97-AF65-F5344CB8AC3E}">
        <p14:creationId xmlns:p14="http://schemas.microsoft.com/office/powerpoint/2010/main" val="1618346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1EF227F-F971-46C4-8C83-D820A502B67B}"/>
              </a:ext>
            </a:extLst>
          </p:cNvPr>
          <p:cNvSpPr/>
          <p:nvPr/>
        </p:nvSpPr>
        <p:spPr>
          <a:xfrm>
            <a:off x="388823" y="375240"/>
            <a:ext cx="1848583"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時程</a:t>
            </a:r>
            <a:r>
              <a:rPr lang="zh-TW" altLang="en-US" sz="2000" b="1" kern="100" dirty="0" smtClean="0">
                <a:solidFill>
                  <a:schemeClr val="accent1"/>
                </a:solidFill>
                <a:latin typeface="+mn-ea"/>
                <a:cs typeface="Times New Roman" panose="02020603050405020304" pitchFamily="18" charset="0"/>
              </a:rPr>
              <a:t>安排</a:t>
            </a:r>
            <a:r>
              <a:rPr lang="en-US" altLang="zh-TW" sz="2000" b="1" kern="100" dirty="0" smtClean="0">
                <a:solidFill>
                  <a:schemeClr val="accent1"/>
                </a:solidFill>
                <a:latin typeface="+mn-ea"/>
                <a:cs typeface="Times New Roman" panose="02020603050405020304" pitchFamily="18" charset="0"/>
              </a:rPr>
              <a:t>(4/4)</a:t>
            </a:r>
            <a:endParaRPr lang="zh-CN" altLang="en-US" sz="2000" b="1" kern="100" dirty="0">
              <a:solidFill>
                <a:schemeClr val="accent1"/>
              </a:solidFill>
              <a:latin typeface="+mn-ea"/>
              <a:cs typeface="Times New Roman" panose="02020603050405020304" pitchFamily="18" charset="0"/>
            </a:endParaRPr>
          </a:p>
        </p:txBody>
      </p:sp>
      <p:sp>
        <p:nvSpPr>
          <p:cNvPr id="3" name="矩形 2">
            <a:extLst>
              <a:ext uri="{FF2B5EF4-FFF2-40B4-BE49-F238E27FC236}">
                <a16:creationId xmlns:a16="http://schemas.microsoft.com/office/drawing/2014/main" xmlns="" id="{C912F6F4-EE30-438B-8C15-744A8F4E4422}"/>
              </a:ext>
            </a:extLst>
          </p:cNvPr>
          <p:cNvSpPr/>
          <p:nvPr/>
        </p:nvSpPr>
        <p:spPr>
          <a:xfrm>
            <a:off x="388823" y="742818"/>
            <a:ext cx="822661" cy="276999"/>
          </a:xfrm>
          <a:prstGeom prst="rect">
            <a:avLst/>
          </a:prstGeom>
        </p:spPr>
        <p:txBody>
          <a:bodyPr wrap="none">
            <a:spAutoFit/>
          </a:bodyPr>
          <a:lstStyle/>
          <a:p>
            <a:pPr>
              <a:spcAft>
                <a:spcPts val="600"/>
              </a:spcAft>
            </a:pPr>
            <a:r>
              <a:rPr lang="en-US" altLang="zh-CN" sz="1200" kern="100" dirty="0">
                <a:solidFill>
                  <a:schemeClr val="accent1"/>
                </a:solidFill>
                <a:latin typeface="+mj-lt"/>
                <a:cs typeface="Times New Roman" panose="02020603050405020304" pitchFamily="18" charset="0"/>
              </a:rPr>
              <a:t>Schedule</a:t>
            </a:r>
          </a:p>
        </p:txBody>
      </p:sp>
      <p:pic>
        <p:nvPicPr>
          <p:cNvPr id="4" name="圖片 3"/>
          <p:cNvPicPr>
            <a:picLocks noChangeAspect="1"/>
          </p:cNvPicPr>
          <p:nvPr/>
        </p:nvPicPr>
        <p:blipFill>
          <a:blip r:embed="rId2"/>
          <a:stretch>
            <a:fillRect/>
          </a:stretch>
        </p:blipFill>
        <p:spPr>
          <a:xfrm>
            <a:off x="2826327" y="375240"/>
            <a:ext cx="5086350" cy="4419600"/>
          </a:xfrm>
          <a:prstGeom prst="rect">
            <a:avLst/>
          </a:prstGeom>
        </p:spPr>
      </p:pic>
      <p:pic>
        <p:nvPicPr>
          <p:cNvPr id="5" name="圖片 4"/>
          <p:cNvPicPr>
            <a:picLocks noChangeAspect="1"/>
          </p:cNvPicPr>
          <p:nvPr/>
        </p:nvPicPr>
        <p:blipFill>
          <a:blip r:embed="rId3"/>
          <a:stretch>
            <a:fillRect/>
          </a:stretch>
        </p:blipFill>
        <p:spPr>
          <a:xfrm>
            <a:off x="2531866" y="2061165"/>
            <a:ext cx="2209800" cy="1047750"/>
          </a:xfrm>
          <a:prstGeom prst="rect">
            <a:avLst/>
          </a:prstGeom>
        </p:spPr>
      </p:pic>
      <p:pic>
        <p:nvPicPr>
          <p:cNvPr id="6" name="圖片 5"/>
          <p:cNvPicPr>
            <a:picLocks noChangeAspect="1"/>
          </p:cNvPicPr>
          <p:nvPr/>
        </p:nvPicPr>
        <p:blipFill>
          <a:blip r:embed="rId4"/>
          <a:stretch>
            <a:fillRect/>
          </a:stretch>
        </p:blipFill>
        <p:spPr>
          <a:xfrm>
            <a:off x="388823" y="980679"/>
            <a:ext cx="2143043" cy="3870165"/>
          </a:xfrm>
          <a:prstGeom prst="rect">
            <a:avLst/>
          </a:prstGeom>
        </p:spPr>
      </p:pic>
      <p:cxnSp>
        <p:nvCxnSpPr>
          <p:cNvPr id="8" name="直線接點 7"/>
          <p:cNvCxnSpPr>
            <a:endCxn id="5" idx="0"/>
          </p:cNvCxnSpPr>
          <p:nvPr/>
        </p:nvCxnSpPr>
        <p:spPr>
          <a:xfrm flipH="1">
            <a:off x="3636766" y="1543792"/>
            <a:ext cx="8959" cy="5173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H="1">
            <a:off x="2527387" y="1567543"/>
            <a:ext cx="1109379" cy="118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58140" y="4488873"/>
            <a:ext cx="1876302" cy="2137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2527387" y="3265343"/>
            <a:ext cx="1800493" cy="369332"/>
          </a:xfrm>
          <a:prstGeom prst="rect">
            <a:avLst/>
          </a:prstGeom>
          <a:noFill/>
        </p:spPr>
        <p:txBody>
          <a:bodyPr wrap="none" rtlCol="0">
            <a:spAutoFit/>
          </a:bodyPr>
          <a:lstStyle/>
          <a:p>
            <a:r>
              <a:rPr lang="zh-TW" altLang="en-US" dirty="0" smtClean="0">
                <a:solidFill>
                  <a:srgbClr val="FF0000"/>
                </a:solidFill>
              </a:rPr>
              <a:t>加入負責人姓名</a:t>
            </a:r>
            <a:endParaRPr lang="zh-TW" altLang="en-US" dirty="0">
              <a:solidFill>
                <a:srgbClr val="FF0000"/>
              </a:solidFill>
            </a:endParaRPr>
          </a:p>
        </p:txBody>
      </p:sp>
      <p:sp>
        <p:nvSpPr>
          <p:cNvPr id="13" name="文字方塊 12"/>
          <p:cNvSpPr txBox="1"/>
          <p:nvPr/>
        </p:nvSpPr>
        <p:spPr>
          <a:xfrm>
            <a:off x="6952536" y="881317"/>
            <a:ext cx="2319198" cy="338554"/>
          </a:xfrm>
          <a:prstGeom prst="rect">
            <a:avLst/>
          </a:prstGeom>
          <a:noFill/>
        </p:spPr>
        <p:txBody>
          <a:bodyPr wrap="square" rtlCol="0">
            <a:spAutoFit/>
          </a:bodyPr>
          <a:lstStyle/>
          <a:p>
            <a:r>
              <a:rPr lang="zh-TW" altLang="en-US" sz="1600" dirty="0" smtClean="0">
                <a:solidFill>
                  <a:srgbClr val="FF0000"/>
                </a:solidFill>
              </a:rPr>
              <a:t>黑色粗體現為主任務</a:t>
            </a:r>
            <a:endParaRPr lang="zh-TW" altLang="en-US" sz="1600" dirty="0">
              <a:solidFill>
                <a:srgbClr val="FF0000"/>
              </a:solidFill>
            </a:endParaRPr>
          </a:p>
        </p:txBody>
      </p:sp>
      <p:sp>
        <p:nvSpPr>
          <p:cNvPr id="14" name="文字方塊 13"/>
          <p:cNvSpPr txBox="1"/>
          <p:nvPr/>
        </p:nvSpPr>
        <p:spPr>
          <a:xfrm>
            <a:off x="6907490" y="1228989"/>
            <a:ext cx="2236510" cy="338554"/>
          </a:xfrm>
          <a:prstGeom prst="rect">
            <a:avLst/>
          </a:prstGeom>
          <a:noFill/>
        </p:spPr>
        <p:txBody>
          <a:bodyPr wrap="none" rtlCol="0">
            <a:spAutoFit/>
          </a:bodyPr>
          <a:lstStyle/>
          <a:p>
            <a:r>
              <a:rPr lang="zh-TW" altLang="en-US" sz="1600" dirty="0" smtClean="0">
                <a:solidFill>
                  <a:srgbClr val="FF0000"/>
                </a:solidFill>
              </a:rPr>
              <a:t>藍色為各項任務時程條</a:t>
            </a:r>
            <a:endParaRPr lang="zh-TW" altLang="en-US" sz="1600" dirty="0">
              <a:solidFill>
                <a:srgbClr val="FF0000"/>
              </a:solidFill>
            </a:endParaRPr>
          </a:p>
        </p:txBody>
      </p:sp>
      <p:sp>
        <p:nvSpPr>
          <p:cNvPr id="15" name="文字方塊 14"/>
          <p:cNvSpPr txBox="1"/>
          <p:nvPr/>
        </p:nvSpPr>
        <p:spPr>
          <a:xfrm>
            <a:off x="6907490" y="1556671"/>
            <a:ext cx="1826141" cy="338554"/>
          </a:xfrm>
          <a:prstGeom prst="rect">
            <a:avLst/>
          </a:prstGeom>
          <a:noFill/>
        </p:spPr>
        <p:txBody>
          <a:bodyPr wrap="none" rtlCol="0">
            <a:spAutoFit/>
          </a:bodyPr>
          <a:lstStyle/>
          <a:p>
            <a:r>
              <a:rPr lang="zh-TW" altLang="en-US" sz="1600" dirty="0" smtClean="0">
                <a:solidFill>
                  <a:srgbClr val="FF0000"/>
                </a:solidFill>
              </a:rPr>
              <a:t>黑色細線為進度條</a:t>
            </a:r>
            <a:endParaRPr lang="zh-TW" altLang="en-US" sz="1600" dirty="0">
              <a:solidFill>
                <a:srgbClr val="FF0000"/>
              </a:solidFill>
            </a:endParaRPr>
          </a:p>
        </p:txBody>
      </p:sp>
    </p:spTree>
    <p:extLst>
      <p:ext uri="{BB962C8B-B14F-4D97-AF65-F5344CB8AC3E}">
        <p14:creationId xmlns:p14="http://schemas.microsoft.com/office/powerpoint/2010/main" val="27116511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xmlns="" id="{256BF839-5984-4814-99D1-E3F91C6B186D}"/>
              </a:ext>
            </a:extLst>
          </p:cNvPr>
          <p:cNvSpPr/>
          <p:nvPr/>
        </p:nvSpPr>
        <p:spPr>
          <a:xfrm>
            <a:off x="3085528" y="1808833"/>
            <a:ext cx="2031325" cy="646331"/>
          </a:xfrm>
          <a:prstGeom prst="rect">
            <a:avLst/>
          </a:prstGeom>
        </p:spPr>
        <p:txBody>
          <a:bodyPr wrap="none">
            <a:spAutoFit/>
          </a:bodyPr>
          <a:lstStyle/>
          <a:p>
            <a:r>
              <a:rPr lang="zh-TW" altLang="en-US" sz="3600" dirty="0">
                <a:latin typeface="Arial" panose="020B0604020202020204" pitchFamily="34" charset="0"/>
                <a:cs typeface="Arial" panose="020B0604020202020204" pitchFamily="34" charset="0"/>
              </a:rPr>
              <a:t>資源需求</a:t>
            </a:r>
            <a:endParaRPr lang="en-US" altLang="zh-TW" sz="3600" dirty="0">
              <a:latin typeface="Arial" panose="020B0604020202020204" pitchFamily="34" charset="0"/>
              <a:cs typeface="Arial" panose="020B0604020202020204" pitchFamily="34" charset="0"/>
            </a:endParaRPr>
          </a:p>
        </p:txBody>
      </p:sp>
      <p:grpSp>
        <p:nvGrpSpPr>
          <p:cNvPr id="18" name="Group 69">
            <a:extLst>
              <a:ext uri="{FF2B5EF4-FFF2-40B4-BE49-F238E27FC236}">
                <a16:creationId xmlns:a16="http://schemas.microsoft.com/office/drawing/2014/main" xmlns="" id="{0C0D9A6B-42F3-4578-ABEA-AEFCCC2C6BF2}"/>
              </a:ext>
            </a:extLst>
          </p:cNvPr>
          <p:cNvGrpSpPr/>
          <p:nvPr/>
        </p:nvGrpSpPr>
        <p:grpSpPr>
          <a:xfrm>
            <a:off x="1604335" y="2195509"/>
            <a:ext cx="706108" cy="662656"/>
            <a:chOff x="10074275" y="1647825"/>
            <a:chExt cx="464344" cy="435769"/>
          </a:xfrm>
          <a:solidFill>
            <a:sysClr val="window" lastClr="FFFFFF"/>
          </a:solidFill>
        </p:grpSpPr>
        <p:sp>
          <p:nvSpPr>
            <p:cNvPr id="19" name="AutoShape 69">
              <a:extLst>
                <a:ext uri="{FF2B5EF4-FFF2-40B4-BE49-F238E27FC236}">
                  <a16:creationId xmlns:a16="http://schemas.microsoft.com/office/drawing/2014/main" xmlns="" id="{808B1BF4-E407-4CF4-9389-8625003A8845}"/>
                </a:ext>
              </a:extLst>
            </p:cNvPr>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70">
              <a:extLst>
                <a:ext uri="{FF2B5EF4-FFF2-40B4-BE49-F238E27FC236}">
                  <a16:creationId xmlns:a16="http://schemas.microsoft.com/office/drawing/2014/main" xmlns="" id="{37E1F46E-AE97-4B1A-A7EE-33CFD92774D3}"/>
                </a:ext>
              </a:extLst>
            </p:cNvPr>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71">
              <a:extLst>
                <a:ext uri="{FF2B5EF4-FFF2-40B4-BE49-F238E27FC236}">
                  <a16:creationId xmlns:a16="http://schemas.microsoft.com/office/drawing/2014/main" xmlns="" id="{E4714992-6D51-4BE9-AD0D-211B5E9950BD}"/>
                </a:ext>
              </a:extLst>
            </p:cNvPr>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72">
              <a:extLst>
                <a:ext uri="{FF2B5EF4-FFF2-40B4-BE49-F238E27FC236}">
                  <a16:creationId xmlns:a16="http://schemas.microsoft.com/office/drawing/2014/main" xmlns="" id="{8CB74BEB-A976-4CD8-8061-4946EBFDF886}"/>
                </a:ext>
              </a:extLst>
            </p:cNvPr>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AutoShape 73">
              <a:extLst>
                <a:ext uri="{FF2B5EF4-FFF2-40B4-BE49-F238E27FC236}">
                  <a16:creationId xmlns:a16="http://schemas.microsoft.com/office/drawing/2014/main" xmlns="" id="{F4C9D249-032C-475A-8DD4-7133757C6228}"/>
                </a:ext>
              </a:extLst>
            </p:cNvPr>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74">
              <a:extLst>
                <a:ext uri="{FF2B5EF4-FFF2-40B4-BE49-F238E27FC236}">
                  <a16:creationId xmlns:a16="http://schemas.microsoft.com/office/drawing/2014/main" xmlns="" id="{FD06EE78-DB9C-4147-A792-1A1651C56D70}"/>
                </a:ext>
              </a:extLst>
            </p:cNvPr>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6" name="AutoShape 75">
              <a:extLst>
                <a:ext uri="{FF2B5EF4-FFF2-40B4-BE49-F238E27FC236}">
                  <a16:creationId xmlns:a16="http://schemas.microsoft.com/office/drawing/2014/main" xmlns="" id="{215CB5EA-D210-42AC-9249-48C0507C375E}"/>
                </a:ext>
              </a:extLst>
            </p:cNvPr>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7" name="AutoShape 76">
              <a:extLst>
                <a:ext uri="{FF2B5EF4-FFF2-40B4-BE49-F238E27FC236}">
                  <a16:creationId xmlns:a16="http://schemas.microsoft.com/office/drawing/2014/main" xmlns="" id="{2CBFB27D-BCA6-4B68-AE6C-561D9E126604}"/>
                </a:ext>
              </a:extLst>
            </p:cNvPr>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8" name="AutoShape 77">
              <a:extLst>
                <a:ext uri="{FF2B5EF4-FFF2-40B4-BE49-F238E27FC236}">
                  <a16:creationId xmlns:a16="http://schemas.microsoft.com/office/drawing/2014/main" xmlns="" id="{86B979D6-CB09-4658-9DE3-B08511D49F0E}"/>
                </a:ext>
              </a:extLst>
            </p:cNvPr>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16" name="矩形 15">
            <a:extLst>
              <a:ext uri="{FF2B5EF4-FFF2-40B4-BE49-F238E27FC236}">
                <a16:creationId xmlns:a16="http://schemas.microsoft.com/office/drawing/2014/main" xmlns="" id="{108EDB90-29AC-41EE-8404-B98F5C9941E8}"/>
              </a:ext>
            </a:extLst>
          </p:cNvPr>
          <p:cNvSpPr/>
          <p:nvPr/>
        </p:nvSpPr>
        <p:spPr>
          <a:xfrm>
            <a:off x="3085528" y="2431161"/>
            <a:ext cx="2720617" cy="461665"/>
          </a:xfrm>
          <a:prstGeom prst="rect">
            <a:avLst/>
          </a:prstGeom>
        </p:spPr>
        <p:txBody>
          <a:bodyPr wrap="none">
            <a:spAutoFit/>
          </a:bodyPr>
          <a:lstStyle/>
          <a:p>
            <a:pPr>
              <a:spcAft>
                <a:spcPts val="0"/>
              </a:spcAft>
            </a:pPr>
            <a:r>
              <a:rPr lang="en-US" altLang="zh-CN" sz="2400" kern="100" dirty="0">
                <a:solidFill>
                  <a:schemeClr val="accent1"/>
                </a:solidFill>
                <a:latin typeface="+mj-lt"/>
                <a:cs typeface="Times New Roman" panose="02020603050405020304" pitchFamily="18" charset="0"/>
              </a:rPr>
              <a:t>Resource required</a:t>
            </a:r>
          </a:p>
        </p:txBody>
      </p:sp>
    </p:spTree>
    <p:extLst>
      <p:ext uri="{BB962C8B-B14F-4D97-AF65-F5344CB8AC3E}">
        <p14:creationId xmlns:p14="http://schemas.microsoft.com/office/powerpoint/2010/main" val="2568997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980029" cy="400110"/>
          </a:xfrm>
          <a:prstGeom prst="rect">
            <a:avLst/>
          </a:prstGeom>
        </p:spPr>
        <p:txBody>
          <a:bodyPr wrap="none">
            <a:spAutoFit/>
          </a:bodyPr>
          <a:lstStyle/>
          <a:p>
            <a:r>
              <a:rPr lang="zh-TW" altLang="en-US" sz="2000" dirty="0"/>
              <a:t>工具、成員貢獻</a:t>
            </a:r>
            <a:endParaRPr lang="en-US" altLang="zh-TW" sz="2000" dirty="0"/>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2272289" cy="276999"/>
          </a:xfrm>
          <a:prstGeom prst="rect">
            <a:avLst/>
          </a:prstGeom>
        </p:spPr>
        <p:txBody>
          <a:bodyPr wrap="none">
            <a:spAutoFit/>
          </a:bodyPr>
          <a:lstStyle/>
          <a:p>
            <a:pPr>
              <a:spcAft>
                <a:spcPts val="0"/>
              </a:spcAft>
            </a:pPr>
            <a:r>
              <a:rPr lang="en-US" altLang="zh-CN" sz="1200" kern="100" dirty="0">
                <a:solidFill>
                  <a:schemeClr val="accent1"/>
                </a:solidFill>
                <a:latin typeface="+mn-ea"/>
                <a:cs typeface="Times New Roman" panose="02020603050405020304" pitchFamily="18" charset="0"/>
              </a:rPr>
              <a:t>Tools ,</a:t>
            </a:r>
            <a:r>
              <a:rPr lang="en-US" sz="1200" dirty="0">
                <a:latin typeface="+mn-ea"/>
              </a:rPr>
              <a:t> Member contribution</a:t>
            </a:r>
            <a:endParaRPr lang="en-US" altLang="zh-CN" sz="1200" kern="100" dirty="0">
              <a:solidFill>
                <a:schemeClr val="accent1"/>
              </a:solidFill>
              <a:latin typeface="+mn-ea"/>
              <a:cs typeface="Times New Roman" panose="02020603050405020304" pitchFamily="18" charset="0"/>
            </a:endParaRPr>
          </a:p>
        </p:txBody>
      </p:sp>
      <p:sp>
        <p:nvSpPr>
          <p:cNvPr id="38" name="椭圆 37">
            <a:extLst>
              <a:ext uri="{FF2B5EF4-FFF2-40B4-BE49-F238E27FC236}">
                <a16:creationId xmlns:a16="http://schemas.microsoft.com/office/drawing/2014/main" xmlns="" id="{E5869446-5A6C-4FEF-953E-E327B000A458}"/>
              </a:ext>
            </a:extLst>
          </p:cNvPr>
          <p:cNvSpPr/>
          <p:nvPr/>
        </p:nvSpPr>
        <p:spPr>
          <a:xfrm>
            <a:off x="4330460" y="2751520"/>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xmlns="" id="{59775499-062C-4B20-A38F-156BBA604179}"/>
              </a:ext>
            </a:extLst>
          </p:cNvPr>
          <p:cNvSpPr/>
          <p:nvPr/>
        </p:nvSpPr>
        <p:spPr>
          <a:xfrm>
            <a:off x="4330460" y="3605075"/>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xmlns="" id="{F79A2B3F-B989-434C-BECD-EDE83906BD60}"/>
              </a:ext>
            </a:extLst>
          </p:cNvPr>
          <p:cNvSpPr/>
          <p:nvPr/>
        </p:nvSpPr>
        <p:spPr>
          <a:xfrm>
            <a:off x="4881467" y="2771539"/>
            <a:ext cx="3069164" cy="512448"/>
          </a:xfrm>
          <a:prstGeom prst="rect">
            <a:avLst/>
          </a:prstGeom>
        </p:spPr>
        <p:txBody>
          <a:bodyPr wrap="square">
            <a:spAutoFit/>
          </a:bodyPr>
          <a:lstStyle/>
          <a:p>
            <a:pPr>
              <a:lnSpc>
                <a:spcPct val="130000"/>
              </a:lnSpc>
              <a:spcBef>
                <a:spcPts val="600"/>
              </a:spcBef>
            </a:pPr>
            <a:r>
              <a:rPr lang="en-US" altLang="zh-CN" sz="1050">
                <a:solidFill>
                  <a:schemeClr val="bg1"/>
                </a:solidFill>
              </a:rPr>
              <a:t>Lorem ipsum dolor sit amet, consectetuer adipiscing elit. Aenean commodo ligula eget dolor. </a:t>
            </a:r>
          </a:p>
        </p:txBody>
      </p:sp>
      <p:sp>
        <p:nvSpPr>
          <p:cNvPr id="41" name="矩形 40">
            <a:extLst>
              <a:ext uri="{FF2B5EF4-FFF2-40B4-BE49-F238E27FC236}">
                <a16:creationId xmlns:a16="http://schemas.microsoft.com/office/drawing/2014/main" xmlns="" id="{E7E57A3C-8443-49FF-9826-9C5E2E058FD6}"/>
              </a:ext>
            </a:extLst>
          </p:cNvPr>
          <p:cNvSpPr/>
          <p:nvPr/>
        </p:nvSpPr>
        <p:spPr>
          <a:xfrm>
            <a:off x="4923204" y="3605074"/>
            <a:ext cx="3069164" cy="512448"/>
          </a:xfrm>
          <a:prstGeom prst="rect">
            <a:avLst/>
          </a:prstGeom>
        </p:spPr>
        <p:txBody>
          <a:bodyPr wrap="square">
            <a:spAutoFit/>
          </a:bodyPr>
          <a:lstStyle/>
          <a:p>
            <a:pPr>
              <a:lnSpc>
                <a:spcPct val="130000"/>
              </a:lnSpc>
              <a:spcBef>
                <a:spcPts val="600"/>
              </a:spcBef>
            </a:pPr>
            <a:r>
              <a:rPr lang="en-US" altLang="zh-CN" sz="1050">
                <a:solidFill>
                  <a:schemeClr val="bg1"/>
                </a:solidFill>
              </a:rPr>
              <a:t>Lorem ipsum dolor sit amet, consectetuer adipiscing elit. Aenean commodo ligula eget dolor. </a:t>
            </a:r>
          </a:p>
        </p:txBody>
      </p:sp>
      <p:grpSp>
        <p:nvGrpSpPr>
          <p:cNvPr id="13" name="Group 69">
            <a:extLst>
              <a:ext uri="{FF2B5EF4-FFF2-40B4-BE49-F238E27FC236}">
                <a16:creationId xmlns:a16="http://schemas.microsoft.com/office/drawing/2014/main" xmlns="" id="{AB4DA541-D62E-4DEA-AA34-72DECD7657D7}"/>
              </a:ext>
            </a:extLst>
          </p:cNvPr>
          <p:cNvGrpSpPr/>
          <p:nvPr/>
        </p:nvGrpSpPr>
        <p:grpSpPr>
          <a:xfrm>
            <a:off x="1514833" y="3273148"/>
            <a:ext cx="325471" cy="305442"/>
            <a:chOff x="10074275" y="1647825"/>
            <a:chExt cx="464344" cy="435769"/>
          </a:xfrm>
          <a:solidFill>
            <a:srgbClr val="222B34"/>
          </a:solidFill>
        </p:grpSpPr>
        <p:sp>
          <p:nvSpPr>
            <p:cNvPr id="14" name="AutoShape 69">
              <a:extLst>
                <a:ext uri="{FF2B5EF4-FFF2-40B4-BE49-F238E27FC236}">
                  <a16:creationId xmlns:a16="http://schemas.microsoft.com/office/drawing/2014/main" xmlns="" id="{E15ABEED-E4CA-4CED-9584-EA4288A74F38}"/>
                </a:ext>
              </a:extLst>
            </p:cNvPr>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5" name="AutoShape 70">
              <a:extLst>
                <a:ext uri="{FF2B5EF4-FFF2-40B4-BE49-F238E27FC236}">
                  <a16:creationId xmlns:a16="http://schemas.microsoft.com/office/drawing/2014/main" xmlns="" id="{1D907B55-E7F0-4E9F-A792-4B98F318F5B2}"/>
                </a:ext>
              </a:extLst>
            </p:cNvPr>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6" name="AutoShape 71">
              <a:extLst>
                <a:ext uri="{FF2B5EF4-FFF2-40B4-BE49-F238E27FC236}">
                  <a16:creationId xmlns:a16="http://schemas.microsoft.com/office/drawing/2014/main" xmlns="" id="{14B073FD-8752-4152-B96B-CA2AA8BD8461}"/>
                </a:ext>
              </a:extLst>
            </p:cNvPr>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72">
              <a:extLst>
                <a:ext uri="{FF2B5EF4-FFF2-40B4-BE49-F238E27FC236}">
                  <a16:creationId xmlns:a16="http://schemas.microsoft.com/office/drawing/2014/main" xmlns="" id="{09A1A286-01FD-4F8A-AEAE-00E63A5867D7}"/>
                </a:ext>
              </a:extLst>
            </p:cNvPr>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8" name="AutoShape 73">
              <a:extLst>
                <a:ext uri="{FF2B5EF4-FFF2-40B4-BE49-F238E27FC236}">
                  <a16:creationId xmlns:a16="http://schemas.microsoft.com/office/drawing/2014/main" xmlns="" id="{97AC18C2-BE5B-42A9-AA93-3E9879DE662C}"/>
                </a:ext>
              </a:extLst>
            </p:cNvPr>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9" name="AutoShape 74">
              <a:extLst>
                <a:ext uri="{FF2B5EF4-FFF2-40B4-BE49-F238E27FC236}">
                  <a16:creationId xmlns:a16="http://schemas.microsoft.com/office/drawing/2014/main" xmlns="" id="{43A4495B-4792-4837-8303-5ADDACB3DCCF}"/>
                </a:ext>
              </a:extLst>
            </p:cNvPr>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75">
              <a:extLst>
                <a:ext uri="{FF2B5EF4-FFF2-40B4-BE49-F238E27FC236}">
                  <a16:creationId xmlns:a16="http://schemas.microsoft.com/office/drawing/2014/main" xmlns="" id="{ACD6B7AE-6181-402C-BB49-48E26BC67D71}"/>
                </a:ext>
              </a:extLst>
            </p:cNvPr>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76">
              <a:extLst>
                <a:ext uri="{FF2B5EF4-FFF2-40B4-BE49-F238E27FC236}">
                  <a16:creationId xmlns:a16="http://schemas.microsoft.com/office/drawing/2014/main" xmlns="" id="{555AF690-63F9-4CED-A41F-BDA23C51D0F8}"/>
                </a:ext>
              </a:extLst>
            </p:cNvPr>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77">
              <a:extLst>
                <a:ext uri="{FF2B5EF4-FFF2-40B4-BE49-F238E27FC236}">
                  <a16:creationId xmlns:a16="http://schemas.microsoft.com/office/drawing/2014/main" xmlns="" id="{BA5691DF-DA2B-4244-A123-6AF505ACC8F0}"/>
                </a:ext>
              </a:extLst>
            </p:cNvPr>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23" name="AutoShape 112">
            <a:extLst>
              <a:ext uri="{FF2B5EF4-FFF2-40B4-BE49-F238E27FC236}">
                <a16:creationId xmlns:a16="http://schemas.microsoft.com/office/drawing/2014/main" xmlns="" id="{DD39E160-5434-464B-907D-F3ADCFBAAD93}"/>
              </a:ext>
            </a:extLst>
          </p:cNvPr>
          <p:cNvSpPr>
            <a:spLocks/>
          </p:cNvSpPr>
          <p:nvPr/>
        </p:nvSpPr>
        <p:spPr bwMode="auto">
          <a:xfrm>
            <a:off x="1547470" y="1855142"/>
            <a:ext cx="326281" cy="32628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22B34"/>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aphicFrame>
        <p:nvGraphicFramePr>
          <p:cNvPr id="24" name="表格 23"/>
          <p:cNvGraphicFramePr>
            <a:graphicFrameLocks noGrp="1"/>
          </p:cNvGraphicFramePr>
          <p:nvPr>
            <p:extLst>
              <p:ext uri="{D42A27DB-BD31-4B8C-83A1-F6EECF244321}">
                <p14:modId xmlns:p14="http://schemas.microsoft.com/office/powerpoint/2010/main" val="2438614883"/>
              </p:ext>
            </p:extLst>
          </p:nvPr>
        </p:nvGraphicFramePr>
        <p:xfrm>
          <a:off x="2368852" y="1626223"/>
          <a:ext cx="1430694" cy="1112520"/>
        </p:xfrm>
        <a:graphic>
          <a:graphicData uri="http://schemas.openxmlformats.org/drawingml/2006/table">
            <a:tbl>
              <a:tblPr firstRow="1" bandRow="1">
                <a:tableStyleId>{5C22544A-7EE6-4342-B048-85BDC9FD1C3A}</a:tableStyleId>
              </a:tblPr>
              <a:tblGrid>
                <a:gridCol w="1430694">
                  <a:extLst>
                    <a:ext uri="{9D8B030D-6E8A-4147-A177-3AD203B41FA5}">
                      <a16:colId xmlns:a16="http://schemas.microsoft.com/office/drawing/2014/main" xmlns="" val="20000"/>
                    </a:ext>
                  </a:extLst>
                </a:gridCol>
              </a:tblGrid>
              <a:tr h="370840">
                <a:tc>
                  <a:txBody>
                    <a:bodyPr/>
                    <a:lstStyle/>
                    <a:p>
                      <a:r>
                        <a:rPr lang="en-US" altLang="zh-TW" b="1" dirty="0">
                          <a:solidFill>
                            <a:sysClr val="windowText" lastClr="000000"/>
                          </a:solidFill>
                          <a:latin typeface="+mn-ea"/>
                          <a:ea typeface="+mn-ea"/>
                        </a:rPr>
                        <a:t>Asana</a:t>
                      </a:r>
                      <a:endParaRPr lang="zh-TW" altLang="en-US" b="1" dirty="0">
                        <a:solidFill>
                          <a:sysClr val="windowText" lastClr="000000"/>
                        </a:solidFill>
                        <a:latin typeface="+mn-ea"/>
                        <a:ea typeface="+mn-ea"/>
                      </a:endParaRPr>
                    </a:p>
                  </a:txBody>
                  <a:tcPr>
                    <a:solidFill>
                      <a:schemeClr val="bg2"/>
                    </a:solidFill>
                  </a:tcPr>
                </a:tc>
                <a:extLst>
                  <a:ext uri="{0D108BD9-81ED-4DB2-BD59-A6C34878D82A}">
                    <a16:rowId xmlns:a16="http://schemas.microsoft.com/office/drawing/2014/main" xmlns="" val="1079723225"/>
                  </a:ext>
                </a:extLst>
              </a:tr>
              <a:tr h="370840">
                <a:tc>
                  <a:txBody>
                    <a:bodyPr/>
                    <a:lstStyle/>
                    <a:p>
                      <a:pPr marL="0" algn="l" defTabSz="685800" rtl="0" eaLnBrk="1" latinLnBrk="0" hangingPunct="1"/>
                      <a:r>
                        <a:rPr lang="en-US" sz="1350" b="1" kern="1200" dirty="0">
                          <a:solidFill>
                            <a:sysClr val="windowText" lastClr="000000"/>
                          </a:solidFill>
                          <a:latin typeface="+mn-ea"/>
                          <a:ea typeface="+mn-ea"/>
                          <a:cs typeface="+mn-cs"/>
                        </a:rPr>
                        <a:t>Drow.io</a:t>
                      </a:r>
                      <a:endParaRPr lang="zh-TW" altLang="en-US" sz="1350" b="1" kern="1200" dirty="0">
                        <a:solidFill>
                          <a:sysClr val="windowText" lastClr="000000"/>
                        </a:solidFill>
                        <a:latin typeface="+mn-ea"/>
                        <a:ea typeface="+mn-ea"/>
                        <a:cs typeface="+mn-cs"/>
                      </a:endParaRPr>
                    </a:p>
                  </a:txBody>
                  <a:tcPr/>
                </a:tc>
                <a:extLst>
                  <a:ext uri="{0D108BD9-81ED-4DB2-BD59-A6C34878D82A}">
                    <a16:rowId xmlns:a16="http://schemas.microsoft.com/office/drawing/2014/main" xmlns="" val="10001"/>
                  </a:ext>
                </a:extLst>
              </a:tr>
              <a:tr h="370840">
                <a:tc>
                  <a:txBody>
                    <a:bodyPr/>
                    <a:lstStyle/>
                    <a:p>
                      <a:pPr marL="0" algn="l" defTabSz="685800" rtl="0" eaLnBrk="1" latinLnBrk="0" hangingPunct="1"/>
                      <a:r>
                        <a:rPr lang="en-US" altLang="zh-TW" sz="1350" b="1" kern="1200" dirty="0" err="1">
                          <a:solidFill>
                            <a:sysClr val="windowText" lastClr="000000"/>
                          </a:solidFill>
                          <a:latin typeface="+mn-ea"/>
                          <a:ea typeface="+mn-ea"/>
                          <a:cs typeface="+mn-cs"/>
                        </a:rPr>
                        <a:t>GanttProject</a:t>
                      </a:r>
                      <a:endParaRPr lang="zh-TW" altLang="en-US" sz="1350" b="1" kern="1200" dirty="0">
                        <a:solidFill>
                          <a:sysClr val="windowText" lastClr="000000"/>
                        </a:solidFill>
                        <a:latin typeface="+mn-ea"/>
                        <a:ea typeface="+mn-ea"/>
                        <a:cs typeface="+mn-cs"/>
                      </a:endParaRPr>
                    </a:p>
                  </a:txBody>
                  <a:tcPr/>
                </a:tc>
                <a:extLst>
                  <a:ext uri="{0D108BD9-81ED-4DB2-BD59-A6C34878D82A}">
                    <a16:rowId xmlns:a16="http://schemas.microsoft.com/office/drawing/2014/main" xmlns="" val="10002"/>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915888045"/>
              </p:ext>
            </p:extLst>
          </p:nvPr>
        </p:nvGraphicFramePr>
        <p:xfrm>
          <a:off x="2152261" y="3040354"/>
          <a:ext cx="6096000" cy="741680"/>
        </p:xfrm>
        <a:graphic>
          <a:graphicData uri="http://schemas.openxmlformats.org/drawingml/2006/table">
            <a:tbl>
              <a:tblPr firstRow="1" bandRow="1">
                <a:tableStyleId>{5C22544A-7EE6-4342-B048-85BDC9FD1C3A}</a:tableStyleId>
              </a:tblPr>
              <a:tblGrid>
                <a:gridCol w="752304">
                  <a:extLst>
                    <a:ext uri="{9D8B030D-6E8A-4147-A177-3AD203B41FA5}">
                      <a16:colId xmlns:a16="http://schemas.microsoft.com/office/drawing/2014/main" xmlns="" val="20000"/>
                    </a:ext>
                  </a:extLst>
                </a:gridCol>
                <a:gridCol w="5343696">
                  <a:extLst>
                    <a:ext uri="{9D8B030D-6E8A-4147-A177-3AD203B41FA5}">
                      <a16:colId xmlns:a16="http://schemas.microsoft.com/office/drawing/2014/main" xmlns="" val="20001"/>
                    </a:ext>
                  </a:extLst>
                </a:gridCol>
              </a:tblGrid>
              <a:tr h="370840">
                <a:tc>
                  <a:txBody>
                    <a:bodyPr/>
                    <a:lstStyle/>
                    <a:p>
                      <a:pPr marL="0" algn="l" defTabSz="685800" rtl="0" eaLnBrk="1" latinLnBrk="0" hangingPunct="1"/>
                      <a:r>
                        <a:rPr lang="zh-TW" altLang="en-US" sz="1400" b="1" kern="1200" dirty="0">
                          <a:solidFill>
                            <a:schemeClr val="lt1"/>
                          </a:solidFill>
                          <a:latin typeface="+mn-lt"/>
                          <a:ea typeface="+mn-ea"/>
                          <a:cs typeface="+mn-cs"/>
                        </a:rPr>
                        <a:t>孫尉豪</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sz="1400" dirty="0"/>
                        <a:t>動機目的、系統架構圖、功能架構圖、任務規劃</a:t>
                      </a:r>
                      <a:endParaRPr lang="zh-TW" altLang="en-US" sz="1400" b="0" dirty="0">
                        <a:solidFill>
                          <a:schemeClr val="tx1"/>
                        </a:solidFill>
                        <a:latin typeface="+mn-ea"/>
                        <a:ea typeface="+mn-ea"/>
                      </a:endParaRPr>
                    </a:p>
                  </a:txBody>
                  <a:tcPr/>
                </a:tc>
                <a:extLst>
                  <a:ext uri="{0D108BD9-81ED-4DB2-BD59-A6C34878D82A}">
                    <a16:rowId xmlns:a16="http://schemas.microsoft.com/office/drawing/2014/main" xmlns="" val="10001"/>
                  </a:ext>
                </a:extLst>
              </a:tr>
              <a:tr h="370840">
                <a:tc>
                  <a:txBody>
                    <a:bodyPr/>
                    <a:lstStyle/>
                    <a:p>
                      <a:r>
                        <a:rPr lang="zh-TW" altLang="en-US" sz="1400" b="1" dirty="0">
                          <a:solidFill>
                            <a:schemeClr val="tx1"/>
                          </a:solidFill>
                          <a:latin typeface="+mn-ea"/>
                          <a:ea typeface="+mn-ea"/>
                        </a:rPr>
                        <a:t>蔣志強</a:t>
                      </a:r>
                    </a:p>
                  </a:txBody>
                  <a:tcPr/>
                </a:tc>
                <a:tc>
                  <a:txBody>
                    <a:bodyPr/>
                    <a:lstStyle/>
                    <a:p>
                      <a:r>
                        <a:rPr lang="zh-TW" altLang="en-US" sz="1400" b="1" dirty="0">
                          <a:solidFill>
                            <a:schemeClr val="tx1"/>
                          </a:solidFill>
                          <a:latin typeface="+mn-ea"/>
                          <a:ea typeface="+mn-ea"/>
                        </a:rPr>
                        <a:t>需求分析、功能說明、時程規劃</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2212179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sp>
        <p:nvSpPr>
          <p:cNvPr id="11" name="文本框 10">
            <a:extLst>
              <a:ext uri="{FF2B5EF4-FFF2-40B4-BE49-F238E27FC236}">
                <a16:creationId xmlns:a16="http://schemas.microsoft.com/office/drawing/2014/main" xmlns="" id="{F308687F-5083-4900-B884-1ED108CE6C82}"/>
              </a:ext>
            </a:extLst>
          </p:cNvPr>
          <p:cNvSpPr txBox="1"/>
          <p:nvPr/>
        </p:nvSpPr>
        <p:spPr>
          <a:xfrm>
            <a:off x="1901671" y="2439683"/>
            <a:ext cx="5606361" cy="707886"/>
          </a:xfrm>
          <a:prstGeom prst="rect">
            <a:avLst/>
          </a:prstGeom>
          <a:noFill/>
        </p:spPr>
        <p:txBody>
          <a:bodyPr wrap="square" rtlCol="0">
            <a:spAutoFit/>
          </a:bodyPr>
          <a:lstStyle/>
          <a:p>
            <a:pPr lvl="0" algn="ctr"/>
            <a:r>
              <a:rPr lang="zh-CN" altLang="en-US" sz="4000" dirty="0">
                <a:solidFill>
                  <a:srgbClr val="222B34"/>
                </a:solidFill>
              </a:rPr>
              <a:t>感谢</a:t>
            </a:r>
            <a:r>
              <a:rPr lang="zh-TW" altLang="en-US" sz="4000" dirty="0">
                <a:solidFill>
                  <a:srgbClr val="222B34"/>
                </a:solidFill>
              </a:rPr>
              <a:t>聆聽</a:t>
            </a:r>
            <a:endParaRPr lang="zh-CN" altLang="en-US" sz="4000" dirty="0">
              <a:solidFill>
                <a:srgbClr val="222B34"/>
              </a:solidFill>
            </a:endParaRPr>
          </a:p>
        </p:txBody>
      </p:sp>
      <p:cxnSp>
        <p:nvCxnSpPr>
          <p:cNvPr id="14" name="直接连接符 13">
            <a:extLst>
              <a:ext uri="{FF2B5EF4-FFF2-40B4-BE49-F238E27FC236}">
                <a16:creationId xmlns:a16="http://schemas.microsoft.com/office/drawing/2014/main" xmlns=""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xmlns="" id="{83952E80-526F-44CB-8C16-C6E50D239736}"/>
              </a:ext>
            </a:extLst>
          </p:cNvPr>
          <p:cNvGrpSpPr/>
          <p:nvPr/>
        </p:nvGrpSpPr>
        <p:grpSpPr>
          <a:xfrm>
            <a:off x="3835940" y="848674"/>
            <a:ext cx="1445741" cy="1445741"/>
            <a:chOff x="3963053" y="796069"/>
            <a:chExt cx="1445741" cy="1445741"/>
          </a:xfrm>
        </p:grpSpPr>
        <p:sp>
          <p:nvSpPr>
            <p:cNvPr id="15" name="椭圆 14">
              <a:extLst>
                <a:ext uri="{FF2B5EF4-FFF2-40B4-BE49-F238E27FC236}">
                  <a16:creationId xmlns:a16="http://schemas.microsoft.com/office/drawing/2014/main" xmlns="" id="{84E5A175-3149-405F-9145-7535715A381B}"/>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16" name="组合 15">
              <a:extLst>
                <a:ext uri="{FF2B5EF4-FFF2-40B4-BE49-F238E27FC236}">
                  <a16:creationId xmlns:a16="http://schemas.microsoft.com/office/drawing/2014/main" xmlns="" id="{9E5B9E45-F93C-4A06-BA66-41DF7365FA50}"/>
                </a:ext>
              </a:extLst>
            </p:cNvPr>
            <p:cNvGrpSpPr/>
            <p:nvPr/>
          </p:nvGrpSpPr>
          <p:grpSpPr>
            <a:xfrm>
              <a:off x="4188168" y="1149945"/>
              <a:ext cx="995510" cy="868332"/>
              <a:chOff x="4675188" y="2882900"/>
              <a:chExt cx="360362" cy="314325"/>
            </a:xfrm>
            <a:solidFill>
              <a:schemeClr val="bg1"/>
            </a:solidFill>
          </p:grpSpPr>
          <p:sp>
            <p:nvSpPr>
              <p:cNvPr id="17" name="AutoShape 43">
                <a:extLst>
                  <a:ext uri="{FF2B5EF4-FFF2-40B4-BE49-F238E27FC236}">
                    <a16:creationId xmlns:a16="http://schemas.microsoft.com/office/drawing/2014/main" xmlns="" id="{96F486C0-B983-41F9-81CB-6C1B1A8DC566}"/>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8" name="AutoShape 44">
                <a:extLst>
                  <a:ext uri="{FF2B5EF4-FFF2-40B4-BE49-F238E27FC236}">
                    <a16:creationId xmlns:a16="http://schemas.microsoft.com/office/drawing/2014/main" xmlns="" id="{BF50BDB9-1337-4389-911A-562AACE0FBF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9" name="AutoShape 45">
                <a:extLst>
                  <a:ext uri="{FF2B5EF4-FFF2-40B4-BE49-F238E27FC236}">
                    <a16:creationId xmlns:a16="http://schemas.microsoft.com/office/drawing/2014/main" xmlns="" id="{1A5323F7-E69F-4BEF-A706-7DF4426CACEB}"/>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
        <p:nvSpPr>
          <p:cNvPr id="26" name="文本框 25">
            <a:extLst>
              <a:ext uri="{FF2B5EF4-FFF2-40B4-BE49-F238E27FC236}">
                <a16:creationId xmlns:a16="http://schemas.microsoft.com/office/drawing/2014/main" xmlns="" id="{E44EA276-324F-46D1-84EF-132808518A55}"/>
              </a:ext>
            </a:extLst>
          </p:cNvPr>
          <p:cNvSpPr txBox="1"/>
          <p:nvPr/>
        </p:nvSpPr>
        <p:spPr>
          <a:xfrm>
            <a:off x="2165058" y="3044295"/>
            <a:ext cx="4791825" cy="492443"/>
          </a:xfrm>
          <a:prstGeom prst="rect">
            <a:avLst/>
          </a:prstGeom>
          <a:noFill/>
        </p:spPr>
        <p:txBody>
          <a:bodyPr wrap="none" rtlCol="0">
            <a:spAutoFit/>
          </a:bodyPr>
          <a:lstStyle/>
          <a:p>
            <a:pPr lvl="0" algn="ctr"/>
            <a:r>
              <a:rPr lang="en-US" altLang="zh-CN" sz="2600">
                <a:solidFill>
                  <a:srgbClr val="222B34"/>
                </a:solidFill>
                <a:latin typeface="Arial"/>
              </a:rPr>
              <a:t>THANK YOU FOR WATCHING</a:t>
            </a:r>
          </a:p>
        </p:txBody>
      </p:sp>
    </p:spTree>
    <p:extLst>
      <p:ext uri="{BB962C8B-B14F-4D97-AF65-F5344CB8AC3E}">
        <p14:creationId xmlns:p14="http://schemas.microsoft.com/office/powerpoint/2010/main" val="1181911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xmlns="" id="{256BF839-5984-4814-99D1-E3F91C6B186D}"/>
              </a:ext>
            </a:extLst>
          </p:cNvPr>
          <p:cNvSpPr/>
          <p:nvPr/>
        </p:nvSpPr>
        <p:spPr>
          <a:xfrm>
            <a:off x="3085528" y="1808833"/>
            <a:ext cx="1107996" cy="646331"/>
          </a:xfrm>
          <a:prstGeom prst="rect">
            <a:avLst/>
          </a:prstGeom>
        </p:spPr>
        <p:txBody>
          <a:bodyPr wrap="none">
            <a:spAutoFit/>
          </a:bodyPr>
          <a:lstStyle/>
          <a:p>
            <a:pPr>
              <a:spcAft>
                <a:spcPts val="0"/>
              </a:spcAft>
            </a:pPr>
            <a:r>
              <a:rPr lang="zh-TW" altLang="en-US" sz="3600" b="1" kern="100" dirty="0">
                <a:solidFill>
                  <a:schemeClr val="accent1"/>
                </a:solidFill>
                <a:latin typeface="+mn-ea"/>
                <a:cs typeface="Times New Roman" panose="02020603050405020304" pitchFamily="18" charset="0"/>
              </a:rPr>
              <a:t>簡介</a:t>
            </a:r>
            <a:endParaRPr lang="en-US" altLang="zh-CN" sz="3600" b="1" kern="100" dirty="0">
              <a:solidFill>
                <a:schemeClr val="accent1"/>
              </a:solidFill>
              <a:latin typeface="+mn-ea"/>
              <a:cs typeface="Times New Roman" panose="02020603050405020304" pitchFamily="18" charset="0"/>
            </a:endParaRPr>
          </a:p>
        </p:txBody>
      </p:sp>
      <p:sp>
        <p:nvSpPr>
          <p:cNvPr id="30" name="矩形 29">
            <a:extLst>
              <a:ext uri="{FF2B5EF4-FFF2-40B4-BE49-F238E27FC236}">
                <a16:creationId xmlns:a16="http://schemas.microsoft.com/office/drawing/2014/main" xmlns="" id="{108EDB90-29AC-41EE-8404-B98F5C9941E8}"/>
              </a:ext>
            </a:extLst>
          </p:cNvPr>
          <p:cNvSpPr/>
          <p:nvPr/>
        </p:nvSpPr>
        <p:spPr>
          <a:xfrm>
            <a:off x="3085528" y="2431161"/>
            <a:ext cx="1794081" cy="461665"/>
          </a:xfrm>
          <a:prstGeom prst="rect">
            <a:avLst/>
          </a:prstGeom>
        </p:spPr>
        <p:txBody>
          <a:bodyPr wrap="none">
            <a:spAutoFit/>
          </a:bodyPr>
          <a:lstStyle/>
          <a:p>
            <a:pPr>
              <a:spcAft>
                <a:spcPts val="0"/>
              </a:spcAft>
            </a:pPr>
            <a:r>
              <a:rPr lang="en-US" sz="2400" dirty="0">
                <a:latin typeface="+mj-lt"/>
              </a:rPr>
              <a:t>Introduction</a:t>
            </a:r>
            <a:endParaRPr lang="en-US" altLang="zh-CN" sz="2400" kern="100" dirty="0">
              <a:solidFill>
                <a:schemeClr val="accent1"/>
              </a:solidFill>
              <a:latin typeface="+mj-lt"/>
              <a:cs typeface="Times New Roman" panose="02020603050405020304" pitchFamily="18" charset="0"/>
            </a:endParaRPr>
          </a:p>
        </p:txBody>
      </p:sp>
      <p:grpSp>
        <p:nvGrpSpPr>
          <p:cNvPr id="14" name="组合 13">
            <a:extLst>
              <a:ext uri="{FF2B5EF4-FFF2-40B4-BE49-F238E27FC236}">
                <a16:creationId xmlns:a16="http://schemas.microsoft.com/office/drawing/2014/main" xmlns="" id="{1ED84EDF-6D20-40CB-82F4-D0D8A54B63CC}"/>
              </a:ext>
            </a:extLst>
          </p:cNvPr>
          <p:cNvGrpSpPr/>
          <p:nvPr/>
        </p:nvGrpSpPr>
        <p:grpSpPr>
          <a:xfrm>
            <a:off x="1392603" y="1961831"/>
            <a:ext cx="1115661" cy="1115661"/>
            <a:chOff x="2473104" y="2145028"/>
            <a:chExt cx="359165" cy="359165"/>
          </a:xfrm>
          <a:solidFill>
            <a:sysClr val="window" lastClr="FFFFFF"/>
          </a:solidFill>
        </p:grpSpPr>
        <p:sp>
          <p:nvSpPr>
            <p:cNvPr id="16" name="AutoShape 126">
              <a:extLst>
                <a:ext uri="{FF2B5EF4-FFF2-40B4-BE49-F238E27FC236}">
                  <a16:creationId xmlns:a16="http://schemas.microsoft.com/office/drawing/2014/main" xmlns="" id="{47CF404B-B45D-4987-B666-AF99E1CE006C}"/>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127">
              <a:extLst>
                <a:ext uri="{FF2B5EF4-FFF2-40B4-BE49-F238E27FC236}">
                  <a16:creationId xmlns:a16="http://schemas.microsoft.com/office/drawing/2014/main" xmlns="" id="{C365FB4B-28E1-46C2-A223-FEF89539A53E}"/>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261270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697627"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動機</a:t>
            </a:r>
            <a:endParaRPr lang="en-US" altLang="zh-CN"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852606" cy="276999"/>
          </a:xfrm>
          <a:prstGeom prst="rect">
            <a:avLst/>
          </a:prstGeom>
        </p:spPr>
        <p:txBody>
          <a:bodyPr wrap="none">
            <a:spAutoFit/>
          </a:bodyPr>
          <a:lstStyle/>
          <a:p>
            <a:pPr>
              <a:spcAft>
                <a:spcPts val="0"/>
              </a:spcAft>
            </a:pPr>
            <a:r>
              <a:rPr lang="en-US" sz="1200" b="1" dirty="0"/>
              <a:t>motivation</a:t>
            </a:r>
            <a:endParaRPr lang="en-US" altLang="zh-CN" sz="1200" b="1" kern="100" dirty="0">
              <a:solidFill>
                <a:schemeClr val="accent1"/>
              </a:solidFill>
              <a:latin typeface="+mj-lt"/>
              <a:cs typeface="Times New Roman" panose="02020603050405020304" pitchFamily="18" charset="0"/>
            </a:endParaRPr>
          </a:p>
        </p:txBody>
      </p:sp>
      <p:sp>
        <p:nvSpPr>
          <p:cNvPr id="10" name="矩形 9">
            <a:extLst>
              <a:ext uri="{FF2B5EF4-FFF2-40B4-BE49-F238E27FC236}">
                <a16:creationId xmlns:a16="http://schemas.microsoft.com/office/drawing/2014/main" xmlns="" id="{CE10450C-9C9B-41A8-8B83-4C36E9532438}"/>
              </a:ext>
            </a:extLst>
          </p:cNvPr>
          <p:cNvSpPr/>
          <p:nvPr/>
        </p:nvSpPr>
        <p:spPr>
          <a:xfrm>
            <a:off x="495947" y="1449091"/>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a:extLst>
              <a:ext uri="{FF2B5EF4-FFF2-40B4-BE49-F238E27FC236}">
                <a16:creationId xmlns:a16="http://schemas.microsoft.com/office/drawing/2014/main" xmlns="" id="{4D3BA20D-4426-4E60-A325-7F7F52FC7B9E}"/>
              </a:ext>
            </a:extLst>
          </p:cNvPr>
          <p:cNvSpPr/>
          <p:nvPr/>
        </p:nvSpPr>
        <p:spPr>
          <a:xfrm>
            <a:off x="4592101" y="1449091"/>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矩形 15">
            <a:extLst>
              <a:ext uri="{FF2B5EF4-FFF2-40B4-BE49-F238E27FC236}">
                <a16:creationId xmlns:a16="http://schemas.microsoft.com/office/drawing/2014/main" xmlns="" id="{E52881E8-682A-44A4-AB1A-964E6ECCB854}"/>
              </a:ext>
            </a:extLst>
          </p:cNvPr>
          <p:cNvSpPr/>
          <p:nvPr/>
        </p:nvSpPr>
        <p:spPr>
          <a:xfrm>
            <a:off x="495947" y="3045204"/>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矩形 18">
            <a:extLst>
              <a:ext uri="{FF2B5EF4-FFF2-40B4-BE49-F238E27FC236}">
                <a16:creationId xmlns:a16="http://schemas.microsoft.com/office/drawing/2014/main" xmlns="" id="{0E89C1E5-557C-4559-8ABD-87C8571668B2}"/>
              </a:ext>
            </a:extLst>
          </p:cNvPr>
          <p:cNvSpPr/>
          <p:nvPr/>
        </p:nvSpPr>
        <p:spPr>
          <a:xfrm>
            <a:off x="4592101" y="3045204"/>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AutoShape 112">
            <a:extLst>
              <a:ext uri="{FF2B5EF4-FFF2-40B4-BE49-F238E27FC236}">
                <a16:creationId xmlns:a16="http://schemas.microsoft.com/office/drawing/2014/main" xmlns="" id="{8EACCD8E-F7F5-438A-8A22-7CC39479F4B3}"/>
              </a:ext>
            </a:extLst>
          </p:cNvPr>
          <p:cNvSpPr>
            <a:spLocks/>
          </p:cNvSpPr>
          <p:nvPr/>
        </p:nvSpPr>
        <p:spPr bwMode="auto">
          <a:xfrm>
            <a:off x="4751508" y="3234054"/>
            <a:ext cx="628124" cy="628122"/>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nvGrpSpPr>
          <p:cNvPr id="23" name="组合 22">
            <a:extLst>
              <a:ext uri="{FF2B5EF4-FFF2-40B4-BE49-F238E27FC236}">
                <a16:creationId xmlns:a16="http://schemas.microsoft.com/office/drawing/2014/main" xmlns="" id="{08AF2725-52EC-4D91-9269-F7892BCC1FCA}"/>
              </a:ext>
            </a:extLst>
          </p:cNvPr>
          <p:cNvGrpSpPr/>
          <p:nvPr/>
        </p:nvGrpSpPr>
        <p:grpSpPr>
          <a:xfrm>
            <a:off x="812230" y="3242831"/>
            <a:ext cx="430561" cy="627634"/>
            <a:chOff x="2528974" y="2863357"/>
            <a:chExt cx="246811" cy="359779"/>
          </a:xfrm>
          <a:solidFill>
            <a:schemeClr val="bg1"/>
          </a:solidFill>
        </p:grpSpPr>
        <p:sp>
          <p:nvSpPr>
            <p:cNvPr id="24" name="AutoShape 113">
              <a:extLst>
                <a:ext uri="{FF2B5EF4-FFF2-40B4-BE49-F238E27FC236}">
                  <a16:creationId xmlns:a16="http://schemas.microsoft.com/office/drawing/2014/main" xmlns="" id="{72536BB5-E4FF-4F2C-9DD9-D1E912EF9C27}"/>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114">
              <a:extLst>
                <a:ext uri="{FF2B5EF4-FFF2-40B4-BE49-F238E27FC236}">
                  <a16:creationId xmlns:a16="http://schemas.microsoft.com/office/drawing/2014/main" xmlns="" id="{3AF59223-5E17-404B-984D-6280C14C5747}"/>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nvGrpSpPr>
          <p:cNvPr id="26" name="组合 25">
            <a:extLst>
              <a:ext uri="{FF2B5EF4-FFF2-40B4-BE49-F238E27FC236}">
                <a16:creationId xmlns:a16="http://schemas.microsoft.com/office/drawing/2014/main" xmlns="" id="{AA2C3D01-B364-431C-AFBB-7DBDBA5D9D46}"/>
              </a:ext>
            </a:extLst>
          </p:cNvPr>
          <p:cNvGrpSpPr/>
          <p:nvPr/>
        </p:nvGrpSpPr>
        <p:grpSpPr>
          <a:xfrm>
            <a:off x="4790263" y="1637941"/>
            <a:ext cx="626564" cy="626564"/>
            <a:chOff x="3191434" y="2145028"/>
            <a:chExt cx="359165" cy="359165"/>
          </a:xfrm>
          <a:solidFill>
            <a:schemeClr val="bg1"/>
          </a:solidFill>
        </p:grpSpPr>
        <p:sp>
          <p:nvSpPr>
            <p:cNvPr id="27" name="AutoShape 123">
              <a:extLst>
                <a:ext uri="{FF2B5EF4-FFF2-40B4-BE49-F238E27FC236}">
                  <a16:creationId xmlns:a16="http://schemas.microsoft.com/office/drawing/2014/main" xmlns="" id="{8FFAAB3B-565B-4B6E-929B-C9DC1EA0D472}"/>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8" name="AutoShape 124">
              <a:extLst>
                <a:ext uri="{FF2B5EF4-FFF2-40B4-BE49-F238E27FC236}">
                  <a16:creationId xmlns:a16="http://schemas.microsoft.com/office/drawing/2014/main" xmlns="" id="{23EE37BC-E06F-46E0-9A58-B8E7E9453B0E}"/>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9" name="AutoShape 125">
              <a:extLst>
                <a:ext uri="{FF2B5EF4-FFF2-40B4-BE49-F238E27FC236}">
                  <a16:creationId xmlns:a16="http://schemas.microsoft.com/office/drawing/2014/main" xmlns="" id="{D27CE1DF-9683-4F93-8892-ECF940291B96}"/>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nvGrpSpPr>
          <p:cNvPr id="30"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31"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32"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33" name="文字方塊 32"/>
          <p:cNvSpPr txBox="1"/>
          <p:nvPr/>
        </p:nvSpPr>
        <p:spPr>
          <a:xfrm>
            <a:off x="1903444" y="1443134"/>
            <a:ext cx="2090057" cy="954107"/>
          </a:xfrm>
          <a:prstGeom prst="rect">
            <a:avLst/>
          </a:prstGeom>
          <a:noFill/>
        </p:spPr>
        <p:txBody>
          <a:bodyPr wrap="square" rtlCol="0">
            <a:spAutoFit/>
          </a:bodyPr>
          <a:lstStyle/>
          <a:p>
            <a:pPr marL="0" lvl="1"/>
            <a:r>
              <a:rPr lang="zh-TW" altLang="en-US" sz="1200" dirty="0"/>
              <a:t>研究顯示記算卡路里攝取能夠有效提高維持體態與體重控制的成功機率。</a:t>
            </a:r>
            <a:endParaRPr lang="en-US" altLang="zh-TW" sz="1200" dirty="0"/>
          </a:p>
          <a:p>
            <a:endParaRPr lang="zh-TW" altLang="en-US" dirty="0"/>
          </a:p>
        </p:txBody>
      </p:sp>
      <p:sp>
        <p:nvSpPr>
          <p:cNvPr id="41" name="文字方塊 40"/>
          <p:cNvSpPr txBox="1"/>
          <p:nvPr/>
        </p:nvSpPr>
        <p:spPr>
          <a:xfrm>
            <a:off x="5959153" y="1436913"/>
            <a:ext cx="2220684" cy="923330"/>
          </a:xfrm>
          <a:prstGeom prst="rect">
            <a:avLst/>
          </a:prstGeom>
          <a:noFill/>
        </p:spPr>
        <p:txBody>
          <a:bodyPr wrap="square" rtlCol="0">
            <a:spAutoFit/>
          </a:bodyPr>
          <a:lstStyle/>
          <a:p>
            <a:pPr marL="0" lvl="1"/>
            <a:r>
              <a:rPr lang="zh-TW" altLang="en-US" sz="1200" dirty="0"/>
              <a:t>經過實際使用與訪談發現，市面上產品因</a:t>
            </a:r>
            <a:r>
              <a:rPr lang="zh-TW" altLang="en-US" sz="1200" dirty="0">
                <a:solidFill>
                  <a:schemeClr val="tx2">
                    <a:lumMod val="75000"/>
                    <a:lumOff val="25000"/>
                  </a:schemeClr>
                </a:solidFill>
              </a:rPr>
              <a:t>記錄方式的不便性</a:t>
            </a:r>
            <a:r>
              <a:rPr lang="zh-TW" altLang="en-US" sz="1200" dirty="0"/>
              <a:t>，導致使用的持續性下降。</a:t>
            </a:r>
            <a:endParaRPr lang="en-US" altLang="zh-TW" sz="1200" dirty="0"/>
          </a:p>
          <a:p>
            <a:endParaRPr lang="zh-TW" altLang="en-US" dirty="0"/>
          </a:p>
        </p:txBody>
      </p:sp>
      <p:sp>
        <p:nvSpPr>
          <p:cNvPr id="42" name="文字方塊 41"/>
          <p:cNvSpPr txBox="1"/>
          <p:nvPr/>
        </p:nvSpPr>
        <p:spPr>
          <a:xfrm>
            <a:off x="1897224" y="3054220"/>
            <a:ext cx="2139821" cy="830997"/>
          </a:xfrm>
          <a:prstGeom prst="rect">
            <a:avLst/>
          </a:prstGeom>
          <a:noFill/>
        </p:spPr>
        <p:txBody>
          <a:bodyPr wrap="square" rtlCol="0">
            <a:spAutoFit/>
          </a:bodyPr>
          <a:lstStyle/>
          <a:p>
            <a:r>
              <a:rPr lang="zh-TW" altLang="en-US" sz="1200" dirty="0">
                <a:solidFill>
                  <a:schemeClr val="tx2">
                    <a:lumMod val="75000"/>
                    <a:lumOff val="25000"/>
                  </a:schemeClr>
                </a:solidFill>
              </a:rPr>
              <a:t>為了改善市面上</a:t>
            </a:r>
            <a:r>
              <a:rPr lang="en-US" altLang="zh-TW" sz="1200" dirty="0">
                <a:solidFill>
                  <a:schemeClr val="tx2">
                    <a:lumMod val="75000"/>
                    <a:lumOff val="25000"/>
                  </a:schemeClr>
                </a:solidFill>
              </a:rPr>
              <a:t>APP</a:t>
            </a:r>
            <a:r>
              <a:rPr lang="zh-TW" altLang="en-US" sz="1200" dirty="0">
                <a:solidFill>
                  <a:schemeClr val="tx2">
                    <a:lumMod val="75000"/>
                    <a:lumOff val="25000"/>
                  </a:schemeClr>
                </a:solidFill>
              </a:rPr>
              <a:t>的缺點</a:t>
            </a:r>
            <a:r>
              <a:rPr lang="zh-TW" altLang="en-US" sz="1200" dirty="0"/>
              <a:t>，決定使用影像辨識技術來達成拍照記錄食物卡路里的功能</a:t>
            </a:r>
          </a:p>
        </p:txBody>
      </p:sp>
      <p:sp>
        <p:nvSpPr>
          <p:cNvPr id="43" name="文字方塊 42"/>
          <p:cNvSpPr txBox="1"/>
          <p:nvPr/>
        </p:nvSpPr>
        <p:spPr>
          <a:xfrm>
            <a:off x="5940488" y="3085323"/>
            <a:ext cx="2096277" cy="646331"/>
          </a:xfrm>
          <a:prstGeom prst="rect">
            <a:avLst/>
          </a:prstGeom>
          <a:noFill/>
        </p:spPr>
        <p:txBody>
          <a:bodyPr wrap="square" rtlCol="0">
            <a:spAutoFit/>
          </a:bodyPr>
          <a:lstStyle/>
          <a:p>
            <a:r>
              <a:rPr lang="zh-TW" altLang="en-US" sz="1200" dirty="0">
                <a:solidFill>
                  <a:schemeClr val="tx2">
                    <a:lumMod val="75000"/>
                    <a:lumOff val="25000"/>
                  </a:schemeClr>
                </a:solidFill>
              </a:rPr>
              <a:t>為了讓使用者更易於規劃菜單及了解做法</a:t>
            </a:r>
            <a:r>
              <a:rPr lang="zh-TW" altLang="en-US" sz="1200" dirty="0"/>
              <a:t>，而建立菜單安排的功能。</a:t>
            </a:r>
          </a:p>
        </p:txBody>
      </p:sp>
    </p:spTree>
    <p:extLst>
      <p:ext uri="{BB962C8B-B14F-4D97-AF65-F5344CB8AC3E}">
        <p14:creationId xmlns:p14="http://schemas.microsoft.com/office/powerpoint/2010/main" val="936347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1EF227F-F971-46C4-8C83-D820A502B67B}"/>
              </a:ext>
            </a:extLst>
          </p:cNvPr>
          <p:cNvSpPr/>
          <p:nvPr/>
        </p:nvSpPr>
        <p:spPr>
          <a:xfrm>
            <a:off x="388823" y="375240"/>
            <a:ext cx="697627"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目的</a:t>
            </a:r>
            <a:endParaRPr lang="en-US" altLang="zh-CN" sz="2000" b="1" kern="100" dirty="0">
              <a:solidFill>
                <a:schemeClr val="accent1"/>
              </a:solidFill>
              <a:latin typeface="+mn-ea"/>
              <a:cs typeface="Times New Roman" panose="02020603050405020304" pitchFamily="18" charset="0"/>
            </a:endParaRPr>
          </a:p>
        </p:txBody>
      </p:sp>
      <p:sp>
        <p:nvSpPr>
          <p:cNvPr id="3" name="矩形 2">
            <a:extLst>
              <a:ext uri="{FF2B5EF4-FFF2-40B4-BE49-F238E27FC236}">
                <a16:creationId xmlns:a16="http://schemas.microsoft.com/office/drawing/2014/main" xmlns="" id="{9E909954-10C8-4280-953E-B54B27A00653}"/>
              </a:ext>
            </a:extLst>
          </p:cNvPr>
          <p:cNvSpPr/>
          <p:nvPr/>
        </p:nvSpPr>
        <p:spPr>
          <a:xfrm>
            <a:off x="388823" y="742818"/>
            <a:ext cx="692818" cy="276999"/>
          </a:xfrm>
          <a:prstGeom prst="rect">
            <a:avLst/>
          </a:prstGeom>
        </p:spPr>
        <p:txBody>
          <a:bodyPr wrap="none">
            <a:spAutoFit/>
          </a:bodyPr>
          <a:lstStyle/>
          <a:p>
            <a:pPr>
              <a:spcAft>
                <a:spcPts val="0"/>
              </a:spcAft>
            </a:pPr>
            <a:r>
              <a:rPr lang="en-US" sz="1200" b="1" dirty="0"/>
              <a:t>purpose</a:t>
            </a:r>
            <a:endParaRPr lang="en-US" altLang="zh-CN" sz="1200" b="1" kern="100" dirty="0">
              <a:solidFill>
                <a:schemeClr val="accent1"/>
              </a:solidFill>
              <a:latin typeface="+mj-lt"/>
              <a:cs typeface="Times New Roman" panose="02020603050405020304" pitchFamily="18" charset="0"/>
            </a:endParaRPr>
          </a:p>
        </p:txBody>
      </p:sp>
      <p:sp>
        <p:nvSpPr>
          <p:cNvPr id="4" name="矩形 3">
            <a:extLst>
              <a:ext uri="{FF2B5EF4-FFF2-40B4-BE49-F238E27FC236}">
                <a16:creationId xmlns:a16="http://schemas.microsoft.com/office/drawing/2014/main" xmlns="" id="{CE10450C-9C9B-41A8-8B83-4C36E9532438}"/>
              </a:ext>
            </a:extLst>
          </p:cNvPr>
          <p:cNvSpPr/>
          <p:nvPr/>
        </p:nvSpPr>
        <p:spPr>
          <a:xfrm>
            <a:off x="495947" y="1449091"/>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6"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7"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8" name="矩形 7"/>
          <p:cNvSpPr/>
          <p:nvPr/>
        </p:nvSpPr>
        <p:spPr>
          <a:xfrm>
            <a:off x="2006081" y="1443135"/>
            <a:ext cx="5875176" cy="2585323"/>
          </a:xfrm>
          <a:prstGeom prst="rect">
            <a:avLst/>
          </a:prstGeom>
        </p:spPr>
        <p:txBody>
          <a:bodyPr wrap="square">
            <a:spAutoFit/>
          </a:bodyPr>
          <a:lstStyle/>
          <a:p>
            <a:r>
              <a:rPr lang="zh-TW" altLang="en-US" sz="2400" dirty="0">
                <a:latin typeface="+mn-ea"/>
              </a:rPr>
              <a:t>本專案旨在開發一套智慧卡路里控管系統其目標包含</a:t>
            </a:r>
            <a:r>
              <a:rPr lang="en-US" altLang="zh-TW" sz="2400" dirty="0">
                <a:latin typeface="+mn-ea"/>
              </a:rPr>
              <a:t>:</a:t>
            </a:r>
          </a:p>
          <a:p>
            <a:endParaRPr lang="en-US" altLang="zh-TW" sz="2400" dirty="0">
              <a:latin typeface="+mn-ea"/>
            </a:endParaRPr>
          </a:p>
          <a:p>
            <a:pPr marL="514350" indent="-514350">
              <a:buFont typeface="+mj-lt"/>
              <a:buAutoNum type="arabicPeriod"/>
            </a:pPr>
            <a:r>
              <a:rPr lang="zh-TW" altLang="en-US" dirty="0">
                <a:latin typeface="+mn-ea"/>
              </a:rPr>
              <a:t>使用</a:t>
            </a:r>
            <a:r>
              <a:rPr lang="en-US" altLang="zh-TW" dirty="0">
                <a:latin typeface="+mn-ea"/>
              </a:rPr>
              <a:t>CNN(</a:t>
            </a:r>
            <a:r>
              <a:rPr lang="en-US" altLang="zh-TW" dirty="0" err="1">
                <a:latin typeface="+mn-ea"/>
              </a:rPr>
              <a:t>Convolutional</a:t>
            </a:r>
            <a:r>
              <a:rPr lang="en-US" altLang="zh-TW" dirty="0">
                <a:latin typeface="+mn-ea"/>
              </a:rPr>
              <a:t> Neural Networks)</a:t>
            </a:r>
            <a:r>
              <a:rPr lang="zh-TW" altLang="en-US" dirty="0">
                <a:latin typeface="+mn-ea"/>
              </a:rPr>
              <a:t>技術來進行食物影像辨識，進而達到拍照記錄的功能。</a:t>
            </a:r>
            <a:endParaRPr lang="en-US" altLang="zh-TW" dirty="0">
              <a:latin typeface="+mn-ea"/>
            </a:endParaRPr>
          </a:p>
          <a:p>
            <a:pPr marL="514350" indent="-514350">
              <a:buFont typeface="+mj-lt"/>
              <a:buAutoNum type="arabicPeriod"/>
            </a:pPr>
            <a:endParaRPr lang="en-US" altLang="zh-TW" dirty="0">
              <a:latin typeface="+mn-ea"/>
            </a:endParaRPr>
          </a:p>
          <a:p>
            <a:pPr marL="514350" indent="-514350">
              <a:buFont typeface="+mj-lt"/>
              <a:buAutoNum type="arabicPeriod"/>
            </a:pPr>
            <a:r>
              <a:rPr lang="zh-TW" altLang="en-US" dirty="0">
                <a:latin typeface="+mn-ea"/>
              </a:rPr>
              <a:t>建立一套含有菜單及作法的資料庫，來完成菜單安排的功能。</a:t>
            </a:r>
            <a:endParaRPr lang="en-US" altLang="zh-TW" dirty="0">
              <a:latin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需求分析</a:t>
            </a:r>
            <a:endParaRPr lang="en-US" altLang="zh-CN" sz="2000" b="1" kern="100" dirty="0">
              <a:solidFill>
                <a:schemeClr val="accent1"/>
              </a:solidFill>
              <a:latin typeface="+mn-ea"/>
              <a:cs typeface="Times New Roman" panose="02020603050405020304" pitchFamily="18" charset="0"/>
            </a:endParaRPr>
          </a:p>
        </p:txBody>
      </p:sp>
      <p:sp>
        <p:nvSpPr>
          <p:cNvPr id="3" name="矩形 2">
            <a:extLst>
              <a:ext uri="{FF2B5EF4-FFF2-40B4-BE49-F238E27FC236}">
                <a16:creationId xmlns:a16="http://schemas.microsoft.com/office/drawing/2014/main" xmlns="" id="{9E909954-10C8-4280-953E-B54B27A00653}"/>
              </a:ext>
            </a:extLst>
          </p:cNvPr>
          <p:cNvSpPr/>
          <p:nvPr/>
        </p:nvSpPr>
        <p:spPr>
          <a:xfrm>
            <a:off x="388823" y="742818"/>
            <a:ext cx="1496948" cy="276999"/>
          </a:xfrm>
          <a:prstGeom prst="rect">
            <a:avLst/>
          </a:prstGeom>
        </p:spPr>
        <p:txBody>
          <a:bodyPr wrap="none">
            <a:spAutoFit/>
          </a:bodyPr>
          <a:lstStyle/>
          <a:p>
            <a:pPr>
              <a:spcAft>
                <a:spcPts val="0"/>
              </a:spcAft>
            </a:pPr>
            <a:r>
              <a:rPr lang="en-US" altLang="zh-TW" sz="1200" dirty="0"/>
              <a:t>Requirement analysis</a:t>
            </a:r>
            <a:endParaRPr lang="en-US" altLang="zh-CN" sz="1200" b="1" kern="100" dirty="0">
              <a:solidFill>
                <a:schemeClr val="accent1"/>
              </a:solidFill>
              <a:latin typeface="+mj-lt"/>
              <a:cs typeface="Times New Roman" panose="02020603050405020304" pitchFamily="18" charset="0"/>
            </a:endParaRPr>
          </a:p>
        </p:txBody>
      </p:sp>
      <p:grpSp>
        <p:nvGrpSpPr>
          <p:cNvPr id="5"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6"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7"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aphicFrame>
        <p:nvGraphicFramePr>
          <p:cNvPr id="9" name="表格 8"/>
          <p:cNvGraphicFramePr>
            <a:graphicFrameLocks noGrp="1"/>
          </p:cNvGraphicFramePr>
          <p:nvPr>
            <p:extLst>
              <p:ext uri="{D42A27DB-BD31-4B8C-83A1-F6EECF244321}">
                <p14:modId xmlns:p14="http://schemas.microsoft.com/office/powerpoint/2010/main" val="551134967"/>
              </p:ext>
            </p:extLst>
          </p:nvPr>
        </p:nvGraphicFramePr>
        <p:xfrm>
          <a:off x="469747" y="1142928"/>
          <a:ext cx="8122394" cy="3017520"/>
        </p:xfrm>
        <a:graphic>
          <a:graphicData uri="http://schemas.openxmlformats.org/drawingml/2006/table">
            <a:tbl>
              <a:tblPr firstRow="1" bandRow="1">
                <a:tableStyleId>{5C22544A-7EE6-4342-B048-85BDC9FD1C3A}</a:tableStyleId>
              </a:tblPr>
              <a:tblGrid>
                <a:gridCol w="641159">
                  <a:extLst>
                    <a:ext uri="{9D8B030D-6E8A-4147-A177-3AD203B41FA5}">
                      <a16:colId xmlns:a16="http://schemas.microsoft.com/office/drawing/2014/main" xmlns="" val="2450091668"/>
                    </a:ext>
                  </a:extLst>
                </a:gridCol>
                <a:gridCol w="3845552">
                  <a:extLst>
                    <a:ext uri="{9D8B030D-6E8A-4147-A177-3AD203B41FA5}">
                      <a16:colId xmlns:a16="http://schemas.microsoft.com/office/drawing/2014/main" xmlns="" val="502982576"/>
                    </a:ext>
                  </a:extLst>
                </a:gridCol>
                <a:gridCol w="3635683">
                  <a:extLst>
                    <a:ext uri="{9D8B030D-6E8A-4147-A177-3AD203B41FA5}">
                      <a16:colId xmlns:a16="http://schemas.microsoft.com/office/drawing/2014/main" xmlns="" val="375596569"/>
                    </a:ext>
                  </a:extLst>
                </a:gridCol>
              </a:tblGrid>
              <a:tr h="522645">
                <a:tc>
                  <a:txBody>
                    <a:bodyPr/>
                    <a:lstStyle/>
                    <a:p>
                      <a:pPr algn="ctr"/>
                      <a:r>
                        <a:rPr lang="en-US" altLang="zh-TW" sz="1600" dirty="0"/>
                        <a:t>APP</a:t>
                      </a:r>
                      <a:endParaRPr lang="zh-TW" altLang="en-US" sz="1600"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TW" sz="1800" b="1" i="0" u="none" strike="noStrike" kern="1200" baseline="0" dirty="0" err="1">
                          <a:solidFill>
                            <a:schemeClr val="lt1"/>
                          </a:solidFill>
                          <a:latin typeface="+mn-lt"/>
                          <a:ea typeface="+mn-ea"/>
                          <a:cs typeface="+mn-cs"/>
                        </a:rPr>
                        <a:t>i</a:t>
                      </a:r>
                      <a:r>
                        <a:rPr lang="en-US" altLang="zh-TW" sz="1800" b="1" i="0" u="none" strike="noStrike" kern="1200" baseline="0" dirty="0">
                          <a:solidFill>
                            <a:schemeClr val="lt1"/>
                          </a:solidFill>
                          <a:latin typeface="+mn-lt"/>
                          <a:ea typeface="+mn-ea"/>
                          <a:cs typeface="+mn-cs"/>
                        </a:rPr>
                        <a:t>-care </a:t>
                      </a:r>
                      <a:r>
                        <a:rPr lang="en-US" altLang="zh-TW" sz="1100" b="1" i="0" u="none" strike="noStrike" kern="1200" baseline="0" dirty="0">
                          <a:solidFill>
                            <a:schemeClr val="lt1"/>
                          </a:solidFill>
                          <a:latin typeface="+mn-lt"/>
                          <a:ea typeface="+mn-ea"/>
                          <a:cs typeface="+mn-cs"/>
                        </a:rPr>
                        <a:t>	</a:t>
                      </a: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TW" sz="1800" b="1" i="0" u="none" strike="noStrike" kern="1200" baseline="0" dirty="0" err="1">
                          <a:solidFill>
                            <a:schemeClr val="lt1"/>
                          </a:solidFill>
                          <a:latin typeface="+mn-lt"/>
                          <a:ea typeface="+mn-ea"/>
                          <a:cs typeface="+mn-cs"/>
                        </a:rPr>
                        <a:t>FatSecret</a:t>
                      </a:r>
                      <a:r>
                        <a:rPr lang="en-US" altLang="zh-TW" sz="1800" b="1" i="0" u="none" strike="noStrike" kern="1200" baseline="0" dirty="0">
                          <a:solidFill>
                            <a:schemeClr val="lt1"/>
                          </a:solidFill>
                          <a:latin typeface="+mn-lt"/>
                          <a:ea typeface="+mn-ea"/>
                          <a:cs typeface="+mn-cs"/>
                        </a:rPr>
                        <a:t> </a:t>
                      </a:r>
                      <a:r>
                        <a:rPr lang="en-US" altLang="zh-TW" sz="1600" b="1" i="0" u="none" strike="noStrike" kern="1200" baseline="0" dirty="0">
                          <a:solidFill>
                            <a:schemeClr val="lt1"/>
                          </a:solidFill>
                          <a:latin typeface="+mn-lt"/>
                          <a:ea typeface="+mn-ea"/>
                          <a:cs typeface="+mn-cs"/>
                        </a:rPr>
                        <a:t>	</a:t>
                      </a:r>
                    </a:p>
                    <a:p>
                      <a:pPr algn="ctr"/>
                      <a:endParaRPr lang="zh-TW" altLang="en-US" sz="1200" b="1" dirty="0"/>
                    </a:p>
                  </a:txBody>
                  <a:tcPr/>
                </a:tc>
                <a:extLst>
                  <a:ext uri="{0D108BD9-81ED-4DB2-BD59-A6C34878D82A}">
                    <a16:rowId xmlns:a16="http://schemas.microsoft.com/office/drawing/2014/main" xmlns="" val="890515757"/>
                  </a:ext>
                </a:extLst>
              </a:tr>
              <a:tr h="319394">
                <a:tc>
                  <a:txBody>
                    <a:bodyPr/>
                    <a:lstStyle/>
                    <a:p>
                      <a:pPr algn="ctr"/>
                      <a:r>
                        <a:rPr lang="zh-TW" altLang="en-US" sz="1800" dirty="0"/>
                        <a:t>概括</a:t>
                      </a:r>
                    </a:p>
                  </a:txBody>
                  <a:tcPr/>
                </a:tc>
                <a:tc>
                  <a:txBody>
                    <a:bodyPr/>
                    <a:lstStyle/>
                    <a:p>
                      <a:r>
                        <a:rPr lang="zh-TW" altLang="en-US" sz="1800" dirty="0"/>
                        <a:t>卡路里計算器</a:t>
                      </a:r>
                      <a:r>
                        <a:rPr lang="en-US" altLang="zh-TW" sz="1800" dirty="0"/>
                        <a:t>,</a:t>
                      </a:r>
                      <a:r>
                        <a:rPr lang="zh-TW" altLang="en-US" sz="1800" dirty="0"/>
                        <a:t>幫助用戶管理體重。</a:t>
                      </a:r>
                    </a:p>
                  </a:txBody>
                  <a:tcPr/>
                </a:tc>
                <a:tc>
                  <a:txBody>
                    <a:bodyPr/>
                    <a:lstStyle/>
                    <a:p>
                      <a:pPr algn="l"/>
                      <a:r>
                        <a:rPr lang="zh-TW" altLang="en-US" sz="1800" dirty="0"/>
                        <a:t>卡路里計算器</a:t>
                      </a:r>
                      <a:r>
                        <a:rPr lang="en-US" altLang="zh-TW" sz="1800" dirty="0"/>
                        <a:t>,</a:t>
                      </a:r>
                      <a:r>
                        <a:rPr lang="zh-TW" altLang="en-US" sz="1800" dirty="0"/>
                        <a:t>幫助用戶管理體重。</a:t>
                      </a:r>
                    </a:p>
                  </a:txBody>
                  <a:tcPr/>
                </a:tc>
                <a:extLst>
                  <a:ext uri="{0D108BD9-81ED-4DB2-BD59-A6C34878D82A}">
                    <a16:rowId xmlns:a16="http://schemas.microsoft.com/office/drawing/2014/main" xmlns="" val="3449860990"/>
                  </a:ext>
                </a:extLst>
              </a:tr>
              <a:tr h="609753">
                <a:tc>
                  <a:txBody>
                    <a:bodyPr/>
                    <a:lstStyle/>
                    <a:p>
                      <a:pPr algn="ctr"/>
                      <a:r>
                        <a:rPr lang="zh-TW" altLang="en-US" sz="1800" dirty="0"/>
                        <a:t>主要</a:t>
                      </a:r>
                    </a:p>
                    <a:p>
                      <a:pPr algn="ctr"/>
                      <a:r>
                        <a:rPr lang="zh-TW" altLang="en-US" sz="1800" dirty="0"/>
                        <a:t>功能</a:t>
                      </a:r>
                    </a:p>
                  </a:txBody>
                  <a:tcPr/>
                </a:tc>
                <a:tc>
                  <a:txBody>
                    <a:bodyPr/>
                    <a:lstStyle/>
                    <a:p>
                      <a:r>
                        <a:rPr lang="zh-TW" altLang="en-US" sz="1800" dirty="0"/>
                        <a:t>輸入個人資訊後可以選擇</a:t>
                      </a:r>
                      <a:endParaRPr lang="en-US" altLang="zh-TW" sz="1800" dirty="0"/>
                    </a:p>
                    <a:p>
                      <a:r>
                        <a:rPr lang="zh-TW" altLang="en-US" sz="1800" dirty="0"/>
                        <a:t>拍攝照片、食物日記、編輯紀錄、檢視紀錄與安排菜單</a:t>
                      </a:r>
                      <a:endParaRPr lang="en-US" altLang="zh-TW" sz="1800" dirty="0"/>
                    </a:p>
                    <a:p>
                      <a:r>
                        <a:rPr lang="zh-TW" altLang="en-US" sz="1800" dirty="0"/>
                        <a:t>隨時記錄卡路里的攝取和消耗</a:t>
                      </a:r>
                    </a:p>
                  </a:txBody>
                  <a:tcPr/>
                </a:tc>
                <a:tc>
                  <a:txBody>
                    <a:bodyPr/>
                    <a:lstStyle/>
                    <a:p>
                      <a:pPr algn="l"/>
                      <a:r>
                        <a:rPr lang="zh-TW" altLang="en-US" sz="1800" dirty="0"/>
                        <a:t>輸入個人資訊後可以選擇</a:t>
                      </a:r>
                      <a:endParaRPr lang="en-US" altLang="zh-TW" sz="1800" dirty="0"/>
                    </a:p>
                    <a:p>
                      <a:pPr algn="l"/>
                      <a:r>
                        <a:rPr lang="zh-TW" altLang="en-US" sz="1800" dirty="0"/>
                        <a:t>食物日記、運動日記、與飲食總結日記</a:t>
                      </a:r>
                      <a:endParaRPr lang="en-US" altLang="zh-TW" sz="1800" dirty="0"/>
                    </a:p>
                    <a:p>
                      <a:pPr algn="l"/>
                      <a:r>
                        <a:rPr lang="zh-TW" altLang="en-US" sz="1800" dirty="0"/>
                        <a:t>隨時記錄卡路里的攝取和消耗</a:t>
                      </a:r>
                    </a:p>
                  </a:txBody>
                  <a:tcPr/>
                </a:tc>
                <a:extLst>
                  <a:ext uri="{0D108BD9-81ED-4DB2-BD59-A6C34878D82A}">
                    <a16:rowId xmlns:a16="http://schemas.microsoft.com/office/drawing/2014/main" xmlns="" val="1671835010"/>
                  </a:ext>
                </a:extLst>
              </a:tr>
              <a:tr h="438372">
                <a:tc>
                  <a:txBody>
                    <a:bodyPr/>
                    <a:lstStyle/>
                    <a:p>
                      <a:pPr algn="ctr"/>
                      <a:r>
                        <a:rPr lang="zh-TW" altLang="en-US" sz="1800" dirty="0"/>
                        <a:t>特點</a:t>
                      </a:r>
                    </a:p>
                  </a:txBody>
                  <a:tcPr/>
                </a:tc>
                <a:tc>
                  <a:txBody>
                    <a:bodyPr/>
                    <a:lstStyle/>
                    <a:p>
                      <a:r>
                        <a:rPr lang="zh-TW" altLang="en-US" sz="1800" dirty="0"/>
                        <a:t>可透過拍攝照片的方式來進行食物辨識達到簡化記錄過程</a:t>
                      </a:r>
                    </a:p>
                  </a:txBody>
                  <a:tcPr/>
                </a:tc>
                <a:tc>
                  <a:txBody>
                    <a:bodyPr/>
                    <a:lstStyle/>
                    <a:p>
                      <a:pPr algn="l"/>
                      <a:r>
                        <a:rPr lang="zh-TW" altLang="en-US" sz="1800" dirty="0"/>
                        <a:t>數據庫中含有部分餐廳、超市、連鎖品牌和食譜</a:t>
                      </a:r>
                      <a:r>
                        <a:rPr lang="en-US" altLang="zh-TW" sz="1800" dirty="0"/>
                        <a:t>,</a:t>
                      </a:r>
                      <a:r>
                        <a:rPr lang="zh-TW" altLang="en-US" sz="1800" dirty="0"/>
                        <a:t>可快速且直接地選擇食物。</a:t>
                      </a:r>
                    </a:p>
                  </a:txBody>
                  <a:tcPr/>
                </a:tc>
                <a:extLst>
                  <a:ext uri="{0D108BD9-81ED-4DB2-BD59-A6C34878D82A}">
                    <a16:rowId xmlns:a16="http://schemas.microsoft.com/office/drawing/2014/main" xmlns="" val="1857064094"/>
                  </a:ext>
                </a:extLst>
              </a:tr>
            </a:tbl>
          </a:graphicData>
        </a:graphic>
      </p:graphicFrame>
    </p:spTree>
    <p:extLst>
      <p:ext uri="{BB962C8B-B14F-4D97-AF65-F5344CB8AC3E}">
        <p14:creationId xmlns:p14="http://schemas.microsoft.com/office/powerpoint/2010/main" val="1781870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CE10450C-9C9B-41A8-8B83-4C36E9532438}"/>
              </a:ext>
            </a:extLst>
          </p:cNvPr>
          <p:cNvSpPr/>
          <p:nvPr/>
        </p:nvSpPr>
        <p:spPr>
          <a:xfrm>
            <a:off x="482673" y="1449091"/>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矩形 1">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需求分析</a:t>
            </a:r>
            <a:endParaRPr lang="en-US" altLang="zh-CN" sz="2000" b="1" kern="100" dirty="0">
              <a:solidFill>
                <a:schemeClr val="accent1"/>
              </a:solidFill>
              <a:latin typeface="+mn-ea"/>
              <a:cs typeface="Times New Roman" panose="02020603050405020304" pitchFamily="18" charset="0"/>
            </a:endParaRPr>
          </a:p>
        </p:txBody>
      </p:sp>
      <p:sp>
        <p:nvSpPr>
          <p:cNvPr id="3" name="矩形 2">
            <a:extLst>
              <a:ext uri="{FF2B5EF4-FFF2-40B4-BE49-F238E27FC236}">
                <a16:creationId xmlns:a16="http://schemas.microsoft.com/office/drawing/2014/main" xmlns="" id="{9E909954-10C8-4280-953E-B54B27A00653}"/>
              </a:ext>
            </a:extLst>
          </p:cNvPr>
          <p:cNvSpPr/>
          <p:nvPr/>
        </p:nvSpPr>
        <p:spPr>
          <a:xfrm>
            <a:off x="388823" y="742818"/>
            <a:ext cx="1496948" cy="276999"/>
          </a:xfrm>
          <a:prstGeom prst="rect">
            <a:avLst/>
          </a:prstGeom>
        </p:spPr>
        <p:txBody>
          <a:bodyPr wrap="none">
            <a:spAutoFit/>
          </a:bodyPr>
          <a:lstStyle/>
          <a:p>
            <a:pPr>
              <a:spcAft>
                <a:spcPts val="0"/>
              </a:spcAft>
            </a:pPr>
            <a:r>
              <a:rPr lang="en-US" altLang="zh-TW" sz="1200" dirty="0"/>
              <a:t>Requirement analysis</a:t>
            </a:r>
            <a:endParaRPr lang="en-US" altLang="zh-CN" sz="1200" b="1" kern="100" dirty="0">
              <a:solidFill>
                <a:schemeClr val="accent1"/>
              </a:solidFill>
              <a:latin typeface="+mj-lt"/>
              <a:cs typeface="Times New Roman" panose="02020603050405020304" pitchFamily="18" charset="0"/>
            </a:endParaRPr>
          </a:p>
        </p:txBody>
      </p:sp>
      <p:grpSp>
        <p:nvGrpSpPr>
          <p:cNvPr id="5"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6"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7"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10" name="文字方塊 9"/>
          <p:cNvSpPr txBox="1"/>
          <p:nvPr/>
        </p:nvSpPr>
        <p:spPr>
          <a:xfrm>
            <a:off x="2603500" y="1546061"/>
            <a:ext cx="5410200" cy="369332"/>
          </a:xfrm>
          <a:prstGeom prst="rect">
            <a:avLst/>
          </a:prstGeom>
          <a:noFill/>
        </p:spPr>
        <p:txBody>
          <a:bodyPr wrap="square" rtlCol="0">
            <a:spAutoFit/>
          </a:bodyPr>
          <a:lstStyle/>
          <a:p>
            <a:r>
              <a:rPr lang="zh-TW" altLang="en-US" dirty="0"/>
              <a:t>想維持體態的用戶對於手動紀錄卡路里感到不方便</a:t>
            </a:r>
          </a:p>
        </p:txBody>
      </p:sp>
      <p:pic>
        <p:nvPicPr>
          <p:cNvPr id="17" name="圖片 16"/>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35000" contrast="3000"/>
                    </a14:imgEffect>
                  </a14:imgLayer>
                </a14:imgProps>
              </a:ext>
            </a:extLst>
          </a:blip>
          <a:stretch>
            <a:fillRect/>
          </a:stretch>
        </p:blipFill>
        <p:spPr>
          <a:xfrm>
            <a:off x="1993395" y="1449091"/>
            <a:ext cx="610105" cy="631500"/>
          </a:xfrm>
          <a:prstGeom prst="rect">
            <a:avLst/>
          </a:prstGeom>
        </p:spPr>
      </p:pic>
      <p:pic>
        <p:nvPicPr>
          <p:cNvPr id="18" name="圖片 1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1957833" y="2273817"/>
            <a:ext cx="681227" cy="651755"/>
          </a:xfrm>
          <a:prstGeom prst="rect">
            <a:avLst/>
          </a:prstGeom>
        </p:spPr>
      </p:pic>
      <p:pic>
        <p:nvPicPr>
          <p:cNvPr id="19" name="圖片 1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1957833" y="2925572"/>
            <a:ext cx="681227" cy="681227"/>
          </a:xfrm>
          <a:prstGeom prst="rect">
            <a:avLst/>
          </a:prstGeom>
        </p:spPr>
      </p:pic>
      <p:sp>
        <p:nvSpPr>
          <p:cNvPr id="21" name="文字方塊 20"/>
          <p:cNvSpPr txBox="1"/>
          <p:nvPr/>
        </p:nvSpPr>
        <p:spPr>
          <a:xfrm>
            <a:off x="2639060" y="2415029"/>
            <a:ext cx="5410200" cy="369332"/>
          </a:xfrm>
          <a:prstGeom prst="rect">
            <a:avLst/>
          </a:prstGeom>
          <a:noFill/>
        </p:spPr>
        <p:txBody>
          <a:bodyPr wrap="square" rtlCol="0">
            <a:spAutoFit/>
          </a:bodyPr>
          <a:lstStyle/>
          <a:p>
            <a:r>
              <a:rPr lang="zh-TW" altLang="en-US" dirty="0"/>
              <a:t>透過影像辨識辨別食物照片</a:t>
            </a:r>
          </a:p>
        </p:txBody>
      </p:sp>
      <p:sp>
        <p:nvSpPr>
          <p:cNvPr id="20" name="文字方塊 19"/>
          <p:cNvSpPr txBox="1"/>
          <p:nvPr/>
        </p:nvSpPr>
        <p:spPr>
          <a:xfrm>
            <a:off x="2639060" y="3081519"/>
            <a:ext cx="5410200" cy="369332"/>
          </a:xfrm>
          <a:prstGeom prst="rect">
            <a:avLst/>
          </a:prstGeom>
          <a:noFill/>
        </p:spPr>
        <p:txBody>
          <a:bodyPr wrap="square" rtlCol="0">
            <a:spAutoFit/>
          </a:bodyPr>
          <a:lstStyle/>
          <a:p>
            <a:r>
              <a:rPr lang="zh-TW" altLang="en-US" dirty="0"/>
              <a:t>分析結果後可選擇食物分量</a:t>
            </a:r>
          </a:p>
        </p:txBody>
      </p:sp>
      <p:pic>
        <p:nvPicPr>
          <p:cNvPr id="22" name="圖片 21"/>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1993395" y="3606798"/>
            <a:ext cx="681227" cy="681227"/>
          </a:xfrm>
          <a:prstGeom prst="rect">
            <a:avLst/>
          </a:prstGeom>
        </p:spPr>
      </p:pic>
      <p:sp>
        <p:nvSpPr>
          <p:cNvPr id="23" name="文字方塊 22"/>
          <p:cNvSpPr txBox="1"/>
          <p:nvPr/>
        </p:nvSpPr>
        <p:spPr>
          <a:xfrm>
            <a:off x="2639060" y="3762746"/>
            <a:ext cx="5410200" cy="369332"/>
          </a:xfrm>
          <a:prstGeom prst="rect">
            <a:avLst/>
          </a:prstGeom>
          <a:noFill/>
        </p:spPr>
        <p:txBody>
          <a:bodyPr wrap="square" rtlCol="0">
            <a:spAutoFit/>
          </a:bodyPr>
          <a:lstStyle/>
          <a:p>
            <a:r>
              <a:rPr lang="zh-TW" altLang="en-US" dirty="0"/>
              <a:t>編輯的紀錄可以用照片顯示</a:t>
            </a:r>
          </a:p>
        </p:txBody>
      </p:sp>
    </p:spTree>
    <p:extLst>
      <p:ext uri="{BB962C8B-B14F-4D97-AF65-F5344CB8AC3E}">
        <p14:creationId xmlns:p14="http://schemas.microsoft.com/office/powerpoint/2010/main" val="363964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path" presetSubtype="0" autoRev="1" fill="hold" nodeType="afterEffect">
                                  <p:stCondLst>
                                    <p:cond delay="0"/>
                                  </p:stCondLst>
                                  <p:childTnLst>
                                    <p:animMotion origin="layout" path="M 5.55112E-17 -3.7037E-6 L -0.03607 -0.00023 " pathEditMode="relative" rAng="0" ptsTypes="AA">
                                      <p:cBhvr>
                                        <p:cTn id="11" dur="500" fill="hold"/>
                                        <p:tgtEl>
                                          <p:spTgt spid="17"/>
                                        </p:tgtEl>
                                        <p:attrNameLst>
                                          <p:attrName>ppt_x</p:attrName>
                                          <p:attrName>ppt_y</p:attrName>
                                        </p:attrNameLst>
                                      </p:cBhvr>
                                      <p:rCtr x="-1810" y="-23"/>
                                    </p:animMotion>
                                  </p:childTnLst>
                                </p:cTn>
                              </p:par>
                              <p:par>
                                <p:cTn id="12" presetID="2" presetClass="entr" presetSubtype="2"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1+#ppt_w/2"/>
                                          </p:val>
                                        </p:tav>
                                        <p:tav tm="100000">
                                          <p:val>
                                            <p:strVal val="#ppt_x"/>
                                          </p:val>
                                        </p:tav>
                                      </p:tavLst>
                                    </p:anim>
                                    <p:anim calcmode="lin" valueType="num">
                                      <p:cBhvr additive="base">
                                        <p:cTn id="15" dur="500" fill="hold"/>
                                        <p:tgtEl>
                                          <p:spTgt spid="18"/>
                                        </p:tgtEl>
                                        <p:attrNameLst>
                                          <p:attrName>ppt_y</p:attrName>
                                        </p:attrNameLst>
                                      </p:cBhvr>
                                      <p:tavLst>
                                        <p:tav tm="0">
                                          <p:val>
                                            <p:strVal val="#ppt_y"/>
                                          </p:val>
                                        </p:tav>
                                        <p:tav tm="100000">
                                          <p:val>
                                            <p:strVal val="#ppt_y"/>
                                          </p:val>
                                        </p:tav>
                                      </p:tavLst>
                                    </p:anim>
                                  </p:childTnLst>
                                </p:cTn>
                              </p:par>
                              <p:par>
                                <p:cTn id="16" presetID="35" presetClass="path" presetSubtype="0" autoRev="1" fill="hold" nodeType="withEffect">
                                  <p:stCondLst>
                                    <p:cond delay="0"/>
                                  </p:stCondLst>
                                  <p:childTnLst>
                                    <p:animMotion origin="layout" path="M -4.58333E-6 -1.85185E-6 L -0.03893 -1.85185E-6 " pathEditMode="relative" rAng="0" ptsTypes="AA">
                                      <p:cBhvr>
                                        <p:cTn id="17" dur="500" fill="hold"/>
                                        <p:tgtEl>
                                          <p:spTgt spid="18"/>
                                        </p:tgtEl>
                                        <p:attrNameLst>
                                          <p:attrName>ppt_x</p:attrName>
                                          <p:attrName>ppt_y</p:attrName>
                                        </p:attrNameLst>
                                      </p:cBhvr>
                                      <p:rCtr x="-1953" y="0"/>
                                    </p:animMotion>
                                  </p:childTnLst>
                                </p:cTn>
                              </p:par>
                              <p:par>
                                <p:cTn id="18" presetID="2" presetClass="entr" presetSubtype="2"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1+#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35" presetClass="path" presetSubtype="0" autoRev="1" fill="hold" nodeType="withEffect">
                                  <p:stCondLst>
                                    <p:cond delay="0"/>
                                  </p:stCondLst>
                                  <p:childTnLst>
                                    <p:animMotion origin="layout" path="M -4.58333E-6 -1.85185E-6 L -0.03893 -1.85185E-6 " pathEditMode="relative" rAng="0" ptsTypes="AA">
                                      <p:cBhvr>
                                        <p:cTn id="23" dur="500" fill="hold"/>
                                        <p:tgtEl>
                                          <p:spTgt spid="19"/>
                                        </p:tgtEl>
                                        <p:attrNameLst>
                                          <p:attrName>ppt_x</p:attrName>
                                          <p:attrName>ppt_y</p:attrName>
                                        </p:attrNameLst>
                                      </p:cBhvr>
                                      <p:rCtr x="-1953" y="0"/>
                                    </p:animMotion>
                                  </p:childTnLst>
                                </p:cTn>
                              </p:par>
                              <p:par>
                                <p:cTn id="24" presetID="2" presetClass="entr" presetSubtype="2"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1+#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par>
                                <p:cTn id="28" presetID="35" presetClass="path" presetSubtype="0" autoRev="1" fill="hold" nodeType="withEffect">
                                  <p:stCondLst>
                                    <p:cond delay="0"/>
                                  </p:stCondLst>
                                  <p:childTnLst>
                                    <p:animMotion origin="layout" path="M -4.58333E-6 -1.85185E-6 L -0.03893 -1.85185E-6 " pathEditMode="relative" rAng="0" ptsTypes="AA">
                                      <p:cBhvr>
                                        <p:cTn id="29" dur="500" fill="hold"/>
                                        <p:tgtEl>
                                          <p:spTgt spid="22"/>
                                        </p:tgtEl>
                                        <p:attrNameLst>
                                          <p:attrName>ppt_x</p:attrName>
                                          <p:attrName>ppt_y</p:attrName>
                                        </p:attrNameLst>
                                      </p:cBhvr>
                                      <p:rCtr x="-19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xmlns="" id="{256BF839-5984-4814-99D1-E3F91C6B186D}"/>
              </a:ext>
            </a:extLst>
          </p:cNvPr>
          <p:cNvSpPr/>
          <p:nvPr/>
        </p:nvSpPr>
        <p:spPr>
          <a:xfrm>
            <a:off x="3081170" y="1816385"/>
            <a:ext cx="3416320" cy="646331"/>
          </a:xfrm>
          <a:prstGeom prst="rect">
            <a:avLst/>
          </a:prstGeom>
        </p:spPr>
        <p:txBody>
          <a:bodyPr wrap="none">
            <a:spAutoFit/>
          </a:bodyPr>
          <a:lstStyle/>
          <a:p>
            <a:pPr algn="ctr"/>
            <a:r>
              <a:rPr lang="zh-TW" altLang="en-US" sz="3600" dirty="0">
                <a:latin typeface="+mn-ea"/>
                <a:cs typeface="Arial" panose="020B0604020202020204" pitchFamily="34" charset="0"/>
              </a:rPr>
              <a:t>系統功能與架構</a:t>
            </a:r>
            <a:endParaRPr lang="en-US" altLang="zh-TW" sz="3600" dirty="0">
              <a:latin typeface="+mn-ea"/>
              <a:cs typeface="Arial" panose="020B0604020202020204" pitchFamily="34" charset="0"/>
            </a:endParaRPr>
          </a:p>
        </p:txBody>
      </p:sp>
      <p:sp>
        <p:nvSpPr>
          <p:cNvPr id="30" name="矩形 29">
            <a:extLst>
              <a:ext uri="{FF2B5EF4-FFF2-40B4-BE49-F238E27FC236}">
                <a16:creationId xmlns:a16="http://schemas.microsoft.com/office/drawing/2014/main" xmlns="" id="{108EDB90-29AC-41EE-8404-B98F5C9941E8}"/>
              </a:ext>
            </a:extLst>
          </p:cNvPr>
          <p:cNvSpPr/>
          <p:nvPr/>
        </p:nvSpPr>
        <p:spPr>
          <a:xfrm>
            <a:off x="3085528" y="2431161"/>
            <a:ext cx="4668266" cy="461665"/>
          </a:xfrm>
          <a:prstGeom prst="rect">
            <a:avLst/>
          </a:prstGeom>
        </p:spPr>
        <p:txBody>
          <a:bodyPr wrap="none">
            <a:spAutoFit/>
          </a:bodyPr>
          <a:lstStyle/>
          <a:p>
            <a:pPr>
              <a:spcAft>
                <a:spcPts val="0"/>
              </a:spcAft>
            </a:pPr>
            <a:r>
              <a:rPr lang="en-US" altLang="zh-CN" sz="2400" kern="100" dirty="0">
                <a:solidFill>
                  <a:schemeClr val="accent1"/>
                </a:solidFill>
                <a:latin typeface="+mj-lt"/>
                <a:cs typeface="Times New Roman" panose="02020603050405020304" pitchFamily="18" charset="0"/>
              </a:rPr>
              <a:t>System function and architecture</a:t>
            </a:r>
          </a:p>
        </p:txBody>
      </p:sp>
      <p:grpSp>
        <p:nvGrpSpPr>
          <p:cNvPr id="14" name="组合 13">
            <a:extLst>
              <a:ext uri="{FF2B5EF4-FFF2-40B4-BE49-F238E27FC236}">
                <a16:creationId xmlns:a16="http://schemas.microsoft.com/office/drawing/2014/main" xmlns="" id="{4CB2E6AC-6FF4-4346-BF16-1B8A8397BE74}"/>
              </a:ext>
            </a:extLst>
          </p:cNvPr>
          <p:cNvGrpSpPr/>
          <p:nvPr/>
        </p:nvGrpSpPr>
        <p:grpSpPr>
          <a:xfrm>
            <a:off x="1548407" y="2075842"/>
            <a:ext cx="817965" cy="821648"/>
            <a:chOff x="5478463" y="2630488"/>
            <a:chExt cx="352425" cy="354012"/>
          </a:xfrm>
        </p:grpSpPr>
        <p:sp>
          <p:nvSpPr>
            <p:cNvPr id="16" name="AutoShape 37">
              <a:extLst>
                <a:ext uri="{FF2B5EF4-FFF2-40B4-BE49-F238E27FC236}">
                  <a16:creationId xmlns:a16="http://schemas.microsoft.com/office/drawing/2014/main" xmlns="" id="{BEF2943C-F723-43ED-953B-E9EA2D3D9CD5}"/>
                </a:ext>
              </a:extLst>
            </p:cNvPr>
            <p:cNvSpPr>
              <a:spLocks/>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38">
              <a:extLst>
                <a:ext uri="{FF2B5EF4-FFF2-40B4-BE49-F238E27FC236}">
                  <a16:creationId xmlns:a16="http://schemas.microsoft.com/office/drawing/2014/main" xmlns="" id="{B140BC38-64A4-40FE-ABDB-5A79EE08BADE}"/>
                </a:ext>
              </a:extLst>
            </p:cNvPr>
            <p:cNvSpPr>
              <a:spLocks/>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8" name="AutoShape 39">
              <a:extLst>
                <a:ext uri="{FF2B5EF4-FFF2-40B4-BE49-F238E27FC236}">
                  <a16:creationId xmlns:a16="http://schemas.microsoft.com/office/drawing/2014/main" xmlns="" id="{5FAA2FD2-DA69-4B62-87A3-7F4E881A3B32}"/>
                </a:ext>
              </a:extLst>
            </p:cNvPr>
            <p:cNvSpPr>
              <a:spLocks/>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9" name="AutoShape 40">
              <a:extLst>
                <a:ext uri="{FF2B5EF4-FFF2-40B4-BE49-F238E27FC236}">
                  <a16:creationId xmlns:a16="http://schemas.microsoft.com/office/drawing/2014/main" xmlns="" id="{2C527C80-D330-45B8-83F5-C20387E9514A}"/>
                </a:ext>
              </a:extLst>
            </p:cNvPr>
            <p:cNvSpPr>
              <a:spLocks/>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41">
              <a:extLst>
                <a:ext uri="{FF2B5EF4-FFF2-40B4-BE49-F238E27FC236}">
                  <a16:creationId xmlns:a16="http://schemas.microsoft.com/office/drawing/2014/main" xmlns="" id="{4BAD4E87-877A-445E-9151-0AE7681EF557}"/>
                </a:ext>
              </a:extLst>
            </p:cNvPr>
            <p:cNvSpPr>
              <a:spLocks/>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42">
              <a:extLst>
                <a:ext uri="{FF2B5EF4-FFF2-40B4-BE49-F238E27FC236}">
                  <a16:creationId xmlns:a16="http://schemas.microsoft.com/office/drawing/2014/main" xmlns="" id="{D69DBD67-18A2-4608-9A3E-E9F2B913A9F5}"/>
                </a:ext>
              </a:extLst>
            </p:cNvPr>
            <p:cNvSpPr>
              <a:spLocks/>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1301836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B1EF227F-F971-46C4-8C83-D820A502B67B}"/>
              </a:ext>
            </a:extLst>
          </p:cNvPr>
          <p:cNvSpPr/>
          <p:nvPr/>
        </p:nvSpPr>
        <p:spPr>
          <a:xfrm>
            <a:off x="388823" y="375240"/>
            <a:ext cx="146706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系統架構圖</a:t>
            </a:r>
            <a:endParaRPr lang="zh-CN" altLang="en-US" sz="2000" b="1" kern="100" dirty="0">
              <a:solidFill>
                <a:schemeClr val="accent1"/>
              </a:solidFill>
              <a:latin typeface="+mn-ea"/>
              <a:cs typeface="Times New Roman" panose="02020603050405020304" pitchFamily="18" charset="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28" y="375240"/>
            <a:ext cx="4374113" cy="4444892"/>
          </a:xfrm>
          <a:prstGeom prst="rect">
            <a:avLst/>
          </a:prstGeom>
        </p:spPr>
      </p:pic>
    </p:spTree>
    <p:extLst>
      <p:ext uri="{BB962C8B-B14F-4D97-AF65-F5344CB8AC3E}">
        <p14:creationId xmlns:p14="http://schemas.microsoft.com/office/powerpoint/2010/main" val="1763336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805</Words>
  <Application>Microsoft Office PowerPoint</Application>
  <PresentationFormat>如螢幕大小 (16:9)</PresentationFormat>
  <Paragraphs>173</Paragraphs>
  <Slides>27</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27</vt:i4>
      </vt:variant>
    </vt:vector>
  </HeadingPairs>
  <TitlesOfParts>
    <vt:vector size="36" baseType="lpstr">
      <vt:lpstr>Gill Sans</vt:lpstr>
      <vt:lpstr>微软雅黑</vt:lpstr>
      <vt:lpstr>宋体</vt:lpstr>
      <vt:lpstr>新細明體</vt:lpstr>
      <vt:lpstr>Arial</vt:lpstr>
      <vt:lpstr>Calibri</vt:lpstr>
      <vt:lpstr>Calibri Light</vt:lpstr>
      <vt:lpstr>Times New Roman</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婉茜 曾</dc:creator>
  <cp:lastModifiedBy>MAX</cp:lastModifiedBy>
  <cp:revision>23</cp:revision>
  <dcterms:created xsi:type="dcterms:W3CDTF">2019-06-20T15:54:11Z</dcterms:created>
  <dcterms:modified xsi:type="dcterms:W3CDTF">2019-06-24T14:20:06Z</dcterms:modified>
</cp:coreProperties>
</file>