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7"/>
  </p:notesMasterIdLst>
  <p:sldIdLst>
    <p:sldId id="256" r:id="rId5"/>
    <p:sldId id="265" r:id="rId6"/>
    <p:sldId id="258" r:id="rId7"/>
    <p:sldId id="257" r:id="rId8"/>
    <p:sldId id="259" r:id="rId9"/>
    <p:sldId id="266" r:id="rId10"/>
    <p:sldId id="264" r:id="rId11"/>
    <p:sldId id="260" r:id="rId12"/>
    <p:sldId id="267" r:id="rId13"/>
    <p:sldId id="268" r:id="rId14"/>
    <p:sldId id="262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82885" autoAdjust="0"/>
  </p:normalViewPr>
  <p:slideViewPr>
    <p:cSldViewPr snapToGrid="0" snapToObjects="1">
      <p:cViewPr varScale="1">
        <p:scale>
          <a:sx n="75" d="100"/>
          <a:sy n="75" d="100"/>
        </p:scale>
        <p:origin x="78" y="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laypcesor.com/2016/09/ganttprojec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asana.com/0/1119184584559769/boar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rebuchet MS" panose="020B0603020202020204" pitchFamily="34" charset="0"/>
              </a:rPr>
              <a:t>i</a:t>
            </a:r>
            <a:r>
              <a:rPr lang="en-US" dirty="0" smtClean="0">
                <a:latin typeface="Trebuchet MS" panose="020B0603020202020204" pitchFamily="34" charset="0"/>
              </a:rPr>
              <a:t> care-</a:t>
            </a:r>
            <a:r>
              <a:rPr lang="zh-TW" altLang="en-US" dirty="0" smtClean="0"/>
              <a:t>智慧卡路里計算器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3806"/>
            <a:ext cx="7769436" cy="1907177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Members:</a:t>
            </a:r>
            <a:r>
              <a:rPr lang="zh-TW" altLang="en-US" dirty="0" smtClean="0"/>
              <a:t>蔣志強 孫尉豪</a:t>
            </a:r>
            <a:endParaRPr lang="en-US" altLang="zh-TW" dirty="0" smtClean="0"/>
          </a:p>
          <a:p>
            <a:r>
              <a:rPr lang="en-US" altLang="zh-TW" dirty="0" smtClean="0"/>
              <a:t>Team:3</a:t>
            </a:r>
          </a:p>
          <a:p>
            <a:r>
              <a:rPr lang="en-US" altLang="zh-TW" dirty="0" smtClean="0"/>
              <a:t>Department of Computer and Communication Engineering</a:t>
            </a:r>
          </a:p>
          <a:p>
            <a:r>
              <a:rPr lang="en-US" altLang="zh-TW" dirty="0" smtClean="0"/>
              <a:t>National </a:t>
            </a:r>
            <a:r>
              <a:rPr lang="en-US" altLang="zh-TW" dirty="0"/>
              <a:t>Kaohsiung University of Science and Technology</a:t>
            </a:r>
            <a:endParaRPr lang="en-US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35499" y="344922"/>
            <a:ext cx="8019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TW" sz="3600" b="1" dirty="0" err="1">
                <a:latin typeface="Trebuchet MS" panose="020B0603020202020204" pitchFamily="34" charset="0"/>
              </a:rPr>
              <a:t>Solftware</a:t>
            </a:r>
            <a:r>
              <a:rPr lang="en-US" altLang="zh-TW" sz="3600" b="1" dirty="0">
                <a:latin typeface="Trebuchet MS" panose="020B0603020202020204" pitchFamily="34" charset="0"/>
              </a:rPr>
              <a:t> Quality Management</a:t>
            </a:r>
          </a:p>
          <a:p>
            <a:r>
              <a:rPr lang="en-US" altLang="zh-TW" sz="3600" dirty="0"/>
              <a:t>(</a:t>
            </a:r>
            <a:r>
              <a:rPr lang="zh-TW" altLang="en-US" sz="3600" dirty="0"/>
              <a:t>軟體品質管理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報告</a:t>
            </a:r>
            <a:r>
              <a:rPr lang="zh-TW" altLang="en-US" dirty="0" smtClean="0"/>
              <a:t>整合</a:t>
            </a:r>
            <a:endParaRPr lang="en-US" altLang="zh-TW" dirty="0" smtClean="0"/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lvl="0"/>
            <a:endParaRPr lang="zh-TW" altLang="en-US" dirty="0"/>
          </a:p>
          <a:p>
            <a:pPr lvl="0"/>
            <a:r>
              <a:rPr lang="zh-TW" altLang="en-US" dirty="0"/>
              <a:t>資料收集</a:t>
            </a:r>
          </a:p>
          <a:p>
            <a:endParaRPr lang="zh-TW" altLang="en-US" dirty="0"/>
          </a:p>
        </p:txBody>
      </p:sp>
      <p:pic>
        <p:nvPicPr>
          <p:cNvPr id="4" name="Google Shape;34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5224" y="2091315"/>
            <a:ext cx="7555676" cy="152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49" y="4380152"/>
            <a:ext cx="7923151" cy="2085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4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 Planning</a:t>
            </a:r>
            <a:endParaRPr lang="zh-TW" altLang="en-US" dirty="0"/>
          </a:p>
        </p:txBody>
      </p:sp>
      <p:pic>
        <p:nvPicPr>
          <p:cNvPr id="4" name="Google Shape;350;p23">
            <a:hlinkClick r:id="rId2"/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638"/>
            <a:ext cx="9144000" cy="5262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 and </a:t>
            </a:r>
            <a:r>
              <a:rPr lang="en-US" sz="2800" dirty="0" smtClean="0"/>
              <a:t>tools</a:t>
            </a:r>
          </a:p>
          <a:p>
            <a:pPr lvl="1"/>
            <a:r>
              <a:rPr lang="en-US" dirty="0"/>
              <a:t>Untitled </a:t>
            </a:r>
            <a:r>
              <a:rPr lang="en-US" dirty="0" err="1" smtClean="0"/>
              <a:t>Diagram,Asana,GanttProject</a:t>
            </a:r>
            <a:endParaRPr lang="en-US" dirty="0" smtClean="0"/>
          </a:p>
          <a:p>
            <a:r>
              <a:rPr lang="en-US" sz="2800" dirty="0" smtClean="0"/>
              <a:t>Human assignment</a:t>
            </a:r>
          </a:p>
          <a:p>
            <a:pPr lvl="1"/>
            <a:r>
              <a:rPr lang="zh-TW" altLang="en-US" dirty="0" smtClean="0"/>
              <a:t>孫尉豪</a:t>
            </a:r>
            <a:r>
              <a:rPr lang="en-US" altLang="zh-TW" dirty="0" smtClean="0"/>
              <a:t>:p1~p6</a:t>
            </a:r>
          </a:p>
          <a:p>
            <a:pPr lvl="1"/>
            <a:r>
              <a:rPr lang="zh-TW" altLang="en-US" dirty="0" smtClean="0"/>
              <a:t>蔣志強</a:t>
            </a:r>
            <a:r>
              <a:rPr lang="en-US" altLang="zh-TW" dirty="0" smtClean="0"/>
              <a:t>:p7~p11</a:t>
            </a:r>
            <a:endParaRPr lang="en-US" dirty="0" smtClean="0"/>
          </a:p>
          <a:p>
            <a:endParaRPr lang="en-US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8349"/>
          </a:xfrm>
        </p:spPr>
        <p:txBody>
          <a:bodyPr/>
          <a:lstStyle/>
          <a:p>
            <a:r>
              <a:rPr lang="en-US" altLang="zh-TW" dirty="0" smtClean="0"/>
              <a:t>Motivation</a:t>
            </a:r>
          </a:p>
          <a:p>
            <a:r>
              <a:rPr lang="en-US" altLang="zh-TW" dirty="0"/>
              <a:t>Project </a:t>
            </a:r>
            <a:r>
              <a:rPr lang="en-US" altLang="zh-TW" dirty="0" smtClean="0"/>
              <a:t>Goal</a:t>
            </a:r>
          </a:p>
          <a:p>
            <a:r>
              <a:rPr lang="en-US" altLang="zh-TW" dirty="0"/>
              <a:t>Requirement </a:t>
            </a:r>
            <a:r>
              <a:rPr lang="en-US" altLang="zh-TW" dirty="0" smtClean="0"/>
              <a:t>Analysis</a:t>
            </a:r>
          </a:p>
          <a:p>
            <a:r>
              <a:rPr lang="en-US" altLang="zh-TW" dirty="0"/>
              <a:t>System </a:t>
            </a:r>
            <a:r>
              <a:rPr lang="en-US" altLang="zh-TW" dirty="0" smtClean="0"/>
              <a:t>Architecture</a:t>
            </a:r>
          </a:p>
          <a:p>
            <a:r>
              <a:rPr lang="en-US" altLang="zh-TW" dirty="0"/>
              <a:t>Function(Task) </a:t>
            </a:r>
            <a:r>
              <a:rPr lang="en-US" altLang="zh-TW" dirty="0" smtClean="0"/>
              <a:t>Architecture</a:t>
            </a:r>
          </a:p>
          <a:p>
            <a:r>
              <a:rPr lang="en-US" altLang="zh-TW" dirty="0"/>
              <a:t>Project </a:t>
            </a:r>
            <a:r>
              <a:rPr lang="en-US" altLang="zh-TW" dirty="0" smtClean="0"/>
              <a:t>Planning</a:t>
            </a:r>
          </a:p>
          <a:p>
            <a:r>
              <a:rPr lang="en-US" altLang="zh-TW" dirty="0"/>
              <a:t>Schedule </a:t>
            </a:r>
            <a:r>
              <a:rPr lang="en-US" altLang="zh-TW" dirty="0" smtClean="0"/>
              <a:t>Planning</a:t>
            </a:r>
          </a:p>
          <a:p>
            <a:r>
              <a:rPr lang="en-US" altLang="zh-TW" dirty="0"/>
              <a:t>Resource Required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12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成員對於</a:t>
            </a:r>
            <a:r>
              <a:rPr lang="zh-TW" altLang="en-US" sz="2800" dirty="0">
                <a:solidFill>
                  <a:srgbClr val="FF0000"/>
                </a:solidFill>
              </a:rPr>
              <a:t>維持體態與體重控制</a:t>
            </a:r>
            <a:r>
              <a:rPr lang="zh-TW" altLang="en-US" sz="2800" dirty="0"/>
              <a:t>時常感到困擾，透過參考資料</a:t>
            </a:r>
            <a:r>
              <a:rPr lang="en-US" altLang="zh-TW" sz="2800" dirty="0"/>
              <a:t>[]</a:t>
            </a:r>
            <a:r>
              <a:rPr lang="zh-TW" altLang="en-US" sz="2800" dirty="0"/>
              <a:t>發現，記算卡路里攝取能夠有效提高維持體態與體重控制的成功機率。</a:t>
            </a:r>
            <a:endParaRPr lang="en-US" altLang="zh-TW" sz="2800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然而</a:t>
            </a:r>
            <a:r>
              <a:rPr lang="zh-TW" altLang="en-US" sz="2800" dirty="0" smtClean="0"/>
              <a:t>經過</a:t>
            </a:r>
            <a:r>
              <a:rPr lang="zh-TW" altLang="en-US" sz="2800" dirty="0"/>
              <a:t>實際使用與</a:t>
            </a:r>
            <a:r>
              <a:rPr lang="zh-TW" altLang="en-US" sz="2800" dirty="0" smtClean="0"/>
              <a:t>訪談發現，市面上產品因記錄</a:t>
            </a:r>
            <a:r>
              <a:rPr lang="zh-TW" altLang="en-US" sz="2800" dirty="0"/>
              <a:t>方式的不便性，導致使用的持續性下降。</a:t>
            </a:r>
            <a:endParaRPr lang="en-US" altLang="zh-TW" sz="2800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rgbClr val="FF0000"/>
                </a:solidFill>
              </a:rPr>
              <a:t>為</a:t>
            </a:r>
            <a:r>
              <a:rPr lang="zh-TW" altLang="en-US" sz="2800" dirty="0">
                <a:solidFill>
                  <a:srgbClr val="FF0000"/>
                </a:solidFill>
              </a:rPr>
              <a:t>了</a:t>
            </a:r>
            <a:r>
              <a:rPr lang="zh-TW" altLang="en-US" sz="2800" dirty="0" smtClean="0">
                <a:solidFill>
                  <a:srgbClr val="FF0000"/>
                </a:solidFill>
              </a:rPr>
              <a:t>改善</a:t>
            </a:r>
            <a:r>
              <a:rPr lang="zh-TW" altLang="en-US" sz="2800" dirty="0">
                <a:solidFill>
                  <a:srgbClr val="FF0000"/>
                </a:solidFill>
              </a:rPr>
              <a:t>一般卡路里計算器的缺點</a:t>
            </a:r>
            <a:r>
              <a:rPr lang="zh-TW" altLang="en-US" sz="2800" dirty="0" smtClean="0"/>
              <a:t>，決定使用影像</a:t>
            </a:r>
            <a:r>
              <a:rPr lang="zh-TW" altLang="en-US" sz="2800" dirty="0"/>
              <a:t>辨識技術來達成拍照記錄食物卡路里的</a:t>
            </a:r>
            <a:r>
              <a:rPr lang="zh-TW" altLang="en-US" sz="2800" dirty="0" smtClean="0"/>
              <a:t>功能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除此之外，</a:t>
            </a:r>
            <a:r>
              <a:rPr lang="zh-TW" altLang="en-US" sz="2800" dirty="0" smtClean="0">
                <a:solidFill>
                  <a:srgbClr val="FF0000"/>
                </a:solidFill>
              </a:rPr>
              <a:t>為了讓使用者更易於規劃菜單及了解做法</a:t>
            </a:r>
            <a:r>
              <a:rPr lang="zh-TW" altLang="en-US" sz="2800" dirty="0" smtClean="0"/>
              <a:t>，而建立菜單安排的功能。</a:t>
            </a:r>
            <a:endParaRPr lang="en-US" altLang="zh-TW" sz="2800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altLang="zh-TW" sz="2800" dirty="0" smtClean="0"/>
          </a:p>
          <a:p>
            <a:pPr marL="457200" lvl="1" indent="-45720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 marL="457200" lvl="1" indent="-457200">
              <a:buFont typeface="Wingdings" panose="05000000000000000000" pitchFamily="2" charset="2"/>
              <a:buChar char="l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本專案旨在開發一套智慧卡路里計算器</a:t>
            </a:r>
            <a:r>
              <a:rPr lang="en-US" altLang="zh-TW" dirty="0"/>
              <a:t>APP</a:t>
            </a:r>
            <a:r>
              <a:rPr lang="zh-TW" altLang="en-US" dirty="0"/>
              <a:t>，</a:t>
            </a:r>
            <a:r>
              <a:rPr lang="zh-TW" altLang="en-US" dirty="0" smtClean="0"/>
              <a:t>其</a:t>
            </a:r>
            <a:r>
              <a:rPr lang="zh-TW" altLang="en-US" dirty="0"/>
              <a:t>目標</a:t>
            </a:r>
            <a:r>
              <a:rPr lang="zh-TW" altLang="en-US" dirty="0" smtClean="0"/>
              <a:t>包含</a:t>
            </a:r>
            <a:r>
              <a:rPr lang="en-US" altLang="zh-TW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/>
              <a:t>CNN(Convolutional Neural </a:t>
            </a:r>
            <a:r>
              <a:rPr lang="en-US" altLang="zh-TW" dirty="0" smtClean="0"/>
              <a:t>Networks)</a:t>
            </a:r>
            <a:r>
              <a:rPr lang="zh-TW" altLang="en-US" dirty="0" smtClean="0"/>
              <a:t>技術來進行食物影像辨識，進而達到拍照記錄的功能。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建立一套含有菜單及作法的資料庫，來完成菜單安排的功能。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400050" lvl="1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40"/>
          <a:stretch/>
        </p:blipFill>
        <p:spPr>
          <a:xfrm>
            <a:off x="1162050" y="1417638"/>
            <a:ext cx="6819899" cy="5363149"/>
          </a:xfrm>
        </p:spPr>
      </p:pic>
    </p:spTree>
    <p:extLst>
      <p:ext uri="{BB962C8B-B14F-4D97-AF65-F5344CB8AC3E}">
        <p14:creationId xmlns:p14="http://schemas.microsoft.com/office/powerpoint/2010/main" val="40930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Function(Task) Architecture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Google Shape;327;p20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199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前端配置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後端配</a:t>
            </a:r>
            <a:r>
              <a:rPr lang="zh-TW" altLang="en-US" dirty="0"/>
              <a:t>置</a:t>
            </a:r>
          </a:p>
        </p:txBody>
      </p:sp>
      <p:pic>
        <p:nvPicPr>
          <p:cNvPr id="4" name="Google Shape;33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200" y="2167925"/>
            <a:ext cx="7185400" cy="148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00" y="4494328"/>
            <a:ext cx="7490200" cy="1631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0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sharepoint/v3/field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7210</TotalTime>
  <Words>258</Words>
  <Application>Microsoft Office PowerPoint</Application>
  <PresentationFormat>如螢幕大小 (4:3)</PresentationFormat>
  <Paragraphs>55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Arial</vt:lpstr>
      <vt:lpstr>Calibri</vt:lpstr>
      <vt:lpstr>Garamond</vt:lpstr>
      <vt:lpstr>Trebuchet MS</vt:lpstr>
      <vt:lpstr>Wingdings</vt:lpstr>
      <vt:lpstr>Office Theme</vt:lpstr>
      <vt:lpstr>i care-智慧卡路里計算器</vt:lpstr>
      <vt:lpstr>Outline</vt:lpstr>
      <vt:lpstr>Motivation</vt:lpstr>
      <vt:lpstr>Project Goal</vt:lpstr>
      <vt:lpstr>Requirement Analysis</vt:lpstr>
      <vt:lpstr>System Architecture</vt:lpstr>
      <vt:lpstr>Function(Task) Architecture</vt:lpstr>
      <vt:lpstr>Project Planning</vt:lpstr>
      <vt:lpstr>Project Planning</vt:lpstr>
      <vt:lpstr>Project Planning</vt:lpstr>
      <vt:lpstr>Schedule Planning</vt:lpstr>
      <vt:lpstr>Resource Required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Windows 使用者</cp:lastModifiedBy>
  <cp:revision>114</cp:revision>
  <dcterms:created xsi:type="dcterms:W3CDTF">2010-04-12T23:12:02Z</dcterms:created>
  <dcterms:modified xsi:type="dcterms:W3CDTF">2019-06-10T15:26:38Z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