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aven Pro" panose="020B0604020202020204" charset="0"/>
      <p:regular r:id="rId15"/>
      <p:bold r:id="rId16"/>
    </p:embeddedFont>
    <p:embeddedFont>
      <p:font typeface="Nunito" panose="020B0604020202020204" charset="0"/>
      <p:regular r:id="rId17"/>
      <p:bold r:id="rId18"/>
      <p:italic r:id="rId19"/>
      <p:boldItalic r:id="rId20"/>
    </p:embeddedFont>
    <p:embeddedFont>
      <p:font typeface="PMingLiu" panose="02020500000000000000" pitchFamily="18" charset="-120"/>
      <p:regular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樣式 1 - 輔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84" y="57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545705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065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6814e23a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6814e23a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004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6814e23a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6814e23a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549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56814e23a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6814e23a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208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7e3b9863b_0_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7e3b9863b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800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6814e23a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6814e23a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25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6814e23a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6814e23a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97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6814e23a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6814e23a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759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6814e23a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6814e23a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145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6814e23a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6814e23a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66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56814e23a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56814e23a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764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56814e23a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56814e23a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524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www.playpcesor.com/2016/09/ganttproject.ht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hyperlink" Target="https://app.asana.com/0/1119184584559769/board"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531500" y="451000"/>
            <a:ext cx="7936500" cy="102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Solftware Quality Management</a:t>
            </a:r>
            <a:endParaRPr/>
          </a:p>
          <a:p>
            <a:pPr marL="0" lvl="0" indent="0" algn="l" rtl="0">
              <a:spcBef>
                <a:spcPts val="0"/>
              </a:spcBef>
              <a:spcAft>
                <a:spcPts val="0"/>
              </a:spcAft>
              <a:buNone/>
            </a:pPr>
            <a:r>
              <a:rPr lang="zh-TW"/>
              <a:t>(軟體品質管理)</a:t>
            </a:r>
            <a:endParaRPr/>
          </a:p>
        </p:txBody>
      </p:sp>
      <p:sp>
        <p:nvSpPr>
          <p:cNvPr id="278" name="Google Shape;278;p13"/>
          <p:cNvSpPr txBox="1">
            <a:spLocks noGrp="1"/>
          </p:cNvSpPr>
          <p:nvPr>
            <p:ph type="subTitle" idx="1"/>
          </p:nvPr>
        </p:nvSpPr>
        <p:spPr>
          <a:xfrm>
            <a:off x="603750" y="3264325"/>
            <a:ext cx="7936500" cy="146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t>組員:蔣志強 孫尉豪</a:t>
            </a:r>
            <a:endParaRPr/>
          </a:p>
          <a:p>
            <a:pPr marL="0" lvl="0" indent="0" algn="ctr" rtl="0">
              <a:spcBef>
                <a:spcPts val="0"/>
              </a:spcBef>
              <a:spcAft>
                <a:spcPts val="0"/>
              </a:spcAft>
              <a:buNone/>
            </a:pPr>
            <a:r>
              <a:rPr lang="zh-TW"/>
              <a:t>指導老師:曾士桓</a:t>
            </a:r>
            <a:endParaRPr/>
          </a:p>
          <a:p>
            <a:pPr marL="0" lvl="0" indent="0" algn="l" rtl="0">
              <a:spcBef>
                <a:spcPts val="0"/>
              </a:spcBef>
              <a:spcAft>
                <a:spcPts val="0"/>
              </a:spcAft>
              <a:buNone/>
            </a:pPr>
            <a:endParaRPr/>
          </a:p>
        </p:txBody>
      </p:sp>
      <p:sp>
        <p:nvSpPr>
          <p:cNvPr id="279" name="Google Shape;279;p13"/>
          <p:cNvSpPr txBox="1"/>
          <p:nvPr/>
        </p:nvSpPr>
        <p:spPr>
          <a:xfrm>
            <a:off x="2283450" y="2201350"/>
            <a:ext cx="4577100" cy="6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2400">
                <a:solidFill>
                  <a:srgbClr val="FFFFFF"/>
                </a:solidFill>
                <a:latin typeface="Nunito"/>
                <a:ea typeface="Nunito"/>
                <a:cs typeface="Nunito"/>
                <a:sym typeface="Nunito"/>
              </a:rPr>
              <a:t>專案報告:健康與費用管理APP</a:t>
            </a:r>
            <a:endParaRPr sz="2400">
              <a:solidFill>
                <a:srgbClr val="FFFFFF"/>
              </a:solidFill>
              <a:latin typeface="Nunito"/>
              <a:ea typeface="Nunito"/>
              <a:cs typeface="Nunito"/>
              <a:sym typeface="Nuni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2"/>
          <p:cNvSpPr txBox="1">
            <a:spLocks noGrp="1"/>
          </p:cNvSpPr>
          <p:nvPr>
            <p:ph type="title"/>
          </p:nvPr>
        </p:nvSpPr>
        <p:spPr>
          <a:xfrm>
            <a:off x="1303800" y="762650"/>
            <a:ext cx="70305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t>任務規劃</a:t>
            </a:r>
            <a:endParaRPr sz="3200" dirty="0"/>
          </a:p>
        </p:txBody>
      </p:sp>
      <p:sp>
        <p:nvSpPr>
          <p:cNvPr id="341" name="Google Shape;341;p22"/>
          <p:cNvSpPr txBox="1">
            <a:spLocks noGrp="1"/>
          </p:cNvSpPr>
          <p:nvPr>
            <p:ph type="body" idx="1"/>
          </p:nvPr>
        </p:nvSpPr>
        <p:spPr>
          <a:xfrm>
            <a:off x="1303800" y="1255575"/>
            <a:ext cx="7030500" cy="3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600" dirty="0"/>
              <a:t>報告整合</a:t>
            </a:r>
            <a:endParaRPr sz="16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zh-TW" sz="1600" dirty="0"/>
              <a:t>資料收集</a:t>
            </a:r>
            <a:endParaRPr sz="16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342" name="Google Shape;342;p22"/>
          <p:cNvPicPr preferRelativeResize="0"/>
          <p:nvPr/>
        </p:nvPicPr>
        <p:blipFill>
          <a:blip r:embed="rId3">
            <a:alphaModFix/>
          </a:blip>
          <a:stretch>
            <a:fillRect/>
          </a:stretch>
        </p:blipFill>
        <p:spPr>
          <a:xfrm>
            <a:off x="1405372" y="1608772"/>
            <a:ext cx="6651499" cy="1270850"/>
          </a:xfrm>
          <a:prstGeom prst="rect">
            <a:avLst/>
          </a:prstGeom>
          <a:noFill/>
          <a:ln>
            <a:noFill/>
          </a:ln>
        </p:spPr>
      </p:pic>
      <p:pic>
        <p:nvPicPr>
          <p:cNvPr id="343" name="Google Shape;343;p22"/>
          <p:cNvPicPr preferRelativeResize="0"/>
          <p:nvPr/>
        </p:nvPicPr>
        <p:blipFill>
          <a:blip r:embed="rId4">
            <a:alphaModFix/>
          </a:blip>
          <a:stretch>
            <a:fillRect/>
          </a:stretch>
        </p:blipFill>
        <p:spPr>
          <a:xfrm>
            <a:off x="1405371" y="3453446"/>
            <a:ext cx="6651499" cy="1290033"/>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t>時程規劃</a:t>
            </a:r>
            <a:endParaRPr sz="3200" dirty="0"/>
          </a:p>
        </p:txBody>
      </p:sp>
      <p:sp>
        <p:nvSpPr>
          <p:cNvPr id="349" name="Google Shape;349;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50" name="Google Shape;350;p23">
            <a:hlinkClick r:id="rId3"/>
          </p:cNvPr>
          <p:cNvPicPr preferRelativeResize="0"/>
          <p:nvPr/>
        </p:nvPicPr>
        <p:blipFill>
          <a:blip r:embed="rId4">
            <a:alphaModFix/>
          </a:blip>
          <a:stretch>
            <a:fillRect/>
          </a:stretch>
        </p:blipFill>
        <p:spPr>
          <a:xfrm>
            <a:off x="898950" y="1301905"/>
            <a:ext cx="7840199" cy="368877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4"/>
          <p:cNvSpPr txBox="1">
            <a:spLocks noGrp="1"/>
          </p:cNvSpPr>
          <p:nvPr>
            <p:ph type="title"/>
          </p:nvPr>
        </p:nvSpPr>
        <p:spPr>
          <a:xfrm>
            <a:off x="1303800" y="741250"/>
            <a:ext cx="7030500" cy="62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b="0" dirty="0" smtClean="0">
                <a:solidFill>
                  <a:srgbClr val="000000"/>
                </a:solidFill>
                <a:latin typeface="Trebuchet MS"/>
                <a:ea typeface="Trebuchet MS"/>
                <a:cs typeface="Trebuchet MS"/>
                <a:sym typeface="Trebuchet MS"/>
              </a:rPr>
              <a:t>資源要求</a:t>
            </a:r>
            <a:endParaRPr sz="2000" dirty="0"/>
          </a:p>
        </p:txBody>
      </p:sp>
      <p:sp>
        <p:nvSpPr>
          <p:cNvPr id="356" name="Google Shape;356;p24"/>
          <p:cNvSpPr txBox="1">
            <a:spLocks noGrp="1"/>
          </p:cNvSpPr>
          <p:nvPr>
            <p:ph type="body" idx="1"/>
          </p:nvPr>
        </p:nvSpPr>
        <p:spPr>
          <a:xfrm>
            <a:off x="1303800" y="1362550"/>
            <a:ext cx="7030500" cy="31692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zh-TW" sz="2400" dirty="0" smtClean="0">
                <a:solidFill>
                  <a:srgbClr val="000000"/>
                </a:solidFill>
                <a:latin typeface="Arial"/>
                <a:ea typeface="Arial"/>
                <a:cs typeface="Arial"/>
                <a:sym typeface="Arial"/>
              </a:rPr>
              <a:t>•</a:t>
            </a:r>
            <a:r>
              <a:rPr lang="zh-TW" altLang="en-US" sz="2400" dirty="0" smtClean="0">
                <a:solidFill>
                  <a:srgbClr val="000000"/>
                </a:solidFill>
                <a:latin typeface="Arial"/>
                <a:ea typeface="Arial"/>
                <a:cs typeface="Arial"/>
                <a:sym typeface="Arial"/>
              </a:rPr>
              <a:t>工具</a:t>
            </a:r>
            <a:r>
              <a:rPr lang="zh-TW" sz="2400" dirty="0" smtClean="0">
                <a:solidFill>
                  <a:srgbClr val="000000"/>
                </a:solidFill>
                <a:latin typeface="Arial"/>
                <a:ea typeface="Arial"/>
                <a:cs typeface="Arial"/>
                <a:sym typeface="Arial"/>
              </a:rPr>
              <a:t>：</a:t>
            </a:r>
            <a:endParaRPr sz="2400" dirty="0">
              <a:solidFill>
                <a:srgbClr val="000000"/>
              </a:solidFill>
              <a:latin typeface="Arial"/>
              <a:ea typeface="Arial"/>
              <a:cs typeface="Arial"/>
              <a:sym typeface="Arial"/>
            </a:endParaRPr>
          </a:p>
          <a:p>
            <a:pPr marL="0" lvl="0" indent="0" algn="l" rtl="0">
              <a:spcBef>
                <a:spcPts val="700"/>
              </a:spcBef>
              <a:spcAft>
                <a:spcPts val="0"/>
              </a:spcAft>
              <a:buNone/>
            </a:pPr>
            <a:r>
              <a:rPr lang="zh-TW" sz="2400" dirty="0">
                <a:solidFill>
                  <a:srgbClr val="000000"/>
                </a:solidFill>
                <a:latin typeface="Arial"/>
                <a:ea typeface="Arial"/>
                <a:cs typeface="Arial"/>
                <a:sym typeface="Arial"/>
              </a:rPr>
              <a:t> -Untitled Diagram，Asana，GanttProject</a:t>
            </a:r>
            <a:endParaRPr sz="2400" dirty="0">
              <a:solidFill>
                <a:srgbClr val="000000"/>
              </a:solidFill>
              <a:latin typeface="Arial"/>
              <a:ea typeface="Arial"/>
              <a:cs typeface="Arial"/>
              <a:sym typeface="Arial"/>
            </a:endParaRPr>
          </a:p>
          <a:p>
            <a:pPr marL="0" lvl="0" indent="0" algn="l" rtl="0">
              <a:spcBef>
                <a:spcPts val="0"/>
              </a:spcBef>
              <a:spcAft>
                <a:spcPts val="1600"/>
              </a:spcAft>
              <a:buNone/>
            </a:pPr>
            <a:endParaRPr lang="en-US" altLang="zh-TW" sz="2400" dirty="0" smtClean="0">
              <a:solidFill>
                <a:srgbClr val="000000"/>
              </a:solidFill>
              <a:latin typeface="Arial"/>
              <a:ea typeface="Arial"/>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648500"/>
            <a:ext cx="6087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t>目錄</a:t>
            </a:r>
            <a:endParaRPr dirty="0"/>
          </a:p>
          <a:p>
            <a:pPr marL="0" lvl="0" indent="0" algn="l" rtl="0">
              <a:spcBef>
                <a:spcPts val="0"/>
              </a:spcBef>
              <a:spcAft>
                <a:spcPts val="0"/>
              </a:spcAft>
              <a:buNone/>
            </a:pPr>
            <a:endParaRPr dirty="0"/>
          </a:p>
        </p:txBody>
      </p:sp>
      <p:sp>
        <p:nvSpPr>
          <p:cNvPr id="285" name="Google Shape;285;p14"/>
          <p:cNvSpPr txBox="1">
            <a:spLocks noGrp="1"/>
          </p:cNvSpPr>
          <p:nvPr>
            <p:ph type="body" idx="1"/>
          </p:nvPr>
        </p:nvSpPr>
        <p:spPr>
          <a:xfrm>
            <a:off x="1303800" y="1545050"/>
            <a:ext cx="7030500" cy="2986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zh-TW" sz="2000" dirty="0"/>
              <a:t>動機與目的</a:t>
            </a:r>
            <a:endParaRPr sz="2000" dirty="0"/>
          </a:p>
          <a:p>
            <a:pPr marL="457200" lvl="0" indent="-317500" algn="l" rtl="0">
              <a:spcBef>
                <a:spcPts val="0"/>
              </a:spcBef>
              <a:spcAft>
                <a:spcPts val="0"/>
              </a:spcAft>
              <a:buSzPts val="1400"/>
              <a:buChar char="●"/>
            </a:pPr>
            <a:r>
              <a:rPr lang="zh-TW" sz="2000" dirty="0"/>
              <a:t>需求分析</a:t>
            </a:r>
            <a:endParaRPr sz="2000" dirty="0"/>
          </a:p>
          <a:p>
            <a:pPr marL="457200" lvl="0" indent="-317500" algn="l" rtl="0">
              <a:spcBef>
                <a:spcPts val="0"/>
              </a:spcBef>
              <a:spcAft>
                <a:spcPts val="0"/>
              </a:spcAft>
              <a:buSzPts val="1400"/>
              <a:buChar char="●"/>
            </a:pPr>
            <a:r>
              <a:rPr lang="zh-TW" sz="2000" dirty="0"/>
              <a:t>系統架構圖</a:t>
            </a:r>
            <a:endParaRPr sz="2000" dirty="0"/>
          </a:p>
          <a:p>
            <a:pPr marL="457200" lvl="0" indent="-317500" algn="l" rtl="0">
              <a:spcBef>
                <a:spcPts val="0"/>
              </a:spcBef>
              <a:spcAft>
                <a:spcPts val="0"/>
              </a:spcAft>
              <a:buSzPts val="1400"/>
              <a:buChar char="●"/>
            </a:pPr>
            <a:r>
              <a:rPr lang="zh-TW" sz="2000" dirty="0"/>
              <a:t>功能架構圖</a:t>
            </a:r>
            <a:endParaRPr sz="2000" dirty="0"/>
          </a:p>
          <a:p>
            <a:pPr marL="457200" lvl="0" indent="-317500" algn="l" rtl="0">
              <a:spcBef>
                <a:spcPts val="0"/>
              </a:spcBef>
              <a:spcAft>
                <a:spcPts val="0"/>
              </a:spcAft>
              <a:buSzPts val="1400"/>
              <a:buChar char="●"/>
            </a:pPr>
            <a:r>
              <a:rPr lang="zh-TW" sz="2000" dirty="0"/>
              <a:t>任務規劃</a:t>
            </a:r>
            <a:endParaRPr sz="2000" dirty="0"/>
          </a:p>
          <a:p>
            <a:pPr marL="457200" lvl="0" indent="-317500" algn="l" rtl="0">
              <a:spcBef>
                <a:spcPts val="0"/>
              </a:spcBef>
              <a:spcAft>
                <a:spcPts val="0"/>
              </a:spcAft>
              <a:buSzPts val="1400"/>
              <a:buChar char="●"/>
            </a:pPr>
            <a:r>
              <a:rPr lang="zh-TW" sz="2000" dirty="0"/>
              <a:t>時程</a:t>
            </a:r>
            <a:r>
              <a:rPr lang="zh-TW" sz="2000" dirty="0" smtClean="0"/>
              <a:t>規劃</a:t>
            </a:r>
            <a:endParaRPr lang="en-US" altLang="zh-TW" sz="2000" dirty="0" smtClean="0"/>
          </a:p>
          <a:p>
            <a:pPr lvl="0" indent="-317500">
              <a:buSzPts val="1400"/>
            </a:pPr>
            <a:r>
              <a:rPr lang="zh-TW" altLang="en-US" sz="2000" dirty="0">
                <a:sym typeface="Trebuchet MS"/>
              </a:rPr>
              <a:t>資源要求</a:t>
            </a:r>
            <a:endParaRPr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39475" y="748375"/>
            <a:ext cx="7030500" cy="59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t>動機與目的</a:t>
            </a:r>
            <a:endParaRPr sz="3200" dirty="0"/>
          </a:p>
        </p:txBody>
      </p:sp>
      <p:sp>
        <p:nvSpPr>
          <p:cNvPr id="291" name="Google Shape;291;p15"/>
          <p:cNvSpPr txBox="1">
            <a:spLocks noGrp="1"/>
          </p:cNvSpPr>
          <p:nvPr>
            <p:ph type="body" idx="1"/>
          </p:nvPr>
        </p:nvSpPr>
        <p:spPr>
          <a:xfrm>
            <a:off x="1339475" y="1490975"/>
            <a:ext cx="7030500" cy="29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800" b="1" dirty="0"/>
              <a:t>動機:</a:t>
            </a:r>
            <a:endParaRPr sz="1200" b="1" dirty="0">
              <a:solidFill>
                <a:srgbClr val="000000"/>
              </a:solidFill>
              <a:latin typeface="Arial"/>
              <a:ea typeface="Arial"/>
              <a:cs typeface="Arial"/>
              <a:sym typeface="Arial"/>
            </a:endParaRPr>
          </a:p>
          <a:p>
            <a:pPr marL="0" lvl="0" indent="0" algn="l" rtl="0">
              <a:spcBef>
                <a:spcPts val="0"/>
              </a:spcBef>
              <a:spcAft>
                <a:spcPts val="0"/>
              </a:spcAft>
              <a:buNone/>
            </a:pPr>
            <a:r>
              <a:rPr lang="zh-TW" sz="1200" dirty="0">
                <a:solidFill>
                  <a:srgbClr val="000000"/>
                </a:solidFill>
                <a:latin typeface="Arial"/>
                <a:ea typeface="Arial"/>
                <a:cs typeface="Arial"/>
                <a:sym typeface="Arial"/>
              </a:rPr>
              <a:t>經過調查發現過內外食族比例高達7成</a:t>
            </a:r>
            <a:r>
              <a:rPr lang="zh-TW" sz="1800" dirty="0"/>
              <a:t>，</a:t>
            </a:r>
            <a:r>
              <a:rPr lang="zh-TW" sz="1200" dirty="0">
                <a:solidFill>
                  <a:srgbClr val="000000"/>
                </a:solidFill>
                <a:latin typeface="Arial"/>
                <a:ea typeface="Arial"/>
                <a:cs typeface="Arial"/>
                <a:sym typeface="Arial"/>
              </a:rPr>
              <a:t>究竟如何讓繁忙的現代人</a:t>
            </a:r>
            <a:r>
              <a:rPr lang="zh-TW" sz="1200" dirty="0">
                <a:solidFill>
                  <a:srgbClr val="FF0000"/>
                </a:solidFill>
                <a:latin typeface="Arial"/>
                <a:ea typeface="Arial"/>
                <a:cs typeface="Arial"/>
                <a:sym typeface="Arial"/>
              </a:rPr>
              <a:t>在外吃的省錢又健康</a:t>
            </a:r>
            <a:r>
              <a:rPr lang="zh-TW" sz="1200" dirty="0">
                <a:solidFill>
                  <a:srgbClr val="000000"/>
                </a:solidFill>
                <a:latin typeface="Arial"/>
                <a:ea typeface="Arial"/>
                <a:cs typeface="Arial"/>
                <a:sym typeface="Arial"/>
              </a:rPr>
              <a:t>呢？這是我們想解決的問題。</a:t>
            </a:r>
            <a:endParaRPr sz="1200" dirty="0">
              <a:solidFill>
                <a:srgbClr val="000000"/>
              </a:solidFill>
              <a:latin typeface="Arial"/>
              <a:ea typeface="Arial"/>
              <a:cs typeface="Arial"/>
              <a:sym typeface="Arial"/>
            </a:endParaRPr>
          </a:p>
          <a:p>
            <a:pPr marL="0" lvl="0" indent="0" algn="l" rtl="0">
              <a:spcBef>
                <a:spcPts val="1600"/>
              </a:spcBef>
              <a:spcAft>
                <a:spcPts val="0"/>
              </a:spcAft>
              <a:buNone/>
            </a:pPr>
            <a:endParaRPr sz="1200" dirty="0">
              <a:solidFill>
                <a:srgbClr val="000000"/>
              </a:solidFill>
              <a:latin typeface="Arial"/>
              <a:ea typeface="Arial"/>
              <a:cs typeface="Arial"/>
              <a:sym typeface="Arial"/>
            </a:endParaRPr>
          </a:p>
          <a:p>
            <a:pPr marL="0" lvl="0" indent="0" algn="l" rtl="0">
              <a:spcBef>
                <a:spcPts val="1600"/>
              </a:spcBef>
              <a:spcAft>
                <a:spcPts val="0"/>
              </a:spcAft>
              <a:buNone/>
            </a:pPr>
            <a:r>
              <a:rPr lang="zh-TW" sz="1800" b="1" dirty="0"/>
              <a:t>目的:</a:t>
            </a:r>
            <a:endParaRPr sz="1800" b="1" dirty="0"/>
          </a:p>
          <a:p>
            <a:pPr marL="0" lvl="0" indent="0" algn="l" rtl="0">
              <a:spcBef>
                <a:spcPts val="0"/>
              </a:spcBef>
              <a:spcAft>
                <a:spcPts val="0"/>
              </a:spcAft>
              <a:buNone/>
            </a:pPr>
            <a:r>
              <a:rPr lang="zh-TW" sz="1200" dirty="0">
                <a:solidFill>
                  <a:srgbClr val="000000"/>
                </a:solidFill>
                <a:latin typeface="Arial"/>
                <a:ea typeface="Arial"/>
                <a:cs typeface="Arial"/>
                <a:sym typeface="Arial"/>
              </a:rPr>
              <a:t>讓使用者了解各種食物攝取所吸收的營養成分與熱量及各項運動消耗熱量之間的關係，進而增加對健康的了解程度，並透過在紀錄飲食的</a:t>
            </a:r>
            <a:r>
              <a:rPr lang="zh-TW" sz="1200" dirty="0">
                <a:solidFill>
                  <a:srgbClr val="FF0000"/>
                </a:solidFill>
                <a:latin typeface="Arial"/>
                <a:ea typeface="Arial"/>
                <a:cs typeface="Arial"/>
                <a:sym typeface="Arial"/>
              </a:rPr>
              <a:t>同時記錄花費</a:t>
            </a:r>
            <a:r>
              <a:rPr lang="zh-TW" sz="1200" dirty="0">
                <a:solidFill>
                  <a:srgbClr val="000000"/>
                </a:solidFill>
                <a:latin typeface="Arial"/>
                <a:ea typeface="Arial"/>
                <a:cs typeface="Arial"/>
                <a:sym typeface="Arial"/>
              </a:rPr>
              <a:t>，以便達到</a:t>
            </a:r>
            <a:r>
              <a:rPr lang="zh-TW" sz="1200" dirty="0">
                <a:solidFill>
                  <a:srgbClr val="FF0000"/>
                </a:solidFill>
                <a:latin typeface="Arial"/>
                <a:ea typeface="Arial"/>
                <a:cs typeface="Arial"/>
                <a:sym typeface="Arial"/>
              </a:rPr>
              <a:t>節約開銷與紀錄健康</a:t>
            </a:r>
            <a:r>
              <a:rPr lang="zh-TW" sz="1200" dirty="0">
                <a:solidFill>
                  <a:srgbClr val="000000"/>
                </a:solidFill>
                <a:latin typeface="Arial"/>
                <a:ea typeface="Arial"/>
                <a:cs typeface="Arial"/>
                <a:sym typeface="Arial"/>
              </a:rPr>
              <a:t>的目的</a:t>
            </a:r>
            <a:r>
              <a:rPr lang="zh-TW" sz="1200" dirty="0">
                <a:solidFill>
                  <a:srgbClr val="000000"/>
                </a:solidFill>
                <a:latin typeface="PMingLiu"/>
                <a:ea typeface="PMingLiu"/>
                <a:cs typeface="PMingLiu"/>
                <a:sym typeface="PMingLiu"/>
              </a:rPr>
              <a:t>。</a:t>
            </a:r>
            <a:endParaRPr sz="1200" dirty="0">
              <a:solidFill>
                <a:srgbClr val="000000"/>
              </a:solidFill>
              <a:latin typeface="PMingLiu"/>
              <a:ea typeface="PMingLiu"/>
              <a:cs typeface="PMingLiu"/>
              <a:sym typeface="PMingLiu"/>
            </a:endParaRPr>
          </a:p>
          <a:p>
            <a:pPr marL="0" lvl="0" indent="0" algn="l" rtl="0">
              <a:spcBef>
                <a:spcPts val="1600"/>
              </a:spcBef>
              <a:spcAft>
                <a:spcPts val="0"/>
              </a:spcAft>
              <a:buNone/>
            </a:pPr>
            <a:endParaRPr dirty="0"/>
          </a:p>
          <a:p>
            <a:pPr marL="0" lvl="0" indent="0" algn="l" rtl="0">
              <a:spcBef>
                <a:spcPts val="1600"/>
              </a:spcBef>
              <a:spcAft>
                <a:spcPts val="0"/>
              </a:spcAft>
              <a:buNone/>
            </a:pPr>
            <a:r>
              <a:rPr lang="zh-TW" dirty="0"/>
              <a:t>	</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734125"/>
            <a:ext cx="7030500" cy="5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t>需求分析</a:t>
            </a:r>
            <a:endParaRPr sz="3200" dirty="0"/>
          </a:p>
        </p:txBody>
      </p:sp>
      <p:sp>
        <p:nvSpPr>
          <p:cNvPr id="297" name="Google Shape;297;p16"/>
          <p:cNvSpPr txBox="1">
            <a:spLocks noGrp="1"/>
          </p:cNvSpPr>
          <p:nvPr>
            <p:ph type="body" idx="1"/>
          </p:nvPr>
        </p:nvSpPr>
        <p:spPr>
          <a:xfrm>
            <a:off x="1303800" y="1469575"/>
            <a:ext cx="7030500" cy="306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400" b="1" dirty="0"/>
              <a:t>關於外食族相關議題:</a:t>
            </a:r>
            <a:endParaRPr sz="1400" b="1" dirty="0"/>
          </a:p>
          <a:p>
            <a:pPr marL="0" lvl="0" indent="0" algn="l" rtl="0">
              <a:spcBef>
                <a:spcPts val="0"/>
              </a:spcBef>
              <a:spcAft>
                <a:spcPts val="0"/>
              </a:spcAft>
              <a:buNone/>
            </a:pPr>
            <a:r>
              <a:rPr lang="zh-TW" sz="1200" dirty="0">
                <a:solidFill>
                  <a:srgbClr val="000000"/>
                </a:solidFill>
                <a:latin typeface="Arial"/>
                <a:ea typeface="Arial"/>
                <a:cs typeface="Arial"/>
                <a:sym typeface="Arial"/>
              </a:rPr>
              <a:t>台灣有高達</a:t>
            </a:r>
            <a:r>
              <a:rPr lang="zh-TW" sz="1200" dirty="0">
                <a:solidFill>
                  <a:srgbClr val="FF0000"/>
                </a:solidFill>
                <a:latin typeface="Arial"/>
                <a:ea typeface="Arial"/>
                <a:cs typeface="Arial"/>
                <a:sym typeface="Arial"/>
              </a:rPr>
              <a:t>三分之二</a:t>
            </a:r>
            <a:r>
              <a:rPr lang="zh-TW" sz="1200" dirty="0">
                <a:solidFill>
                  <a:srgbClr val="000000"/>
                </a:solidFill>
                <a:latin typeface="Arial"/>
                <a:ea typeface="Arial"/>
                <a:cs typeface="Arial"/>
                <a:sym typeface="Arial"/>
              </a:rPr>
              <a:t>的人都是習慣性的外食</a:t>
            </a:r>
            <a:r>
              <a:rPr lang="zh-TW" sz="1200" dirty="0" smtClean="0">
                <a:solidFill>
                  <a:srgbClr val="000000"/>
                </a:solidFill>
                <a:latin typeface="Arial"/>
                <a:ea typeface="Arial"/>
                <a:cs typeface="Arial"/>
                <a:sym typeface="Arial"/>
              </a:rPr>
              <a:t>族群</a:t>
            </a:r>
            <a:endParaRPr sz="1200" dirty="0">
              <a:solidFill>
                <a:srgbClr val="000000"/>
              </a:solidFill>
              <a:latin typeface="Arial"/>
              <a:ea typeface="Arial"/>
              <a:cs typeface="Arial"/>
              <a:sym typeface="Arial"/>
            </a:endParaRPr>
          </a:p>
          <a:p>
            <a:pPr marL="0" lvl="0" indent="0" algn="l" rtl="0">
              <a:spcBef>
                <a:spcPts val="0"/>
              </a:spcBef>
              <a:spcAft>
                <a:spcPts val="0"/>
              </a:spcAft>
              <a:buNone/>
            </a:pPr>
            <a:r>
              <a:rPr lang="zh-TW" sz="1200" dirty="0">
                <a:solidFill>
                  <a:srgbClr val="000000"/>
                </a:solidFill>
                <a:latin typeface="Arial"/>
                <a:ea typeface="Arial"/>
                <a:cs typeface="Arial"/>
                <a:sym typeface="Arial"/>
              </a:rPr>
              <a:t>在花費上，將近</a:t>
            </a:r>
            <a:r>
              <a:rPr lang="zh-TW" sz="1200" dirty="0">
                <a:solidFill>
                  <a:srgbClr val="FF0000"/>
                </a:solidFill>
                <a:latin typeface="Arial"/>
                <a:ea typeface="Arial"/>
                <a:cs typeface="Arial"/>
                <a:sym typeface="Arial"/>
              </a:rPr>
              <a:t>二分之一</a:t>
            </a:r>
            <a:r>
              <a:rPr lang="zh-TW" sz="1200" dirty="0">
                <a:solidFill>
                  <a:srgbClr val="000000"/>
                </a:solidFill>
                <a:latin typeface="Arial"/>
                <a:ea typeface="Arial"/>
                <a:cs typeface="Arial"/>
                <a:sym typeface="Arial"/>
              </a:rPr>
              <a:t>的人只願意花70-100</a:t>
            </a:r>
            <a:r>
              <a:rPr lang="zh-TW" sz="1200" dirty="0" smtClean="0">
                <a:solidFill>
                  <a:srgbClr val="000000"/>
                </a:solidFill>
                <a:latin typeface="Arial"/>
                <a:ea typeface="Arial"/>
                <a:cs typeface="Arial"/>
                <a:sym typeface="Arial"/>
              </a:rPr>
              <a:t>塊</a:t>
            </a:r>
            <a:endParaRPr sz="1200" dirty="0">
              <a:solidFill>
                <a:srgbClr val="000000"/>
              </a:solidFill>
              <a:latin typeface="Arial"/>
              <a:ea typeface="Arial"/>
              <a:cs typeface="Arial"/>
              <a:sym typeface="Arial"/>
            </a:endParaRPr>
          </a:p>
          <a:p>
            <a:pPr marL="0" lvl="0" indent="0" algn="l" rtl="0">
              <a:spcBef>
                <a:spcPts val="0"/>
              </a:spcBef>
              <a:spcAft>
                <a:spcPts val="0"/>
              </a:spcAft>
              <a:buNone/>
            </a:pPr>
            <a:r>
              <a:rPr lang="zh-TW" sz="1200" dirty="0">
                <a:solidFill>
                  <a:srgbClr val="000000"/>
                </a:solidFill>
                <a:latin typeface="Arial"/>
                <a:ea typeface="Arial"/>
                <a:cs typeface="Arial"/>
                <a:sym typeface="Arial"/>
              </a:rPr>
              <a:t>在健康上，高達</a:t>
            </a:r>
            <a:r>
              <a:rPr lang="zh-TW" sz="1200" dirty="0">
                <a:solidFill>
                  <a:srgbClr val="FF0000"/>
                </a:solidFill>
                <a:latin typeface="Arial"/>
                <a:ea typeface="Arial"/>
                <a:cs typeface="Arial"/>
                <a:sym typeface="Arial"/>
              </a:rPr>
              <a:t>八成</a:t>
            </a:r>
            <a:r>
              <a:rPr lang="zh-TW" sz="1200" dirty="0">
                <a:solidFill>
                  <a:srgbClr val="000000"/>
                </a:solidFill>
                <a:latin typeface="Arial"/>
                <a:ea typeface="Arial"/>
                <a:cs typeface="Arial"/>
                <a:sym typeface="Arial"/>
              </a:rPr>
              <a:t>以上的人蔬果攝取量未</a:t>
            </a:r>
            <a:r>
              <a:rPr lang="zh-TW" sz="1200" dirty="0" smtClean="0">
                <a:solidFill>
                  <a:srgbClr val="000000"/>
                </a:solidFill>
                <a:latin typeface="Arial"/>
                <a:ea typeface="Arial"/>
                <a:cs typeface="Arial"/>
                <a:sym typeface="Arial"/>
              </a:rPr>
              <a:t>達標</a:t>
            </a:r>
            <a:endParaRPr sz="1200" dirty="0">
              <a:solidFill>
                <a:srgbClr val="000000"/>
              </a:solidFill>
              <a:latin typeface="Arial"/>
              <a:ea typeface="Arial"/>
              <a:cs typeface="Arial"/>
              <a:sym typeface="Arial"/>
            </a:endParaRPr>
          </a:p>
          <a:p>
            <a:pPr marL="0" lvl="0" indent="0" algn="l" rtl="0">
              <a:spcBef>
                <a:spcPts val="0"/>
              </a:spcBef>
              <a:spcAft>
                <a:spcPts val="0"/>
              </a:spcAft>
              <a:buNone/>
            </a:pPr>
            <a:r>
              <a:rPr lang="zh-TW" sz="1200" dirty="0">
                <a:solidFill>
                  <a:srgbClr val="000000"/>
                </a:solidFill>
                <a:latin typeface="Arial"/>
                <a:ea typeface="Arial"/>
                <a:cs typeface="Arial"/>
                <a:sym typeface="Arial"/>
              </a:rPr>
              <a:t>國人每月外食費用成長率為</a:t>
            </a:r>
            <a:r>
              <a:rPr lang="zh-TW" sz="1200" dirty="0">
                <a:solidFill>
                  <a:srgbClr val="FF0000"/>
                </a:solidFill>
                <a:latin typeface="Arial"/>
                <a:ea typeface="Arial"/>
                <a:cs typeface="Arial"/>
                <a:sym typeface="Arial"/>
              </a:rPr>
              <a:t>44%</a:t>
            </a:r>
            <a:r>
              <a:rPr lang="zh-TW" sz="1200" dirty="0">
                <a:solidFill>
                  <a:srgbClr val="000000"/>
                </a:solidFill>
                <a:latin typeface="Arial"/>
                <a:ea typeface="Arial"/>
                <a:cs typeface="Arial"/>
                <a:sym typeface="Arial"/>
              </a:rPr>
              <a:t>，相當於亞太區平均成長率10.59%的</a:t>
            </a:r>
            <a:r>
              <a:rPr lang="zh-TW" sz="1200" dirty="0">
                <a:solidFill>
                  <a:srgbClr val="FF0000"/>
                </a:solidFill>
                <a:latin typeface="Arial"/>
                <a:ea typeface="Arial"/>
                <a:cs typeface="Arial"/>
                <a:sym typeface="Arial"/>
              </a:rPr>
              <a:t>4倍</a:t>
            </a:r>
            <a:r>
              <a:rPr lang="zh-TW" sz="1200" dirty="0" smtClean="0">
                <a:solidFill>
                  <a:srgbClr val="000000"/>
                </a:solidFill>
                <a:latin typeface="Arial"/>
                <a:ea typeface="Arial"/>
                <a:cs typeface="Arial"/>
                <a:sym typeface="Arial"/>
              </a:rPr>
              <a:t>之多</a:t>
            </a:r>
            <a:endParaRPr sz="1200" dirty="0">
              <a:solidFill>
                <a:srgbClr val="000000"/>
              </a:solidFill>
              <a:latin typeface="Arial"/>
              <a:ea typeface="Arial"/>
              <a:cs typeface="Arial"/>
              <a:sym typeface="Arial"/>
            </a:endParaRPr>
          </a:p>
          <a:p>
            <a:pPr marL="0" lvl="0" indent="0" algn="l" rtl="0">
              <a:spcBef>
                <a:spcPts val="0"/>
              </a:spcBef>
              <a:spcAft>
                <a:spcPts val="0"/>
              </a:spcAft>
              <a:buNone/>
            </a:pPr>
            <a:endParaRPr sz="1200" dirty="0">
              <a:solidFill>
                <a:srgbClr val="000000"/>
              </a:solidFill>
              <a:latin typeface="PMingLiu"/>
              <a:ea typeface="PMingLiu"/>
              <a:cs typeface="PMingLiu"/>
              <a:sym typeface="PMingLiu"/>
            </a:endParaRPr>
          </a:p>
          <a:p>
            <a:pPr marL="0" lvl="0" indent="0" algn="l" rtl="0">
              <a:spcBef>
                <a:spcPts val="0"/>
              </a:spcBef>
              <a:spcAft>
                <a:spcPts val="0"/>
              </a:spcAft>
              <a:buNone/>
            </a:pPr>
            <a:endParaRPr sz="1200" dirty="0">
              <a:solidFill>
                <a:srgbClr val="000000"/>
              </a:solidFill>
              <a:latin typeface="PMingLiu"/>
              <a:ea typeface="PMingLiu"/>
              <a:cs typeface="PMingLiu"/>
              <a:sym typeface="PMingLiu"/>
            </a:endParaRPr>
          </a:p>
          <a:p>
            <a:pPr marL="0" lvl="0" indent="0" algn="l" rtl="0">
              <a:spcBef>
                <a:spcPts val="0"/>
              </a:spcBef>
              <a:spcAft>
                <a:spcPts val="0"/>
              </a:spcAft>
              <a:buNone/>
            </a:pPr>
            <a:r>
              <a:rPr lang="zh-TW" sz="1400" b="1" dirty="0"/>
              <a:t>需求分析:</a:t>
            </a:r>
            <a:endParaRPr sz="1400" b="1" dirty="0"/>
          </a:p>
          <a:p>
            <a:pPr marL="0" lvl="0" indent="0" algn="l" rtl="0">
              <a:spcBef>
                <a:spcPts val="0"/>
              </a:spcBef>
              <a:spcAft>
                <a:spcPts val="0"/>
              </a:spcAft>
              <a:buNone/>
            </a:pPr>
            <a:r>
              <a:rPr lang="zh-TW" sz="1200" dirty="0">
                <a:solidFill>
                  <a:srgbClr val="000000"/>
                </a:solidFill>
                <a:latin typeface="Arial"/>
                <a:ea typeface="Arial"/>
                <a:cs typeface="Arial"/>
                <a:sym typeface="Arial"/>
              </a:rPr>
              <a:t>根據上述調查與分析發現在台灣外食族比例年年增加，對於健康的攝取也未達標準，而外食花費也逐漸年年</a:t>
            </a:r>
            <a:r>
              <a:rPr lang="zh-TW" sz="1200" dirty="0" smtClean="0">
                <a:solidFill>
                  <a:srgbClr val="000000"/>
                </a:solidFill>
                <a:latin typeface="Arial"/>
                <a:ea typeface="Arial"/>
                <a:cs typeface="Arial"/>
                <a:sym typeface="Arial"/>
              </a:rPr>
              <a:t>增長</a:t>
            </a:r>
            <a:r>
              <a:rPr lang="zh-TW" altLang="en-US" sz="1200" dirty="0" smtClean="0">
                <a:solidFill>
                  <a:srgbClr val="000000"/>
                </a:solidFill>
                <a:latin typeface="Arial"/>
                <a:ea typeface="Arial"/>
                <a:cs typeface="Arial"/>
                <a:sym typeface="Arial"/>
              </a:rPr>
              <a:t>，</a:t>
            </a:r>
            <a:r>
              <a:rPr lang="zh-TW" sz="1200" dirty="0" smtClean="0">
                <a:solidFill>
                  <a:srgbClr val="000000"/>
                </a:solidFill>
                <a:latin typeface="Arial"/>
                <a:ea typeface="Arial"/>
                <a:cs typeface="Arial"/>
                <a:sym typeface="Arial"/>
              </a:rPr>
              <a:t>針對</a:t>
            </a:r>
            <a:r>
              <a:rPr lang="zh-TW" sz="1200" dirty="0">
                <a:solidFill>
                  <a:srgbClr val="000000"/>
                </a:solidFill>
                <a:latin typeface="Arial"/>
                <a:ea typeface="Arial"/>
                <a:cs typeface="Arial"/>
                <a:sym typeface="Arial"/>
              </a:rPr>
              <a:t>上述</a:t>
            </a:r>
            <a:r>
              <a:rPr lang="zh-TW" sz="1200" dirty="0" smtClean="0">
                <a:solidFill>
                  <a:srgbClr val="000000"/>
                </a:solidFill>
                <a:latin typeface="Arial"/>
                <a:ea typeface="Arial"/>
                <a:cs typeface="Arial"/>
                <a:sym typeface="Arial"/>
              </a:rPr>
              <a:t>情況</a:t>
            </a:r>
            <a:r>
              <a:rPr lang="zh-TW" altLang="en-US" sz="1200" dirty="0" smtClean="0">
                <a:solidFill>
                  <a:srgbClr val="000000"/>
                </a:solidFill>
                <a:latin typeface="Arial"/>
                <a:ea typeface="Arial"/>
                <a:cs typeface="Arial"/>
                <a:sym typeface="Arial"/>
              </a:rPr>
              <a:t>，</a:t>
            </a:r>
            <a:r>
              <a:rPr lang="zh-TW" sz="1200" dirty="0" smtClean="0">
                <a:solidFill>
                  <a:srgbClr val="000000"/>
                </a:solidFill>
                <a:latin typeface="Arial"/>
                <a:ea typeface="Arial"/>
                <a:cs typeface="Arial"/>
                <a:sym typeface="Arial"/>
              </a:rPr>
              <a:t>我們</a:t>
            </a:r>
            <a:r>
              <a:rPr lang="zh-TW" sz="1200" dirty="0">
                <a:solidFill>
                  <a:srgbClr val="000000"/>
                </a:solidFill>
                <a:latin typeface="Arial"/>
                <a:ea typeface="Arial"/>
                <a:cs typeface="Arial"/>
                <a:sym typeface="Arial"/>
              </a:rPr>
              <a:t>認為外食族有必要加強對於</a:t>
            </a:r>
            <a:r>
              <a:rPr lang="zh-TW" sz="1200" dirty="0">
                <a:solidFill>
                  <a:srgbClr val="FF0000"/>
                </a:solidFill>
                <a:latin typeface="Arial"/>
                <a:ea typeface="Arial"/>
                <a:cs typeface="Arial"/>
                <a:sym typeface="Arial"/>
              </a:rPr>
              <a:t>飲食健康的觀念</a:t>
            </a:r>
            <a:r>
              <a:rPr lang="zh-TW" sz="1200" dirty="0">
                <a:solidFill>
                  <a:srgbClr val="000000"/>
                </a:solidFill>
                <a:latin typeface="Arial"/>
                <a:ea typeface="Arial"/>
                <a:cs typeface="Arial"/>
                <a:sym typeface="Arial"/>
              </a:rPr>
              <a:t>及</a:t>
            </a:r>
            <a:r>
              <a:rPr lang="zh-TW" sz="1200" dirty="0">
                <a:solidFill>
                  <a:srgbClr val="FF0000"/>
                </a:solidFill>
                <a:latin typeface="Arial"/>
                <a:ea typeface="Arial"/>
                <a:cs typeface="Arial"/>
                <a:sym typeface="Arial"/>
              </a:rPr>
              <a:t>控管外食所造成的</a:t>
            </a:r>
            <a:r>
              <a:rPr lang="zh-TW" sz="1200" dirty="0" smtClean="0">
                <a:solidFill>
                  <a:srgbClr val="FF0000"/>
                </a:solidFill>
                <a:latin typeface="Arial"/>
                <a:ea typeface="Arial"/>
                <a:cs typeface="Arial"/>
                <a:sym typeface="Arial"/>
              </a:rPr>
              <a:t>花費</a:t>
            </a:r>
            <a:r>
              <a:rPr lang="zh-TW" altLang="en-US" sz="1200" dirty="0" smtClean="0">
                <a:solidFill>
                  <a:srgbClr val="FF0000"/>
                </a:solidFill>
                <a:latin typeface="Arial"/>
                <a:ea typeface="Arial"/>
                <a:cs typeface="Arial"/>
                <a:sym typeface="Arial"/>
              </a:rPr>
              <a:t>。</a:t>
            </a:r>
            <a:endParaRPr sz="1200" dirty="0">
              <a:solidFill>
                <a:srgbClr val="FF0000"/>
              </a:solidFill>
              <a:latin typeface="Arial"/>
              <a:ea typeface="Arial"/>
              <a:cs typeface="Arial"/>
              <a:sym typeface="Arial"/>
            </a:endParaRPr>
          </a:p>
          <a:p>
            <a:pPr marL="0" lvl="0" indent="0" algn="l" rtl="0">
              <a:spcBef>
                <a:spcPts val="1600"/>
              </a:spcBef>
              <a:spcAft>
                <a:spcPts val="1600"/>
              </a:spcAft>
              <a:buNone/>
            </a:pPr>
            <a:endParaRPr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734125"/>
            <a:ext cx="7030500" cy="5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t>需求分析</a:t>
            </a:r>
            <a:endParaRPr sz="3200" dirty="0"/>
          </a:p>
        </p:txBody>
      </p:sp>
      <p:sp>
        <p:nvSpPr>
          <p:cNvPr id="303" name="Google Shape;303;p17"/>
          <p:cNvSpPr txBox="1">
            <a:spLocks noGrp="1"/>
          </p:cNvSpPr>
          <p:nvPr>
            <p:ph type="body" idx="1"/>
          </p:nvPr>
        </p:nvSpPr>
        <p:spPr>
          <a:xfrm>
            <a:off x="1303800" y="1469575"/>
            <a:ext cx="7030500" cy="367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600" b="1" dirty="0"/>
              <a:t>功能需求</a:t>
            </a:r>
            <a:r>
              <a:rPr lang="zh-TW" sz="1600" b="1" dirty="0" smtClean="0"/>
              <a:t>:</a:t>
            </a:r>
            <a:endParaRPr sz="1600" b="1" dirty="0"/>
          </a:p>
        </p:txBody>
      </p:sp>
      <p:graphicFrame>
        <p:nvGraphicFramePr>
          <p:cNvPr id="2" name="表格 1"/>
          <p:cNvGraphicFramePr>
            <a:graphicFrameLocks noGrp="1"/>
          </p:cNvGraphicFramePr>
          <p:nvPr>
            <p:extLst>
              <p:ext uri="{D42A27DB-BD31-4B8C-83A1-F6EECF244321}">
                <p14:modId xmlns:p14="http://schemas.microsoft.com/office/powerpoint/2010/main" val="850016879"/>
              </p:ext>
            </p:extLst>
          </p:nvPr>
        </p:nvGraphicFramePr>
        <p:xfrm>
          <a:off x="4819050" y="516887"/>
          <a:ext cx="3158949" cy="4028480"/>
        </p:xfrm>
        <a:graphic>
          <a:graphicData uri="http://schemas.openxmlformats.org/drawingml/2006/table">
            <a:tbl>
              <a:tblPr>
                <a:tableStyleId>{073A0DAA-6AF3-43AB-8588-CEC1D06C72B9}</a:tableStyleId>
              </a:tblPr>
              <a:tblGrid>
                <a:gridCol w="756831"/>
                <a:gridCol w="2402118"/>
              </a:tblGrid>
              <a:tr h="319168">
                <a:tc>
                  <a:txBody>
                    <a:bodyPr/>
                    <a:lstStyle/>
                    <a:p>
                      <a:pPr>
                        <a:spcAft>
                          <a:spcPts val="0"/>
                        </a:spcAft>
                      </a:pPr>
                      <a:r>
                        <a:rPr lang="zh-TW" sz="1000" b="1" dirty="0">
                          <a:solidFill>
                            <a:sysClr val="windowText" lastClr="000000"/>
                          </a:solidFill>
                          <a:effectLst/>
                        </a:rPr>
                        <a:t>功能名稱 </a:t>
                      </a:r>
                      <a:endParaRPr lang="zh-TW" sz="1000" b="1" dirty="0">
                        <a:solidFill>
                          <a:sysClr val="windowText" lastClr="000000"/>
                        </a:solidFill>
                        <a:effectLst/>
                        <a:latin typeface="Times New Roman" panose="02020603050405020304" pitchFamily="18" charset="0"/>
                        <a:ea typeface="新細明體" panose="02020500000000000000" pitchFamily="18" charset="-120"/>
                      </a:endParaRPr>
                    </a:p>
                  </a:txBody>
                  <a:tcPr marL="61889" marR="61889" marT="61889" marB="61889">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spcAft>
                          <a:spcPts val="0"/>
                        </a:spcAft>
                      </a:pPr>
                      <a:r>
                        <a:rPr lang="zh-TW" sz="1000" b="1" dirty="0">
                          <a:solidFill>
                            <a:sysClr val="windowText" lastClr="000000"/>
                          </a:solidFill>
                          <a:effectLst/>
                        </a:rPr>
                        <a:t>功能說明</a:t>
                      </a:r>
                      <a:endParaRPr lang="zh-TW" sz="1000" b="1" dirty="0">
                        <a:solidFill>
                          <a:sysClr val="windowText" lastClr="000000"/>
                        </a:solidFill>
                        <a:effectLst/>
                        <a:latin typeface="Times New Roman" panose="02020603050405020304" pitchFamily="18" charset="0"/>
                        <a:ea typeface="新細明體" panose="02020500000000000000" pitchFamily="18" charset="-120"/>
                      </a:endParaRPr>
                    </a:p>
                  </a:txBody>
                  <a:tcPr marL="61889" marR="61889" marT="61889" marB="61889">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r>
              <a:tr h="847536">
                <a:tc>
                  <a:txBody>
                    <a:bodyPr/>
                    <a:lstStyle/>
                    <a:p>
                      <a:pPr>
                        <a:spcAft>
                          <a:spcPts val="0"/>
                        </a:spcAft>
                      </a:pPr>
                      <a:r>
                        <a:rPr lang="zh-TW" sz="1000" b="1" dirty="0">
                          <a:solidFill>
                            <a:sysClr val="windowText" lastClr="000000"/>
                          </a:solidFill>
                          <a:effectLst/>
                        </a:rPr>
                        <a:t>今日體重</a:t>
                      </a:r>
                      <a:endParaRPr lang="zh-TW" sz="1000" b="1" dirty="0">
                        <a:solidFill>
                          <a:sysClr val="windowText" lastClr="000000"/>
                        </a:solidFill>
                        <a:effectLst/>
                        <a:latin typeface="Times New Roman" panose="02020603050405020304" pitchFamily="18" charset="0"/>
                        <a:ea typeface="新細明體" panose="02020500000000000000" pitchFamily="18" charset="-120"/>
                      </a:endParaRPr>
                    </a:p>
                  </a:txBody>
                  <a:tcPr marL="61889" marR="61889" marT="61889" marB="61889">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spcAft>
                          <a:spcPts val="0"/>
                        </a:spcAft>
                      </a:pPr>
                      <a:r>
                        <a:rPr lang="zh-TW" sz="1000" b="1" dirty="0">
                          <a:solidFill>
                            <a:sysClr val="windowText" lastClr="000000"/>
                          </a:solidFill>
                          <a:effectLst/>
                        </a:rPr>
                        <a:t>提供本日已輸入資料之統計數字，並</a:t>
                      </a:r>
                      <a:r>
                        <a:rPr lang="zh-TW" sz="1000" b="1" dirty="0" smtClean="0">
                          <a:solidFill>
                            <a:sysClr val="windowText" lastClr="000000"/>
                          </a:solidFill>
                          <a:effectLst/>
                        </a:rPr>
                        <a:t>顯示</a:t>
                      </a:r>
                      <a:r>
                        <a:rPr lang="zh-TW" altLang="zh-TW" sz="1000" b="1" i="0" u="none" strike="noStrike" cap="none" dirty="0" smtClean="0">
                          <a:solidFill>
                            <a:sysClr val="windowText" lastClr="000000"/>
                          </a:solidFill>
                          <a:effectLst/>
                          <a:latin typeface="+mn-lt"/>
                          <a:ea typeface="+mn-ea"/>
                          <a:cs typeface="+mn-cs"/>
                          <a:sym typeface="Arial"/>
                        </a:rPr>
                        <a:t>卡路里、營養素</a:t>
                      </a:r>
                      <a:r>
                        <a:rPr lang="zh-TW" sz="1000" b="1" dirty="0" smtClean="0">
                          <a:solidFill>
                            <a:sysClr val="windowText" lastClr="000000"/>
                          </a:solidFill>
                          <a:effectLst/>
                        </a:rPr>
                        <a:t>、</a:t>
                      </a:r>
                      <a:r>
                        <a:rPr lang="zh-TW" sz="1000" b="1" dirty="0">
                          <a:solidFill>
                            <a:sysClr val="windowText" lastClr="000000"/>
                          </a:solidFill>
                          <a:effectLst/>
                        </a:rPr>
                        <a:t>離目標距離，藉由使用者輸入之個人資料透過計算得到使用者欲知的</a:t>
                      </a:r>
                      <a:r>
                        <a:rPr lang="zh-TW" sz="1000" b="1" dirty="0" smtClean="0">
                          <a:solidFill>
                            <a:sysClr val="windowText" lastClr="000000"/>
                          </a:solidFill>
                          <a:effectLst/>
                        </a:rPr>
                        <a:t>訊息</a:t>
                      </a:r>
                      <a:r>
                        <a:rPr lang="zh-TW" sz="1000" b="1" dirty="0">
                          <a:solidFill>
                            <a:sysClr val="windowText" lastClr="000000"/>
                          </a:solidFill>
                          <a:effectLst/>
                        </a:rPr>
                        <a:t>。</a:t>
                      </a:r>
                      <a:endParaRPr lang="zh-TW" sz="1000" b="1" dirty="0">
                        <a:solidFill>
                          <a:sysClr val="windowText" lastClr="000000"/>
                        </a:solidFill>
                        <a:effectLst/>
                        <a:latin typeface="Times New Roman" panose="02020603050405020304" pitchFamily="18" charset="0"/>
                        <a:ea typeface="新細明體" panose="02020500000000000000" pitchFamily="18" charset="-120"/>
                      </a:endParaRPr>
                    </a:p>
                  </a:txBody>
                  <a:tcPr marL="61889" marR="61889" marT="61889" marB="61889">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r>
              <a:tr h="1023659">
                <a:tc>
                  <a:txBody>
                    <a:bodyPr/>
                    <a:lstStyle/>
                    <a:p>
                      <a:pPr>
                        <a:spcAft>
                          <a:spcPts val="0"/>
                        </a:spcAft>
                      </a:pPr>
                      <a:r>
                        <a:rPr lang="zh-TW" sz="1000" b="1" dirty="0">
                          <a:solidFill>
                            <a:sysClr val="windowText" lastClr="000000"/>
                          </a:solidFill>
                          <a:effectLst/>
                        </a:rPr>
                        <a:t>紀錄</a:t>
                      </a:r>
                      <a:endParaRPr lang="zh-TW" sz="1000" b="1" dirty="0">
                        <a:solidFill>
                          <a:sysClr val="windowText" lastClr="000000"/>
                        </a:solidFill>
                        <a:effectLst/>
                        <a:latin typeface="Times New Roman" panose="02020603050405020304" pitchFamily="18" charset="0"/>
                        <a:ea typeface="新細明體" panose="02020500000000000000" pitchFamily="18" charset="-120"/>
                      </a:endParaRPr>
                    </a:p>
                  </a:txBody>
                  <a:tcPr marL="61889" marR="61889" marT="61889" marB="61889">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spcAft>
                          <a:spcPts val="0"/>
                        </a:spcAft>
                      </a:pPr>
                      <a:r>
                        <a:rPr lang="zh-TW" sz="1000" b="1" dirty="0">
                          <a:solidFill>
                            <a:sysClr val="windowText" lastClr="000000"/>
                          </a:solidFill>
                          <a:effectLst/>
                        </a:rPr>
                        <a:t>新增紀錄：新增一筆記錄到資料庫中，在本日資訊以及歷史資訊中瀏覽。</a:t>
                      </a:r>
                    </a:p>
                    <a:p>
                      <a:pPr>
                        <a:spcAft>
                          <a:spcPts val="0"/>
                        </a:spcAft>
                      </a:pPr>
                      <a:r>
                        <a:rPr lang="en-US" sz="1000" b="1" dirty="0">
                          <a:solidFill>
                            <a:sysClr val="windowText" lastClr="000000"/>
                          </a:solidFill>
                          <a:effectLst/>
                        </a:rPr>
                        <a:t> </a:t>
                      </a:r>
                      <a:r>
                        <a:rPr lang="zh-TW" sz="1000" b="1" dirty="0">
                          <a:solidFill>
                            <a:sysClr val="windowText" lastClr="000000"/>
                          </a:solidFill>
                          <a:effectLst/>
                        </a:rPr>
                        <a:t>刪除紀錄：刪除一筆資料庫中已經儲存的卡路里紀錄。</a:t>
                      </a:r>
                      <a:endParaRPr lang="zh-TW" sz="1000" b="1" dirty="0">
                        <a:solidFill>
                          <a:sysClr val="windowText" lastClr="000000"/>
                        </a:solidFill>
                        <a:effectLst/>
                        <a:latin typeface="Times New Roman" panose="02020603050405020304" pitchFamily="18" charset="0"/>
                        <a:ea typeface="新細明體" panose="02020500000000000000" pitchFamily="18" charset="-120"/>
                      </a:endParaRPr>
                    </a:p>
                  </a:txBody>
                  <a:tcPr marL="61889" marR="61889" marT="61889" marB="61889">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r>
              <a:tr h="671413">
                <a:tc>
                  <a:txBody>
                    <a:bodyPr/>
                    <a:lstStyle/>
                    <a:p>
                      <a:pPr>
                        <a:spcAft>
                          <a:spcPts val="0"/>
                        </a:spcAft>
                      </a:pPr>
                      <a:r>
                        <a:rPr lang="zh-TW" sz="1000" b="1" dirty="0">
                          <a:solidFill>
                            <a:sysClr val="windowText" lastClr="000000"/>
                          </a:solidFill>
                          <a:effectLst/>
                        </a:rPr>
                        <a:t>歷史資訊</a:t>
                      </a:r>
                      <a:endParaRPr lang="zh-TW" sz="1000" b="1" dirty="0">
                        <a:solidFill>
                          <a:sysClr val="windowText" lastClr="000000"/>
                        </a:solidFill>
                        <a:effectLst/>
                        <a:latin typeface="Times New Roman" panose="02020603050405020304" pitchFamily="18" charset="0"/>
                        <a:ea typeface="新細明體" panose="02020500000000000000" pitchFamily="18" charset="-120"/>
                      </a:endParaRPr>
                    </a:p>
                  </a:txBody>
                  <a:tcPr marL="61889" marR="61889" marT="61889" marB="61889">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spcAft>
                          <a:spcPts val="0"/>
                        </a:spcAft>
                      </a:pPr>
                      <a:r>
                        <a:rPr lang="zh-TW" sz="1000" b="1" dirty="0">
                          <a:solidFill>
                            <a:sysClr val="windowText" lastClr="000000"/>
                          </a:solidFill>
                          <a:effectLst/>
                        </a:rPr>
                        <a:t>提供使用者查詢以往攝取過的</a:t>
                      </a:r>
                      <a:r>
                        <a:rPr lang="zh-TW" sz="1000" b="1" dirty="0" smtClean="0">
                          <a:solidFill>
                            <a:sysClr val="windowText" lastClr="000000"/>
                          </a:solidFill>
                          <a:effectLst/>
                        </a:rPr>
                        <a:t>食物</a:t>
                      </a:r>
                      <a:r>
                        <a:rPr lang="zh-TW" altLang="en-US" sz="1000" b="1" dirty="0" smtClean="0">
                          <a:solidFill>
                            <a:sysClr val="windowText" lastClr="000000"/>
                          </a:solidFill>
                          <a:effectLst/>
                        </a:rPr>
                        <a:t>及花費</a:t>
                      </a:r>
                      <a:r>
                        <a:rPr lang="zh-TW" sz="1000" b="1" dirty="0" smtClean="0">
                          <a:solidFill>
                            <a:sysClr val="windowText" lastClr="000000"/>
                          </a:solidFill>
                          <a:effectLst/>
                        </a:rPr>
                        <a:t>紀錄</a:t>
                      </a:r>
                      <a:r>
                        <a:rPr lang="zh-TW" altLang="en-US" sz="1000" b="1" dirty="0" smtClean="0">
                          <a:solidFill>
                            <a:sysClr val="windowText" lastClr="000000"/>
                          </a:solidFill>
                          <a:effectLst/>
                        </a:rPr>
                        <a:t>。</a:t>
                      </a:r>
                      <a:endParaRPr lang="zh-TW" sz="1000" b="1" dirty="0">
                        <a:solidFill>
                          <a:sysClr val="windowText" lastClr="000000"/>
                        </a:solidFill>
                        <a:effectLst/>
                        <a:latin typeface="Times New Roman" panose="02020603050405020304" pitchFamily="18" charset="0"/>
                        <a:ea typeface="新細明體" panose="02020500000000000000" pitchFamily="18" charset="-120"/>
                      </a:endParaRPr>
                    </a:p>
                  </a:txBody>
                  <a:tcPr marL="61889" marR="61889" marT="61889" marB="61889">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r>
              <a:tr h="671413">
                <a:tc>
                  <a:txBody>
                    <a:bodyPr/>
                    <a:lstStyle/>
                    <a:p>
                      <a:pPr>
                        <a:spcAft>
                          <a:spcPts val="0"/>
                        </a:spcAft>
                      </a:pPr>
                      <a:r>
                        <a:rPr lang="zh-TW" sz="1000" b="1" dirty="0">
                          <a:solidFill>
                            <a:sysClr val="windowText" lastClr="000000"/>
                          </a:solidFill>
                          <a:effectLst/>
                        </a:rPr>
                        <a:t>我有多重</a:t>
                      </a:r>
                      <a:endParaRPr lang="zh-TW" sz="1000" b="1" dirty="0">
                        <a:solidFill>
                          <a:sysClr val="windowText" lastClr="000000"/>
                        </a:solidFill>
                        <a:effectLst/>
                        <a:latin typeface="Times New Roman" panose="02020603050405020304" pitchFamily="18" charset="0"/>
                        <a:ea typeface="新細明體" panose="02020500000000000000" pitchFamily="18" charset="-120"/>
                      </a:endParaRPr>
                    </a:p>
                  </a:txBody>
                  <a:tcPr marL="61889" marR="61889" marT="61889" marB="61889">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spcAft>
                          <a:spcPts val="0"/>
                        </a:spcAft>
                      </a:pPr>
                      <a:r>
                        <a:rPr lang="zh-TW" sz="1000" b="1" dirty="0">
                          <a:solidFill>
                            <a:sysClr val="windowText" lastClr="000000"/>
                          </a:solidFill>
                          <a:effectLst/>
                        </a:rPr>
                        <a:t>設定使用者的基本資料資料，可以讓系統計算出使用者的</a:t>
                      </a:r>
                      <a:r>
                        <a:rPr lang="en-US" sz="1000" b="1" dirty="0">
                          <a:solidFill>
                            <a:sysClr val="windowText" lastClr="000000"/>
                          </a:solidFill>
                          <a:effectLst/>
                        </a:rPr>
                        <a:t>BMI</a:t>
                      </a:r>
                      <a:r>
                        <a:rPr lang="zh-TW" sz="1000" b="1" dirty="0">
                          <a:solidFill>
                            <a:sysClr val="windowText" lastClr="000000"/>
                          </a:solidFill>
                          <a:effectLst/>
                        </a:rPr>
                        <a:t>值給使用者了解，進而給予最高卡路里。</a:t>
                      </a:r>
                      <a:endParaRPr lang="zh-TW" sz="1000" b="1" dirty="0">
                        <a:solidFill>
                          <a:sysClr val="windowText" lastClr="000000"/>
                        </a:solidFill>
                        <a:effectLst/>
                        <a:latin typeface="Times New Roman" panose="02020603050405020304" pitchFamily="18" charset="0"/>
                        <a:ea typeface="新細明體" panose="02020500000000000000" pitchFamily="18" charset="-120"/>
                      </a:endParaRPr>
                    </a:p>
                  </a:txBody>
                  <a:tcPr marL="61889" marR="61889" marT="61889" marB="61889">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r>
              <a:tr h="495291">
                <a:tc>
                  <a:txBody>
                    <a:bodyPr/>
                    <a:lstStyle/>
                    <a:p>
                      <a:pPr>
                        <a:spcAft>
                          <a:spcPts val="0"/>
                        </a:spcAft>
                      </a:pPr>
                      <a:r>
                        <a:rPr lang="zh-TW" sz="1000" b="1" dirty="0">
                          <a:solidFill>
                            <a:sysClr val="windowText" lastClr="000000"/>
                          </a:solidFill>
                          <a:effectLst/>
                        </a:rPr>
                        <a:t>金錢花費</a:t>
                      </a:r>
                      <a:endParaRPr lang="zh-TW" sz="1000" b="1" dirty="0">
                        <a:solidFill>
                          <a:sysClr val="windowText" lastClr="000000"/>
                        </a:solidFill>
                        <a:effectLst/>
                        <a:latin typeface="Times New Roman" panose="02020603050405020304" pitchFamily="18" charset="0"/>
                        <a:ea typeface="新細明體" panose="02020500000000000000" pitchFamily="18" charset="-120"/>
                      </a:endParaRPr>
                    </a:p>
                  </a:txBody>
                  <a:tcPr marL="61889" marR="61889" marT="61889" marB="61889">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spcAft>
                          <a:spcPts val="0"/>
                        </a:spcAft>
                      </a:pPr>
                      <a:r>
                        <a:rPr lang="zh-TW" sz="1000" b="1" dirty="0">
                          <a:solidFill>
                            <a:sysClr val="windowText" lastClr="000000"/>
                          </a:solidFill>
                          <a:effectLst/>
                        </a:rPr>
                        <a:t>紀錄每日每餐的金錢使用量來控制每日所花費的金錢。</a:t>
                      </a:r>
                      <a:endParaRPr lang="zh-TW" sz="1000" b="1" dirty="0">
                        <a:solidFill>
                          <a:sysClr val="windowText" lastClr="000000"/>
                        </a:solidFill>
                        <a:effectLst/>
                        <a:latin typeface="Times New Roman" panose="02020603050405020304" pitchFamily="18" charset="0"/>
                        <a:ea typeface="新細明體" panose="02020500000000000000" pitchFamily="18" charset="-120"/>
                      </a:endParaRPr>
                    </a:p>
                  </a:txBody>
                  <a:tcPr marL="61889" marR="61889" marT="61889" marB="61889">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743887232"/>
              </p:ext>
            </p:extLst>
          </p:nvPr>
        </p:nvGraphicFramePr>
        <p:xfrm>
          <a:off x="1407110" y="2427585"/>
          <a:ext cx="3022847" cy="1203382"/>
        </p:xfrm>
        <a:graphic>
          <a:graphicData uri="http://schemas.openxmlformats.org/drawingml/2006/table">
            <a:tbl>
              <a:tblPr>
                <a:tableStyleId>{5C22544A-7EE6-4342-B048-85BDC9FD1C3A}</a:tableStyleId>
              </a:tblPr>
              <a:tblGrid>
                <a:gridCol w="818688"/>
                <a:gridCol w="2204159"/>
              </a:tblGrid>
              <a:tr h="389329">
                <a:tc>
                  <a:txBody>
                    <a:bodyPr/>
                    <a:lstStyle/>
                    <a:p>
                      <a:pPr>
                        <a:spcAft>
                          <a:spcPts val="0"/>
                        </a:spcAft>
                      </a:pPr>
                      <a:r>
                        <a:rPr lang="zh-TW" sz="1000" b="1" dirty="0">
                          <a:solidFill>
                            <a:sysClr val="windowText" lastClr="000000"/>
                          </a:solidFill>
                          <a:effectLst/>
                        </a:rPr>
                        <a:t>功能名稱 </a:t>
                      </a:r>
                      <a:endParaRPr lang="zh-TW" sz="1000" b="1" dirty="0">
                        <a:solidFill>
                          <a:sysClr val="windowText" lastClr="000000"/>
                        </a:solidFill>
                        <a:effectLst/>
                        <a:latin typeface="Times New Roman" panose="02020603050405020304" pitchFamily="18" charset="0"/>
                        <a:ea typeface="新細明體" panose="02020500000000000000" pitchFamily="18" charset="-120"/>
                      </a:endParaRPr>
                    </a:p>
                  </a:txBody>
                  <a:tcPr marL="63500" marR="63500" marT="63500" marB="63500">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spcAft>
                          <a:spcPts val="0"/>
                        </a:spcAft>
                      </a:pPr>
                      <a:r>
                        <a:rPr lang="zh-TW" sz="1000" b="1" dirty="0">
                          <a:solidFill>
                            <a:sysClr val="windowText" lastClr="000000"/>
                          </a:solidFill>
                          <a:effectLst/>
                        </a:rPr>
                        <a:t>功能說明</a:t>
                      </a:r>
                      <a:endParaRPr lang="zh-TW" sz="1000" b="1" dirty="0">
                        <a:solidFill>
                          <a:sysClr val="windowText" lastClr="000000"/>
                        </a:solidFill>
                        <a:effectLst/>
                        <a:latin typeface="Times New Roman" panose="02020603050405020304" pitchFamily="18" charset="0"/>
                        <a:ea typeface="新細明體" panose="02020500000000000000" pitchFamily="18" charset="-120"/>
                      </a:endParaRPr>
                    </a:p>
                  </a:txBody>
                  <a:tcPr marL="63500" marR="63500" marT="63500" marB="63500">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r>
              <a:tr h="814053">
                <a:tc>
                  <a:txBody>
                    <a:bodyPr/>
                    <a:lstStyle/>
                    <a:p>
                      <a:pPr>
                        <a:spcAft>
                          <a:spcPts val="0"/>
                        </a:spcAft>
                      </a:pPr>
                      <a:r>
                        <a:rPr lang="zh-TW" sz="1000" b="1" dirty="0">
                          <a:solidFill>
                            <a:sysClr val="windowText" lastClr="000000"/>
                          </a:solidFill>
                          <a:effectLst/>
                        </a:rPr>
                        <a:t>資料庫系統</a:t>
                      </a:r>
                      <a:endParaRPr lang="zh-TW" sz="1000" b="1" dirty="0">
                        <a:solidFill>
                          <a:sysClr val="windowText" lastClr="000000"/>
                        </a:solidFill>
                        <a:effectLst/>
                        <a:latin typeface="Times New Roman" panose="02020603050405020304" pitchFamily="18" charset="0"/>
                        <a:ea typeface="新細明體" panose="02020500000000000000" pitchFamily="18" charset="-120"/>
                      </a:endParaRPr>
                    </a:p>
                  </a:txBody>
                  <a:tcPr marL="63500" marR="63500" marT="63500" marB="63500">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c>
                  <a:txBody>
                    <a:bodyPr/>
                    <a:lstStyle/>
                    <a:p>
                      <a:pPr>
                        <a:spcAft>
                          <a:spcPts val="0"/>
                        </a:spcAft>
                      </a:pPr>
                      <a:r>
                        <a:rPr lang="zh-TW" sz="1000" b="1" dirty="0">
                          <a:solidFill>
                            <a:sysClr val="windowText" lastClr="000000"/>
                          </a:solidFill>
                          <a:effectLst/>
                        </a:rPr>
                        <a:t>提供使用者所有食物資料、熱量消耗資</a:t>
                      </a:r>
                      <a:r>
                        <a:rPr lang="zh-TW" sz="1000" b="1" dirty="0" smtClean="0">
                          <a:solidFill>
                            <a:sysClr val="windowText" lastClr="000000"/>
                          </a:solidFill>
                          <a:effectLst/>
                        </a:rPr>
                        <a:t>料</a:t>
                      </a:r>
                      <a:r>
                        <a:rPr lang="zh-TW" altLang="en-US" sz="1000" b="1" dirty="0" smtClean="0">
                          <a:solidFill>
                            <a:sysClr val="windowText" lastClr="000000"/>
                          </a:solidFill>
                          <a:effectLst/>
                        </a:rPr>
                        <a:t>、金錢花費資料</a:t>
                      </a:r>
                      <a:r>
                        <a:rPr lang="zh-TW" sz="1000" b="1" dirty="0" smtClean="0">
                          <a:solidFill>
                            <a:sysClr val="windowText" lastClr="000000"/>
                          </a:solidFill>
                          <a:effectLst/>
                        </a:rPr>
                        <a:t>、</a:t>
                      </a:r>
                      <a:r>
                        <a:rPr lang="zh-TW" sz="1000" b="1" dirty="0">
                          <a:solidFill>
                            <a:sysClr val="windowText" lastClr="000000"/>
                          </a:solidFill>
                          <a:effectLst/>
                        </a:rPr>
                        <a:t>使用者個人資料的儲存以及歷史資料的查詢。</a:t>
                      </a:r>
                      <a:endParaRPr lang="zh-TW" sz="1000" b="1" dirty="0">
                        <a:solidFill>
                          <a:sysClr val="windowText" lastClr="000000"/>
                        </a:solidFill>
                        <a:effectLst/>
                        <a:latin typeface="Times New Roman" panose="02020603050405020304" pitchFamily="18" charset="0"/>
                        <a:ea typeface="新細明體" panose="02020500000000000000" pitchFamily="18" charset="-120"/>
                      </a:endParaRPr>
                    </a:p>
                  </a:txBody>
                  <a:tcPr marL="63500" marR="63500" marT="63500" marB="63500">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4" name="文字方塊 3"/>
          <p:cNvSpPr txBox="1"/>
          <p:nvPr/>
        </p:nvSpPr>
        <p:spPr>
          <a:xfrm>
            <a:off x="5921406" y="4616389"/>
            <a:ext cx="1210588" cy="338554"/>
          </a:xfrm>
          <a:prstGeom prst="rect">
            <a:avLst/>
          </a:prstGeom>
          <a:noFill/>
        </p:spPr>
        <p:txBody>
          <a:bodyPr wrap="none" rtlCol="0">
            <a:spAutoFit/>
          </a:bodyPr>
          <a:lstStyle/>
          <a:p>
            <a:r>
              <a:rPr lang="zh-TW" altLang="en-US" sz="1600" b="1" dirty="0" smtClean="0"/>
              <a:t>前端功能</a:t>
            </a:r>
            <a:r>
              <a:rPr lang="zh-TW" altLang="en-US" sz="1600" b="1" dirty="0"/>
              <a:t>表</a:t>
            </a:r>
          </a:p>
        </p:txBody>
      </p:sp>
      <p:sp>
        <p:nvSpPr>
          <p:cNvPr id="9" name="文字方塊 8"/>
          <p:cNvSpPr txBox="1"/>
          <p:nvPr/>
        </p:nvSpPr>
        <p:spPr>
          <a:xfrm>
            <a:off x="2185385" y="3774490"/>
            <a:ext cx="1210588" cy="338554"/>
          </a:xfrm>
          <a:prstGeom prst="rect">
            <a:avLst/>
          </a:prstGeom>
          <a:noFill/>
        </p:spPr>
        <p:txBody>
          <a:bodyPr wrap="none" rtlCol="0">
            <a:spAutoFit/>
          </a:bodyPr>
          <a:lstStyle/>
          <a:p>
            <a:r>
              <a:rPr lang="zh-TW" altLang="en-US" sz="1600" b="1" dirty="0" smtClean="0"/>
              <a:t>後端功能</a:t>
            </a:r>
            <a:r>
              <a:rPr lang="zh-TW" altLang="en-US" sz="1600" b="1" dirty="0"/>
              <a:t>表</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318875" y="755525"/>
            <a:ext cx="70305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t>系統架構圖</a:t>
            </a:r>
            <a:endParaRPr sz="3200" dirty="0"/>
          </a:p>
        </p:txBody>
      </p:sp>
      <p:sp>
        <p:nvSpPr>
          <p:cNvPr id="311" name="Google Shape;311;p18"/>
          <p:cNvSpPr txBox="1">
            <a:spLocks noGrp="1"/>
          </p:cNvSpPr>
          <p:nvPr>
            <p:ph type="body" idx="1"/>
          </p:nvPr>
        </p:nvSpPr>
        <p:spPr>
          <a:xfrm>
            <a:off x="1334025" y="1448175"/>
            <a:ext cx="7000200" cy="342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5377" y="1319825"/>
            <a:ext cx="4219575" cy="34385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1303800" y="598575"/>
            <a:ext cx="7030500" cy="54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t>功能架構</a:t>
            </a:r>
            <a:r>
              <a:rPr lang="zh-TW" dirty="0"/>
              <a:t>圖</a:t>
            </a:r>
            <a:endParaRPr dirty="0"/>
          </a:p>
        </p:txBody>
      </p:sp>
      <p:sp>
        <p:nvSpPr>
          <p:cNvPr id="318" name="Google Shape;318;p19"/>
          <p:cNvSpPr txBox="1">
            <a:spLocks noGrp="1"/>
          </p:cNvSpPr>
          <p:nvPr>
            <p:ph type="body" idx="1"/>
          </p:nvPr>
        </p:nvSpPr>
        <p:spPr>
          <a:xfrm>
            <a:off x="1303800" y="1148475"/>
            <a:ext cx="7030500" cy="3831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320" name="Google Shape;320;p19"/>
          <p:cNvPicPr preferRelativeResize="0"/>
          <p:nvPr/>
        </p:nvPicPr>
        <p:blipFill rotWithShape="1">
          <a:blip r:embed="rId3">
            <a:alphaModFix/>
          </a:blip>
          <a:srcRect t="10817"/>
          <a:stretch/>
        </p:blipFill>
        <p:spPr>
          <a:xfrm>
            <a:off x="5105900" y="1206975"/>
            <a:ext cx="3128525" cy="1458375"/>
          </a:xfrm>
          <a:prstGeom prst="rect">
            <a:avLst/>
          </a:prstGeom>
          <a:noFill/>
          <a:ln>
            <a:noFill/>
          </a:ln>
        </p:spPr>
      </p:pic>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6" y="1217241"/>
            <a:ext cx="4089564" cy="369346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txBox="1">
            <a:spLocks noGrp="1"/>
          </p:cNvSpPr>
          <p:nvPr>
            <p:ph type="title"/>
          </p:nvPr>
        </p:nvSpPr>
        <p:spPr>
          <a:xfrm>
            <a:off x="1303800" y="762650"/>
            <a:ext cx="70305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t>任務規劃</a:t>
            </a:r>
            <a:endParaRPr sz="3200" dirty="0"/>
          </a:p>
        </p:txBody>
      </p:sp>
      <p:sp>
        <p:nvSpPr>
          <p:cNvPr id="326" name="Google Shape;326;p20"/>
          <p:cNvSpPr txBox="1">
            <a:spLocks noGrp="1"/>
          </p:cNvSpPr>
          <p:nvPr>
            <p:ph type="body" idx="1"/>
          </p:nvPr>
        </p:nvSpPr>
        <p:spPr>
          <a:xfrm>
            <a:off x="1303800" y="1651246"/>
            <a:ext cx="7030500" cy="328530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327" name="Google Shape;327;p20">
            <a:hlinkClick r:id="rId3"/>
          </p:cNvPr>
          <p:cNvPicPr preferRelativeResize="0"/>
          <p:nvPr/>
        </p:nvPicPr>
        <p:blipFill>
          <a:blip r:embed="rId4">
            <a:alphaModFix/>
          </a:blip>
          <a:stretch>
            <a:fillRect/>
          </a:stretch>
        </p:blipFill>
        <p:spPr>
          <a:xfrm>
            <a:off x="1303799" y="1527415"/>
            <a:ext cx="7030501" cy="3023408"/>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1"/>
          <p:cNvSpPr txBox="1">
            <a:spLocks noGrp="1"/>
          </p:cNvSpPr>
          <p:nvPr>
            <p:ph type="title"/>
          </p:nvPr>
        </p:nvSpPr>
        <p:spPr>
          <a:xfrm>
            <a:off x="1303800" y="762650"/>
            <a:ext cx="70305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t>任務規劃</a:t>
            </a:r>
            <a:endParaRPr sz="3200" dirty="0"/>
          </a:p>
        </p:txBody>
      </p:sp>
      <p:sp>
        <p:nvSpPr>
          <p:cNvPr id="333" name="Google Shape;333;p21"/>
          <p:cNvSpPr txBox="1">
            <a:spLocks noGrp="1"/>
          </p:cNvSpPr>
          <p:nvPr>
            <p:ph type="body" idx="1"/>
          </p:nvPr>
        </p:nvSpPr>
        <p:spPr>
          <a:xfrm>
            <a:off x="1303800" y="1255575"/>
            <a:ext cx="7030500" cy="3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600" dirty="0"/>
              <a:t>前端配置</a:t>
            </a:r>
            <a:endParaRPr sz="16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zh-TW" sz="1600" dirty="0"/>
              <a:t>後端配置</a:t>
            </a:r>
            <a:endParaRPr sz="16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334" name="Google Shape;334;p21"/>
          <p:cNvPicPr preferRelativeResize="0"/>
          <p:nvPr/>
        </p:nvPicPr>
        <p:blipFill>
          <a:blip r:embed="rId3">
            <a:alphaModFix/>
          </a:blip>
          <a:stretch>
            <a:fillRect/>
          </a:stretch>
        </p:blipFill>
        <p:spPr>
          <a:xfrm>
            <a:off x="1412500" y="1675250"/>
            <a:ext cx="5948349" cy="1213950"/>
          </a:xfrm>
          <a:prstGeom prst="rect">
            <a:avLst/>
          </a:prstGeom>
          <a:noFill/>
          <a:ln>
            <a:noFill/>
          </a:ln>
        </p:spPr>
      </p:pic>
      <p:pic>
        <p:nvPicPr>
          <p:cNvPr id="335" name="Google Shape;335;p21"/>
          <p:cNvPicPr preferRelativeResize="0"/>
          <p:nvPr/>
        </p:nvPicPr>
        <p:blipFill>
          <a:blip r:embed="rId4">
            <a:alphaModFix/>
          </a:blip>
          <a:stretch>
            <a:fillRect/>
          </a:stretch>
        </p:blipFill>
        <p:spPr>
          <a:xfrm>
            <a:off x="1412500" y="3519603"/>
            <a:ext cx="6292775" cy="9747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538</Words>
  <Application>Microsoft Office PowerPoint</Application>
  <PresentationFormat>如螢幕大小 (16:9)</PresentationFormat>
  <Paragraphs>77</Paragraphs>
  <Slides>12</Slides>
  <Notes>12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12</vt:i4>
      </vt:variant>
    </vt:vector>
  </HeadingPairs>
  <TitlesOfParts>
    <vt:vector size="20" baseType="lpstr">
      <vt:lpstr>Maven Pro</vt:lpstr>
      <vt:lpstr>Times New Roman</vt:lpstr>
      <vt:lpstr>Nunito</vt:lpstr>
      <vt:lpstr>新細明體</vt:lpstr>
      <vt:lpstr>Arial</vt:lpstr>
      <vt:lpstr>PMingLiu</vt:lpstr>
      <vt:lpstr>Trebuchet MS</vt:lpstr>
      <vt:lpstr>Momentum</vt:lpstr>
      <vt:lpstr>Solftware Quality Management (軟體品質管理)</vt:lpstr>
      <vt:lpstr>目錄 </vt:lpstr>
      <vt:lpstr>動機與目的</vt:lpstr>
      <vt:lpstr>需求分析</vt:lpstr>
      <vt:lpstr>需求分析</vt:lpstr>
      <vt:lpstr>系統架構圖</vt:lpstr>
      <vt:lpstr>功能架構圖</vt:lpstr>
      <vt:lpstr>任務規劃</vt:lpstr>
      <vt:lpstr>任務規劃</vt:lpstr>
      <vt:lpstr>任務規劃</vt:lpstr>
      <vt:lpstr>時程規劃</vt:lpstr>
      <vt:lpstr>資源要求</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Solftware Quality Management (軟體品質管理)</dc:title>
  <cp:lastModifiedBy>Server</cp:lastModifiedBy>
  <cp:revision>7</cp:revision>
  <dcterms:modified xsi:type="dcterms:W3CDTF">2019-04-18T10:48:49Z</dcterms:modified>
</cp:coreProperties>
</file>