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C25EF2-B093-4109-BB5E-B0B6F3A373E6}">
  <a:tblStyle styleId="{50C25EF2-B093-4109-BB5E-B0B6F3A373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api.jquery.com/category/eve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List_of_JavaScript_librari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685800" y="1052512"/>
            <a:ext cx="77724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2132012" y="4819650"/>
            <a:ext cx="64008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的下載與安裝</a:t>
            </a:r>
            <a:endParaRPr sz="3000"/>
          </a:p>
        </p:txBody>
      </p:sp>
      <p:cxnSp>
        <p:nvCxnSpPr>
          <p:cNvPr id="174" name="Google Shape;174;p2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95288" y="896389"/>
            <a:ext cx="8353425" cy="5124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https://jquery.com/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download jQuery(目前)--v3.</a:t>
            </a:r>
            <a:r>
              <a:rPr lang="en-US" sz="2400"/>
              <a:t>7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.1 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之前的版本為(v1.12.4 or v2.2.4)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提供兩種檔案: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。正常版(uncompressed)：readable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用來開發和除錯用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。壓縮版(compressed|minified)：可讀性低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上線時可用，因為檔案小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CDN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內容傳遞網路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https://cdnjs.com/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的準備事項</a:t>
            </a:r>
            <a:endParaRPr sz="3000"/>
          </a:p>
        </p:txBody>
      </p:sp>
      <p:cxnSp>
        <p:nvCxnSpPr>
          <p:cNvPr id="183" name="Google Shape;183;p2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41325" y="944220"/>
            <a:ext cx="8286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所有的效果，理當要等所有HTML程式碼下載完，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之後才可以進行操作。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寫法：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jQuery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-------------------------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的良好機制</a:t>
            </a:r>
            <a:endParaRPr sz="3000"/>
          </a:p>
        </p:txBody>
      </p:sp>
      <p:cxnSp>
        <p:nvCxnSpPr>
          <p:cNvPr id="192" name="Google Shape;192;p2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95287" y="949397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自動化迴圈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$('p').css('color','red');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chaining function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$('p').text('Hello').css().animate();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的語法</a:t>
            </a:r>
            <a:endParaRPr sz="3000"/>
          </a:p>
        </p:txBody>
      </p:sp>
      <p:cxnSp>
        <p:nvCxnSpPr>
          <p:cNvPr id="201" name="Google Shape;201;p2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41325" y="2214562"/>
            <a:ext cx="8286750" cy="192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$(選取內容).處理方式( 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144463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Javascript 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物件與 jQuery 物件</a:t>
            </a:r>
            <a:endParaRPr sz="3000"/>
          </a:p>
        </p:txBody>
      </p:sp>
      <p:cxnSp>
        <p:nvCxnSpPr>
          <p:cNvPr id="210" name="Google Shape;210;p2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95287" y="936143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Javascript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物件：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getElementById()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2000"/>
              <a:t>Name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ByClassName()</a:t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querySelector()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</a:t>
            </a:r>
            <a:r>
              <a:rPr lang="en-US" sz="2000">
                <a:solidFill>
                  <a:srgbClr val="C00000"/>
                </a:solidFill>
              </a:rPr>
              <a:t>All</a:t>
            </a:r>
            <a:r>
              <a:rPr lang="en-US" sz="2000"/>
              <a:t>()</a:t>
            </a:r>
            <a:br>
              <a:rPr lang="en-US" sz="2000"/>
            </a:b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物件：</a:t>
            </a:r>
            <a:b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$('jQuery物件').()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如何選取內容</a:t>
            </a:r>
            <a:endParaRPr sz="3000"/>
          </a:p>
        </p:txBody>
      </p:sp>
      <p:cxnSp>
        <p:nvCxnSpPr>
          <p:cNvPr id="219" name="Google Shape;219;p2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404191" y="930968"/>
            <a:ext cx="8344521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基本選擇器(Basic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階層選擇器(Hierarchy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屬性選擇器(Attribute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基本篩選器(Basic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內容篩選器(Content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可視篩選器(Visibility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子元素篩選器(Child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表單相關篩選器(Form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其他篩選器(other)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關於 this</a:t>
            </a:r>
            <a:endParaRPr sz="20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28" name="Google Shape;228;p2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471487" y="943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957750"/>
                <a:gridCol w="32861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$('*')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$('p')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.className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$('.className')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#idName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$('#idName')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selector,selector,selector…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37" name="Google Shape;237;p2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471487" y="911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100500"/>
                <a:gridCol w="4143375"/>
              </a:tblGrid>
              <a:tr h="500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Hierarchy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[子孫選擇器]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ancestor descendant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子孫元素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 &gt; child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父元素 &gt; 子元素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[相鄰元素選擇器]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+ next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+ 相鄰元素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[兄弟元素選擇器]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~ siblings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~ 兄弟元素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46" name="Google Shape;246;p2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471487" y="917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3879950"/>
                <a:gridCol w="43639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a[href=`https://www.google.com`]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*=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a[href*=`google.com`]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^=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a[href^=`https://`]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$=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a[href$=`.pdf`]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55" name="Google Shape;255;p3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30"/>
          <p:cNvGraphicFramePr/>
          <p:nvPr/>
        </p:nvGraphicFramePr>
        <p:xfrm>
          <a:off x="471487" y="906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100525"/>
                <a:gridCol w="41433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Filters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odd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認識環境</a:t>
            </a:r>
            <a:endParaRPr sz="3000"/>
          </a:p>
        </p:txBody>
      </p:sp>
      <p:cxnSp>
        <p:nvCxnSpPr>
          <p:cNvPr id="93" name="Google Shape;93;p1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838200" y="1808163"/>
            <a:ext cx="7485063" cy="3822700"/>
            <a:chOff x="902170" y="1808480"/>
            <a:chExt cx="7486254" cy="3822207"/>
          </a:xfrm>
        </p:grpSpPr>
        <p:pic>
          <p:nvPicPr>
            <p:cNvPr descr="伺服器" id="96" name="Google Shape;9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3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98" name="Google Shape;98;p13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0" name="Google Shape;100;p13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pic>
            <p:nvPicPr>
              <p:cNvPr descr="膝上型電腦" id="102" name="Google Shape;102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103;p13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5&amp;6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64" name="Google Shape;264;p3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31"/>
          <p:cNvGraphicFramePr/>
          <p:nvPr/>
        </p:nvGraphicFramePr>
        <p:xfrm>
          <a:off x="457200" y="925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Filters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empty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31"/>
          <p:cNvGraphicFramePr/>
          <p:nvPr/>
        </p:nvGraphicFramePr>
        <p:xfrm>
          <a:off x="457200" y="35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Visibility Filters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visible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74" name="Google Shape;274;p3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32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nth-child()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nth-last-of-type()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83" name="Google Shape;283;p3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33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6043600"/>
                <a:gridCol w="21859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filters-forms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input[type="text"]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:password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input[type="password"]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:radio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input[type="radio"]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:checkbox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input[type="checkbox"]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:reset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input[type="reset"]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:submit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input[type="submit"]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:button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input[type="button"]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:file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input[type="file"]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:image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input[type="image"]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disabled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9&amp;10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92" name="Google Shape;292;p3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457200" y="92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filters-other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(語言-國碼)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p34"/>
          <p:cNvGraphicFramePr/>
          <p:nvPr/>
        </p:nvGraphicFramePr>
        <p:xfrm>
          <a:off x="457200" y="3616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1757350"/>
                <a:gridCol w="64722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$(this)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chemeClr val="dk1"/>
                </a:solidFill>
              </a:rPr>
              <a:t>補充</a:t>
            </a:r>
            <a:endParaRPr sz="3000"/>
          </a:p>
        </p:txBody>
      </p:sp>
      <p:cxnSp>
        <p:nvCxnSpPr>
          <p:cNvPr id="302" name="Google Shape;302;p3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的處理方式</a:t>
            </a:r>
            <a:endParaRPr sz="3000"/>
          </a:p>
        </p:txBody>
      </p:sp>
      <p:cxnSp>
        <p:nvCxnSpPr>
          <p:cNvPr id="310" name="Google Shape;310;p3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457200" y="930968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其他的事件處理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ready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HTML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CSS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網頁內容的處理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DOM 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特效(Effects)處理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jQuery 對元素的處理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公用函數與獨立資料的處理方法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Ajax 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19" name="Google Shape;319;p3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441325" y="909641"/>
            <a:ext cx="8261350" cy="135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$('選取內容').事件(處理函數);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===&gt; $('選取內容').事件(function(){});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https://api.jquery.com/category/events/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37"/>
          <p:cNvGraphicFramePr/>
          <p:nvPr/>
        </p:nvGraphicFramePr>
        <p:xfrm>
          <a:off x="457200" y="2364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141300"/>
                <a:gridCol w="40882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輸入裝置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mousedown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mouseup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dblclick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mousemove | contextmenu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mouseover | mouseenter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mouseout  | mouseleave 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hover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Google Shape;327;p38"/>
          <p:cNvGraphicFramePr/>
          <p:nvPr/>
        </p:nvGraphicFramePr>
        <p:xfrm>
          <a:off x="457200" y="675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088300"/>
                <a:gridCol w="4141275"/>
              </a:tblGrid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鍵盤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keypress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keydown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keyup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瀏覽器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resize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$(window).resize()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scroll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表單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submit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blur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change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2&amp;3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36" name="Google Shape;336;p3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39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5757850"/>
                <a:gridCol w="877875"/>
                <a:gridCol w="159385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其他事件處理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bind('事件名稱', 處理程序)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新增事件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unbind('事件名稱')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$(selector).on('事件名稱',處理程序)</a:t>
                      </a:r>
                      <a:endParaRPr b="0" sz="1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$(document).on('事件', 'selector', function(){})</a:t>
                      </a:r>
                      <a:endParaRPr b="0" sz="19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對未定義元素設定事件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 on()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 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$(document).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(處理內容);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$(function(){處理內容});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45" name="Google Shape;345;p4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p40"/>
          <p:cNvGraphicFramePr/>
          <p:nvPr/>
        </p:nvGraphicFramePr>
        <p:xfrm>
          <a:off x="457200" y="90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088300"/>
                <a:gridCol w="4141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處理HTML的屬性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attr('屬性名稱','屬性值')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toggleClass('class名稱')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data() // data-*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處理Javascript的屬性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</a:t>
            </a:r>
            <a:endParaRPr sz="3000"/>
          </a:p>
        </p:txBody>
      </p:sp>
      <p:cxnSp>
        <p:nvCxnSpPr>
          <p:cNvPr id="111" name="Google Shape;111;p1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0136" y="920477"/>
            <a:ext cx="2895600" cy="52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HTML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CSS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JavaScript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856383" y="920476"/>
            <a:ext cx="4883426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課程使用環境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瀏覽器(Browser) 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。Internet Explorer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。Mozilla Firefox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Google Chrome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。Opera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。Safari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工具(TextEditor)：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Visual Studio Code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Sublime Text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JavaScript console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Server：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Apache、Tomcat、IIS…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" name="Google Shape;115;p14"/>
          <p:cNvCxnSpPr/>
          <p:nvPr/>
        </p:nvCxnSpPr>
        <p:spPr>
          <a:xfrm>
            <a:off x="3299794" y="1033670"/>
            <a:ext cx="0" cy="52115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54" name="Google Shape;354;p4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41"/>
          <p:cNvGraphicFramePr/>
          <p:nvPr/>
        </p:nvGraphicFramePr>
        <p:xfrm>
          <a:off x="457200" y="936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829175"/>
                <a:gridCol w="34004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處理CSS的屬性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css({})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offset()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63" name="Google Shape;363;p4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42"/>
          <p:cNvGraphicFramePr/>
          <p:nvPr/>
        </p:nvGraphicFramePr>
        <p:xfrm>
          <a:off x="457200" y="10251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3328975"/>
                <a:gridCol w="4900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網頁內容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html('HTML字串')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text('字串')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72" name="Google Shape;372;p4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43"/>
          <p:cNvGraphicFramePr/>
          <p:nvPr/>
        </p:nvGraphicFramePr>
        <p:xfrm>
          <a:off x="457200" y="948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128050"/>
                <a:gridCol w="4101525"/>
              </a:tblGrid>
              <a:tr h="429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after('HTML字串')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detach()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replaceWith()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81" name="Google Shape;381;p4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44"/>
          <p:cNvGraphicFramePr/>
          <p:nvPr/>
        </p:nvGraphicFramePr>
        <p:xfrm>
          <a:off x="450574" y="936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5181600"/>
                <a:gridCol w="3054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尋找DOM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find()   | filter()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parent() | children()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first()  | last()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prev()   | prevAll()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next()   | nextAll()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siblings()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eq(index)| lt(index) | gt(index)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slice(startIndex[,endIndex])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$(selector1).not(selector2)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$(selector1).filter(selector2)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0" name="Google Shape;390;p4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2" name="Google Shape;392;p45"/>
          <p:cNvGraphicFramePr/>
          <p:nvPr/>
        </p:nvGraphicFramePr>
        <p:xfrm>
          <a:off x="457200" y="919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2328850"/>
                <a:gridCol w="2302775"/>
                <a:gridCol w="3597950"/>
              </a:tblGrid>
              <a:tr h="4449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basic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hide()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$(selector).hide(speed,callback)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show()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$(selector).show(speed,callback)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toggle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Fading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fadeIn(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fadeOut(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fadeTo(speed,opacity,callback)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9" name="Google Shape;399;p4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p46"/>
          <p:cNvGraphicFramePr/>
          <p:nvPr/>
        </p:nvGraphicFramePr>
        <p:xfrm>
          <a:off x="457200" y="91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2257425"/>
                <a:gridCol w="5972175"/>
              </a:tblGrid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Sliding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slideDown()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$(selector).slideDown([speed,easing,callback])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slideUp()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$(selector).slideUp([speed,easing,callback])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slideToggle()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$(selector).slideToggle([speed,easing,callback])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animate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62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[, duration, easing, complete])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36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stop(true | false)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true: 可中斷執行中的動畫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false:不可中斷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9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08" name="Google Shape;408;p4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47"/>
          <p:cNvGraphicFramePr/>
          <p:nvPr/>
        </p:nvGraphicFramePr>
        <p:xfrm>
          <a:off x="457200" y="918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3306425"/>
                <a:gridCol w="4923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jQuery對元素的處理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$('HTML字串')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將HTML字串轉為jQuery字串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$('selector').index()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$.each(陣列,function(){})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$(陣列).each(function(index,value){})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$.each(陣列,function(index,value){})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$.each(物件,function(){})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$(物件).each(function(key,value){})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$.each(物件,function(key,value){})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4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17" name="Google Shape;417;p4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48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4186225"/>
                <a:gridCol w="1214425"/>
                <a:gridCol w="28289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公用函數的處理方法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$.isEmptyObject(物件)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$.isFunction(物件)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$.contains(元素1,元素2)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$.inArray(物件,物件陣列)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獨立資料的處理方法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$().data('屬性', '值')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$().removeData('屬性')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26" name="Google Shape;426;p4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49"/>
          <p:cNvGraphicFramePr/>
          <p:nvPr/>
        </p:nvGraphicFramePr>
        <p:xfrm>
          <a:off x="437322" y="925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{50C25EF2-B093-4109-BB5E-B0B6F3A373E6}</a:tableStyleId>
              </a:tblPr>
              <a:tblGrid>
                <a:gridCol w="3498575"/>
                <a:gridCol w="47509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Ajax方法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$.ajax(選項)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$.post()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$.getJSON()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$.getScript()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$(selector).load(同一個domain內的URL)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..</a:t>
            </a:r>
            <a:endParaRPr sz="3000"/>
          </a:p>
        </p:txBody>
      </p:sp>
      <p:cxnSp>
        <p:nvCxnSpPr>
          <p:cNvPr id="122" name="Google Shape;122;p1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URL(Uniform Resources Locator)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在Internet上尋找資源的一種通用的方式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https://www.google.com/temp.html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包括了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。How："http://" or "https://" or …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。Where：網址(ex. www.google.com)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。What：網頁 or 其他資源(ex. temp.html)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W3C 與 ECMA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ECMA 262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https://www.ecma-international.org/publications-and-standards/standards/ecma-262/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https://www.w3schools.com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less, do more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00"/>
          </a:p>
        </p:txBody>
      </p:sp>
      <p:sp>
        <p:nvSpPr>
          <p:cNvPr id="130" name="Google Shape;130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的問題</a:t>
            </a:r>
            <a:endParaRPr sz="3000"/>
          </a:p>
        </p:txBody>
      </p:sp>
      <p:cxnSp>
        <p:nvCxnSpPr>
          <p:cNvPr id="138" name="Google Shape;138;p1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過去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，不同的瀏覽器會用不同的方式處理JS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因此我們可能會使用 Chrome 或 Firefox 來撰寫JS，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而用 IE 來測試程式。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於是有一些函式庫將 JS 程式碼寫好，包裝成函數讓使用者使用，用來解決瀏覽器相容的問題，並簡化了撰寫 JS 的工作。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JS的函式庫：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https://w3techs.com/technologies/overview/javascript_library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https://en.wikipedia.org/wiki/List_of_JavaScript_libraries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簡介 jQuery</a:t>
            </a:r>
            <a:endParaRPr sz="3000"/>
          </a:p>
        </p:txBody>
      </p:sp>
      <p:cxnSp>
        <p:nvCxnSpPr>
          <p:cNvPr id="147" name="Google Shape;147;p1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95287" y="978257"/>
            <a:ext cx="8353425" cy="392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。由John Resig在2006年釋出第一版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。獲得各大公司的支援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。輕量的 Javascript Library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。簡化了 Javascript 很多的例行工作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。支援 HTML DOM、CSS、Ajax …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。更多的特效與動畫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。方便撰寫 plugin 來增加功能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。總括來說，jQuery 的優勢有：跨瀏覽器、相容與擴充性高、能應用 web 端的知識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2115175" y="131413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的例行工作</a:t>
            </a:r>
            <a:endParaRPr sz="3000"/>
          </a:p>
        </p:txBody>
      </p:sp>
      <p:cxnSp>
        <p:nvCxnSpPr>
          <p:cNvPr id="156" name="Google Shape;156;p1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04191" y="962648"/>
            <a:ext cx="8344521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與網頁元素產生關聯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document.getElementById('某id')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  </a:t>
            </a:r>
            <a:r>
              <a:rPr lang="en-US" sz="2400"/>
              <a:t>document.querySelector('#id')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0000"/>
                </a:solidFill>
              </a:rPr>
              <a:t>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建立事件聆聽功能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物件.addEventListener('事件',函數)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動態新增物件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document.createElement('標籤')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修改網頁內容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選取物件.屬性 = '更新的屬性值'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選取表單欄位的值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/>
              <a:t>let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變數 = 選取表單的物件.value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與 jQuery</a:t>
            </a:r>
            <a:endParaRPr sz="3000"/>
          </a:p>
        </p:txBody>
      </p:sp>
      <p:cxnSp>
        <p:nvCxnSpPr>
          <p:cNvPr id="165" name="Google Shape;165;p2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04191" y="1015656"/>
            <a:ext cx="8353425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[Javascript]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/>
              <a:t>let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pTag = document.getElement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ByTagName('p')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for(let i=0; </a:t>
            </a:r>
            <a:r>
              <a:rPr lang="en-US" sz="2000"/>
              <a:t>i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pTag.length; i++){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pTag[i].style.color = 'red';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[jQuery]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$('p').css('color', 'red');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