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59" r:id="rId4"/>
    <p:sldId id="322" r:id="rId5"/>
    <p:sldId id="257" r:id="rId6"/>
    <p:sldId id="323" r:id="rId7"/>
    <p:sldId id="324" r:id="rId8"/>
    <p:sldId id="325" r:id="rId9"/>
    <p:sldId id="326" r:id="rId10"/>
    <p:sldId id="327" r:id="rId11"/>
    <p:sldId id="328" r:id="rId12"/>
    <p:sldId id="32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3FAE"/>
    <a:srgbClr val="CC9900"/>
    <a:srgbClr val="FFFFFF"/>
    <a:srgbClr val="F9F9F9"/>
    <a:srgbClr val="F7F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1E5547-EF67-4C34-8405-453374AAF486}" v="8" dt="2021-10-11T07:34:31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 snapToGrid="0">
      <p:cViewPr>
        <p:scale>
          <a:sx n="122" d="100"/>
          <a:sy n="122" d="100"/>
        </p:scale>
        <p:origin x="64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昱瑾 江" userId="629d44e96880ec8c" providerId="LiveId" clId="{501E5547-EF67-4C34-8405-453374AAF486}"/>
    <pc:docChg chg="custSel addSld modSld">
      <pc:chgData name="昱瑾 江" userId="629d44e96880ec8c" providerId="LiveId" clId="{501E5547-EF67-4C34-8405-453374AAF486}" dt="2021-10-11T07:35:15.627" v="182" actId="20577"/>
      <pc:docMkLst>
        <pc:docMk/>
      </pc:docMkLst>
      <pc:sldChg chg="addSp delSp modSp new mod">
        <pc:chgData name="昱瑾 江" userId="629d44e96880ec8c" providerId="LiveId" clId="{501E5547-EF67-4C34-8405-453374AAF486}" dt="2021-10-11T07:35:15.627" v="182" actId="20577"/>
        <pc:sldMkLst>
          <pc:docMk/>
          <pc:sldMk cId="1748427383" sldId="258"/>
        </pc:sldMkLst>
        <pc:spChg chg="del">
          <ac:chgData name="昱瑾 江" userId="629d44e96880ec8c" providerId="LiveId" clId="{501E5547-EF67-4C34-8405-453374AAF486}" dt="2021-10-11T07:27:52.499" v="1" actId="478"/>
          <ac:spMkLst>
            <pc:docMk/>
            <pc:sldMk cId="1748427383" sldId="258"/>
            <ac:spMk id="2" creationId="{72D34FD9-9461-4014-BF25-E4F983D6DF76}"/>
          </ac:spMkLst>
        </pc:spChg>
        <pc:spChg chg="del">
          <ac:chgData name="昱瑾 江" userId="629d44e96880ec8c" providerId="LiveId" clId="{501E5547-EF67-4C34-8405-453374AAF486}" dt="2021-10-11T07:27:54.325" v="2" actId="478"/>
          <ac:spMkLst>
            <pc:docMk/>
            <pc:sldMk cId="1748427383" sldId="258"/>
            <ac:spMk id="3" creationId="{200451F8-AAF7-41CE-BE21-48EF9EDF11A4}"/>
          </ac:spMkLst>
        </pc:spChg>
        <pc:spChg chg="add mod">
          <ac:chgData name="昱瑾 江" userId="629d44e96880ec8c" providerId="LiveId" clId="{501E5547-EF67-4C34-8405-453374AAF486}" dt="2021-10-11T07:32:09.276" v="68" actId="1076"/>
          <ac:spMkLst>
            <pc:docMk/>
            <pc:sldMk cId="1748427383" sldId="258"/>
            <ac:spMk id="4" creationId="{5B15B4B6-645C-49BB-AB62-09AC4EBCD0FD}"/>
          </ac:spMkLst>
        </pc:spChg>
        <pc:spChg chg="add mod">
          <ac:chgData name="昱瑾 江" userId="629d44e96880ec8c" providerId="LiveId" clId="{501E5547-EF67-4C34-8405-453374AAF486}" dt="2021-10-11T07:35:11.162" v="181" actId="20577"/>
          <ac:spMkLst>
            <pc:docMk/>
            <pc:sldMk cId="1748427383" sldId="258"/>
            <ac:spMk id="11" creationId="{36E6C638-82FD-43F4-81D3-C56A40E16075}"/>
          </ac:spMkLst>
        </pc:spChg>
        <pc:spChg chg="add mod">
          <ac:chgData name="昱瑾 江" userId="629d44e96880ec8c" providerId="LiveId" clId="{501E5547-EF67-4C34-8405-453374AAF486}" dt="2021-10-11T07:35:15.627" v="182" actId="20577"/>
          <ac:spMkLst>
            <pc:docMk/>
            <pc:sldMk cId="1748427383" sldId="258"/>
            <ac:spMk id="12" creationId="{E91F77FF-3349-42E7-BC4D-5316FB861849}"/>
          </ac:spMkLst>
        </pc:spChg>
        <pc:spChg chg="add mod">
          <ac:chgData name="昱瑾 江" userId="629d44e96880ec8c" providerId="LiveId" clId="{501E5547-EF67-4C34-8405-453374AAF486}" dt="2021-10-11T07:34:52.782" v="178" actId="1076"/>
          <ac:spMkLst>
            <pc:docMk/>
            <pc:sldMk cId="1748427383" sldId="258"/>
            <ac:spMk id="17" creationId="{33016E31-CA44-4AEB-974A-8D0DCD2FB6D3}"/>
          </ac:spMkLst>
        </pc:spChg>
        <pc:picChg chg="add mod modCrop">
          <ac:chgData name="昱瑾 江" userId="629d44e96880ec8c" providerId="LiveId" clId="{501E5547-EF67-4C34-8405-453374AAF486}" dt="2021-10-11T07:31:56.654" v="63" actId="1076"/>
          <ac:picMkLst>
            <pc:docMk/>
            <pc:sldMk cId="1748427383" sldId="258"/>
            <ac:picMk id="6" creationId="{B6D965E7-7678-456E-BD97-45C845150C3B}"/>
          </ac:picMkLst>
        </pc:picChg>
        <pc:picChg chg="add mod modCrop">
          <ac:chgData name="昱瑾 江" userId="629d44e96880ec8c" providerId="LiveId" clId="{501E5547-EF67-4C34-8405-453374AAF486}" dt="2021-10-11T07:31:52.778" v="62" actId="1076"/>
          <ac:picMkLst>
            <pc:docMk/>
            <pc:sldMk cId="1748427383" sldId="258"/>
            <ac:picMk id="8" creationId="{8D5E0934-A4B3-41A0-BE9A-45376C1EB2C3}"/>
          </ac:picMkLst>
        </pc:picChg>
        <pc:picChg chg="add mod modCrop">
          <ac:chgData name="昱瑾 江" userId="629d44e96880ec8c" providerId="LiveId" clId="{501E5547-EF67-4C34-8405-453374AAF486}" dt="2021-10-11T07:31:51.365" v="61" actId="1076"/>
          <ac:picMkLst>
            <pc:docMk/>
            <pc:sldMk cId="1748427383" sldId="258"/>
            <ac:picMk id="10" creationId="{19A4093D-40C0-4FAA-8F09-88813FB42613}"/>
          </ac:picMkLst>
        </pc:picChg>
        <pc:picChg chg="add mod">
          <ac:chgData name="昱瑾 江" userId="629d44e96880ec8c" providerId="LiveId" clId="{501E5547-EF67-4C34-8405-453374AAF486}" dt="2021-10-11T07:34:09.962" v="162" actId="14100"/>
          <ac:picMkLst>
            <pc:docMk/>
            <pc:sldMk cId="1748427383" sldId="258"/>
            <ac:picMk id="14" creationId="{F4BEE7F9-E803-46E5-9764-67C6980B3977}"/>
          </ac:picMkLst>
        </pc:picChg>
        <pc:cxnChg chg="add mod">
          <ac:chgData name="昱瑾 江" userId="629d44e96880ec8c" providerId="LiveId" clId="{501E5547-EF67-4C34-8405-453374AAF486}" dt="2021-10-11T07:34:26.806" v="164" actId="13822"/>
          <ac:cxnSpMkLst>
            <pc:docMk/>
            <pc:sldMk cId="1748427383" sldId="258"/>
            <ac:cxnSpMk id="16" creationId="{1FAB8425-32FA-46A7-B3FF-D101EE5222C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AAA61-B681-4073-AE22-D8C48BEBB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66837E-639C-4F04-B651-E712B748E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886945-15B6-4EDE-B432-64F5BB0A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4000-D867-447C-8CC8-192AB0DA1D8C}" type="datetimeFigureOut">
              <a:rPr lang="zh-TW" altLang="en-US" smtClean="0"/>
              <a:t>2025/10/27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C3AD05-DF2B-47D1-A7EF-F4C56543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AFEFD2-7EC9-4A2A-BA02-23AC24AD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6CD3-186F-4F00-906F-36EDB2D66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51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36E671-EA10-46FD-93D7-24372720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0380F7-D45A-4A3D-81D4-5B2822488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E524A3-6F29-4C87-9940-B4431D86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4000-D867-447C-8CC8-192AB0DA1D8C}" type="datetimeFigureOut">
              <a:rPr lang="zh-TW" altLang="en-US" smtClean="0"/>
              <a:t>2025/10/27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5012D4-E73D-414C-9FF7-5DE42436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BEDDF4-BF2C-480C-B25C-3C31AE76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6CD3-186F-4F00-906F-36EDB2D66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7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4B3E322-2A95-45F7-8BBA-3EF4EF575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3D2CD1-5528-4CB6-9927-959602989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CC1E96-EFD5-406B-8939-1270F1AC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4000-D867-447C-8CC8-192AB0DA1D8C}" type="datetimeFigureOut">
              <a:rPr lang="zh-TW" altLang="en-US" smtClean="0"/>
              <a:t>2025/10/27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6305F1-403A-4E44-96A2-A928A927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F890ED-E5E7-4B68-955D-C6DCF464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6CD3-186F-4F00-906F-36EDB2D66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34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815AF1-6565-4886-8E8F-16443589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C0B536-850C-408A-95DE-3FD81296B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05EAB6-D033-48C4-94C3-D0F349B9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4000-D867-447C-8CC8-192AB0DA1D8C}" type="datetimeFigureOut">
              <a:rPr lang="zh-TW" altLang="en-US" smtClean="0"/>
              <a:t>2025/10/27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168573-A39E-47D8-BB3E-1A07FBE1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B4B18B-4FCC-4A50-9866-EF51084C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6CD3-186F-4F00-906F-36EDB2D66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13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358C60-C834-498B-B204-C10B06CA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8D8116-7E94-482A-A6CC-AFA7EAE85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1F4959-1A96-477F-872D-7281D14F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4000-D867-447C-8CC8-192AB0DA1D8C}" type="datetimeFigureOut">
              <a:rPr lang="zh-TW" altLang="en-US" smtClean="0"/>
              <a:t>2025/10/27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DEB292-F0EC-40C6-882C-7453D14F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236932-780B-4515-8CDB-E48FA051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6CD3-186F-4F00-906F-36EDB2D66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68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AD833-3F27-4FA4-97C9-479E54AE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F231DD-2D7B-46C1-9AFA-0D9A48D65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9924C9-6B02-47F4-B6AC-A30B6F128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391364-0106-4D0C-B5B2-B77F2AA8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4000-D867-447C-8CC8-192AB0DA1D8C}" type="datetimeFigureOut">
              <a:rPr lang="zh-TW" altLang="en-US" smtClean="0"/>
              <a:t>2025/10/27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746543-0D02-49D3-A1F2-D6E39FF7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EFF285-DF43-4060-918E-27054C86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6CD3-186F-4F00-906F-36EDB2D66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13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16BA1-4F14-4266-A06F-2F3EE815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4C2322-5128-4744-8282-6C7A12AE1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2267DA-3277-481C-8831-63513D923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3D9AC27-BCD9-4BD3-98D6-38E70B3F2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9081060-D369-4D74-B822-BEAC8C22F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7344587-16CB-485A-85E5-C4FA34BE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4000-D867-447C-8CC8-192AB0DA1D8C}" type="datetimeFigureOut">
              <a:rPr lang="zh-TW" altLang="en-US" smtClean="0"/>
              <a:t>2025/10/27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888138F-7456-4F87-AF4E-A03418FB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D06FE60-4D62-4DF5-BBED-5BEE55C7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6CD3-186F-4F00-906F-36EDB2D66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40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CEF49-4054-4951-BE9D-CD9860F2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1A3DDDD-252E-409F-91BA-CD9FB9FA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4000-D867-447C-8CC8-192AB0DA1D8C}" type="datetimeFigureOut">
              <a:rPr lang="zh-TW" altLang="en-US" smtClean="0"/>
              <a:t>2025/10/27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A27024D-E4AB-4D20-8292-B0A2F17B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2D4E22-3D7F-499D-9C4F-F3AC2797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6CD3-186F-4F00-906F-36EDB2D66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49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26D8F3E-BB3D-4174-B524-B397D0AF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4000-D867-447C-8CC8-192AB0DA1D8C}" type="datetimeFigureOut">
              <a:rPr lang="zh-TW" altLang="en-US" smtClean="0"/>
              <a:t>2025/10/27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3DF5711-12B5-476B-A14F-0D6244F3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78DBB1-122E-49B0-A307-13049F27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6CD3-186F-4F00-906F-36EDB2D66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95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75B43-8C13-4CB0-B46C-D0855DCB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F776AD-A56B-47ED-B469-10C5CA25C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A4ECE7-F187-4979-8D17-E884CABA0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5B639B-1FD1-4E9F-821F-5D55824E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4000-D867-447C-8CC8-192AB0DA1D8C}" type="datetimeFigureOut">
              <a:rPr lang="zh-TW" altLang="en-US" smtClean="0"/>
              <a:t>2025/10/27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91B966-C3BE-4A5A-A79F-385AE50E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8B01DE-BDE7-4E84-B702-1EC640C6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6CD3-186F-4F00-906F-36EDB2D66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63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52DA2-3FF4-4E79-B322-81D08282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8FF685C-3E66-46E8-A82D-C0BF2832E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86EB85-DE76-4915-B207-4DAABA6D7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93276F-39E2-4C1F-B1DF-43FBBC80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4000-D867-447C-8CC8-192AB0DA1D8C}" type="datetimeFigureOut">
              <a:rPr lang="zh-TW" altLang="en-US" smtClean="0"/>
              <a:t>2025/10/27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E23070-0863-4B08-82DE-1063874C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6ACCE5-60B3-4017-BC83-8B3706F9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6CD3-186F-4F00-906F-36EDB2D66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90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238950A-2E12-4114-AB79-5ACC5EBF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5055AD-1F08-426E-9A45-AA5E2FEB0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E6B893-F4D1-41E7-895E-BBDD58326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4000-D867-447C-8CC8-192AB0DA1D8C}" type="datetimeFigureOut">
              <a:rPr lang="zh-TW" altLang="en-US" smtClean="0"/>
              <a:t>2025/10/27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C4CF02-3AD5-4333-8DB4-5BF955175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5FBC94-1858-43CC-936F-73208F8B8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C6CD3-186F-4F00-906F-36EDB2D66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2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B7F842D-592D-410A-B0BF-8F69DCB364B1}"/>
              </a:ext>
            </a:extLst>
          </p:cNvPr>
          <p:cNvSpPr txBox="1"/>
          <p:nvPr/>
        </p:nvSpPr>
        <p:spPr>
          <a:xfrm>
            <a:off x="1680442" y="2228671"/>
            <a:ext cx="88311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0" b="1" dirty="0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rPr>
              <a:t>Macro Sensitivity Analysis of UK &amp; European Banking Stocks (2020–2025)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6F614E7-D22C-4A68-A872-22C48C524933}"/>
              </a:ext>
            </a:extLst>
          </p:cNvPr>
          <p:cNvSpPr txBox="1"/>
          <p:nvPr/>
        </p:nvSpPr>
        <p:spPr>
          <a:xfrm>
            <a:off x="7868094" y="55447"/>
            <a:ext cx="42194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b="1" dirty="0">
                <a:solidFill>
                  <a:schemeClr val="accent1">
                    <a:lumMod val="75000"/>
                  </a:schemeClr>
                </a:solidFill>
                <a:latin typeface="jf open 粉圓 2.1" panose="020B0500000000000000" pitchFamily="34" charset="-120"/>
                <a:ea typeface="jf open 粉圓 2.1" panose="020B0500000000000000" pitchFamily="34" charset="-120"/>
              </a:rPr>
              <a:t>Presented by Hebe</a:t>
            </a:r>
            <a:br>
              <a:rPr lang="en-US" altLang="zh-TW" sz="1500" b="1" dirty="0">
                <a:solidFill>
                  <a:schemeClr val="accent1">
                    <a:lumMod val="75000"/>
                  </a:schemeClr>
                </a:solidFill>
                <a:latin typeface="jf open 粉圓 2.1" panose="020B0500000000000000" pitchFamily="34" charset="-120"/>
                <a:ea typeface="jf open 粉圓 2.1" panose="020B0500000000000000" pitchFamily="34" charset="-120"/>
              </a:rPr>
            </a:br>
            <a:r>
              <a:rPr lang="en-US" altLang="zh-TW" sz="1500" b="1" dirty="0">
                <a:solidFill>
                  <a:schemeClr val="accent1">
                    <a:lumMod val="75000"/>
                  </a:schemeClr>
                </a:solidFill>
                <a:latin typeface="jf open 粉圓 2.1" panose="020B0500000000000000" pitchFamily="34" charset="-120"/>
                <a:ea typeface="jf open 粉圓 2.1" panose="020B0500000000000000" pitchFamily="34" charset="-120"/>
              </a:rPr>
              <a:t>MSc Data Analytics, University of Warwick</a:t>
            </a:r>
            <a:endParaRPr lang="zh-TW" altLang="en-US" sz="1500" b="1" dirty="0">
              <a:solidFill>
                <a:schemeClr val="accent1">
                  <a:lumMod val="75000"/>
                </a:schemeClr>
              </a:solidFill>
              <a:latin typeface="jf open 粉圓 2.1" panose="020B0500000000000000" pitchFamily="34" charset="-120"/>
              <a:ea typeface="jf open 粉圓 2.1" panose="020B0500000000000000" pitchFamily="34" charset="-120"/>
            </a:endParaRPr>
          </a:p>
        </p:txBody>
      </p:sp>
      <p:sp>
        <p:nvSpPr>
          <p:cNvPr id="2" name="文字方塊 7">
            <a:extLst>
              <a:ext uri="{FF2B5EF4-FFF2-40B4-BE49-F238E27FC236}">
                <a16:creationId xmlns:a16="http://schemas.microsoft.com/office/drawing/2014/main" id="{1EDA2A56-722C-6E80-176E-132242972349}"/>
              </a:ext>
            </a:extLst>
          </p:cNvPr>
          <p:cNvSpPr txBox="1"/>
          <p:nvPr/>
        </p:nvSpPr>
        <p:spPr>
          <a:xfrm>
            <a:off x="67897" y="5940779"/>
            <a:ext cx="107809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rPr>
              <a:t>An Empirical Study of Interest Rate and FX Sensitivity</a:t>
            </a:r>
            <a:br>
              <a:rPr lang="en-US" altLang="zh-TW" sz="2500" dirty="0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rPr>
            </a:br>
            <a:r>
              <a:rPr lang="en-US" altLang="zh-TW" sz="2500" dirty="0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rPr>
              <a:t>Tools: Python (pandas, </a:t>
            </a:r>
            <a:r>
              <a:rPr lang="en-US" altLang="zh-TW" sz="2500" dirty="0" err="1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rPr>
              <a:t>statsmodels</a:t>
            </a:r>
            <a:r>
              <a:rPr lang="en-US" altLang="zh-TW" sz="2500" dirty="0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rPr>
              <a:t>, seaborn), Yahoo Finance API</a:t>
            </a:r>
          </a:p>
        </p:txBody>
      </p:sp>
    </p:spTree>
    <p:extLst>
      <p:ext uri="{BB962C8B-B14F-4D97-AF65-F5344CB8AC3E}">
        <p14:creationId xmlns:p14="http://schemas.microsoft.com/office/powerpoint/2010/main" val="80034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27D2A-4B5A-4DF5-4EE4-C510ECF83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9B91DD6-323C-E354-7176-42CB278316C0}"/>
              </a:ext>
            </a:extLst>
          </p:cNvPr>
          <p:cNvSpPr txBox="1"/>
          <p:nvPr/>
        </p:nvSpPr>
        <p:spPr>
          <a:xfrm>
            <a:off x="1814266" y="2228671"/>
            <a:ext cx="85634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0" b="1" dirty="0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rPr>
              <a:t>Summary </a:t>
            </a:r>
          </a:p>
          <a:p>
            <a:pPr algn="ctr"/>
            <a:r>
              <a:rPr lang="en-US" altLang="zh-TW" sz="5000" b="1" dirty="0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rPr>
              <a:t>&amp;</a:t>
            </a:r>
          </a:p>
          <a:p>
            <a:pPr algn="ctr"/>
            <a:r>
              <a:rPr lang="en-US" altLang="zh-TW" sz="5000" b="1" dirty="0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30082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2C6A2-8EB3-AD32-62DD-58D2E8E81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79B86D37-AB76-D3C4-FCB1-AF9BDA558B2D}"/>
              </a:ext>
            </a:extLst>
          </p:cNvPr>
          <p:cNvGrpSpPr/>
          <p:nvPr/>
        </p:nvGrpSpPr>
        <p:grpSpPr>
          <a:xfrm>
            <a:off x="97715" y="69877"/>
            <a:ext cx="11859227" cy="6628476"/>
            <a:chOff x="97715" y="69877"/>
            <a:chExt cx="11859227" cy="6628476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B7FBCA02-71E9-417A-83DE-B1A3DCB99DE1}"/>
                </a:ext>
              </a:extLst>
            </p:cNvPr>
            <p:cNvSpPr/>
            <p:nvPr/>
          </p:nvSpPr>
          <p:spPr>
            <a:xfrm>
              <a:off x="178231" y="471054"/>
              <a:ext cx="11778711" cy="6227299"/>
            </a:xfrm>
            <a:prstGeom prst="round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C73DA44-D90E-2ADC-99C4-FAEE33C1337E}"/>
                </a:ext>
              </a:extLst>
            </p:cNvPr>
            <p:cNvSpPr txBox="1"/>
            <p:nvPr/>
          </p:nvSpPr>
          <p:spPr>
            <a:xfrm>
              <a:off x="97715" y="69877"/>
              <a:ext cx="6673189" cy="15388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5000" b="1" dirty="0">
                  <a:solidFill>
                    <a:schemeClr val="accent1">
                      <a:lumMod val="75000"/>
                    </a:schemeClr>
                  </a:solidFill>
                  <a:latin typeface="Harlow Solid Italic" panose="04030604020F02020D02" pitchFamily="82" charset="0"/>
                </a:rPr>
                <a:t>Summary / Next Steps</a:t>
              </a:r>
            </a:p>
            <a:p>
              <a:endParaRPr lang="en-US" altLang="zh-TW" sz="4400" b="1" dirty="0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endParaRP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D53AA92E-A6EC-3377-137A-371263F647E2}"/>
              </a:ext>
            </a:extLst>
          </p:cNvPr>
          <p:cNvGrpSpPr/>
          <p:nvPr/>
        </p:nvGrpSpPr>
        <p:grpSpPr>
          <a:xfrm>
            <a:off x="11510621" y="6410431"/>
            <a:ext cx="586129" cy="350982"/>
            <a:chOff x="11510621" y="6410431"/>
            <a:chExt cx="586129" cy="350982"/>
          </a:xfrm>
        </p:grpSpPr>
        <p:sp>
          <p:nvSpPr>
            <p:cNvPr id="61" name="雲朵形 60">
              <a:extLst>
                <a:ext uri="{FF2B5EF4-FFF2-40B4-BE49-F238E27FC236}">
                  <a16:creationId xmlns:a16="http://schemas.microsoft.com/office/drawing/2014/main" id="{6A071562-C566-7764-2B32-8B81218762A4}"/>
                </a:ext>
              </a:extLst>
            </p:cNvPr>
            <p:cNvSpPr/>
            <p:nvPr/>
          </p:nvSpPr>
          <p:spPr>
            <a:xfrm>
              <a:off x="11597987" y="6410431"/>
              <a:ext cx="498763" cy="350982"/>
            </a:xfrm>
            <a:prstGeom prst="cloud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C43B26CD-E32B-E019-10EA-A608C970BBCC}"/>
                </a:ext>
              </a:extLst>
            </p:cNvPr>
            <p:cNvSpPr txBox="1"/>
            <p:nvPr/>
          </p:nvSpPr>
          <p:spPr>
            <a:xfrm>
              <a:off x="11510621" y="6468273"/>
              <a:ext cx="4779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100" b="1" dirty="0">
                  <a:solidFill>
                    <a:schemeClr val="accent1">
                      <a:lumMod val="75000"/>
                    </a:schemeClr>
                  </a:solidFill>
                  <a:latin typeface="Harlow Solid Italic" panose="04030604020F02020D02" pitchFamily="82" charset="0"/>
                </a:rPr>
                <a:t>05</a:t>
              </a:r>
              <a:endParaRPr lang="zh-TW" altLang="en-US" sz="1100" b="1" dirty="0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endParaRPr>
            </a:p>
          </p:txBody>
        </p:sp>
      </p:grp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27D57A6-AB1C-17A3-0588-E497C9745F71}"/>
              </a:ext>
            </a:extLst>
          </p:cNvPr>
          <p:cNvSpPr txBox="1"/>
          <p:nvPr/>
        </p:nvSpPr>
        <p:spPr>
          <a:xfrm>
            <a:off x="484344" y="2105557"/>
            <a:ext cx="6673201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UK banks (esp. Barclays, Lloyds) exhibit strong positive rate betas.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HSBC shows unique negative FX beta due to global exposure.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Results align with macro fundamentals (2022–2024 rate hikes).</a:t>
            </a: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31768D71-DF05-3F3D-8095-DC4ED4594A1E}"/>
              </a:ext>
            </a:extLst>
          </p:cNvPr>
          <p:cNvSpPr/>
          <p:nvPr/>
        </p:nvSpPr>
        <p:spPr>
          <a:xfrm>
            <a:off x="599958" y="1177683"/>
            <a:ext cx="1843824" cy="744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jf open 粉圓 2.1" panose="020B0500000000000000" pitchFamily="34" charset="-120"/>
                <a:ea typeface="jf open 粉圓 2.1" panose="020B0500000000000000" pitchFamily="34" charset="-120"/>
              </a:rPr>
              <a:t>Summary</a:t>
            </a:r>
            <a:endParaRPr lang="zh-TW" altLang="en-US" b="1" dirty="0">
              <a:solidFill>
                <a:schemeClr val="bg1"/>
              </a:solidFill>
              <a:latin typeface="jf open 粉圓 2.1" panose="020B0500000000000000" pitchFamily="34" charset="-120"/>
              <a:ea typeface="jf open 粉圓 2.1" panose="020B0500000000000000" pitchFamily="34" charset="-120"/>
            </a:endParaRPr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A9776CCD-F169-2F1F-0E0B-9D88ECBCF049}"/>
              </a:ext>
            </a:extLst>
          </p:cNvPr>
          <p:cNvSpPr/>
          <p:nvPr/>
        </p:nvSpPr>
        <p:spPr>
          <a:xfrm>
            <a:off x="7331273" y="1236510"/>
            <a:ext cx="2317224" cy="7445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b="1" dirty="0">
                <a:solidFill>
                  <a:schemeClr val="bg1"/>
                </a:solidFill>
                <a:latin typeface="jf open 粉圓 2.1" panose="020B0500000000000000" pitchFamily="34" charset="-120"/>
                <a:ea typeface="jf open 粉圓 2.1" panose="020B0500000000000000" pitchFamily="34" charset="-120"/>
              </a:rPr>
              <a:t>Next Steps</a:t>
            </a:r>
            <a:endParaRPr lang="zh-TW" altLang="en-US" b="1" dirty="0">
              <a:solidFill>
                <a:schemeClr val="bg1"/>
              </a:solidFill>
              <a:latin typeface="jf open 粉圓 2.1" panose="020B0500000000000000" pitchFamily="34" charset="-120"/>
              <a:ea typeface="jf open 粉圓 2.1" panose="020B0500000000000000" pitchFamily="34" charset="-120"/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8DACCBD-AD24-E980-D871-95E54DA76020}"/>
              </a:ext>
            </a:extLst>
          </p:cNvPr>
          <p:cNvCxnSpPr>
            <a:cxnSpLocks/>
          </p:cNvCxnSpPr>
          <p:nvPr/>
        </p:nvCxnSpPr>
        <p:spPr>
          <a:xfrm flipV="1">
            <a:off x="178231" y="957748"/>
            <a:ext cx="0" cy="855347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字方塊 36">
            <a:extLst>
              <a:ext uri="{FF2B5EF4-FFF2-40B4-BE49-F238E27FC236}">
                <a16:creationId xmlns:a16="http://schemas.microsoft.com/office/drawing/2014/main" id="{F9022CBC-465A-ACAC-A737-C48EBD55D0A2}"/>
              </a:ext>
            </a:extLst>
          </p:cNvPr>
          <p:cNvSpPr txBox="1"/>
          <p:nvPr/>
        </p:nvSpPr>
        <p:spPr>
          <a:xfrm>
            <a:off x="7157545" y="1981010"/>
            <a:ext cx="4831002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Add CPI inflation rate analysis to examine the impact of inflation on bank net interest margins.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Perform a dynamic beta analysis (rolling regression) with a 3–6 month horizon.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Add European 10-year yield comparison (Bund vs. Gilt spread).</a:t>
            </a:r>
          </a:p>
        </p:txBody>
      </p:sp>
    </p:spTree>
    <p:extLst>
      <p:ext uri="{BB962C8B-B14F-4D97-AF65-F5344CB8AC3E}">
        <p14:creationId xmlns:p14="http://schemas.microsoft.com/office/powerpoint/2010/main" val="388297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B7F842D-592D-410A-B0BF-8F69DCB364B1}"/>
              </a:ext>
            </a:extLst>
          </p:cNvPr>
          <p:cNvSpPr txBox="1"/>
          <p:nvPr/>
        </p:nvSpPr>
        <p:spPr>
          <a:xfrm>
            <a:off x="2366962" y="-1873145"/>
            <a:ext cx="7058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0" b="1" dirty="0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rPr>
              <a:t>State Management 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E441B9F-DF9B-4C68-93DA-3D10A72B651A}"/>
              </a:ext>
            </a:extLst>
          </p:cNvPr>
          <p:cNvSpPr txBox="1"/>
          <p:nvPr/>
        </p:nvSpPr>
        <p:spPr>
          <a:xfrm>
            <a:off x="2566986" y="-846166"/>
            <a:ext cx="7058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0" b="1" dirty="0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rPr>
              <a:t>Router</a:t>
            </a:r>
            <a:endParaRPr lang="zh-TW" altLang="en-US" sz="5000" b="1" dirty="0">
              <a:solidFill>
                <a:schemeClr val="accent1">
                  <a:lumMod val="75000"/>
                </a:schemeClr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F4A6376-BD6E-4E59-8635-AF0E47717B94}"/>
              </a:ext>
            </a:extLst>
          </p:cNvPr>
          <p:cNvSpPr txBox="1"/>
          <p:nvPr/>
        </p:nvSpPr>
        <p:spPr>
          <a:xfrm>
            <a:off x="2566987" y="-2900124"/>
            <a:ext cx="7058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0" b="1" dirty="0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rPr>
              <a:t>Component</a:t>
            </a:r>
            <a:r>
              <a:rPr lang="zh-TW" altLang="en-US" sz="5000" b="1" dirty="0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rPr>
              <a:t> </a:t>
            </a:r>
            <a:endParaRPr lang="en-US" altLang="zh-TW" sz="5000" b="1" dirty="0">
              <a:solidFill>
                <a:schemeClr val="accent1">
                  <a:lumMod val="75000"/>
                </a:schemeClr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22CC94-7AD8-4E0F-A69F-64230DB42E4D}"/>
              </a:ext>
            </a:extLst>
          </p:cNvPr>
          <p:cNvSpPr txBox="1"/>
          <p:nvPr/>
        </p:nvSpPr>
        <p:spPr>
          <a:xfrm>
            <a:off x="2566985" y="2998113"/>
            <a:ext cx="7058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0" b="1" dirty="0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rPr>
              <a:t>END</a:t>
            </a:r>
            <a:endParaRPr lang="zh-TW" altLang="en-US" sz="5000" b="1" dirty="0">
              <a:solidFill>
                <a:schemeClr val="accent1">
                  <a:lumMod val="75000"/>
                </a:schemeClr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2" name="文字方塊 2">
            <a:extLst>
              <a:ext uri="{FF2B5EF4-FFF2-40B4-BE49-F238E27FC236}">
                <a16:creationId xmlns:a16="http://schemas.microsoft.com/office/drawing/2014/main" id="{1531972B-1F62-3E05-BC45-BD0424EB6FD9}"/>
              </a:ext>
            </a:extLst>
          </p:cNvPr>
          <p:cNvSpPr txBox="1"/>
          <p:nvPr/>
        </p:nvSpPr>
        <p:spPr>
          <a:xfrm>
            <a:off x="7815542" y="6261961"/>
            <a:ext cx="42194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b="1" dirty="0">
                <a:solidFill>
                  <a:schemeClr val="accent1">
                    <a:lumMod val="75000"/>
                  </a:schemeClr>
                </a:solidFill>
                <a:latin typeface="jf open 粉圓 2.1" panose="020B0500000000000000" pitchFamily="34" charset="-120"/>
                <a:ea typeface="jf open 粉圓 2.1" panose="020B0500000000000000" pitchFamily="34" charset="-120"/>
              </a:rPr>
              <a:t>Presented by Hebe</a:t>
            </a:r>
            <a:br>
              <a:rPr lang="en-US" altLang="zh-TW" sz="1500" b="1" dirty="0">
                <a:solidFill>
                  <a:schemeClr val="accent1">
                    <a:lumMod val="75000"/>
                  </a:schemeClr>
                </a:solidFill>
                <a:latin typeface="jf open 粉圓 2.1" panose="020B0500000000000000" pitchFamily="34" charset="-120"/>
                <a:ea typeface="jf open 粉圓 2.1" panose="020B0500000000000000" pitchFamily="34" charset="-120"/>
              </a:rPr>
            </a:br>
            <a:r>
              <a:rPr lang="en-US" altLang="zh-TW" sz="1500" b="1" dirty="0">
                <a:solidFill>
                  <a:schemeClr val="accent1">
                    <a:lumMod val="75000"/>
                  </a:schemeClr>
                </a:solidFill>
                <a:latin typeface="jf open 粉圓 2.1" panose="020B0500000000000000" pitchFamily="34" charset="-120"/>
                <a:ea typeface="jf open 粉圓 2.1" panose="020B0500000000000000" pitchFamily="34" charset="-120"/>
              </a:rPr>
              <a:t>MSc Data Analytics, University of Warwick</a:t>
            </a:r>
            <a:endParaRPr lang="zh-TW" altLang="en-US" sz="1500" b="1" dirty="0">
              <a:solidFill>
                <a:schemeClr val="accent1">
                  <a:lumMod val="75000"/>
                </a:schemeClr>
              </a:solidFill>
              <a:latin typeface="jf open 粉圓 2.1" panose="020B0500000000000000" pitchFamily="34" charset="-120"/>
              <a:ea typeface="jf open 粉圓 2.1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085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F4A6376-BD6E-4E59-8635-AF0E47717B94}"/>
              </a:ext>
            </a:extLst>
          </p:cNvPr>
          <p:cNvSpPr txBox="1"/>
          <p:nvPr/>
        </p:nvSpPr>
        <p:spPr>
          <a:xfrm>
            <a:off x="2566987" y="2998113"/>
            <a:ext cx="7058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0" b="1" dirty="0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rPr>
              <a:t>Objective &amp; Methodology</a:t>
            </a:r>
          </a:p>
        </p:txBody>
      </p:sp>
    </p:spTree>
    <p:extLst>
      <p:ext uri="{BB962C8B-B14F-4D97-AF65-F5344CB8AC3E}">
        <p14:creationId xmlns:p14="http://schemas.microsoft.com/office/powerpoint/2010/main" val="297939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D472A22-C2C8-41A6-8D20-C84D28E5D333}"/>
              </a:ext>
            </a:extLst>
          </p:cNvPr>
          <p:cNvGrpSpPr/>
          <p:nvPr/>
        </p:nvGrpSpPr>
        <p:grpSpPr>
          <a:xfrm>
            <a:off x="97716" y="69877"/>
            <a:ext cx="11859226" cy="6628476"/>
            <a:chOff x="97716" y="69877"/>
            <a:chExt cx="11859226" cy="6628476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2284080A-98E7-454A-9517-20550F45C320}"/>
                </a:ext>
              </a:extLst>
            </p:cNvPr>
            <p:cNvSpPr/>
            <p:nvPr/>
          </p:nvSpPr>
          <p:spPr>
            <a:xfrm>
              <a:off x="178231" y="471054"/>
              <a:ext cx="11778711" cy="6227299"/>
            </a:xfrm>
            <a:prstGeom prst="round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E3A4331-AF2B-41EF-AE23-415AC37B14F7}"/>
                </a:ext>
              </a:extLst>
            </p:cNvPr>
            <p:cNvSpPr txBox="1"/>
            <p:nvPr/>
          </p:nvSpPr>
          <p:spPr>
            <a:xfrm>
              <a:off x="97716" y="69877"/>
              <a:ext cx="5896684" cy="15388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5000" b="1" dirty="0">
                  <a:solidFill>
                    <a:schemeClr val="accent1">
                      <a:lumMod val="75000"/>
                    </a:schemeClr>
                  </a:solidFill>
                  <a:latin typeface="Harlow Solid Italic" panose="04030604020F02020D02" pitchFamily="82" charset="0"/>
                </a:rPr>
                <a:t>Object &amp; Methodology</a:t>
              </a:r>
            </a:p>
            <a:p>
              <a:endParaRPr lang="en-US" altLang="zh-TW" sz="4400" b="1" dirty="0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endParaRP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C06D39EA-C392-42DA-BE1E-F7891E5CA7DC}"/>
              </a:ext>
            </a:extLst>
          </p:cNvPr>
          <p:cNvGrpSpPr/>
          <p:nvPr/>
        </p:nvGrpSpPr>
        <p:grpSpPr>
          <a:xfrm>
            <a:off x="11510621" y="6410431"/>
            <a:ext cx="586129" cy="350982"/>
            <a:chOff x="11510621" y="6410431"/>
            <a:chExt cx="586129" cy="350982"/>
          </a:xfrm>
        </p:grpSpPr>
        <p:sp>
          <p:nvSpPr>
            <p:cNvPr id="61" name="雲朵形 60">
              <a:extLst>
                <a:ext uri="{FF2B5EF4-FFF2-40B4-BE49-F238E27FC236}">
                  <a16:creationId xmlns:a16="http://schemas.microsoft.com/office/drawing/2014/main" id="{DDD4F5E0-7D10-4138-9190-68EBCAC5B611}"/>
                </a:ext>
              </a:extLst>
            </p:cNvPr>
            <p:cNvSpPr/>
            <p:nvPr/>
          </p:nvSpPr>
          <p:spPr>
            <a:xfrm>
              <a:off x="11597987" y="6410431"/>
              <a:ext cx="498763" cy="350982"/>
            </a:xfrm>
            <a:prstGeom prst="cloud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715A08B5-5C2F-4E61-9BA7-BACD06ED20E0}"/>
                </a:ext>
              </a:extLst>
            </p:cNvPr>
            <p:cNvSpPr txBox="1"/>
            <p:nvPr/>
          </p:nvSpPr>
          <p:spPr>
            <a:xfrm>
              <a:off x="11510621" y="6468273"/>
              <a:ext cx="4779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100" b="1" dirty="0">
                  <a:solidFill>
                    <a:schemeClr val="accent1">
                      <a:lumMod val="75000"/>
                    </a:schemeClr>
                  </a:solidFill>
                  <a:latin typeface="Harlow Solid Italic" panose="04030604020F02020D02" pitchFamily="82" charset="0"/>
                </a:rPr>
                <a:t>01</a:t>
              </a:r>
              <a:endParaRPr lang="zh-TW" altLang="en-US" sz="1100" b="1" dirty="0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endParaRPr>
            </a:p>
          </p:txBody>
        </p:sp>
      </p:grp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0315D45-BF31-4230-98C0-E93851EDB42E}"/>
              </a:ext>
            </a:extLst>
          </p:cNvPr>
          <p:cNvSpPr txBox="1"/>
          <p:nvPr/>
        </p:nvSpPr>
        <p:spPr>
          <a:xfrm>
            <a:off x="484344" y="2105557"/>
            <a:ext cx="6673201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Quantify how UK and European bank equities respond to</a:t>
            </a:r>
          </a:p>
          <a:p>
            <a:pPr lvl="1">
              <a:lnSpc>
                <a:spcPct val="150000"/>
              </a:lnSpc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changes in 10-year yield (^TNX)</a:t>
            </a:r>
          </a:p>
          <a:p>
            <a:pPr lvl="1">
              <a:lnSpc>
                <a:spcPct val="150000"/>
              </a:lnSpc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changes in GBP/USD exchange rate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Identify which banks benefit most from rate hikes.</a:t>
            </a: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78E908C8-9D24-41AB-A802-C852105B3EAE}"/>
              </a:ext>
            </a:extLst>
          </p:cNvPr>
          <p:cNvSpPr/>
          <p:nvPr/>
        </p:nvSpPr>
        <p:spPr>
          <a:xfrm>
            <a:off x="599958" y="1177683"/>
            <a:ext cx="1843824" cy="744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🎯 Objective</a:t>
            </a:r>
            <a:endParaRPr lang="zh-TW" altLang="en-US" b="1" dirty="0">
              <a:solidFill>
                <a:schemeClr val="bg1"/>
              </a:solidFill>
              <a:latin typeface="jf open 粉圓 2.1" panose="020B0500000000000000" pitchFamily="34" charset="-120"/>
              <a:ea typeface="jf open 粉圓 2.1" panose="020B0500000000000000" pitchFamily="34" charset="-120"/>
            </a:endParaRPr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C077A1A0-CFDE-4FD6-BEAB-6D81E8796C91}"/>
              </a:ext>
            </a:extLst>
          </p:cNvPr>
          <p:cNvSpPr/>
          <p:nvPr/>
        </p:nvSpPr>
        <p:spPr>
          <a:xfrm>
            <a:off x="7331273" y="1236510"/>
            <a:ext cx="2317224" cy="7445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b="1" dirty="0">
                <a:solidFill>
                  <a:schemeClr val="bg1"/>
                </a:solidFill>
                <a:latin typeface="jf open 粉圓 2.1" panose="020B0500000000000000" pitchFamily="34" charset="-120"/>
                <a:ea typeface="jf open 粉圓 2.1" panose="020B0500000000000000" pitchFamily="34" charset="-120"/>
              </a:rPr>
              <a:t>⚙️ Methodology</a:t>
            </a:r>
            <a:endParaRPr lang="zh-TW" altLang="en-US" b="1" dirty="0">
              <a:solidFill>
                <a:schemeClr val="bg1"/>
              </a:solidFill>
              <a:latin typeface="jf open 粉圓 2.1" panose="020B0500000000000000" pitchFamily="34" charset="-120"/>
              <a:ea typeface="jf open 粉圓 2.1" panose="020B0500000000000000" pitchFamily="34" charset="-120"/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1F168134-D2F1-40A7-857B-C7BA4286DED9}"/>
              </a:ext>
            </a:extLst>
          </p:cNvPr>
          <p:cNvCxnSpPr>
            <a:cxnSpLocks/>
          </p:cNvCxnSpPr>
          <p:nvPr/>
        </p:nvCxnSpPr>
        <p:spPr>
          <a:xfrm flipV="1">
            <a:off x="178231" y="957748"/>
            <a:ext cx="0" cy="855347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字方塊 36">
            <a:extLst>
              <a:ext uri="{FF2B5EF4-FFF2-40B4-BE49-F238E27FC236}">
                <a16:creationId xmlns:a16="http://schemas.microsoft.com/office/drawing/2014/main" id="{CDC50DD4-5049-548E-2084-89682865D6EE}"/>
              </a:ext>
            </a:extLst>
          </p:cNvPr>
          <p:cNvSpPr txBox="1"/>
          <p:nvPr/>
        </p:nvSpPr>
        <p:spPr>
          <a:xfrm>
            <a:off x="7157545" y="1981010"/>
            <a:ext cx="4831002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Data: Daily close prices (2020–2025, Yahoo Finance)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Variables: </a:t>
            </a:r>
          </a:p>
          <a:p>
            <a:pPr lvl="1">
              <a:lnSpc>
                <a:spcPct val="150000"/>
              </a:lnSpc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Dependent: Daily stock returns </a:t>
            </a:r>
          </a:p>
          <a:p>
            <a:pPr lvl="1">
              <a:lnSpc>
                <a:spcPct val="150000"/>
              </a:lnSpc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Independent: </a:t>
            </a:r>
            <a:r>
              <a:rPr lang="el-GR" sz="2000" dirty="0">
                <a:solidFill>
                  <a:schemeClr val="accent1">
                    <a:lumMod val="75000"/>
                  </a:schemeClr>
                </a:solidFill>
              </a:rPr>
              <a:t>Δ10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Y yield (^TNX), </a:t>
            </a:r>
            <a:r>
              <a:rPr lang="el-GR" sz="2000" dirty="0">
                <a:solidFill>
                  <a:schemeClr val="accent1">
                    <a:lumMod val="75000"/>
                  </a:schemeClr>
                </a:solidFill>
              </a:rPr>
              <a:t>Δ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GBP/USD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Model: OLS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Regression Tools: Python (pandas, </a:t>
            </a: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statsmodels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), Power BI for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34693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7F560-F51B-ED6F-7FA5-9E8DFEE2B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834CF1C3-C5BC-6E7E-7231-8F87A73987C9}"/>
              </a:ext>
            </a:extLst>
          </p:cNvPr>
          <p:cNvSpPr txBox="1"/>
          <p:nvPr/>
        </p:nvSpPr>
        <p:spPr>
          <a:xfrm>
            <a:off x="1814266" y="2228671"/>
            <a:ext cx="85634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0" b="1" dirty="0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rPr>
              <a:t>Normalized Stock Performance of Major UK &amp; EU Banks (2020–2025)</a:t>
            </a:r>
          </a:p>
        </p:txBody>
      </p:sp>
    </p:spTree>
    <p:extLst>
      <p:ext uri="{BB962C8B-B14F-4D97-AF65-F5344CB8AC3E}">
        <p14:creationId xmlns:p14="http://schemas.microsoft.com/office/powerpoint/2010/main" val="338948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D472A22-C2C8-41A6-8D20-C84D28E5D333}"/>
              </a:ext>
            </a:extLst>
          </p:cNvPr>
          <p:cNvGrpSpPr/>
          <p:nvPr/>
        </p:nvGrpSpPr>
        <p:grpSpPr>
          <a:xfrm>
            <a:off x="146626" y="254112"/>
            <a:ext cx="11810316" cy="6444241"/>
            <a:chOff x="146626" y="254112"/>
            <a:chExt cx="11810316" cy="6444241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2284080A-98E7-454A-9517-20550F45C320}"/>
                </a:ext>
              </a:extLst>
            </p:cNvPr>
            <p:cNvSpPr/>
            <p:nvPr/>
          </p:nvSpPr>
          <p:spPr>
            <a:xfrm>
              <a:off x="178231" y="471054"/>
              <a:ext cx="11778711" cy="6227299"/>
            </a:xfrm>
            <a:prstGeom prst="round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E3A4331-AF2B-41EF-AE23-415AC37B14F7}"/>
                </a:ext>
              </a:extLst>
            </p:cNvPr>
            <p:cNvSpPr txBox="1"/>
            <p:nvPr/>
          </p:nvSpPr>
          <p:spPr>
            <a:xfrm>
              <a:off x="146626" y="254112"/>
              <a:ext cx="6652927" cy="15388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5000" b="1" dirty="0">
                  <a:solidFill>
                    <a:schemeClr val="accent1">
                      <a:lumMod val="75000"/>
                    </a:schemeClr>
                  </a:solidFill>
                  <a:latin typeface="Harlow Solid Italic" panose="04030604020F02020D02" pitchFamily="82" charset="0"/>
                </a:rPr>
                <a:t>Normalized price chart</a:t>
              </a:r>
            </a:p>
            <a:p>
              <a:endParaRPr lang="en-US" altLang="zh-TW" sz="4400" b="1" dirty="0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endParaRP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C06D39EA-C392-42DA-BE1E-F7891E5CA7DC}"/>
              </a:ext>
            </a:extLst>
          </p:cNvPr>
          <p:cNvGrpSpPr/>
          <p:nvPr/>
        </p:nvGrpSpPr>
        <p:grpSpPr>
          <a:xfrm>
            <a:off x="11510621" y="6410431"/>
            <a:ext cx="586129" cy="350982"/>
            <a:chOff x="11510621" y="6410431"/>
            <a:chExt cx="586129" cy="350982"/>
          </a:xfrm>
        </p:grpSpPr>
        <p:sp>
          <p:nvSpPr>
            <p:cNvPr id="61" name="雲朵形 60">
              <a:extLst>
                <a:ext uri="{FF2B5EF4-FFF2-40B4-BE49-F238E27FC236}">
                  <a16:creationId xmlns:a16="http://schemas.microsoft.com/office/drawing/2014/main" id="{DDD4F5E0-7D10-4138-9190-68EBCAC5B611}"/>
                </a:ext>
              </a:extLst>
            </p:cNvPr>
            <p:cNvSpPr/>
            <p:nvPr/>
          </p:nvSpPr>
          <p:spPr>
            <a:xfrm>
              <a:off x="11597987" y="6410431"/>
              <a:ext cx="498763" cy="350982"/>
            </a:xfrm>
            <a:prstGeom prst="cloud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715A08B5-5C2F-4E61-9BA7-BACD06ED20E0}"/>
                </a:ext>
              </a:extLst>
            </p:cNvPr>
            <p:cNvSpPr txBox="1"/>
            <p:nvPr/>
          </p:nvSpPr>
          <p:spPr>
            <a:xfrm>
              <a:off x="11510621" y="6468273"/>
              <a:ext cx="4779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100" b="1" dirty="0">
                  <a:solidFill>
                    <a:schemeClr val="accent1">
                      <a:lumMod val="75000"/>
                    </a:schemeClr>
                  </a:solidFill>
                  <a:latin typeface="Harlow Solid Italic" panose="04030604020F02020D02" pitchFamily="82" charset="0"/>
                </a:rPr>
                <a:t>02</a:t>
              </a:r>
              <a:endParaRPr lang="zh-TW" altLang="en-US" sz="1100" b="1" dirty="0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993FD52-2D00-4BF3-9470-45AB1571EB89}"/>
              </a:ext>
            </a:extLst>
          </p:cNvPr>
          <p:cNvSpPr txBox="1"/>
          <p:nvPr/>
        </p:nvSpPr>
        <p:spPr>
          <a:xfrm>
            <a:off x="6487690" y="2986928"/>
            <a:ext cx="5359678" cy="2263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  <a:latin typeface="jf open 粉圓 2.1" panose="020B0500000000000000" pitchFamily="34" charset="-120"/>
                <a:ea typeface="jf open 粉圓 2.1" panose="020B0500000000000000" pitchFamily="34" charset="-120"/>
              </a:rPr>
              <a:t>Barclays and Lloyds outperformed peers, doubling since 2020.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  <a:latin typeface="jf open 粉圓 2.1" panose="020B0500000000000000" pitchFamily="34" charset="-120"/>
                <a:ea typeface="jf open 粉圓 2.1" panose="020B0500000000000000" pitchFamily="34" charset="-120"/>
              </a:rPr>
              <a:t>HSBC and European banks (BNP, DBK) remained relatively flat.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  <a:latin typeface="jf open 粉圓 2.1" panose="020B0500000000000000" pitchFamily="34" charset="-120"/>
                <a:ea typeface="jf open 粉圓 2.1" panose="020B0500000000000000" pitchFamily="34" charset="-120"/>
              </a:rPr>
              <a:t>Divergence reflects different interest-rate exposures and business mixes.</a:t>
            </a:r>
            <a:endParaRPr lang="zh-TW" altLang="en-US" sz="1600" dirty="0">
              <a:solidFill>
                <a:srgbClr val="FFC000"/>
              </a:solidFill>
              <a:latin typeface="jf open 粉圓 2.1" panose="020B0500000000000000" pitchFamily="34" charset="-120"/>
              <a:ea typeface="jf open 粉圓 2.1" panose="020B0500000000000000" pitchFamily="34" charset="-120"/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DDEE8256-1BE7-4ECE-AECF-0E9AC909C4A4}"/>
              </a:ext>
            </a:extLst>
          </p:cNvPr>
          <p:cNvCxnSpPr>
            <a:cxnSpLocks/>
          </p:cNvCxnSpPr>
          <p:nvPr/>
        </p:nvCxnSpPr>
        <p:spPr>
          <a:xfrm flipV="1">
            <a:off x="178231" y="957748"/>
            <a:ext cx="0" cy="855347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aph of stock market growth&#10;&#10;AI-generated content may be incorrect.">
            <a:extLst>
              <a:ext uri="{FF2B5EF4-FFF2-40B4-BE49-F238E27FC236}">
                <a16:creationId xmlns:a16="http://schemas.microsoft.com/office/drawing/2014/main" id="{E5A3064B-AD6B-9EC3-8218-5679022BB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50" y="2196365"/>
            <a:ext cx="5078664" cy="2776676"/>
          </a:xfrm>
          <a:prstGeom prst="rect">
            <a:avLst/>
          </a:prstGeom>
        </p:spPr>
      </p:pic>
      <p:sp>
        <p:nvSpPr>
          <p:cNvPr id="8" name="矩形: 圓角 57">
            <a:extLst>
              <a:ext uri="{FF2B5EF4-FFF2-40B4-BE49-F238E27FC236}">
                <a16:creationId xmlns:a16="http://schemas.microsoft.com/office/drawing/2014/main" id="{DB8CA309-C44E-3588-C3E7-D6E3F9956079}"/>
              </a:ext>
            </a:extLst>
          </p:cNvPr>
          <p:cNvSpPr/>
          <p:nvPr/>
        </p:nvSpPr>
        <p:spPr>
          <a:xfrm>
            <a:off x="6487690" y="1988740"/>
            <a:ext cx="1843824" cy="744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Key Insights</a:t>
            </a:r>
            <a:endParaRPr lang="zh-TW" altLang="en-US" b="1" dirty="0">
              <a:solidFill>
                <a:schemeClr val="bg1"/>
              </a:solidFill>
              <a:latin typeface="jf open 粉圓 2.1" panose="020B0500000000000000" pitchFamily="34" charset="-120"/>
              <a:ea typeface="jf open 粉圓 2.1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62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997DB-DCC7-B172-1E1B-9D1FE5D11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A5A8953-1743-107C-8701-2B5FDF63C312}"/>
              </a:ext>
            </a:extLst>
          </p:cNvPr>
          <p:cNvSpPr txBox="1"/>
          <p:nvPr/>
        </p:nvSpPr>
        <p:spPr>
          <a:xfrm>
            <a:off x="1814266" y="2613392"/>
            <a:ext cx="85634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0" b="1" dirty="0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rPr>
              <a:t>Macro Beta Sensitivity </a:t>
            </a:r>
          </a:p>
          <a:p>
            <a:pPr algn="ctr"/>
            <a:r>
              <a:rPr lang="en-US" altLang="zh-TW" sz="5000" b="1" dirty="0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rPr>
              <a:t>(UK &amp; EU Banks)</a:t>
            </a:r>
          </a:p>
        </p:txBody>
      </p:sp>
    </p:spTree>
    <p:extLst>
      <p:ext uri="{BB962C8B-B14F-4D97-AF65-F5344CB8AC3E}">
        <p14:creationId xmlns:p14="http://schemas.microsoft.com/office/powerpoint/2010/main" val="109592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04DF3-E5E8-3A9C-645B-803F78E74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3E796516-7C6F-1D93-1768-8E5961CFAECF}"/>
              </a:ext>
            </a:extLst>
          </p:cNvPr>
          <p:cNvGrpSpPr/>
          <p:nvPr/>
        </p:nvGrpSpPr>
        <p:grpSpPr>
          <a:xfrm>
            <a:off x="146626" y="254112"/>
            <a:ext cx="11810316" cy="6444241"/>
            <a:chOff x="146626" y="254112"/>
            <a:chExt cx="11810316" cy="6444241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A69338FD-2636-3197-7D7D-BBCE20208F40}"/>
                </a:ext>
              </a:extLst>
            </p:cNvPr>
            <p:cNvSpPr/>
            <p:nvPr/>
          </p:nvSpPr>
          <p:spPr>
            <a:xfrm>
              <a:off x="178231" y="471054"/>
              <a:ext cx="11778711" cy="6227299"/>
            </a:xfrm>
            <a:prstGeom prst="round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1FD2BAE-004E-A45A-D2DA-0920B7FC821F}"/>
                </a:ext>
              </a:extLst>
            </p:cNvPr>
            <p:cNvSpPr txBox="1"/>
            <p:nvPr/>
          </p:nvSpPr>
          <p:spPr>
            <a:xfrm>
              <a:off x="146626" y="254112"/>
              <a:ext cx="7073981" cy="16312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3600" b="1" dirty="0">
                  <a:solidFill>
                    <a:schemeClr val="accent1">
                      <a:lumMod val="75000"/>
                    </a:schemeClr>
                  </a:solidFill>
                  <a:latin typeface="Harlow Solid Italic" panose="04030604020F02020D02" pitchFamily="82" charset="0"/>
                </a:rPr>
                <a:t>Heatmap</a:t>
              </a:r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  <a:latin typeface="Harlow Solid Italic" panose="04030604020F02020D02" pitchFamily="82" charset="0"/>
                </a:rPr>
                <a:t>（</a:t>
              </a:r>
              <a:r>
                <a:rPr lang="en-US" altLang="zh-TW" sz="3600" b="1" dirty="0">
                  <a:solidFill>
                    <a:schemeClr val="accent1">
                      <a:lumMod val="75000"/>
                    </a:schemeClr>
                  </a:solidFill>
                  <a:latin typeface="Harlow Solid Italic" panose="04030604020F02020D02" pitchFamily="82" charset="0"/>
                </a:rPr>
                <a:t>Macro Beta Sensitivity</a:t>
              </a:r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  <a:latin typeface="Harlow Solid Italic" panose="04030604020F02020D02" pitchFamily="82" charset="0"/>
                </a:rPr>
                <a:t>）</a:t>
              </a:r>
              <a:endParaRPr lang="en-US" altLang="zh-TW" sz="3600" b="1" dirty="0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endParaRPr>
            </a:p>
            <a:p>
              <a:endParaRPr lang="en-US" altLang="zh-TW" sz="3600" b="1" dirty="0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endParaRPr>
            </a:p>
            <a:p>
              <a:endParaRPr lang="en-US" altLang="zh-TW" sz="2800" b="1" dirty="0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endParaRP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7C7DFAF4-8EF3-419B-F0C0-944064175D63}"/>
              </a:ext>
            </a:extLst>
          </p:cNvPr>
          <p:cNvGrpSpPr/>
          <p:nvPr/>
        </p:nvGrpSpPr>
        <p:grpSpPr>
          <a:xfrm>
            <a:off x="11510621" y="6410431"/>
            <a:ext cx="586129" cy="350982"/>
            <a:chOff x="11510621" y="6410431"/>
            <a:chExt cx="586129" cy="350982"/>
          </a:xfrm>
        </p:grpSpPr>
        <p:sp>
          <p:nvSpPr>
            <p:cNvPr id="61" name="雲朵形 60">
              <a:extLst>
                <a:ext uri="{FF2B5EF4-FFF2-40B4-BE49-F238E27FC236}">
                  <a16:creationId xmlns:a16="http://schemas.microsoft.com/office/drawing/2014/main" id="{A20537FF-029B-3FCA-EA70-A076A7E2267E}"/>
                </a:ext>
              </a:extLst>
            </p:cNvPr>
            <p:cNvSpPr/>
            <p:nvPr/>
          </p:nvSpPr>
          <p:spPr>
            <a:xfrm>
              <a:off x="11597987" y="6410431"/>
              <a:ext cx="498763" cy="350982"/>
            </a:xfrm>
            <a:prstGeom prst="cloud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F880B218-56BD-BBC7-717E-C1861ECAA266}"/>
                </a:ext>
              </a:extLst>
            </p:cNvPr>
            <p:cNvSpPr txBox="1"/>
            <p:nvPr/>
          </p:nvSpPr>
          <p:spPr>
            <a:xfrm>
              <a:off x="11510621" y="6468273"/>
              <a:ext cx="4779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100" b="1" dirty="0">
                  <a:solidFill>
                    <a:schemeClr val="accent1">
                      <a:lumMod val="75000"/>
                    </a:schemeClr>
                  </a:solidFill>
                  <a:latin typeface="Harlow Solid Italic" panose="04030604020F02020D02" pitchFamily="82" charset="0"/>
                </a:rPr>
                <a:t>03</a:t>
              </a:r>
              <a:endParaRPr lang="zh-TW" altLang="en-US" sz="1100" b="1" dirty="0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823D904-893F-DE25-7B49-2D9F9BD05CE2}"/>
              </a:ext>
            </a:extLst>
          </p:cNvPr>
          <p:cNvSpPr txBox="1"/>
          <p:nvPr/>
        </p:nvSpPr>
        <p:spPr>
          <a:xfrm>
            <a:off x="5761956" y="2463562"/>
            <a:ext cx="5986264" cy="300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jf open 粉圓 2.1" panose="020B0500000000000000" pitchFamily="34" charset="-120"/>
                <a:ea typeface="jf open 粉圓 2.1" panose="020B0500000000000000" pitchFamily="34" charset="-120"/>
              </a:rPr>
              <a:t>Barclays and Lloyds show the strongest positive </a:t>
            </a:r>
            <a:r>
              <a:rPr lang="el-GR" altLang="zh-TW" sz="1600" dirty="0">
                <a:solidFill>
                  <a:schemeClr val="accent1">
                    <a:lumMod val="75000"/>
                  </a:schemeClr>
                </a:solidFill>
                <a:latin typeface="jf open 粉圓 2.1" panose="020B0500000000000000" pitchFamily="34" charset="-120"/>
                <a:ea typeface="jf open 粉圓 2.1" panose="020B0500000000000000" pitchFamily="34" charset="-120"/>
              </a:rPr>
              <a:t>β 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jf open 粉圓 2.1" panose="020B0500000000000000" pitchFamily="34" charset="-120"/>
                <a:ea typeface="jf open 粉圓 2.1" panose="020B0500000000000000" pitchFamily="34" charset="-120"/>
              </a:rPr>
              <a:t>to interest rates, indicating they have benefited the most from BoE rate hikes.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jf open 粉圓 2.1" panose="020B0500000000000000" pitchFamily="34" charset="-120"/>
                <a:ea typeface="jf open 粉圓 2.1" panose="020B0500000000000000" pitchFamily="34" charset="-120"/>
              </a:rPr>
              <a:t>HSBC’s negative FX beta shows its exposure to USD revenues.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jf open 粉圓 2.1" panose="020B0500000000000000" pitchFamily="34" charset="-120"/>
                <a:ea typeface="jf open 粉圓 2.1" panose="020B0500000000000000" pitchFamily="34" charset="-120"/>
              </a:rPr>
              <a:t>Continental banks (BNP, DBK) also exhibit rate-driven movement, though less pronounced.</a:t>
            </a:r>
            <a:b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jf open 粉圓 2.1" panose="020B0500000000000000" pitchFamily="34" charset="-120"/>
                <a:ea typeface="jf open 粉圓 2.1" panose="020B0500000000000000" pitchFamily="34" charset="-120"/>
              </a:rPr>
            </a:br>
            <a:endParaRPr lang="zh-TW" altLang="en-US" sz="1600" dirty="0">
              <a:solidFill>
                <a:schemeClr val="accent1">
                  <a:lumMod val="75000"/>
                </a:schemeClr>
              </a:solidFill>
              <a:latin typeface="jf open 粉圓 2.1" panose="020B0500000000000000" pitchFamily="34" charset="-120"/>
              <a:ea typeface="jf open 粉圓 2.1" panose="020B0500000000000000" pitchFamily="34" charset="-120"/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A4A7588D-AE48-168E-75C5-57D59278D7B0}"/>
              </a:ext>
            </a:extLst>
          </p:cNvPr>
          <p:cNvCxnSpPr>
            <a:cxnSpLocks/>
          </p:cNvCxnSpPr>
          <p:nvPr/>
        </p:nvCxnSpPr>
        <p:spPr>
          <a:xfrm flipV="1">
            <a:off x="178231" y="957748"/>
            <a:ext cx="0" cy="92758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3BCF427B-FE16-5DB6-4ED4-0DEA8BEDE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17" y="1069720"/>
            <a:ext cx="4397328" cy="2990729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8AA9C1-9869-7EA8-40BC-FCFC93280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681168"/>
              </p:ext>
            </p:extLst>
          </p:nvPr>
        </p:nvGraphicFramePr>
        <p:xfrm>
          <a:off x="688538" y="4344863"/>
          <a:ext cx="4363107" cy="1645630"/>
        </p:xfrm>
        <a:graphic>
          <a:graphicData uri="http://schemas.openxmlformats.org/drawingml/2006/table">
            <a:tbl>
              <a:tblPr/>
              <a:tblGrid>
                <a:gridCol w="1283576">
                  <a:extLst>
                    <a:ext uri="{9D8B030D-6E8A-4147-A177-3AD203B41FA5}">
                      <a16:colId xmlns:a16="http://schemas.microsoft.com/office/drawing/2014/main" val="2317736800"/>
                    </a:ext>
                  </a:extLst>
                </a:gridCol>
                <a:gridCol w="1471449">
                  <a:extLst>
                    <a:ext uri="{9D8B030D-6E8A-4147-A177-3AD203B41FA5}">
                      <a16:colId xmlns:a16="http://schemas.microsoft.com/office/drawing/2014/main" val="81411907"/>
                    </a:ext>
                  </a:extLst>
                </a:gridCol>
                <a:gridCol w="1608082">
                  <a:extLst>
                    <a:ext uri="{9D8B030D-6E8A-4147-A177-3AD203B41FA5}">
                      <a16:colId xmlns:a16="http://schemas.microsoft.com/office/drawing/2014/main" val="2505774848"/>
                    </a:ext>
                  </a:extLst>
                </a:gridCol>
              </a:tblGrid>
              <a:tr h="2436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/>
                        <a:t>Bank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Rate Beta (^TNX)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FX Beta (GBP/USD)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6668132"/>
                  </a:ext>
                </a:extLst>
              </a:tr>
              <a:tr h="2436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/>
                        <a:t>Barclays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/>
                        <a:t>0.19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/>
                        <a:t>+0.13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634943"/>
                  </a:ext>
                </a:extLst>
              </a:tr>
              <a:tr h="2436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Lloyds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0.18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+0.22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544838"/>
                  </a:ext>
                </a:extLst>
              </a:tr>
              <a:tr h="2436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HSBC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0.16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-0.14</a:t>
                      </a:r>
                      <a:endParaRPr lang="en-GB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789375"/>
                  </a:ext>
                </a:extLst>
              </a:tr>
              <a:tr h="4264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BNP / DBK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0.21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/>
                        <a:t>+0.12~0.22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206462"/>
                  </a:ext>
                </a:extLst>
              </a:tr>
            </a:tbl>
          </a:graphicData>
        </a:graphic>
      </p:graphicFrame>
      <p:sp>
        <p:nvSpPr>
          <p:cNvPr id="10" name="矩形: 圓角 62">
            <a:extLst>
              <a:ext uri="{FF2B5EF4-FFF2-40B4-BE49-F238E27FC236}">
                <a16:creationId xmlns:a16="http://schemas.microsoft.com/office/drawing/2014/main" id="{85460C88-2149-D056-B3FE-D2551992D675}"/>
              </a:ext>
            </a:extLst>
          </p:cNvPr>
          <p:cNvSpPr/>
          <p:nvPr/>
        </p:nvSpPr>
        <p:spPr>
          <a:xfrm>
            <a:off x="5761956" y="1610591"/>
            <a:ext cx="2183865" cy="7445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Key Takeaways</a:t>
            </a:r>
            <a:endParaRPr lang="zh-TW" altLang="en-US" b="1" dirty="0">
              <a:solidFill>
                <a:schemeClr val="bg1"/>
              </a:solidFill>
              <a:latin typeface="jf open 粉圓 2.1" panose="020B0500000000000000" pitchFamily="34" charset="-120"/>
              <a:ea typeface="jf open 粉圓 2.1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384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A3F55-D451-D0AA-F4AD-E5C4085B6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06207D9-E2E6-0B15-B681-EFEAA9C82233}"/>
              </a:ext>
            </a:extLst>
          </p:cNvPr>
          <p:cNvSpPr txBox="1"/>
          <p:nvPr/>
        </p:nvSpPr>
        <p:spPr>
          <a:xfrm>
            <a:off x="1814266" y="2228671"/>
            <a:ext cx="85634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0" b="1" dirty="0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rPr>
              <a:t>Regression Visualization</a:t>
            </a:r>
          </a:p>
          <a:p>
            <a:pPr algn="ctr"/>
            <a:r>
              <a:rPr lang="en-US" altLang="zh-TW" sz="5000" b="1" dirty="0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rPr>
              <a:t> &amp;</a:t>
            </a:r>
          </a:p>
          <a:p>
            <a:pPr algn="ctr"/>
            <a:r>
              <a:rPr lang="en-US" altLang="zh-TW" sz="5000" b="1" dirty="0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429062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3D46D-03C9-9D6E-4EC8-BB0CB555C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225D7246-8320-84BB-DDA9-1C8109474651}"/>
              </a:ext>
            </a:extLst>
          </p:cNvPr>
          <p:cNvGrpSpPr/>
          <p:nvPr/>
        </p:nvGrpSpPr>
        <p:grpSpPr>
          <a:xfrm>
            <a:off x="146626" y="254112"/>
            <a:ext cx="11810316" cy="6444241"/>
            <a:chOff x="146626" y="254112"/>
            <a:chExt cx="11810316" cy="6444241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51B13234-2CB9-A2BD-42F9-4F2E6826F09B}"/>
                </a:ext>
              </a:extLst>
            </p:cNvPr>
            <p:cNvSpPr/>
            <p:nvPr/>
          </p:nvSpPr>
          <p:spPr>
            <a:xfrm>
              <a:off x="178231" y="471054"/>
              <a:ext cx="11778711" cy="6227299"/>
            </a:xfrm>
            <a:prstGeom prst="round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91B7AAA7-0808-6BC3-15EB-7FB5D5BB9284}"/>
                </a:ext>
              </a:extLst>
            </p:cNvPr>
            <p:cNvSpPr txBox="1"/>
            <p:nvPr/>
          </p:nvSpPr>
          <p:spPr>
            <a:xfrm>
              <a:off x="146626" y="254112"/>
              <a:ext cx="8009399" cy="15081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3600" b="1" dirty="0">
                  <a:solidFill>
                    <a:schemeClr val="accent1">
                      <a:lumMod val="75000"/>
                    </a:schemeClr>
                  </a:solidFill>
                  <a:latin typeface="Harlow Solid Italic" panose="04030604020F02020D02" pitchFamily="82" charset="0"/>
                </a:rPr>
                <a:t>Barclays Return vs 10Y Yield Change</a:t>
              </a:r>
            </a:p>
            <a:p>
              <a:endParaRPr lang="en-US" altLang="zh-TW" sz="2800" b="1" dirty="0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endParaRPr>
            </a:p>
            <a:p>
              <a:endParaRPr lang="en-US" altLang="zh-TW" sz="2800" b="1" dirty="0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endParaRP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8EFEADDB-5F04-AA38-3919-9E8A66CB7ABA}"/>
              </a:ext>
            </a:extLst>
          </p:cNvPr>
          <p:cNvGrpSpPr/>
          <p:nvPr/>
        </p:nvGrpSpPr>
        <p:grpSpPr>
          <a:xfrm>
            <a:off x="11510621" y="6410431"/>
            <a:ext cx="586129" cy="350982"/>
            <a:chOff x="11510621" y="6410431"/>
            <a:chExt cx="586129" cy="350982"/>
          </a:xfrm>
        </p:grpSpPr>
        <p:sp>
          <p:nvSpPr>
            <p:cNvPr id="61" name="雲朵形 60">
              <a:extLst>
                <a:ext uri="{FF2B5EF4-FFF2-40B4-BE49-F238E27FC236}">
                  <a16:creationId xmlns:a16="http://schemas.microsoft.com/office/drawing/2014/main" id="{FCA31363-B3B2-0EB1-4886-D74F38E9508B}"/>
                </a:ext>
              </a:extLst>
            </p:cNvPr>
            <p:cNvSpPr/>
            <p:nvPr/>
          </p:nvSpPr>
          <p:spPr>
            <a:xfrm>
              <a:off x="11597987" y="6410431"/>
              <a:ext cx="498763" cy="350982"/>
            </a:xfrm>
            <a:prstGeom prst="cloud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2CB86D9-7590-6A17-074E-EAA4F2CEED2B}"/>
                </a:ext>
              </a:extLst>
            </p:cNvPr>
            <p:cNvSpPr txBox="1"/>
            <p:nvPr/>
          </p:nvSpPr>
          <p:spPr>
            <a:xfrm>
              <a:off x="11510621" y="6468273"/>
              <a:ext cx="4779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100" b="1" dirty="0">
                  <a:solidFill>
                    <a:schemeClr val="accent1">
                      <a:lumMod val="75000"/>
                    </a:schemeClr>
                  </a:solidFill>
                  <a:latin typeface="Harlow Solid Italic" panose="04030604020F02020D02" pitchFamily="82" charset="0"/>
                </a:rPr>
                <a:t>04</a:t>
              </a:r>
              <a:endParaRPr lang="zh-TW" altLang="en-US" sz="1100" b="1" dirty="0">
                <a:solidFill>
                  <a:schemeClr val="accent1">
                    <a:lumMod val="75000"/>
                  </a:schemeClr>
                </a:solidFill>
                <a:latin typeface="Harlow Solid Italic" panose="04030604020F02020D02" pitchFamily="82" charset="0"/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7145821-AD19-1C64-0476-D0817038BF24}"/>
              </a:ext>
            </a:extLst>
          </p:cNvPr>
          <p:cNvSpPr txBox="1"/>
          <p:nvPr/>
        </p:nvSpPr>
        <p:spPr>
          <a:xfrm>
            <a:off x="6786130" y="2759908"/>
            <a:ext cx="4811857" cy="1524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jf open 粉圓 2.1" panose="020B0500000000000000" pitchFamily="34" charset="-120"/>
                <a:ea typeface="jf open 粉圓 2.1" panose="020B0500000000000000" pitchFamily="34" charset="-120"/>
              </a:rPr>
              <a:t>A clear positive linear relationship is observed — confirming that Barclays’ daily returns rise with higher yields. This supports the thesis that UK domestic banks are highly rate-sensitive.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  <a:latin typeface="jf open 粉圓 2.1" panose="020B0500000000000000" pitchFamily="34" charset="-120"/>
              <a:ea typeface="jf open 粉圓 2.1" panose="020B0500000000000000" pitchFamily="34" charset="-120"/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3F1BCDF1-75A2-CC95-3634-0D84A496B0B5}"/>
              </a:ext>
            </a:extLst>
          </p:cNvPr>
          <p:cNvCxnSpPr>
            <a:cxnSpLocks/>
          </p:cNvCxnSpPr>
          <p:nvPr/>
        </p:nvCxnSpPr>
        <p:spPr>
          <a:xfrm flipV="1">
            <a:off x="178231" y="957748"/>
            <a:ext cx="0" cy="92758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矩形: 圓角 57">
            <a:extLst>
              <a:ext uri="{FF2B5EF4-FFF2-40B4-BE49-F238E27FC236}">
                <a16:creationId xmlns:a16="http://schemas.microsoft.com/office/drawing/2014/main" id="{B3200B58-A3CE-DE62-0978-CEF8000DC31A}"/>
              </a:ext>
            </a:extLst>
          </p:cNvPr>
          <p:cNvSpPr/>
          <p:nvPr/>
        </p:nvSpPr>
        <p:spPr>
          <a:xfrm>
            <a:off x="6786130" y="1852493"/>
            <a:ext cx="1843824" cy="744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Key Insights</a:t>
            </a:r>
            <a:endParaRPr lang="zh-TW" altLang="en-US" b="1" dirty="0">
              <a:solidFill>
                <a:schemeClr val="bg1"/>
              </a:solidFill>
              <a:latin typeface="jf open 粉圓 2.1" panose="020B0500000000000000" pitchFamily="34" charset="-120"/>
              <a:ea typeface="jf open 粉圓 2.1" panose="020B0500000000000000" pitchFamily="34" charset="-120"/>
            </a:endParaRPr>
          </a:p>
        </p:txBody>
      </p:sp>
      <p:pic>
        <p:nvPicPr>
          <p:cNvPr id="4" name="Picture 3" descr="A graph showing a blue dot&#10;&#10;AI-generated content may be incorrect.">
            <a:extLst>
              <a:ext uri="{FF2B5EF4-FFF2-40B4-BE49-F238E27FC236}">
                <a16:creationId xmlns:a16="http://schemas.microsoft.com/office/drawing/2014/main" id="{890A1902-7196-D086-67C8-480615CD0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26" y="1500802"/>
            <a:ext cx="6059032" cy="385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5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440</Words>
  <Application>Microsoft Macintosh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jf open 粉圓 2.1</vt:lpstr>
      <vt:lpstr>Arial</vt:lpstr>
      <vt:lpstr>Calibri</vt:lpstr>
      <vt:lpstr>Calibri Light</vt:lpstr>
      <vt:lpstr>Harlow Solid Italic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昱瑾 江</dc:creator>
  <cp:lastModifiedBy>CHIANG, YU-CHIN (PGT)</cp:lastModifiedBy>
  <cp:revision>86</cp:revision>
  <dcterms:created xsi:type="dcterms:W3CDTF">2021-10-06T02:14:13Z</dcterms:created>
  <dcterms:modified xsi:type="dcterms:W3CDTF">2025-10-27T22:56:32Z</dcterms:modified>
</cp:coreProperties>
</file>