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5"/>
  </p:notesMasterIdLst>
  <p:handoutMasterIdLst>
    <p:handoutMasterId r:id="rId6"/>
  </p:handoutMasterIdLst>
  <p:sldIdLst>
    <p:sldId id="392" r:id="rId2"/>
    <p:sldId id="393" r:id="rId3"/>
    <p:sldId id="394" r:id="rId4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54" autoAdjust="0"/>
    <p:restoredTop sz="91463" autoAdjust="0"/>
  </p:normalViewPr>
  <p:slideViewPr>
    <p:cSldViewPr>
      <p:cViewPr varScale="1">
        <p:scale>
          <a:sx n="113" d="100"/>
          <a:sy n="113" d="100"/>
        </p:scale>
        <p:origin x="9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61646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17342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22F8C-2CCD-446F-95AC-F0D4397D21E2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903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ol.ntu.edu.tw/files/6584350/download?download_frd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https://www.kaggle.com/competitions/2024-irtm-hw-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Programming Assignment 3 (1/3)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000" b="1" dirty="0">
                <a:solidFill>
                  <a:srgbClr val="FF0000"/>
                </a:solidFill>
              </a:rPr>
              <a:t>Multinomial NB Classifier</a:t>
            </a:r>
            <a:r>
              <a:rPr lang="en-US" altLang="zh-TW" sz="2000" dirty="0"/>
              <a:t>:</a:t>
            </a:r>
            <a:endParaRPr lang="en-US" altLang="zh-TW" sz="900" dirty="0"/>
          </a:p>
          <a:p>
            <a:pPr lvl="1">
              <a:lnSpc>
                <a:spcPct val="90000"/>
              </a:lnSpc>
            </a:pPr>
            <a:r>
              <a:rPr lang="en-US" altLang="zh-TW" sz="1800" dirty="0"/>
              <a:t>Text collection:</a:t>
            </a:r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1095 news documents.</a:t>
            </a:r>
          </a:p>
          <a:p>
            <a:pPr lvl="2">
              <a:lnSpc>
                <a:spcPct val="90000"/>
              </a:lnSpc>
            </a:pPr>
            <a:endParaRPr lang="en-US" altLang="zh-TW" sz="700" dirty="0"/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13 classes </a:t>
            </a:r>
            <a:r>
              <a:rPr lang="en-US" altLang="zh-TW" sz="1200" dirty="0"/>
              <a:t>(id 1~13)</a:t>
            </a:r>
            <a:r>
              <a:rPr lang="en-US" altLang="zh-TW" sz="1600" dirty="0"/>
              <a:t>, each class has 15 training documents.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>
                <a:hlinkClick r:id="rId3"/>
              </a:rPr>
              <a:t>https://cool.ntu.edu.tw/files/6584350/download?download_frd=1</a:t>
            </a:r>
            <a:r>
              <a:rPr lang="en-US" altLang="zh-TW" sz="1600" dirty="0"/>
              <a:t> </a:t>
            </a:r>
          </a:p>
          <a:p>
            <a:pPr lvl="3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1600" dirty="0"/>
          </a:p>
          <a:p>
            <a:pPr lvl="2">
              <a:lnSpc>
                <a:spcPct val="90000"/>
              </a:lnSpc>
            </a:pPr>
            <a:endParaRPr lang="en-US" altLang="zh-TW" sz="700" dirty="0"/>
          </a:p>
          <a:p>
            <a:pPr lvl="2">
              <a:lnSpc>
                <a:spcPct val="90000"/>
              </a:lnSpc>
            </a:pPr>
            <a:r>
              <a:rPr lang="en-US" altLang="zh-TW" sz="1600" dirty="0"/>
              <a:t>The remaining documents are for testing.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Send your result to Kaggle.</a:t>
            </a:r>
          </a:p>
          <a:p>
            <a:pPr lvl="3">
              <a:lnSpc>
                <a:spcPct val="90000"/>
              </a:lnSpc>
            </a:pPr>
            <a:r>
              <a:rPr lang="en-US" altLang="zh-TW" sz="1600" dirty="0"/>
              <a:t>See </a:t>
            </a:r>
            <a:r>
              <a:rPr lang="en-US" altLang="zh-TW" sz="1600" dirty="0" err="1"/>
              <a:t>kaggle</a:t>
            </a:r>
            <a:r>
              <a:rPr lang="zh-TW" altLang="en-US" sz="1600" dirty="0"/>
              <a:t>教學詳細版</a:t>
            </a:r>
            <a:r>
              <a:rPr lang="en-US" altLang="zh-TW" sz="1600" dirty="0"/>
              <a:t>.pdf for the detail of the output format</a:t>
            </a:r>
          </a:p>
          <a:p>
            <a:pPr lvl="3">
              <a:lnSpc>
                <a:spcPct val="90000"/>
              </a:lnSpc>
            </a:pPr>
            <a:endParaRPr lang="en-US" altLang="zh-TW" sz="1600" dirty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981200" y="3453302"/>
            <a:ext cx="2514600" cy="15748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TW" altLang="en-US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062162" y="3493218"/>
            <a:ext cx="23374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/>
            <a:r>
              <a:rPr lang="en-US" altLang="zh-TW" sz="1600" dirty="0" err="1">
                <a:solidFill>
                  <a:srgbClr val="969696"/>
                </a:solidFill>
              </a:rPr>
              <a:t>class_id</a:t>
            </a:r>
            <a:r>
              <a:rPr lang="en-US" altLang="zh-TW" sz="1600" dirty="0">
                <a:solidFill>
                  <a:srgbClr val="969696"/>
                </a:solidFill>
              </a:rPr>
              <a:t>   training doc ids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11 19 29 113 …</a:t>
            </a:r>
          </a:p>
          <a:p>
            <a:pPr marL="457200" indent="-457200">
              <a:buFontTx/>
              <a:buAutoNum type="arabicPlain"/>
            </a:pPr>
            <a:r>
              <a:rPr lang="en-US" altLang="zh-TW" sz="1600" dirty="0"/>
              <a:t>     1 2 3 4 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…</a:t>
            </a:r>
          </a:p>
          <a:p>
            <a:pPr marL="457200" indent="-457200"/>
            <a:r>
              <a:rPr lang="en-US" altLang="zh-TW" sz="1600" dirty="0">
                <a:latin typeface="Arial"/>
              </a:rPr>
              <a:t>13	     485 520 523 …</a:t>
            </a:r>
            <a:endParaRPr lang="en-US" altLang="zh-TW" sz="1600" dirty="0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2577418" y="4995446"/>
            <a:ext cx="10951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1600" dirty="0"/>
              <a:t>training.txt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2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Programming Assignment 3 (2/3)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0537" indent="-457200">
              <a:lnSpc>
                <a:spcPct val="90000"/>
              </a:lnSpc>
            </a:pPr>
            <a:r>
              <a:rPr lang="en-US" altLang="zh-TW" sz="2400" dirty="0"/>
              <a:t>Note:</a:t>
            </a:r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/>
              <a:t>For each class, you have to calculate </a:t>
            </a:r>
            <a:r>
              <a:rPr lang="en-US" altLang="zh-TW" sz="2000" i="1" dirty="0"/>
              <a:t>M</a:t>
            </a:r>
            <a:r>
              <a:rPr lang="en-US" altLang="zh-TW" sz="2000" dirty="0"/>
              <a:t> </a:t>
            </a:r>
            <a:r>
              <a:rPr lang="en-US" altLang="zh-TW" sz="2000" i="1" dirty="0"/>
              <a:t>P</a:t>
            </a:r>
            <a:r>
              <a:rPr lang="en-US" altLang="zh-TW" sz="2000" dirty="0"/>
              <a:t>(</a:t>
            </a:r>
            <a:r>
              <a:rPr lang="en-US" altLang="zh-TW" sz="2000" i="1" dirty="0"/>
              <a:t>X</a:t>
            </a:r>
            <a:r>
              <a:rPr lang="en-US" altLang="zh-TW" sz="2000" dirty="0"/>
              <a:t>=</a:t>
            </a:r>
            <a:r>
              <a:rPr lang="en-US" altLang="zh-TW" sz="2000" i="1" dirty="0" err="1"/>
              <a:t>t</a:t>
            </a:r>
            <a:r>
              <a:rPr lang="en-US" altLang="zh-TW" sz="2000" dirty="0" err="1"/>
              <a:t>|</a:t>
            </a:r>
            <a:r>
              <a:rPr lang="en-US" altLang="zh-TW" sz="2000" i="1" dirty="0" err="1"/>
              <a:t>c</a:t>
            </a:r>
            <a:r>
              <a:rPr lang="en-US" altLang="zh-TW" sz="2000" dirty="0"/>
              <a:t>) parameters.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i="1" dirty="0"/>
              <a:t>M</a:t>
            </a:r>
            <a:r>
              <a:rPr lang="en-US" altLang="zh-TW" sz="1600" dirty="0"/>
              <a:t> is the size of your vocabulary.</a:t>
            </a:r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/>
              <a:t>Then, the total number of parameters in your system will be |</a:t>
            </a:r>
            <a:r>
              <a:rPr lang="en-US" altLang="zh-TW" sz="2000" i="1" dirty="0"/>
              <a:t>C</a:t>
            </a:r>
            <a:r>
              <a:rPr lang="en-US" altLang="zh-TW" sz="2000" dirty="0"/>
              <a:t>|*</a:t>
            </a:r>
            <a:r>
              <a:rPr lang="en-US" altLang="zh-TW" sz="2000" i="1" dirty="0"/>
              <a:t>M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Wingdings" pitchFamily="2" charset="2"/>
              </a:rPr>
              <a:t> can be a huge number.</a:t>
            </a:r>
            <a:endParaRPr lang="en-US" altLang="zh-TW" sz="2000" dirty="0"/>
          </a:p>
          <a:p>
            <a:pPr marL="928687" lvl="1" indent="-457200">
              <a:lnSpc>
                <a:spcPct val="90000"/>
              </a:lnSpc>
            </a:pPr>
            <a:endParaRPr lang="en-US" altLang="zh-TW" sz="1000" dirty="0"/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dirty="0"/>
              <a:t>We know that many terms in the vocabulary are not indicative.</a:t>
            </a:r>
          </a:p>
          <a:p>
            <a:pPr marL="928687" lvl="1" indent="-457200">
              <a:lnSpc>
                <a:spcPct val="90000"/>
              </a:lnSpc>
            </a:pPr>
            <a:endParaRPr lang="en-US" altLang="zh-TW" sz="1000" dirty="0"/>
          </a:p>
          <a:p>
            <a:pPr marL="928687" lvl="1" indent="-457200">
              <a:lnSpc>
                <a:spcPct val="90000"/>
              </a:lnSpc>
            </a:pPr>
            <a:r>
              <a:rPr lang="en-US" altLang="zh-TW" sz="2000" b="1" dirty="0"/>
              <a:t>Employ at least one feature selection method </a:t>
            </a:r>
            <a:r>
              <a:rPr lang="en-US" altLang="zh-TW" sz="2000" dirty="0"/>
              <a:t>and use only </a:t>
            </a:r>
            <a:r>
              <a:rPr lang="en-US" altLang="zh-TW" sz="2000" b="1" u="sng" dirty="0"/>
              <a:t>500 terms</a:t>
            </a:r>
            <a:r>
              <a:rPr lang="en-US" altLang="zh-TW" sz="2000" dirty="0"/>
              <a:t> in your classification.</a:t>
            </a:r>
          </a:p>
          <a:p>
            <a:pPr marL="1398587" lvl="2" indent="-457200">
              <a:lnSpc>
                <a:spcPct val="90000"/>
              </a:lnSpc>
            </a:pPr>
            <a:r>
              <a:rPr lang="el-GR" altLang="zh-TW" sz="1600" i="1" dirty="0"/>
              <a:t>Χ</a:t>
            </a:r>
            <a:r>
              <a:rPr lang="en-US" altLang="zh-TW" sz="1600" baseline="30000" dirty="0"/>
              <a:t>2</a:t>
            </a:r>
            <a:r>
              <a:rPr lang="en-US" altLang="zh-TW" sz="1600" dirty="0"/>
              <a:t> test.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/>
              <a:t>Likelihood ratio.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 err="1"/>
              <a:t>Pointwise</a:t>
            </a:r>
            <a:r>
              <a:rPr lang="en-US" altLang="zh-TW" sz="1600" dirty="0"/>
              <a:t>/expected MI. </a:t>
            </a:r>
          </a:p>
          <a:p>
            <a:pPr marL="1398587" lvl="2" indent="-457200">
              <a:lnSpc>
                <a:spcPct val="90000"/>
              </a:lnSpc>
            </a:pPr>
            <a:r>
              <a:rPr lang="en-US" altLang="zh-TW" sz="1600" dirty="0"/>
              <a:t>Frequency-based methods.</a:t>
            </a:r>
          </a:p>
          <a:p>
            <a:pPr marL="1398587" lvl="2" indent="-457200">
              <a:lnSpc>
                <a:spcPct val="90000"/>
              </a:lnSpc>
            </a:pPr>
            <a:endParaRPr lang="en-US" altLang="zh-TW" sz="1000" dirty="0"/>
          </a:p>
          <a:p>
            <a:pPr marL="928687" lvl="1" indent="-457200">
              <a:lnSpc>
                <a:spcPct val="90000"/>
              </a:lnSpc>
            </a:pPr>
            <a:r>
              <a:rPr lang="en-US" altLang="zh-TW" dirty="0"/>
              <a:t>When classify a testing document, terms not in the selected vocabulary are ignored.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Programming Assignment 3 (3/3)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/>
              <a:t>To avoid zero probabilities, calculate </a:t>
            </a:r>
            <a:r>
              <a:rPr lang="en-US" altLang="zh-TW" sz="2400" i="1" dirty="0"/>
              <a:t>P</a:t>
            </a:r>
            <a:r>
              <a:rPr lang="en-US" altLang="zh-TW" sz="2400" dirty="0"/>
              <a:t>(</a:t>
            </a:r>
            <a:r>
              <a:rPr lang="en-US" altLang="zh-TW" sz="2400" i="1" dirty="0"/>
              <a:t>X</a:t>
            </a:r>
            <a:r>
              <a:rPr lang="en-US" altLang="zh-TW" sz="2400" dirty="0"/>
              <a:t>=</a:t>
            </a:r>
            <a:r>
              <a:rPr lang="en-US" altLang="zh-TW" sz="2400" i="1" dirty="0" err="1"/>
              <a:t>t</a:t>
            </a:r>
            <a:r>
              <a:rPr lang="en-US" altLang="zh-TW" sz="2400" dirty="0" err="1"/>
              <a:t>|</a:t>
            </a:r>
            <a:r>
              <a:rPr lang="en-US" altLang="zh-TW" sz="2400" i="1" dirty="0" err="1"/>
              <a:t>c</a:t>
            </a:r>
            <a:r>
              <a:rPr lang="en-US" altLang="zh-TW" sz="2400" dirty="0"/>
              <a:t>) by using add-one smoothing.</a:t>
            </a:r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400" dirty="0"/>
          </a:p>
          <a:p>
            <a:pPr>
              <a:lnSpc>
                <a:spcPct val="90000"/>
              </a:lnSpc>
            </a:pPr>
            <a:endParaRPr lang="en-US" altLang="zh-TW" sz="2000" dirty="0"/>
          </a:p>
          <a:p>
            <a:pPr>
              <a:lnSpc>
                <a:spcPct val="90000"/>
              </a:lnSpc>
            </a:pPr>
            <a:r>
              <a:rPr lang="en-US" altLang="zh-TW" sz="2000" dirty="0"/>
              <a:t>Test your result on Kaggle</a:t>
            </a:r>
            <a:r>
              <a:rPr lang="zh-TW" altLang="en-US" sz="2000" dirty="0"/>
              <a:t> </a:t>
            </a:r>
            <a:r>
              <a:rPr lang="en-US" altLang="zh-TW" sz="2000" dirty="0"/>
              <a:t>!! </a:t>
            </a:r>
          </a:p>
          <a:p>
            <a:pPr lvl="1">
              <a:lnSpc>
                <a:spcPct val="90000"/>
              </a:lnSpc>
            </a:pPr>
            <a:r>
              <a:rPr lang="en-US" altLang="zh-TW" sz="1600" dirty="0">
                <a:hlinkClick r:id="rId2"/>
              </a:rPr>
              <a:t>https://www.Kaggle.com/competitions/2024-irtm-hw-3</a:t>
            </a:r>
            <a:endParaRPr lang="en-US" altLang="zh-TW" sz="1600" dirty="0"/>
          </a:p>
          <a:p>
            <a:pPr lvl="1">
              <a:lnSpc>
                <a:spcPct val="90000"/>
              </a:lnSpc>
            </a:pPr>
            <a:endParaRPr lang="en-US" altLang="zh-TW" sz="1600" dirty="0"/>
          </a:p>
          <a:p>
            <a:pPr marL="471487" lvl="1" indent="0">
              <a:lnSpc>
                <a:spcPct val="90000"/>
              </a:lnSpc>
              <a:buNone/>
            </a:pPr>
            <a:endParaRPr lang="en-US" altLang="zh-TW" sz="2000" dirty="0"/>
          </a:p>
          <a:p>
            <a:pPr>
              <a:lnSpc>
                <a:spcPct val="90000"/>
              </a:lnSpc>
            </a:pPr>
            <a:r>
              <a:rPr lang="en-US" altLang="zh-TW" sz="2000" dirty="0"/>
              <a:t>Please zip and submit </a:t>
            </a:r>
            <a:r>
              <a:rPr lang="en-US" altLang="zh-TW" sz="2000" baseline="30000" dirty="0"/>
              <a:t>1.</a:t>
            </a:r>
            <a:r>
              <a:rPr lang="en-US" altLang="zh-TW" sz="2000" dirty="0"/>
              <a:t>source code and </a:t>
            </a:r>
            <a:r>
              <a:rPr lang="en-US" altLang="zh-TW" sz="2000" baseline="30000" dirty="0"/>
              <a:t>2.</a:t>
            </a:r>
            <a:r>
              <a:rPr lang="en-US" altLang="zh-TW" sz="2000" dirty="0"/>
              <a:t>a report to TA.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/>
              <a:t>3 weeks to complete, that is, </a:t>
            </a:r>
            <a:r>
              <a:rPr lang="en-US" altLang="zh-TW" sz="1800" b="1" dirty="0">
                <a:solidFill>
                  <a:srgbClr val="FF0000"/>
                </a:solidFill>
              </a:rPr>
              <a:t>2024/12/4</a:t>
            </a:r>
            <a:r>
              <a:rPr lang="en-US" altLang="zh-TW" sz="1800" dirty="0"/>
              <a:t>.</a:t>
            </a:r>
          </a:p>
          <a:p>
            <a:pPr lvl="1">
              <a:lnSpc>
                <a:spcPct val="90000"/>
              </a:lnSpc>
            </a:pPr>
            <a:endParaRPr lang="en-US" altLang="zh-TW" sz="1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981A7-23DD-46F1-8CCB-38B73DEBD189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81150" y="2667000"/>
          <a:ext cx="52466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908080" imgH="482400" progId="Equation.3">
                  <p:embed/>
                </p:oleObj>
              </mc:Choice>
              <mc:Fallback>
                <p:oleObj name="方程式" r:id="rId3" imgW="29080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667000"/>
                        <a:ext cx="524668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15488</TotalTime>
  <Words>296</Words>
  <Application>Microsoft Macintosh PowerPoint</Application>
  <PresentationFormat>如螢幕大小 (4:3)</PresentationFormat>
  <Paragraphs>55</Paragraphs>
  <Slides>3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Arial</vt:lpstr>
      <vt:lpstr>Lucida Sans</vt:lpstr>
      <vt:lpstr>Tahoma</vt:lpstr>
      <vt:lpstr>Times New Roman</vt:lpstr>
      <vt:lpstr>Wingdings</vt:lpstr>
      <vt:lpstr>Quadrant</vt:lpstr>
      <vt:lpstr>方程式</vt:lpstr>
      <vt:lpstr>Programming Assignment 3 (1/3)</vt:lpstr>
      <vt:lpstr>Programming Assignment 3 (2/3)</vt:lpstr>
      <vt:lpstr>Programming Assignment 3 (3/3)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沛竹 陳</cp:lastModifiedBy>
  <cp:revision>1362</cp:revision>
  <cp:lastPrinted>1601-01-01T00:00:00Z</cp:lastPrinted>
  <dcterms:created xsi:type="dcterms:W3CDTF">2002-09-18T16:13:07Z</dcterms:created>
  <dcterms:modified xsi:type="dcterms:W3CDTF">2024-11-13T03:38:03Z</dcterms:modified>
</cp:coreProperties>
</file>