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87" r:id="rId4"/>
    <p:sldId id="289" r:id="rId5"/>
    <p:sldId id="301" r:id="rId6"/>
    <p:sldId id="257" r:id="rId7"/>
    <p:sldId id="268" r:id="rId8"/>
    <p:sldId id="290" r:id="rId9"/>
    <p:sldId id="300" r:id="rId10"/>
    <p:sldId id="291" r:id="rId11"/>
    <p:sldId id="298" r:id="rId12"/>
    <p:sldId id="295" r:id="rId13"/>
    <p:sldId id="296" r:id="rId1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 Medium" panose="02020500000000000000" charset="0"/>
      <p:regular r:id="rId24"/>
      <p:bold r:id="rId25"/>
      <p:italic r:id="rId26"/>
      <p:boldItalic r:id="rId27"/>
    </p:embeddedFont>
    <p:embeddedFont>
      <p:font typeface="Fira Sans Extra Condensed SemiBold" panose="02020500000000000000" charset="0"/>
      <p:regular r:id="rId28"/>
      <p:bold r:id="rId29"/>
      <p:italic r:id="rId30"/>
      <p:boldItalic r:id="rId31"/>
    </p:embeddedFont>
    <p:embeddedFont>
      <p:font typeface="Microsoft YaHei UI" panose="020B0503020204020204" pitchFamily="34" charset="-122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微軟正黑體" panose="020B0604030504040204" pitchFamily="34" charset="-12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C5FA"/>
    <a:srgbClr val="22B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12ED7-9E5D-4F62-A787-61A2DCD97DD0}">
  <a:tblStyle styleId="{32D12ED7-9E5D-4F62-A787-61A2DCD97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91" autoAdjust="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496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3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5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5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5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0BC3E-76B6-4327-A937-C326395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ED38B7-38EA-46CF-BD55-C5C324A5CB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6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;p9">
            <a:extLst>
              <a:ext uri="{FF2B5EF4-FFF2-40B4-BE49-F238E27FC236}">
                <a16:creationId xmlns:a16="http://schemas.microsoft.com/office/drawing/2014/main" id="{0044547D-4AC9-4128-9A03-EB5B32B78D2B}"/>
              </a:ext>
            </a:extLst>
          </p:cNvPr>
          <p:cNvSpPr/>
          <p:nvPr userDrawn="1"/>
        </p:nvSpPr>
        <p:spPr>
          <a:xfrm>
            <a:off x="2100" y="-125"/>
            <a:ext cx="9141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00381A-ED5D-461E-9D29-CD739ABA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8A8839-1076-4FC6-AA68-A0E79EBEF2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1_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1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6" r:id="rId9"/>
    <p:sldLayoutId id="2147483657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oYXiao/DB_project.git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18396" y="795138"/>
            <a:ext cx="5361401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Datbase</a:t>
            </a:r>
            <a:r>
              <a:rPr lang="en-GB" dirty="0"/>
              <a:t> Systems</a:t>
            </a:r>
            <a:br>
              <a:rPr lang="en-GB" dirty="0"/>
            </a:br>
            <a:r>
              <a:rPr lang="en-GB" sz="3000" dirty="0"/>
              <a:t>Final Project Presentation – </a:t>
            </a:r>
            <a:br>
              <a:rPr lang="en-GB" sz="3000" dirty="0"/>
            </a:br>
            <a:r>
              <a:rPr lang="en-GB" sz="3000" dirty="0"/>
              <a:t>Stock Portfolio Analysis System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90104" y="3030565"/>
            <a:ext cx="3458476" cy="1501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四騎士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110971028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鄧宜芳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111753128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陳瑞得*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GB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111753203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蕭喬宇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111753215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楊竣崴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C4FD333-5645-4DB4-A04B-925CD8A3F7C1}"/>
              </a:ext>
            </a:extLst>
          </p:cNvPr>
          <p:cNvGrpSpPr/>
          <p:nvPr/>
        </p:nvGrpSpPr>
        <p:grpSpPr>
          <a:xfrm>
            <a:off x="4727757" y="1230450"/>
            <a:ext cx="4144514" cy="2845406"/>
            <a:chOff x="4727757" y="1230450"/>
            <a:chExt cx="4144514" cy="2845406"/>
          </a:xfrm>
        </p:grpSpPr>
        <p:sp>
          <p:nvSpPr>
            <p:cNvPr id="60" name="Google Shape;60;p15"/>
            <p:cNvSpPr/>
            <p:nvPr/>
          </p:nvSpPr>
          <p:spPr>
            <a:xfrm>
              <a:off x="7133299" y="2914633"/>
              <a:ext cx="1738972" cy="1021672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15"/>
            <p:cNvGrpSpPr/>
            <p:nvPr/>
          </p:nvGrpSpPr>
          <p:grpSpPr>
            <a:xfrm>
              <a:off x="4727757" y="1761916"/>
              <a:ext cx="1801298" cy="2313940"/>
              <a:chOff x="2616388" y="1504175"/>
              <a:chExt cx="2082425" cy="2675075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2616688" y="3345475"/>
                <a:ext cx="1897575" cy="833775"/>
              </a:xfrm>
              <a:custGeom>
                <a:avLst/>
                <a:gdLst/>
                <a:ahLst/>
                <a:cxnLst/>
                <a:rect l="l" t="t" r="r" b="b"/>
                <a:pathLst>
                  <a:path w="75903" h="33351" extrusionOk="0">
                    <a:moveTo>
                      <a:pt x="0" y="1"/>
                    </a:moveTo>
                    <a:lnTo>
                      <a:pt x="0" y="989"/>
                    </a:lnTo>
                    <a:cubicBezTo>
                      <a:pt x="0" y="1108"/>
                      <a:pt x="72" y="1215"/>
                      <a:pt x="191" y="1275"/>
                    </a:cubicBezTo>
                    <a:lnTo>
                      <a:pt x="55472" y="33195"/>
                    </a:lnTo>
                    <a:cubicBezTo>
                      <a:pt x="55829" y="33350"/>
                      <a:pt x="56246" y="33338"/>
                      <a:pt x="56591" y="33148"/>
                    </a:cubicBezTo>
                    <a:lnTo>
                      <a:pt x="75629" y="22158"/>
                    </a:lnTo>
                    <a:cubicBezTo>
                      <a:pt x="75784" y="22087"/>
                      <a:pt x="75879" y="21944"/>
                      <a:pt x="75903" y="21789"/>
                    </a:cubicBezTo>
                    <a:lnTo>
                      <a:pt x="75903" y="208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616388" y="3057550"/>
                <a:ext cx="1897875" cy="1095775"/>
              </a:xfrm>
              <a:custGeom>
                <a:avLst/>
                <a:gdLst/>
                <a:ahLst/>
                <a:cxnLst/>
                <a:rect l="l" t="t" r="r" b="b"/>
                <a:pathLst>
                  <a:path w="75915" h="43831" extrusionOk="0">
                    <a:moveTo>
                      <a:pt x="19950" y="0"/>
                    </a:moveTo>
                    <a:cubicBezTo>
                      <a:pt x="19729" y="0"/>
                      <a:pt x="19496" y="55"/>
                      <a:pt x="19312" y="159"/>
                    </a:cubicBezTo>
                    <a:lnTo>
                      <a:pt x="274" y="11149"/>
                    </a:lnTo>
                    <a:cubicBezTo>
                      <a:pt x="120" y="11220"/>
                      <a:pt x="24" y="11351"/>
                      <a:pt x="0" y="11518"/>
                    </a:cubicBezTo>
                    <a:cubicBezTo>
                      <a:pt x="12" y="11637"/>
                      <a:pt x="84" y="11744"/>
                      <a:pt x="191" y="11804"/>
                    </a:cubicBezTo>
                    <a:lnTo>
                      <a:pt x="55484" y="43724"/>
                    </a:lnTo>
                    <a:cubicBezTo>
                      <a:pt x="55647" y="43795"/>
                      <a:pt x="55822" y="43831"/>
                      <a:pt x="55998" y="43831"/>
                    </a:cubicBezTo>
                    <a:cubicBezTo>
                      <a:pt x="56207" y="43831"/>
                      <a:pt x="56415" y="43780"/>
                      <a:pt x="56603" y="43677"/>
                    </a:cubicBezTo>
                    <a:lnTo>
                      <a:pt x="75641" y="32687"/>
                    </a:lnTo>
                    <a:cubicBezTo>
                      <a:pt x="75796" y="32616"/>
                      <a:pt x="75891" y="32485"/>
                      <a:pt x="75915" y="32318"/>
                    </a:cubicBezTo>
                    <a:cubicBezTo>
                      <a:pt x="75903" y="32199"/>
                      <a:pt x="75831" y="32080"/>
                      <a:pt x="75724" y="32032"/>
                    </a:cubicBezTo>
                    <a:lnTo>
                      <a:pt x="20432" y="112"/>
                    </a:lnTo>
                    <a:cubicBezTo>
                      <a:pt x="20303" y="37"/>
                      <a:pt x="20131" y="0"/>
                      <a:pt x="19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3763" y="3070150"/>
                <a:ext cx="1853825" cy="1070400"/>
              </a:xfrm>
              <a:custGeom>
                <a:avLst/>
                <a:gdLst/>
                <a:ahLst/>
                <a:cxnLst/>
                <a:rect l="l" t="t" r="r" b="b"/>
                <a:pathLst>
                  <a:path w="74153" h="42816" extrusionOk="0">
                    <a:moveTo>
                      <a:pt x="54841" y="42732"/>
                    </a:moveTo>
                    <a:lnTo>
                      <a:pt x="156" y="11157"/>
                    </a:lnTo>
                    <a:cubicBezTo>
                      <a:pt x="1" y="11073"/>
                      <a:pt x="25" y="10931"/>
                      <a:pt x="191" y="10823"/>
                    </a:cubicBezTo>
                    <a:lnTo>
                      <a:pt x="18741" y="108"/>
                    </a:lnTo>
                    <a:cubicBezTo>
                      <a:pt x="18920" y="13"/>
                      <a:pt x="19134" y="1"/>
                      <a:pt x="19313" y="84"/>
                    </a:cubicBezTo>
                    <a:lnTo>
                      <a:pt x="74010" y="31671"/>
                    </a:lnTo>
                    <a:cubicBezTo>
                      <a:pt x="74153" y="31755"/>
                      <a:pt x="74129" y="31897"/>
                      <a:pt x="73962" y="31993"/>
                    </a:cubicBezTo>
                    <a:lnTo>
                      <a:pt x="55413" y="42708"/>
                    </a:lnTo>
                    <a:cubicBezTo>
                      <a:pt x="55234" y="42815"/>
                      <a:pt x="55020" y="42815"/>
                      <a:pt x="54841" y="427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5;p15"/>
              <p:cNvGrpSpPr/>
              <p:nvPr/>
            </p:nvGrpSpPr>
            <p:grpSpPr>
              <a:xfrm>
                <a:off x="2723238" y="3123575"/>
                <a:ext cx="1675550" cy="965475"/>
                <a:chOff x="2723238" y="3123575"/>
                <a:chExt cx="1675550" cy="965475"/>
              </a:xfrm>
            </p:grpSpPr>
            <p:sp>
              <p:nvSpPr>
                <p:cNvPr id="66" name="Google Shape;66;p15"/>
                <p:cNvSpPr/>
                <p:nvPr/>
              </p:nvSpPr>
              <p:spPr>
                <a:xfrm>
                  <a:off x="3065263" y="3123575"/>
                  <a:ext cx="141100" cy="7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3169" extrusionOk="0">
                      <a:moveTo>
                        <a:pt x="2190" y="0"/>
                      </a:moveTo>
                      <a:cubicBezTo>
                        <a:pt x="2018" y="0"/>
                        <a:pt x="1846" y="42"/>
                        <a:pt x="1691" y="126"/>
                      </a:cubicBezTo>
                      <a:lnTo>
                        <a:pt x="310" y="924"/>
                      </a:lnTo>
                      <a:cubicBezTo>
                        <a:pt x="36" y="1090"/>
                        <a:pt x="0" y="1328"/>
                        <a:pt x="238" y="1459"/>
                      </a:cubicBezTo>
                      <a:lnTo>
                        <a:pt x="3036" y="3079"/>
                      </a:lnTo>
                      <a:cubicBezTo>
                        <a:pt x="3173" y="3139"/>
                        <a:pt x="3317" y="3169"/>
                        <a:pt x="3460" y="3169"/>
                      </a:cubicBezTo>
                      <a:cubicBezTo>
                        <a:pt x="3629" y="3169"/>
                        <a:pt x="3798" y="3127"/>
                        <a:pt x="3953" y="3043"/>
                      </a:cubicBezTo>
                      <a:lnTo>
                        <a:pt x="5346" y="2233"/>
                      </a:lnTo>
                      <a:cubicBezTo>
                        <a:pt x="5620" y="2067"/>
                        <a:pt x="5644" y="1828"/>
                        <a:pt x="5406" y="1697"/>
                      </a:cubicBezTo>
                      <a:lnTo>
                        <a:pt x="2619" y="90"/>
                      </a:lnTo>
                      <a:cubicBezTo>
                        <a:pt x="2483" y="30"/>
                        <a:pt x="2337" y="0"/>
                        <a:pt x="21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3197713" y="3200100"/>
                  <a:ext cx="14110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3168" extrusionOk="0">
                      <a:moveTo>
                        <a:pt x="2199" y="0"/>
                      </a:moveTo>
                      <a:cubicBezTo>
                        <a:pt x="2023" y="0"/>
                        <a:pt x="1848" y="45"/>
                        <a:pt x="1691" y="137"/>
                      </a:cubicBezTo>
                      <a:lnTo>
                        <a:pt x="310" y="934"/>
                      </a:lnTo>
                      <a:cubicBezTo>
                        <a:pt x="36" y="1089"/>
                        <a:pt x="0" y="1327"/>
                        <a:pt x="239" y="1470"/>
                      </a:cubicBezTo>
                      <a:lnTo>
                        <a:pt x="3036" y="3077"/>
                      </a:lnTo>
                      <a:cubicBezTo>
                        <a:pt x="3173" y="3137"/>
                        <a:pt x="3317" y="3167"/>
                        <a:pt x="3460" y="3167"/>
                      </a:cubicBezTo>
                      <a:cubicBezTo>
                        <a:pt x="3630" y="3167"/>
                        <a:pt x="3798" y="3126"/>
                        <a:pt x="3953" y="3042"/>
                      </a:cubicBezTo>
                      <a:lnTo>
                        <a:pt x="5346" y="2244"/>
                      </a:lnTo>
                      <a:cubicBezTo>
                        <a:pt x="5620" y="2077"/>
                        <a:pt x="5644" y="1839"/>
                        <a:pt x="5406" y="1708"/>
                      </a:cubicBezTo>
                      <a:lnTo>
                        <a:pt x="2620" y="89"/>
                      </a:lnTo>
                      <a:cubicBezTo>
                        <a:pt x="2486" y="30"/>
                        <a:pt x="2342" y="0"/>
                        <a:pt x="21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3330463" y="3276550"/>
                  <a:ext cx="140825" cy="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3" h="3163" extrusionOk="0">
                      <a:moveTo>
                        <a:pt x="2179" y="1"/>
                      </a:moveTo>
                      <a:cubicBezTo>
                        <a:pt x="2006" y="1"/>
                        <a:pt x="1834" y="43"/>
                        <a:pt x="1679" y="127"/>
                      </a:cubicBezTo>
                      <a:lnTo>
                        <a:pt x="298" y="924"/>
                      </a:lnTo>
                      <a:cubicBezTo>
                        <a:pt x="24" y="1091"/>
                        <a:pt x="1" y="1329"/>
                        <a:pt x="227" y="1460"/>
                      </a:cubicBezTo>
                      <a:lnTo>
                        <a:pt x="3025" y="3067"/>
                      </a:lnTo>
                      <a:cubicBezTo>
                        <a:pt x="3159" y="3132"/>
                        <a:pt x="3300" y="3162"/>
                        <a:pt x="3441" y="3162"/>
                      </a:cubicBezTo>
                      <a:cubicBezTo>
                        <a:pt x="3613" y="3162"/>
                        <a:pt x="3784" y="3117"/>
                        <a:pt x="3942" y="3032"/>
                      </a:cubicBezTo>
                      <a:lnTo>
                        <a:pt x="5335" y="2234"/>
                      </a:lnTo>
                      <a:cubicBezTo>
                        <a:pt x="5608" y="2079"/>
                        <a:pt x="5632" y="1841"/>
                        <a:pt x="5394" y="1698"/>
                      </a:cubicBezTo>
                      <a:lnTo>
                        <a:pt x="2608" y="91"/>
                      </a:lnTo>
                      <a:cubicBezTo>
                        <a:pt x="2472" y="31"/>
                        <a:pt x="2325" y="1"/>
                        <a:pt x="21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3462613" y="3353050"/>
                  <a:ext cx="141125" cy="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" h="3163" extrusionOk="0">
                      <a:moveTo>
                        <a:pt x="2191" y="1"/>
                      </a:moveTo>
                      <a:cubicBezTo>
                        <a:pt x="2019" y="1"/>
                        <a:pt x="1846" y="43"/>
                        <a:pt x="1692" y="127"/>
                      </a:cubicBezTo>
                      <a:lnTo>
                        <a:pt x="311" y="924"/>
                      </a:lnTo>
                      <a:cubicBezTo>
                        <a:pt x="37" y="1091"/>
                        <a:pt x="1" y="1329"/>
                        <a:pt x="239" y="1460"/>
                      </a:cubicBezTo>
                      <a:lnTo>
                        <a:pt x="3037" y="3067"/>
                      </a:lnTo>
                      <a:cubicBezTo>
                        <a:pt x="3171" y="3132"/>
                        <a:pt x="3315" y="3162"/>
                        <a:pt x="3458" y="3162"/>
                      </a:cubicBezTo>
                      <a:cubicBezTo>
                        <a:pt x="3634" y="3162"/>
                        <a:pt x="3809" y="3117"/>
                        <a:pt x="3966" y="3032"/>
                      </a:cubicBezTo>
                      <a:lnTo>
                        <a:pt x="5347" y="2234"/>
                      </a:lnTo>
                      <a:cubicBezTo>
                        <a:pt x="5609" y="2079"/>
                        <a:pt x="5645" y="1841"/>
                        <a:pt x="5406" y="1698"/>
                      </a:cubicBezTo>
                      <a:lnTo>
                        <a:pt x="2620" y="91"/>
                      </a:lnTo>
                      <a:cubicBezTo>
                        <a:pt x="2484" y="31"/>
                        <a:pt x="2337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3595388" y="3429425"/>
                  <a:ext cx="14080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2" h="3168" extrusionOk="0">
                      <a:moveTo>
                        <a:pt x="2187" y="1"/>
                      </a:moveTo>
                      <a:cubicBezTo>
                        <a:pt x="2013" y="1"/>
                        <a:pt x="1841" y="46"/>
                        <a:pt x="1691" y="131"/>
                      </a:cubicBezTo>
                      <a:lnTo>
                        <a:pt x="298" y="929"/>
                      </a:lnTo>
                      <a:cubicBezTo>
                        <a:pt x="24" y="1096"/>
                        <a:pt x="0" y="1334"/>
                        <a:pt x="238" y="1465"/>
                      </a:cubicBezTo>
                      <a:lnTo>
                        <a:pt x="3024" y="3072"/>
                      </a:lnTo>
                      <a:cubicBezTo>
                        <a:pt x="3158" y="3137"/>
                        <a:pt x="3302" y="3167"/>
                        <a:pt x="3446" y="3167"/>
                      </a:cubicBezTo>
                      <a:cubicBezTo>
                        <a:pt x="3621" y="3167"/>
                        <a:pt x="3796" y="3122"/>
                        <a:pt x="3953" y="3037"/>
                      </a:cubicBezTo>
                      <a:lnTo>
                        <a:pt x="5334" y="2239"/>
                      </a:lnTo>
                      <a:cubicBezTo>
                        <a:pt x="5608" y="2084"/>
                        <a:pt x="5632" y="1846"/>
                        <a:pt x="5406" y="1703"/>
                      </a:cubicBezTo>
                      <a:lnTo>
                        <a:pt x="2608" y="96"/>
                      </a:lnTo>
                      <a:cubicBezTo>
                        <a:pt x="2474" y="31"/>
                        <a:pt x="2330" y="1"/>
                        <a:pt x="218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3727838" y="3505775"/>
                  <a:ext cx="141100" cy="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3173" extrusionOk="0">
                      <a:moveTo>
                        <a:pt x="2188" y="1"/>
                      </a:moveTo>
                      <a:cubicBezTo>
                        <a:pt x="2014" y="1"/>
                        <a:pt x="1842" y="46"/>
                        <a:pt x="1691" y="137"/>
                      </a:cubicBezTo>
                      <a:lnTo>
                        <a:pt x="298" y="935"/>
                      </a:lnTo>
                      <a:cubicBezTo>
                        <a:pt x="24" y="1090"/>
                        <a:pt x="0" y="1328"/>
                        <a:pt x="239" y="1471"/>
                      </a:cubicBezTo>
                      <a:lnTo>
                        <a:pt x="3025" y="3078"/>
                      </a:lnTo>
                      <a:cubicBezTo>
                        <a:pt x="3159" y="3142"/>
                        <a:pt x="3302" y="3173"/>
                        <a:pt x="3446" y="3173"/>
                      </a:cubicBezTo>
                      <a:cubicBezTo>
                        <a:pt x="3621" y="3173"/>
                        <a:pt x="3796" y="3128"/>
                        <a:pt x="3953" y="3042"/>
                      </a:cubicBezTo>
                      <a:lnTo>
                        <a:pt x="5334" y="2245"/>
                      </a:lnTo>
                      <a:cubicBezTo>
                        <a:pt x="5608" y="2090"/>
                        <a:pt x="5644" y="1852"/>
                        <a:pt x="5406" y="1709"/>
                      </a:cubicBezTo>
                      <a:lnTo>
                        <a:pt x="2608" y="90"/>
                      </a:lnTo>
                      <a:cubicBezTo>
                        <a:pt x="2474" y="31"/>
                        <a:pt x="2330" y="1"/>
                        <a:pt x="21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3860288" y="3582425"/>
                  <a:ext cx="141125" cy="7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" h="3167" extrusionOk="0">
                      <a:moveTo>
                        <a:pt x="2188" y="1"/>
                      </a:moveTo>
                      <a:cubicBezTo>
                        <a:pt x="2014" y="1"/>
                        <a:pt x="1842" y="46"/>
                        <a:pt x="1691" y="131"/>
                      </a:cubicBezTo>
                      <a:lnTo>
                        <a:pt x="298" y="929"/>
                      </a:lnTo>
                      <a:cubicBezTo>
                        <a:pt x="25" y="1084"/>
                        <a:pt x="1" y="1322"/>
                        <a:pt x="239" y="1465"/>
                      </a:cubicBezTo>
                      <a:lnTo>
                        <a:pt x="3025" y="3072"/>
                      </a:lnTo>
                      <a:cubicBezTo>
                        <a:pt x="3159" y="3136"/>
                        <a:pt x="3303" y="3167"/>
                        <a:pt x="3446" y="3167"/>
                      </a:cubicBezTo>
                      <a:cubicBezTo>
                        <a:pt x="3621" y="3167"/>
                        <a:pt x="3796" y="3121"/>
                        <a:pt x="3954" y="3036"/>
                      </a:cubicBezTo>
                      <a:lnTo>
                        <a:pt x="5335" y="2239"/>
                      </a:lnTo>
                      <a:cubicBezTo>
                        <a:pt x="5609" y="2084"/>
                        <a:pt x="5644" y="1846"/>
                        <a:pt x="5406" y="1703"/>
                      </a:cubicBezTo>
                      <a:lnTo>
                        <a:pt x="2608" y="95"/>
                      </a:lnTo>
                      <a:cubicBezTo>
                        <a:pt x="2474" y="31"/>
                        <a:pt x="2330" y="1"/>
                        <a:pt x="21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3992738" y="3658925"/>
                  <a:ext cx="141125" cy="7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" h="3167" extrusionOk="0">
                      <a:moveTo>
                        <a:pt x="2192" y="1"/>
                      </a:moveTo>
                      <a:cubicBezTo>
                        <a:pt x="2020" y="1"/>
                        <a:pt x="1849" y="46"/>
                        <a:pt x="1692" y="131"/>
                      </a:cubicBezTo>
                      <a:lnTo>
                        <a:pt x="299" y="929"/>
                      </a:lnTo>
                      <a:cubicBezTo>
                        <a:pt x="25" y="1084"/>
                        <a:pt x="1" y="1322"/>
                        <a:pt x="239" y="1465"/>
                      </a:cubicBezTo>
                      <a:lnTo>
                        <a:pt x="3025" y="3072"/>
                      </a:lnTo>
                      <a:cubicBezTo>
                        <a:pt x="3159" y="3136"/>
                        <a:pt x="3303" y="3167"/>
                        <a:pt x="3446" y="3167"/>
                      </a:cubicBezTo>
                      <a:cubicBezTo>
                        <a:pt x="3622" y="3167"/>
                        <a:pt x="3797" y="3121"/>
                        <a:pt x="3954" y="3036"/>
                      </a:cubicBezTo>
                      <a:lnTo>
                        <a:pt x="5335" y="2239"/>
                      </a:lnTo>
                      <a:cubicBezTo>
                        <a:pt x="5609" y="2084"/>
                        <a:pt x="5645" y="1834"/>
                        <a:pt x="5406" y="1703"/>
                      </a:cubicBezTo>
                      <a:lnTo>
                        <a:pt x="2608" y="95"/>
                      </a:lnTo>
                      <a:cubicBezTo>
                        <a:pt x="2474" y="31"/>
                        <a:pt x="2333" y="1"/>
                        <a:pt x="21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4125213" y="3735425"/>
                  <a:ext cx="141100" cy="7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3162" extrusionOk="0">
                      <a:moveTo>
                        <a:pt x="2192" y="0"/>
                      </a:moveTo>
                      <a:cubicBezTo>
                        <a:pt x="2019" y="0"/>
                        <a:pt x="1848" y="46"/>
                        <a:pt x="1691" y="131"/>
                      </a:cubicBezTo>
                      <a:lnTo>
                        <a:pt x="298" y="929"/>
                      </a:lnTo>
                      <a:cubicBezTo>
                        <a:pt x="36" y="1084"/>
                        <a:pt x="0" y="1322"/>
                        <a:pt x="238" y="1464"/>
                      </a:cubicBezTo>
                      <a:lnTo>
                        <a:pt x="3024" y="3072"/>
                      </a:lnTo>
                      <a:cubicBezTo>
                        <a:pt x="3161" y="3132"/>
                        <a:pt x="3307" y="3162"/>
                        <a:pt x="3453" y="3162"/>
                      </a:cubicBezTo>
                      <a:cubicBezTo>
                        <a:pt x="3626" y="3162"/>
                        <a:pt x="3798" y="3120"/>
                        <a:pt x="3953" y="3036"/>
                      </a:cubicBezTo>
                      <a:lnTo>
                        <a:pt x="5334" y="2238"/>
                      </a:lnTo>
                      <a:cubicBezTo>
                        <a:pt x="5608" y="2084"/>
                        <a:pt x="5644" y="1845"/>
                        <a:pt x="5406" y="1703"/>
                      </a:cubicBezTo>
                      <a:lnTo>
                        <a:pt x="2608" y="95"/>
                      </a:lnTo>
                      <a:cubicBezTo>
                        <a:pt x="2474" y="31"/>
                        <a:pt x="2332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4257663" y="3811925"/>
                  <a:ext cx="141125" cy="7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" h="3162" extrusionOk="0">
                      <a:moveTo>
                        <a:pt x="2192" y="0"/>
                      </a:moveTo>
                      <a:cubicBezTo>
                        <a:pt x="2020" y="0"/>
                        <a:pt x="1848" y="46"/>
                        <a:pt x="1691" y="131"/>
                      </a:cubicBezTo>
                      <a:lnTo>
                        <a:pt x="310" y="929"/>
                      </a:lnTo>
                      <a:cubicBezTo>
                        <a:pt x="36" y="1083"/>
                        <a:pt x="1" y="1322"/>
                        <a:pt x="239" y="1464"/>
                      </a:cubicBezTo>
                      <a:lnTo>
                        <a:pt x="3037" y="3072"/>
                      </a:lnTo>
                      <a:cubicBezTo>
                        <a:pt x="3168" y="3132"/>
                        <a:pt x="3311" y="3162"/>
                        <a:pt x="3456" y="3162"/>
                      </a:cubicBezTo>
                      <a:cubicBezTo>
                        <a:pt x="3626" y="3162"/>
                        <a:pt x="3799" y="3120"/>
                        <a:pt x="3953" y="3036"/>
                      </a:cubicBezTo>
                      <a:lnTo>
                        <a:pt x="5335" y="2226"/>
                      </a:lnTo>
                      <a:cubicBezTo>
                        <a:pt x="5608" y="2072"/>
                        <a:pt x="5644" y="1833"/>
                        <a:pt x="5406" y="1703"/>
                      </a:cubicBezTo>
                      <a:lnTo>
                        <a:pt x="2608" y="95"/>
                      </a:lnTo>
                      <a:cubicBezTo>
                        <a:pt x="2474" y="31"/>
                        <a:pt x="233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2968213" y="3176425"/>
                  <a:ext cx="145575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" h="3317" extrusionOk="0">
                      <a:moveTo>
                        <a:pt x="2286" y="1"/>
                      </a:moveTo>
                      <a:cubicBezTo>
                        <a:pt x="2193" y="1"/>
                        <a:pt x="2099" y="25"/>
                        <a:pt x="2013" y="72"/>
                      </a:cubicBezTo>
                      <a:lnTo>
                        <a:pt x="155" y="1143"/>
                      </a:lnTo>
                      <a:cubicBezTo>
                        <a:pt x="13" y="1226"/>
                        <a:pt x="1" y="1346"/>
                        <a:pt x="120" y="1417"/>
                      </a:cubicBezTo>
                      <a:lnTo>
                        <a:pt x="3323" y="3274"/>
                      </a:lnTo>
                      <a:cubicBezTo>
                        <a:pt x="3393" y="3302"/>
                        <a:pt x="3469" y="3316"/>
                        <a:pt x="3546" y="3316"/>
                      </a:cubicBezTo>
                      <a:cubicBezTo>
                        <a:pt x="3636" y="3316"/>
                        <a:pt x="3727" y="3296"/>
                        <a:pt x="3811" y="3251"/>
                      </a:cubicBezTo>
                      <a:lnTo>
                        <a:pt x="5668" y="2179"/>
                      </a:lnTo>
                      <a:cubicBezTo>
                        <a:pt x="5811" y="2096"/>
                        <a:pt x="5823" y="1965"/>
                        <a:pt x="5704" y="1893"/>
                      </a:cubicBezTo>
                      <a:lnTo>
                        <a:pt x="2501" y="48"/>
                      </a:lnTo>
                      <a:cubicBezTo>
                        <a:pt x="2432" y="16"/>
                        <a:pt x="2359" y="1"/>
                        <a:pt x="22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2886963" y="3223950"/>
                  <a:ext cx="201225" cy="11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9" h="4585" extrusionOk="0">
                      <a:moveTo>
                        <a:pt x="2260" y="1"/>
                      </a:moveTo>
                      <a:cubicBezTo>
                        <a:pt x="2155" y="1"/>
                        <a:pt x="2049" y="25"/>
                        <a:pt x="1953" y="76"/>
                      </a:cubicBezTo>
                      <a:lnTo>
                        <a:pt x="191" y="1100"/>
                      </a:lnTo>
                      <a:cubicBezTo>
                        <a:pt x="24" y="1195"/>
                        <a:pt x="0" y="1338"/>
                        <a:pt x="155" y="1433"/>
                      </a:cubicBezTo>
                      <a:lnTo>
                        <a:pt x="5525" y="4529"/>
                      </a:lnTo>
                      <a:cubicBezTo>
                        <a:pt x="5605" y="4566"/>
                        <a:pt x="5693" y="4584"/>
                        <a:pt x="5780" y="4584"/>
                      </a:cubicBezTo>
                      <a:cubicBezTo>
                        <a:pt x="5887" y="4584"/>
                        <a:pt x="5993" y="4557"/>
                        <a:pt x="6084" y="4505"/>
                      </a:cubicBezTo>
                      <a:lnTo>
                        <a:pt x="7858" y="3481"/>
                      </a:lnTo>
                      <a:cubicBezTo>
                        <a:pt x="8025" y="3386"/>
                        <a:pt x="8049" y="3243"/>
                        <a:pt x="7894" y="3159"/>
                      </a:cubicBezTo>
                      <a:lnTo>
                        <a:pt x="2524" y="52"/>
                      </a:lnTo>
                      <a:cubicBezTo>
                        <a:pt x="2441" y="19"/>
                        <a:pt x="2351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2805688" y="3271075"/>
                  <a:ext cx="217325" cy="12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3" h="4962" extrusionOk="0">
                      <a:moveTo>
                        <a:pt x="2248" y="0"/>
                      </a:moveTo>
                      <a:cubicBezTo>
                        <a:pt x="2141" y="0"/>
                        <a:pt x="2036" y="27"/>
                        <a:pt x="1942" y="84"/>
                      </a:cubicBezTo>
                      <a:lnTo>
                        <a:pt x="191" y="1096"/>
                      </a:lnTo>
                      <a:cubicBezTo>
                        <a:pt x="13" y="1191"/>
                        <a:pt x="1" y="1346"/>
                        <a:pt x="144" y="1429"/>
                      </a:cubicBezTo>
                      <a:lnTo>
                        <a:pt x="6168" y="4906"/>
                      </a:lnTo>
                      <a:cubicBezTo>
                        <a:pt x="6254" y="4943"/>
                        <a:pt x="6345" y="4961"/>
                        <a:pt x="6435" y="4961"/>
                      </a:cubicBezTo>
                      <a:cubicBezTo>
                        <a:pt x="6544" y="4961"/>
                        <a:pt x="6653" y="4934"/>
                        <a:pt x="6752" y="4882"/>
                      </a:cubicBezTo>
                      <a:lnTo>
                        <a:pt x="8502" y="3882"/>
                      </a:lnTo>
                      <a:cubicBezTo>
                        <a:pt x="8669" y="3775"/>
                        <a:pt x="8692" y="3620"/>
                        <a:pt x="8538" y="3536"/>
                      </a:cubicBezTo>
                      <a:lnTo>
                        <a:pt x="2525" y="60"/>
                      </a:lnTo>
                      <a:cubicBezTo>
                        <a:pt x="2436" y="21"/>
                        <a:pt x="2341" y="0"/>
                        <a:pt x="224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4160638" y="3864775"/>
                  <a:ext cx="145575" cy="8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" h="3316" extrusionOk="0">
                      <a:moveTo>
                        <a:pt x="2255" y="1"/>
                      </a:moveTo>
                      <a:cubicBezTo>
                        <a:pt x="2170" y="1"/>
                        <a:pt x="2086" y="21"/>
                        <a:pt x="2012" y="65"/>
                      </a:cubicBezTo>
                      <a:lnTo>
                        <a:pt x="155" y="1148"/>
                      </a:lnTo>
                      <a:cubicBezTo>
                        <a:pt x="12" y="1220"/>
                        <a:pt x="0" y="1351"/>
                        <a:pt x="119" y="1422"/>
                      </a:cubicBezTo>
                      <a:lnTo>
                        <a:pt x="3322" y="3268"/>
                      </a:lnTo>
                      <a:cubicBezTo>
                        <a:pt x="3393" y="3300"/>
                        <a:pt x="3469" y="3316"/>
                        <a:pt x="3544" y="3316"/>
                      </a:cubicBezTo>
                      <a:cubicBezTo>
                        <a:pt x="3633" y="3316"/>
                        <a:pt x="3721" y="3294"/>
                        <a:pt x="3798" y="3256"/>
                      </a:cubicBezTo>
                      <a:lnTo>
                        <a:pt x="5667" y="2172"/>
                      </a:lnTo>
                      <a:cubicBezTo>
                        <a:pt x="5810" y="2089"/>
                        <a:pt x="5822" y="1970"/>
                        <a:pt x="5691" y="1898"/>
                      </a:cubicBezTo>
                      <a:lnTo>
                        <a:pt x="2489" y="53"/>
                      </a:lnTo>
                      <a:cubicBezTo>
                        <a:pt x="2414" y="19"/>
                        <a:pt x="2334" y="1"/>
                        <a:pt x="22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4023113" y="3879875"/>
                  <a:ext cx="200950" cy="1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8" h="4581" extrusionOk="0">
                      <a:moveTo>
                        <a:pt x="2268" y="0"/>
                      </a:moveTo>
                      <a:cubicBezTo>
                        <a:pt x="2160" y="0"/>
                        <a:pt x="2051" y="28"/>
                        <a:pt x="1953" y="80"/>
                      </a:cubicBezTo>
                      <a:lnTo>
                        <a:pt x="191" y="1092"/>
                      </a:lnTo>
                      <a:cubicBezTo>
                        <a:pt x="24" y="1199"/>
                        <a:pt x="0" y="1342"/>
                        <a:pt x="143" y="1425"/>
                      </a:cubicBezTo>
                      <a:lnTo>
                        <a:pt x="5513" y="4521"/>
                      </a:lnTo>
                      <a:cubicBezTo>
                        <a:pt x="5597" y="4560"/>
                        <a:pt x="5688" y="4581"/>
                        <a:pt x="5780" y="4581"/>
                      </a:cubicBezTo>
                      <a:cubicBezTo>
                        <a:pt x="5885" y="4581"/>
                        <a:pt x="5990" y="4554"/>
                        <a:pt x="6085" y="4497"/>
                      </a:cubicBezTo>
                      <a:lnTo>
                        <a:pt x="7847" y="3485"/>
                      </a:lnTo>
                      <a:cubicBezTo>
                        <a:pt x="8013" y="3390"/>
                        <a:pt x="8037" y="3235"/>
                        <a:pt x="7882" y="3152"/>
                      </a:cubicBezTo>
                      <a:lnTo>
                        <a:pt x="2525" y="56"/>
                      </a:lnTo>
                      <a:cubicBezTo>
                        <a:pt x="2444" y="19"/>
                        <a:pt x="2357" y="0"/>
                        <a:pt x="22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3925188" y="3917450"/>
                  <a:ext cx="217300" cy="12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2" h="4959" extrusionOk="0">
                      <a:moveTo>
                        <a:pt x="2253" y="1"/>
                      </a:moveTo>
                      <a:cubicBezTo>
                        <a:pt x="2143" y="1"/>
                        <a:pt x="2033" y="31"/>
                        <a:pt x="1929" y="89"/>
                      </a:cubicBezTo>
                      <a:lnTo>
                        <a:pt x="191" y="1089"/>
                      </a:lnTo>
                      <a:cubicBezTo>
                        <a:pt x="12" y="1184"/>
                        <a:pt x="0" y="1351"/>
                        <a:pt x="143" y="1422"/>
                      </a:cubicBezTo>
                      <a:lnTo>
                        <a:pt x="6168" y="4899"/>
                      </a:lnTo>
                      <a:cubicBezTo>
                        <a:pt x="6257" y="4938"/>
                        <a:pt x="6351" y="4959"/>
                        <a:pt x="6445" y="4959"/>
                      </a:cubicBezTo>
                      <a:cubicBezTo>
                        <a:pt x="6551" y="4959"/>
                        <a:pt x="6656" y="4932"/>
                        <a:pt x="6751" y="4875"/>
                      </a:cubicBezTo>
                      <a:lnTo>
                        <a:pt x="8501" y="3875"/>
                      </a:lnTo>
                      <a:cubicBezTo>
                        <a:pt x="8668" y="3780"/>
                        <a:pt x="8692" y="3625"/>
                        <a:pt x="8537" y="3542"/>
                      </a:cubicBezTo>
                      <a:lnTo>
                        <a:pt x="2524" y="65"/>
                      </a:lnTo>
                      <a:cubicBezTo>
                        <a:pt x="2438" y="22"/>
                        <a:pt x="2346" y="1"/>
                        <a:pt x="2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2723238" y="3317650"/>
                  <a:ext cx="145875" cy="8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319" extrusionOk="0">
                      <a:moveTo>
                        <a:pt x="2284" y="0"/>
                      </a:moveTo>
                      <a:cubicBezTo>
                        <a:pt x="2201" y="0"/>
                        <a:pt x="2120" y="21"/>
                        <a:pt x="2049" y="66"/>
                      </a:cubicBezTo>
                      <a:lnTo>
                        <a:pt x="156" y="1150"/>
                      </a:lnTo>
                      <a:cubicBezTo>
                        <a:pt x="25" y="1233"/>
                        <a:pt x="1" y="1352"/>
                        <a:pt x="120" y="1412"/>
                      </a:cubicBezTo>
                      <a:lnTo>
                        <a:pt x="3346" y="3281"/>
                      </a:lnTo>
                      <a:cubicBezTo>
                        <a:pt x="3408" y="3307"/>
                        <a:pt x="3474" y="3319"/>
                        <a:pt x="3541" y="3319"/>
                      </a:cubicBezTo>
                      <a:cubicBezTo>
                        <a:pt x="3629" y="3319"/>
                        <a:pt x="3718" y="3298"/>
                        <a:pt x="3799" y="3257"/>
                      </a:cubicBezTo>
                      <a:lnTo>
                        <a:pt x="5680" y="2174"/>
                      </a:lnTo>
                      <a:cubicBezTo>
                        <a:pt x="5823" y="2090"/>
                        <a:pt x="5835" y="1971"/>
                        <a:pt x="5716" y="1912"/>
                      </a:cubicBezTo>
                      <a:lnTo>
                        <a:pt x="2489" y="42"/>
                      </a:lnTo>
                      <a:cubicBezTo>
                        <a:pt x="2424" y="15"/>
                        <a:pt x="2353" y="0"/>
                        <a:pt x="22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2829513" y="3378950"/>
                  <a:ext cx="145875" cy="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324" extrusionOk="0">
                      <a:moveTo>
                        <a:pt x="2289" y="1"/>
                      </a:moveTo>
                      <a:cubicBezTo>
                        <a:pt x="2207" y="1"/>
                        <a:pt x="2126" y="22"/>
                        <a:pt x="2048" y="67"/>
                      </a:cubicBezTo>
                      <a:lnTo>
                        <a:pt x="155" y="1150"/>
                      </a:lnTo>
                      <a:cubicBezTo>
                        <a:pt x="24" y="1234"/>
                        <a:pt x="0" y="1353"/>
                        <a:pt x="119" y="1412"/>
                      </a:cubicBezTo>
                      <a:lnTo>
                        <a:pt x="3346" y="3281"/>
                      </a:lnTo>
                      <a:cubicBezTo>
                        <a:pt x="3411" y="3309"/>
                        <a:pt x="3484" y="3324"/>
                        <a:pt x="3557" y="3324"/>
                      </a:cubicBezTo>
                      <a:cubicBezTo>
                        <a:pt x="3642" y="3324"/>
                        <a:pt x="3727" y="3303"/>
                        <a:pt x="3798" y="3258"/>
                      </a:cubicBezTo>
                      <a:lnTo>
                        <a:pt x="5692" y="2174"/>
                      </a:lnTo>
                      <a:cubicBezTo>
                        <a:pt x="5823" y="2091"/>
                        <a:pt x="5834" y="1972"/>
                        <a:pt x="5727" y="1912"/>
                      </a:cubicBezTo>
                      <a:lnTo>
                        <a:pt x="2501" y="43"/>
                      </a:lnTo>
                      <a:cubicBezTo>
                        <a:pt x="2430" y="16"/>
                        <a:pt x="2359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2935763" y="3440275"/>
                  <a:ext cx="145875" cy="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324" extrusionOk="0">
                      <a:moveTo>
                        <a:pt x="2284" y="1"/>
                      </a:moveTo>
                      <a:cubicBezTo>
                        <a:pt x="2201" y="1"/>
                        <a:pt x="2120" y="21"/>
                        <a:pt x="2049" y="66"/>
                      </a:cubicBezTo>
                      <a:lnTo>
                        <a:pt x="156" y="1150"/>
                      </a:lnTo>
                      <a:cubicBezTo>
                        <a:pt x="25" y="1233"/>
                        <a:pt x="1" y="1352"/>
                        <a:pt x="120" y="1412"/>
                      </a:cubicBezTo>
                      <a:lnTo>
                        <a:pt x="3347" y="3281"/>
                      </a:lnTo>
                      <a:cubicBezTo>
                        <a:pt x="3412" y="3308"/>
                        <a:pt x="3482" y="3323"/>
                        <a:pt x="3553" y="3323"/>
                      </a:cubicBezTo>
                      <a:cubicBezTo>
                        <a:pt x="3637" y="3323"/>
                        <a:pt x="3722" y="3303"/>
                        <a:pt x="3799" y="3257"/>
                      </a:cubicBezTo>
                      <a:lnTo>
                        <a:pt x="5692" y="2174"/>
                      </a:lnTo>
                      <a:cubicBezTo>
                        <a:pt x="5823" y="2091"/>
                        <a:pt x="5835" y="1971"/>
                        <a:pt x="5716" y="1912"/>
                      </a:cubicBezTo>
                      <a:lnTo>
                        <a:pt x="2489" y="43"/>
                      </a:lnTo>
                      <a:cubicBezTo>
                        <a:pt x="2424" y="15"/>
                        <a:pt x="2353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2990838" y="3378025"/>
                  <a:ext cx="121175" cy="6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743" extrusionOk="0">
                      <a:moveTo>
                        <a:pt x="2257" y="0"/>
                      </a:moveTo>
                      <a:cubicBezTo>
                        <a:pt x="2146" y="0"/>
                        <a:pt x="2034" y="28"/>
                        <a:pt x="1929" y="80"/>
                      </a:cubicBezTo>
                      <a:lnTo>
                        <a:pt x="191" y="1092"/>
                      </a:lnTo>
                      <a:cubicBezTo>
                        <a:pt x="12" y="1199"/>
                        <a:pt x="1" y="1342"/>
                        <a:pt x="143" y="1437"/>
                      </a:cubicBezTo>
                      <a:lnTo>
                        <a:pt x="2310" y="2687"/>
                      </a:lnTo>
                      <a:cubicBezTo>
                        <a:pt x="2394" y="2724"/>
                        <a:pt x="2484" y="2742"/>
                        <a:pt x="2574" y="2742"/>
                      </a:cubicBezTo>
                      <a:cubicBezTo>
                        <a:pt x="2690" y="2742"/>
                        <a:pt x="2805" y="2712"/>
                        <a:pt x="2906" y="2652"/>
                      </a:cubicBezTo>
                      <a:lnTo>
                        <a:pt x="4656" y="1652"/>
                      </a:lnTo>
                      <a:cubicBezTo>
                        <a:pt x="4823" y="1544"/>
                        <a:pt x="4846" y="1402"/>
                        <a:pt x="4692" y="1306"/>
                      </a:cubicBezTo>
                      <a:lnTo>
                        <a:pt x="2525" y="56"/>
                      </a:lnTo>
                      <a:cubicBezTo>
                        <a:pt x="2439" y="19"/>
                        <a:pt x="2348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3075663" y="3426925"/>
                  <a:ext cx="120875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40" extrusionOk="0">
                      <a:moveTo>
                        <a:pt x="2255" y="0"/>
                      </a:moveTo>
                      <a:cubicBezTo>
                        <a:pt x="2146" y="0"/>
                        <a:pt x="2039" y="30"/>
                        <a:pt x="1942" y="89"/>
                      </a:cubicBezTo>
                      <a:lnTo>
                        <a:pt x="191" y="1089"/>
                      </a:lnTo>
                      <a:cubicBezTo>
                        <a:pt x="13" y="1196"/>
                        <a:pt x="1" y="1339"/>
                        <a:pt x="156" y="1434"/>
                      </a:cubicBezTo>
                      <a:lnTo>
                        <a:pt x="2311" y="2684"/>
                      </a:lnTo>
                      <a:cubicBezTo>
                        <a:pt x="2396" y="2722"/>
                        <a:pt x="2487" y="2740"/>
                        <a:pt x="2578" y="2740"/>
                      </a:cubicBezTo>
                      <a:cubicBezTo>
                        <a:pt x="2689" y="2740"/>
                        <a:pt x="2801" y="2713"/>
                        <a:pt x="2906" y="2660"/>
                      </a:cubicBezTo>
                      <a:lnTo>
                        <a:pt x="4644" y="1648"/>
                      </a:lnTo>
                      <a:cubicBezTo>
                        <a:pt x="4823" y="1553"/>
                        <a:pt x="4835" y="1398"/>
                        <a:pt x="4692" y="1315"/>
                      </a:cubicBezTo>
                      <a:lnTo>
                        <a:pt x="2525" y="65"/>
                      </a:lnTo>
                      <a:cubicBezTo>
                        <a:pt x="2438" y="21"/>
                        <a:pt x="2346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3160513" y="3475950"/>
                  <a:ext cx="120875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41" extrusionOk="0">
                      <a:moveTo>
                        <a:pt x="2258" y="1"/>
                      </a:moveTo>
                      <a:cubicBezTo>
                        <a:pt x="2148" y="1"/>
                        <a:pt x="2039" y="28"/>
                        <a:pt x="1941" y="80"/>
                      </a:cubicBezTo>
                      <a:lnTo>
                        <a:pt x="191" y="1092"/>
                      </a:lnTo>
                      <a:cubicBezTo>
                        <a:pt x="24" y="1187"/>
                        <a:pt x="0" y="1342"/>
                        <a:pt x="155" y="1426"/>
                      </a:cubicBezTo>
                      <a:lnTo>
                        <a:pt x="2322" y="2676"/>
                      </a:lnTo>
                      <a:cubicBezTo>
                        <a:pt x="2403" y="2719"/>
                        <a:pt x="2495" y="2740"/>
                        <a:pt x="2587" y="2740"/>
                      </a:cubicBezTo>
                      <a:cubicBezTo>
                        <a:pt x="2697" y="2740"/>
                        <a:pt x="2808" y="2710"/>
                        <a:pt x="2905" y="2652"/>
                      </a:cubicBezTo>
                      <a:lnTo>
                        <a:pt x="4644" y="1652"/>
                      </a:lnTo>
                      <a:cubicBezTo>
                        <a:pt x="4822" y="1545"/>
                        <a:pt x="4834" y="1402"/>
                        <a:pt x="4691" y="1306"/>
                      </a:cubicBezTo>
                      <a:lnTo>
                        <a:pt x="2524" y="56"/>
                      </a:lnTo>
                      <a:cubicBezTo>
                        <a:pt x="2438" y="19"/>
                        <a:pt x="2348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3245338" y="3524850"/>
                  <a:ext cx="121175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740" extrusionOk="0">
                      <a:moveTo>
                        <a:pt x="2257" y="0"/>
                      </a:moveTo>
                      <a:cubicBezTo>
                        <a:pt x="2146" y="0"/>
                        <a:pt x="2038" y="30"/>
                        <a:pt x="1941" y="89"/>
                      </a:cubicBezTo>
                      <a:lnTo>
                        <a:pt x="191" y="1101"/>
                      </a:lnTo>
                      <a:cubicBezTo>
                        <a:pt x="24" y="1196"/>
                        <a:pt x="0" y="1351"/>
                        <a:pt x="155" y="1434"/>
                      </a:cubicBezTo>
                      <a:lnTo>
                        <a:pt x="2322" y="2684"/>
                      </a:lnTo>
                      <a:cubicBezTo>
                        <a:pt x="2408" y="2722"/>
                        <a:pt x="2498" y="2740"/>
                        <a:pt x="2588" y="2740"/>
                      </a:cubicBezTo>
                      <a:cubicBezTo>
                        <a:pt x="2698" y="2740"/>
                        <a:pt x="2807" y="2713"/>
                        <a:pt x="2906" y="2660"/>
                      </a:cubicBezTo>
                      <a:lnTo>
                        <a:pt x="4656" y="1648"/>
                      </a:lnTo>
                      <a:cubicBezTo>
                        <a:pt x="4822" y="1553"/>
                        <a:pt x="4846" y="1398"/>
                        <a:pt x="4691" y="1315"/>
                      </a:cubicBezTo>
                      <a:lnTo>
                        <a:pt x="2536" y="65"/>
                      </a:lnTo>
                      <a:cubicBezTo>
                        <a:pt x="2444" y="21"/>
                        <a:pt x="2349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3330463" y="3573950"/>
                  <a:ext cx="120875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41" extrusionOk="0">
                      <a:moveTo>
                        <a:pt x="2250" y="1"/>
                      </a:moveTo>
                      <a:cubicBezTo>
                        <a:pt x="2138" y="1"/>
                        <a:pt x="2027" y="31"/>
                        <a:pt x="1929" y="89"/>
                      </a:cubicBezTo>
                      <a:lnTo>
                        <a:pt x="191" y="1089"/>
                      </a:lnTo>
                      <a:cubicBezTo>
                        <a:pt x="12" y="1196"/>
                        <a:pt x="1" y="1339"/>
                        <a:pt x="143" y="1435"/>
                      </a:cubicBezTo>
                      <a:lnTo>
                        <a:pt x="2310" y="2685"/>
                      </a:lnTo>
                      <a:cubicBezTo>
                        <a:pt x="2396" y="2722"/>
                        <a:pt x="2487" y="2740"/>
                        <a:pt x="2577" y="2740"/>
                      </a:cubicBezTo>
                      <a:cubicBezTo>
                        <a:pt x="2687" y="2740"/>
                        <a:pt x="2796" y="2713"/>
                        <a:pt x="2894" y="2661"/>
                      </a:cubicBezTo>
                      <a:lnTo>
                        <a:pt x="4644" y="1649"/>
                      </a:lnTo>
                      <a:cubicBezTo>
                        <a:pt x="4811" y="1554"/>
                        <a:pt x="4835" y="1399"/>
                        <a:pt x="4680" y="1316"/>
                      </a:cubicBezTo>
                      <a:lnTo>
                        <a:pt x="2525" y="65"/>
                      </a:lnTo>
                      <a:cubicBezTo>
                        <a:pt x="2438" y="22"/>
                        <a:pt x="2344" y="1"/>
                        <a:pt x="22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3415288" y="3623000"/>
                  <a:ext cx="120875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40" extrusionOk="0">
                      <a:moveTo>
                        <a:pt x="2259" y="0"/>
                      </a:moveTo>
                      <a:cubicBezTo>
                        <a:pt x="2149" y="0"/>
                        <a:pt x="2040" y="27"/>
                        <a:pt x="1942" y="80"/>
                      </a:cubicBezTo>
                      <a:lnTo>
                        <a:pt x="191" y="1092"/>
                      </a:lnTo>
                      <a:cubicBezTo>
                        <a:pt x="13" y="1187"/>
                        <a:pt x="1" y="1342"/>
                        <a:pt x="144" y="1425"/>
                      </a:cubicBezTo>
                      <a:lnTo>
                        <a:pt x="2311" y="2675"/>
                      </a:lnTo>
                      <a:cubicBezTo>
                        <a:pt x="2398" y="2719"/>
                        <a:pt x="2489" y="2740"/>
                        <a:pt x="2582" y="2740"/>
                      </a:cubicBezTo>
                      <a:cubicBezTo>
                        <a:pt x="2692" y="2740"/>
                        <a:pt x="2802" y="2710"/>
                        <a:pt x="2906" y="2652"/>
                      </a:cubicBezTo>
                      <a:lnTo>
                        <a:pt x="4644" y="1651"/>
                      </a:lnTo>
                      <a:cubicBezTo>
                        <a:pt x="4823" y="1544"/>
                        <a:pt x="4835" y="1401"/>
                        <a:pt x="4692" y="1306"/>
                      </a:cubicBezTo>
                      <a:lnTo>
                        <a:pt x="2525" y="56"/>
                      </a:lnTo>
                      <a:cubicBezTo>
                        <a:pt x="2439" y="18"/>
                        <a:pt x="2349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3500138" y="3672100"/>
                  <a:ext cx="120875" cy="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36" extrusionOk="0">
                      <a:moveTo>
                        <a:pt x="2257" y="1"/>
                      </a:moveTo>
                      <a:cubicBezTo>
                        <a:pt x="2146" y="1"/>
                        <a:pt x="2034" y="28"/>
                        <a:pt x="1929" y="80"/>
                      </a:cubicBezTo>
                      <a:lnTo>
                        <a:pt x="191" y="1092"/>
                      </a:lnTo>
                      <a:cubicBezTo>
                        <a:pt x="12" y="1188"/>
                        <a:pt x="0" y="1342"/>
                        <a:pt x="143" y="1426"/>
                      </a:cubicBezTo>
                      <a:lnTo>
                        <a:pt x="2310" y="2676"/>
                      </a:lnTo>
                      <a:cubicBezTo>
                        <a:pt x="2399" y="2715"/>
                        <a:pt x="2496" y="2736"/>
                        <a:pt x="2593" y="2736"/>
                      </a:cubicBezTo>
                      <a:cubicBezTo>
                        <a:pt x="2702" y="2736"/>
                        <a:pt x="2810" y="2709"/>
                        <a:pt x="2905" y="2652"/>
                      </a:cubicBezTo>
                      <a:lnTo>
                        <a:pt x="4644" y="1640"/>
                      </a:lnTo>
                      <a:cubicBezTo>
                        <a:pt x="4822" y="1545"/>
                        <a:pt x="4834" y="1390"/>
                        <a:pt x="4691" y="1307"/>
                      </a:cubicBezTo>
                      <a:lnTo>
                        <a:pt x="2524" y="57"/>
                      </a:lnTo>
                      <a:cubicBezTo>
                        <a:pt x="2438" y="19"/>
                        <a:pt x="2348" y="1"/>
                        <a:pt x="2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3584963" y="3721000"/>
                  <a:ext cx="120875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41" extrusionOk="0">
                      <a:moveTo>
                        <a:pt x="2255" y="0"/>
                      </a:moveTo>
                      <a:cubicBezTo>
                        <a:pt x="2146" y="0"/>
                        <a:pt x="2038" y="31"/>
                        <a:pt x="1941" y="89"/>
                      </a:cubicBezTo>
                      <a:lnTo>
                        <a:pt x="191" y="1089"/>
                      </a:lnTo>
                      <a:cubicBezTo>
                        <a:pt x="24" y="1196"/>
                        <a:pt x="0" y="1351"/>
                        <a:pt x="155" y="1434"/>
                      </a:cubicBezTo>
                      <a:lnTo>
                        <a:pt x="2322" y="2684"/>
                      </a:lnTo>
                      <a:cubicBezTo>
                        <a:pt x="2403" y="2722"/>
                        <a:pt x="2493" y="2740"/>
                        <a:pt x="2584" y="2740"/>
                      </a:cubicBezTo>
                      <a:cubicBezTo>
                        <a:pt x="2695" y="2740"/>
                        <a:pt x="2807" y="2713"/>
                        <a:pt x="2906" y="2661"/>
                      </a:cubicBezTo>
                      <a:lnTo>
                        <a:pt x="4656" y="1661"/>
                      </a:lnTo>
                      <a:cubicBezTo>
                        <a:pt x="4822" y="1553"/>
                        <a:pt x="4834" y="1399"/>
                        <a:pt x="4691" y="1315"/>
                      </a:cubicBezTo>
                      <a:lnTo>
                        <a:pt x="2525" y="65"/>
                      </a:lnTo>
                      <a:cubicBezTo>
                        <a:pt x="2438" y="22"/>
                        <a:pt x="2346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3670088" y="3770225"/>
                  <a:ext cx="120875" cy="6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34" extrusionOk="0">
                      <a:moveTo>
                        <a:pt x="2246" y="1"/>
                      </a:moveTo>
                      <a:cubicBezTo>
                        <a:pt x="2139" y="1"/>
                        <a:pt x="2031" y="27"/>
                        <a:pt x="1929" y="84"/>
                      </a:cubicBezTo>
                      <a:lnTo>
                        <a:pt x="191" y="1096"/>
                      </a:lnTo>
                      <a:cubicBezTo>
                        <a:pt x="13" y="1192"/>
                        <a:pt x="1" y="1346"/>
                        <a:pt x="143" y="1430"/>
                      </a:cubicBezTo>
                      <a:lnTo>
                        <a:pt x="2310" y="2668"/>
                      </a:lnTo>
                      <a:cubicBezTo>
                        <a:pt x="2400" y="2713"/>
                        <a:pt x="2494" y="2734"/>
                        <a:pt x="2589" y="2734"/>
                      </a:cubicBezTo>
                      <a:cubicBezTo>
                        <a:pt x="2697" y="2734"/>
                        <a:pt x="2805" y="2707"/>
                        <a:pt x="2906" y="2656"/>
                      </a:cubicBezTo>
                      <a:lnTo>
                        <a:pt x="4644" y="1644"/>
                      </a:lnTo>
                      <a:cubicBezTo>
                        <a:pt x="4823" y="1549"/>
                        <a:pt x="4835" y="1394"/>
                        <a:pt x="4692" y="1311"/>
                      </a:cubicBezTo>
                      <a:lnTo>
                        <a:pt x="2525" y="61"/>
                      </a:lnTo>
                      <a:cubicBezTo>
                        <a:pt x="2435" y="22"/>
                        <a:pt x="2341" y="1"/>
                        <a:pt x="2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3754913" y="3819150"/>
                  <a:ext cx="121175" cy="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736" extrusionOk="0">
                      <a:moveTo>
                        <a:pt x="2264" y="0"/>
                      </a:moveTo>
                      <a:cubicBezTo>
                        <a:pt x="2152" y="0"/>
                        <a:pt x="2040" y="28"/>
                        <a:pt x="1942" y="80"/>
                      </a:cubicBezTo>
                      <a:lnTo>
                        <a:pt x="191" y="1092"/>
                      </a:lnTo>
                      <a:cubicBezTo>
                        <a:pt x="13" y="1187"/>
                        <a:pt x="1" y="1342"/>
                        <a:pt x="144" y="1425"/>
                      </a:cubicBezTo>
                      <a:lnTo>
                        <a:pt x="2311" y="2676"/>
                      </a:lnTo>
                      <a:cubicBezTo>
                        <a:pt x="2400" y="2715"/>
                        <a:pt x="2497" y="2735"/>
                        <a:pt x="2593" y="2735"/>
                      </a:cubicBezTo>
                      <a:cubicBezTo>
                        <a:pt x="2703" y="2735"/>
                        <a:pt x="2811" y="2709"/>
                        <a:pt x="2906" y="2652"/>
                      </a:cubicBezTo>
                      <a:lnTo>
                        <a:pt x="4656" y="1640"/>
                      </a:lnTo>
                      <a:cubicBezTo>
                        <a:pt x="4823" y="1544"/>
                        <a:pt x="4847" y="1390"/>
                        <a:pt x="4692" y="1306"/>
                      </a:cubicBezTo>
                      <a:lnTo>
                        <a:pt x="2525" y="56"/>
                      </a:lnTo>
                      <a:cubicBezTo>
                        <a:pt x="2445" y="19"/>
                        <a:pt x="2355" y="0"/>
                        <a:pt x="226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3839763" y="3868050"/>
                  <a:ext cx="120875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2740" extrusionOk="0">
                      <a:moveTo>
                        <a:pt x="2254" y="0"/>
                      </a:moveTo>
                      <a:cubicBezTo>
                        <a:pt x="2146" y="0"/>
                        <a:pt x="2038" y="30"/>
                        <a:pt x="1941" y="89"/>
                      </a:cubicBezTo>
                      <a:lnTo>
                        <a:pt x="191" y="1089"/>
                      </a:lnTo>
                      <a:cubicBezTo>
                        <a:pt x="12" y="1196"/>
                        <a:pt x="0" y="1351"/>
                        <a:pt x="155" y="1434"/>
                      </a:cubicBezTo>
                      <a:lnTo>
                        <a:pt x="2310" y="2684"/>
                      </a:lnTo>
                      <a:cubicBezTo>
                        <a:pt x="2396" y="2722"/>
                        <a:pt x="2486" y="2740"/>
                        <a:pt x="2577" y="2740"/>
                      </a:cubicBezTo>
                      <a:cubicBezTo>
                        <a:pt x="2689" y="2740"/>
                        <a:pt x="2801" y="2713"/>
                        <a:pt x="2905" y="2660"/>
                      </a:cubicBezTo>
                      <a:lnTo>
                        <a:pt x="4644" y="1648"/>
                      </a:lnTo>
                      <a:cubicBezTo>
                        <a:pt x="4822" y="1553"/>
                        <a:pt x="4834" y="1398"/>
                        <a:pt x="4691" y="1315"/>
                      </a:cubicBezTo>
                      <a:lnTo>
                        <a:pt x="2524" y="65"/>
                      </a:lnTo>
                      <a:cubicBezTo>
                        <a:pt x="2437" y="21"/>
                        <a:pt x="2346" y="0"/>
                        <a:pt x="22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3057813" y="3322350"/>
                  <a:ext cx="123550" cy="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6" extrusionOk="0">
                      <a:moveTo>
                        <a:pt x="2263" y="1"/>
                      </a:moveTo>
                      <a:cubicBezTo>
                        <a:pt x="2157" y="1"/>
                        <a:pt x="2051" y="28"/>
                        <a:pt x="1953" y="81"/>
                      </a:cubicBezTo>
                      <a:lnTo>
                        <a:pt x="191" y="1104"/>
                      </a:lnTo>
                      <a:cubicBezTo>
                        <a:pt x="24" y="1200"/>
                        <a:pt x="0" y="1355"/>
                        <a:pt x="143" y="1438"/>
                      </a:cubicBezTo>
                      <a:lnTo>
                        <a:pt x="2417" y="2736"/>
                      </a:lnTo>
                      <a:cubicBezTo>
                        <a:pt x="2501" y="2775"/>
                        <a:pt x="2593" y="2795"/>
                        <a:pt x="2683" y="2795"/>
                      </a:cubicBezTo>
                      <a:cubicBezTo>
                        <a:pt x="2786" y="2795"/>
                        <a:pt x="2888" y="2769"/>
                        <a:pt x="2977" y="2712"/>
                      </a:cubicBezTo>
                      <a:lnTo>
                        <a:pt x="4751" y="1700"/>
                      </a:lnTo>
                      <a:cubicBezTo>
                        <a:pt x="4918" y="1605"/>
                        <a:pt x="4942" y="1450"/>
                        <a:pt x="4787" y="1366"/>
                      </a:cubicBezTo>
                      <a:lnTo>
                        <a:pt x="2525" y="57"/>
                      </a:lnTo>
                      <a:cubicBezTo>
                        <a:pt x="2439" y="19"/>
                        <a:pt x="2351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3145313" y="3372975"/>
                  <a:ext cx="12355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1" extrusionOk="0">
                      <a:moveTo>
                        <a:pt x="2269" y="0"/>
                      </a:moveTo>
                      <a:cubicBezTo>
                        <a:pt x="2161" y="0"/>
                        <a:pt x="2052" y="27"/>
                        <a:pt x="1954" y="80"/>
                      </a:cubicBezTo>
                      <a:lnTo>
                        <a:pt x="191" y="1104"/>
                      </a:lnTo>
                      <a:cubicBezTo>
                        <a:pt x="25" y="1199"/>
                        <a:pt x="1" y="1342"/>
                        <a:pt x="144" y="1425"/>
                      </a:cubicBezTo>
                      <a:lnTo>
                        <a:pt x="2418" y="2735"/>
                      </a:lnTo>
                      <a:cubicBezTo>
                        <a:pt x="2498" y="2772"/>
                        <a:pt x="2586" y="2790"/>
                        <a:pt x="2674" y="2790"/>
                      </a:cubicBezTo>
                      <a:cubicBezTo>
                        <a:pt x="2782" y="2790"/>
                        <a:pt x="2891" y="2763"/>
                        <a:pt x="2989" y="2711"/>
                      </a:cubicBezTo>
                      <a:lnTo>
                        <a:pt x="4751" y="1699"/>
                      </a:lnTo>
                      <a:cubicBezTo>
                        <a:pt x="4918" y="1592"/>
                        <a:pt x="4942" y="1449"/>
                        <a:pt x="4787" y="1365"/>
                      </a:cubicBezTo>
                      <a:lnTo>
                        <a:pt x="2525" y="56"/>
                      </a:lnTo>
                      <a:cubicBezTo>
                        <a:pt x="2445" y="18"/>
                        <a:pt x="2357" y="0"/>
                        <a:pt x="2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3232838" y="3423575"/>
                  <a:ext cx="12355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1" extrusionOk="0">
                      <a:moveTo>
                        <a:pt x="2268" y="0"/>
                      </a:moveTo>
                      <a:cubicBezTo>
                        <a:pt x="2160" y="0"/>
                        <a:pt x="2051" y="27"/>
                        <a:pt x="1953" y="80"/>
                      </a:cubicBezTo>
                      <a:lnTo>
                        <a:pt x="191" y="1104"/>
                      </a:lnTo>
                      <a:cubicBezTo>
                        <a:pt x="24" y="1199"/>
                        <a:pt x="0" y="1342"/>
                        <a:pt x="155" y="1425"/>
                      </a:cubicBezTo>
                      <a:lnTo>
                        <a:pt x="2417" y="2735"/>
                      </a:lnTo>
                      <a:cubicBezTo>
                        <a:pt x="2498" y="2772"/>
                        <a:pt x="2585" y="2790"/>
                        <a:pt x="2674" y="2790"/>
                      </a:cubicBezTo>
                      <a:cubicBezTo>
                        <a:pt x="2782" y="2790"/>
                        <a:pt x="2891" y="2763"/>
                        <a:pt x="2989" y="2711"/>
                      </a:cubicBezTo>
                      <a:lnTo>
                        <a:pt x="4751" y="1699"/>
                      </a:lnTo>
                      <a:cubicBezTo>
                        <a:pt x="4918" y="1592"/>
                        <a:pt x="4941" y="1449"/>
                        <a:pt x="4787" y="1366"/>
                      </a:cubicBezTo>
                      <a:lnTo>
                        <a:pt x="2524" y="56"/>
                      </a:lnTo>
                      <a:cubicBezTo>
                        <a:pt x="2444" y="18"/>
                        <a:pt x="2356" y="0"/>
                        <a:pt x="22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3320338" y="3474175"/>
                  <a:ext cx="12355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1" extrusionOk="0">
                      <a:moveTo>
                        <a:pt x="2268" y="0"/>
                      </a:moveTo>
                      <a:cubicBezTo>
                        <a:pt x="2161" y="0"/>
                        <a:pt x="2052" y="27"/>
                        <a:pt x="1953" y="80"/>
                      </a:cubicBezTo>
                      <a:lnTo>
                        <a:pt x="191" y="1104"/>
                      </a:lnTo>
                      <a:cubicBezTo>
                        <a:pt x="25" y="1199"/>
                        <a:pt x="1" y="1342"/>
                        <a:pt x="156" y="1425"/>
                      </a:cubicBezTo>
                      <a:lnTo>
                        <a:pt x="2418" y="2735"/>
                      </a:lnTo>
                      <a:cubicBezTo>
                        <a:pt x="2503" y="2772"/>
                        <a:pt x="2592" y="2791"/>
                        <a:pt x="2679" y="2791"/>
                      </a:cubicBezTo>
                      <a:cubicBezTo>
                        <a:pt x="2786" y="2791"/>
                        <a:pt x="2891" y="2763"/>
                        <a:pt x="2989" y="2711"/>
                      </a:cubicBezTo>
                      <a:lnTo>
                        <a:pt x="4751" y="1699"/>
                      </a:lnTo>
                      <a:cubicBezTo>
                        <a:pt x="4918" y="1604"/>
                        <a:pt x="4942" y="1449"/>
                        <a:pt x="4799" y="1366"/>
                      </a:cubicBezTo>
                      <a:lnTo>
                        <a:pt x="2525" y="56"/>
                      </a:lnTo>
                      <a:cubicBezTo>
                        <a:pt x="2444" y="18"/>
                        <a:pt x="2357" y="0"/>
                        <a:pt x="22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3407863" y="3524775"/>
                  <a:ext cx="12355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1" extrusionOk="0">
                      <a:moveTo>
                        <a:pt x="2269" y="0"/>
                      </a:moveTo>
                      <a:cubicBezTo>
                        <a:pt x="2162" y="0"/>
                        <a:pt x="2056" y="27"/>
                        <a:pt x="1965" y="80"/>
                      </a:cubicBezTo>
                      <a:lnTo>
                        <a:pt x="191" y="1092"/>
                      </a:lnTo>
                      <a:cubicBezTo>
                        <a:pt x="24" y="1199"/>
                        <a:pt x="0" y="1342"/>
                        <a:pt x="155" y="1425"/>
                      </a:cubicBezTo>
                      <a:lnTo>
                        <a:pt x="2417" y="2735"/>
                      </a:lnTo>
                      <a:cubicBezTo>
                        <a:pt x="2503" y="2772"/>
                        <a:pt x="2591" y="2791"/>
                        <a:pt x="2678" y="2791"/>
                      </a:cubicBezTo>
                      <a:cubicBezTo>
                        <a:pt x="2785" y="2791"/>
                        <a:pt x="2890" y="2763"/>
                        <a:pt x="2989" y="2711"/>
                      </a:cubicBezTo>
                      <a:lnTo>
                        <a:pt x="4751" y="1687"/>
                      </a:lnTo>
                      <a:cubicBezTo>
                        <a:pt x="4929" y="1592"/>
                        <a:pt x="4941" y="1449"/>
                        <a:pt x="4798" y="1366"/>
                      </a:cubicBezTo>
                      <a:lnTo>
                        <a:pt x="2524" y="56"/>
                      </a:lnTo>
                      <a:cubicBezTo>
                        <a:pt x="2444" y="18"/>
                        <a:pt x="2356" y="0"/>
                        <a:pt x="2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3495663" y="3575275"/>
                  <a:ext cx="123250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0" h="2795" extrusionOk="0">
                      <a:moveTo>
                        <a:pt x="2253" y="0"/>
                      </a:moveTo>
                      <a:cubicBezTo>
                        <a:pt x="2150" y="0"/>
                        <a:pt x="2048" y="27"/>
                        <a:pt x="1953" y="84"/>
                      </a:cubicBezTo>
                      <a:lnTo>
                        <a:pt x="191" y="1096"/>
                      </a:lnTo>
                      <a:cubicBezTo>
                        <a:pt x="12" y="1191"/>
                        <a:pt x="1" y="1346"/>
                        <a:pt x="143" y="1429"/>
                      </a:cubicBezTo>
                      <a:lnTo>
                        <a:pt x="2406" y="2739"/>
                      </a:lnTo>
                      <a:cubicBezTo>
                        <a:pt x="2491" y="2776"/>
                        <a:pt x="2582" y="2795"/>
                        <a:pt x="2671" y="2795"/>
                      </a:cubicBezTo>
                      <a:cubicBezTo>
                        <a:pt x="2779" y="2795"/>
                        <a:pt x="2885" y="2767"/>
                        <a:pt x="2977" y="2715"/>
                      </a:cubicBezTo>
                      <a:lnTo>
                        <a:pt x="4751" y="1691"/>
                      </a:lnTo>
                      <a:cubicBezTo>
                        <a:pt x="4918" y="1596"/>
                        <a:pt x="4930" y="1441"/>
                        <a:pt x="4787" y="1370"/>
                      </a:cubicBezTo>
                      <a:lnTo>
                        <a:pt x="2525" y="60"/>
                      </a:lnTo>
                      <a:cubicBezTo>
                        <a:pt x="2435" y="21"/>
                        <a:pt x="2343" y="0"/>
                        <a:pt x="22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3583163" y="3625975"/>
                  <a:ext cx="123575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3" h="2791" extrusionOk="0">
                      <a:moveTo>
                        <a:pt x="2264" y="0"/>
                      </a:moveTo>
                      <a:cubicBezTo>
                        <a:pt x="2157" y="0"/>
                        <a:pt x="2052" y="28"/>
                        <a:pt x="1954" y="80"/>
                      </a:cubicBezTo>
                      <a:lnTo>
                        <a:pt x="191" y="1104"/>
                      </a:lnTo>
                      <a:cubicBezTo>
                        <a:pt x="13" y="1199"/>
                        <a:pt x="1" y="1342"/>
                        <a:pt x="144" y="1425"/>
                      </a:cubicBezTo>
                      <a:lnTo>
                        <a:pt x="2418" y="2735"/>
                      </a:lnTo>
                      <a:cubicBezTo>
                        <a:pt x="2498" y="2772"/>
                        <a:pt x="2586" y="2791"/>
                        <a:pt x="2674" y="2791"/>
                      </a:cubicBezTo>
                      <a:cubicBezTo>
                        <a:pt x="2782" y="2791"/>
                        <a:pt x="2891" y="2764"/>
                        <a:pt x="2989" y="2711"/>
                      </a:cubicBezTo>
                      <a:lnTo>
                        <a:pt x="4752" y="1687"/>
                      </a:lnTo>
                      <a:cubicBezTo>
                        <a:pt x="4918" y="1592"/>
                        <a:pt x="4942" y="1437"/>
                        <a:pt x="4799" y="1354"/>
                      </a:cubicBezTo>
                      <a:lnTo>
                        <a:pt x="2525" y="56"/>
                      </a:lnTo>
                      <a:cubicBezTo>
                        <a:pt x="2439" y="19"/>
                        <a:pt x="2351" y="0"/>
                        <a:pt x="226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3670688" y="3676275"/>
                  <a:ext cx="123550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5" extrusionOk="0">
                      <a:moveTo>
                        <a:pt x="2268" y="0"/>
                      </a:moveTo>
                      <a:cubicBezTo>
                        <a:pt x="2160" y="0"/>
                        <a:pt x="2051" y="28"/>
                        <a:pt x="1953" y="80"/>
                      </a:cubicBezTo>
                      <a:lnTo>
                        <a:pt x="191" y="1104"/>
                      </a:lnTo>
                      <a:cubicBezTo>
                        <a:pt x="24" y="1199"/>
                        <a:pt x="0" y="1342"/>
                        <a:pt x="143" y="1425"/>
                      </a:cubicBezTo>
                      <a:lnTo>
                        <a:pt x="2417" y="2735"/>
                      </a:lnTo>
                      <a:cubicBezTo>
                        <a:pt x="2501" y="2774"/>
                        <a:pt x="2593" y="2795"/>
                        <a:pt x="2685" y="2795"/>
                      </a:cubicBezTo>
                      <a:cubicBezTo>
                        <a:pt x="2789" y="2795"/>
                        <a:pt x="2894" y="2768"/>
                        <a:pt x="2989" y="2711"/>
                      </a:cubicBezTo>
                      <a:lnTo>
                        <a:pt x="4751" y="1699"/>
                      </a:lnTo>
                      <a:cubicBezTo>
                        <a:pt x="4918" y="1604"/>
                        <a:pt x="4942" y="1449"/>
                        <a:pt x="4787" y="1366"/>
                      </a:cubicBezTo>
                      <a:lnTo>
                        <a:pt x="2525" y="56"/>
                      </a:lnTo>
                      <a:cubicBezTo>
                        <a:pt x="2444" y="19"/>
                        <a:pt x="2357" y="0"/>
                        <a:pt x="22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3758188" y="3726875"/>
                  <a:ext cx="12355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7" extrusionOk="0">
                      <a:moveTo>
                        <a:pt x="2270" y="1"/>
                      </a:moveTo>
                      <a:cubicBezTo>
                        <a:pt x="2163" y="1"/>
                        <a:pt x="2057" y="28"/>
                        <a:pt x="1965" y="80"/>
                      </a:cubicBezTo>
                      <a:lnTo>
                        <a:pt x="191" y="1104"/>
                      </a:lnTo>
                      <a:cubicBezTo>
                        <a:pt x="25" y="1199"/>
                        <a:pt x="1" y="1342"/>
                        <a:pt x="156" y="1426"/>
                      </a:cubicBezTo>
                      <a:lnTo>
                        <a:pt x="2418" y="2735"/>
                      </a:lnTo>
                      <a:cubicBezTo>
                        <a:pt x="2504" y="2775"/>
                        <a:pt x="2599" y="2796"/>
                        <a:pt x="2694" y="2796"/>
                      </a:cubicBezTo>
                      <a:cubicBezTo>
                        <a:pt x="2795" y="2796"/>
                        <a:pt x="2897" y="2772"/>
                        <a:pt x="2989" y="2723"/>
                      </a:cubicBezTo>
                      <a:lnTo>
                        <a:pt x="4751" y="1699"/>
                      </a:lnTo>
                      <a:cubicBezTo>
                        <a:pt x="4918" y="1592"/>
                        <a:pt x="4942" y="1449"/>
                        <a:pt x="4787" y="1366"/>
                      </a:cubicBezTo>
                      <a:lnTo>
                        <a:pt x="2525" y="56"/>
                      </a:lnTo>
                      <a:cubicBezTo>
                        <a:pt x="2445" y="19"/>
                        <a:pt x="2357" y="1"/>
                        <a:pt x="2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3845713" y="3777475"/>
                  <a:ext cx="12355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2791" extrusionOk="0">
                      <a:moveTo>
                        <a:pt x="2268" y="1"/>
                      </a:moveTo>
                      <a:cubicBezTo>
                        <a:pt x="2160" y="1"/>
                        <a:pt x="2051" y="28"/>
                        <a:pt x="1953" y="80"/>
                      </a:cubicBezTo>
                      <a:lnTo>
                        <a:pt x="191" y="1104"/>
                      </a:lnTo>
                      <a:cubicBezTo>
                        <a:pt x="24" y="1199"/>
                        <a:pt x="0" y="1342"/>
                        <a:pt x="155" y="1426"/>
                      </a:cubicBezTo>
                      <a:lnTo>
                        <a:pt x="2417" y="2735"/>
                      </a:lnTo>
                      <a:cubicBezTo>
                        <a:pt x="2498" y="2773"/>
                        <a:pt x="2585" y="2791"/>
                        <a:pt x="2674" y="2791"/>
                      </a:cubicBezTo>
                      <a:cubicBezTo>
                        <a:pt x="2782" y="2791"/>
                        <a:pt x="2891" y="2764"/>
                        <a:pt x="2989" y="2711"/>
                      </a:cubicBezTo>
                      <a:lnTo>
                        <a:pt x="4751" y="1687"/>
                      </a:lnTo>
                      <a:cubicBezTo>
                        <a:pt x="4918" y="1592"/>
                        <a:pt x="4941" y="1449"/>
                        <a:pt x="4799" y="1366"/>
                      </a:cubicBezTo>
                      <a:lnTo>
                        <a:pt x="2524" y="56"/>
                      </a:lnTo>
                      <a:cubicBezTo>
                        <a:pt x="2444" y="19"/>
                        <a:pt x="2356" y="1"/>
                        <a:pt x="22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3933513" y="3828075"/>
                  <a:ext cx="123250" cy="6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0" h="2792" extrusionOk="0">
                      <a:moveTo>
                        <a:pt x="2258" y="1"/>
                      </a:moveTo>
                      <a:cubicBezTo>
                        <a:pt x="2151" y="1"/>
                        <a:pt x="2045" y="28"/>
                        <a:pt x="1953" y="80"/>
                      </a:cubicBezTo>
                      <a:lnTo>
                        <a:pt x="179" y="1092"/>
                      </a:lnTo>
                      <a:cubicBezTo>
                        <a:pt x="13" y="1199"/>
                        <a:pt x="1" y="1342"/>
                        <a:pt x="144" y="1426"/>
                      </a:cubicBezTo>
                      <a:lnTo>
                        <a:pt x="2406" y="2735"/>
                      </a:lnTo>
                      <a:cubicBezTo>
                        <a:pt x="2491" y="2773"/>
                        <a:pt x="2582" y="2791"/>
                        <a:pt x="2672" y="2791"/>
                      </a:cubicBezTo>
                      <a:cubicBezTo>
                        <a:pt x="2782" y="2791"/>
                        <a:pt x="2891" y="2764"/>
                        <a:pt x="2989" y="2711"/>
                      </a:cubicBezTo>
                      <a:lnTo>
                        <a:pt x="4739" y="1688"/>
                      </a:lnTo>
                      <a:cubicBezTo>
                        <a:pt x="4918" y="1592"/>
                        <a:pt x="4930" y="1449"/>
                        <a:pt x="4787" y="1366"/>
                      </a:cubicBezTo>
                      <a:lnTo>
                        <a:pt x="2513" y="56"/>
                      </a:lnTo>
                      <a:cubicBezTo>
                        <a:pt x="2432" y="19"/>
                        <a:pt x="2345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3080738" y="3241325"/>
                  <a:ext cx="1327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1" h="3024" extrusionOk="0">
                      <a:moveTo>
                        <a:pt x="2285" y="0"/>
                      </a:moveTo>
                      <a:cubicBezTo>
                        <a:pt x="2192" y="0"/>
                        <a:pt x="2099" y="25"/>
                        <a:pt x="2012" y="71"/>
                      </a:cubicBezTo>
                      <a:lnTo>
                        <a:pt x="155" y="1143"/>
                      </a:lnTo>
                      <a:cubicBezTo>
                        <a:pt x="12" y="1226"/>
                        <a:pt x="0" y="1345"/>
                        <a:pt x="119" y="1417"/>
                      </a:cubicBezTo>
                      <a:lnTo>
                        <a:pt x="2810" y="2976"/>
                      </a:lnTo>
                      <a:cubicBezTo>
                        <a:pt x="2879" y="3008"/>
                        <a:pt x="2952" y="3023"/>
                        <a:pt x="3025" y="3023"/>
                      </a:cubicBezTo>
                      <a:cubicBezTo>
                        <a:pt x="3118" y="3023"/>
                        <a:pt x="3212" y="2999"/>
                        <a:pt x="3298" y="2952"/>
                      </a:cubicBezTo>
                      <a:lnTo>
                        <a:pt x="5156" y="1881"/>
                      </a:lnTo>
                      <a:cubicBezTo>
                        <a:pt x="5299" y="1798"/>
                        <a:pt x="5310" y="1678"/>
                        <a:pt x="5191" y="1607"/>
                      </a:cubicBezTo>
                      <a:lnTo>
                        <a:pt x="2501" y="47"/>
                      </a:lnTo>
                      <a:cubicBezTo>
                        <a:pt x="2432" y="16"/>
                        <a:pt x="2359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3178963" y="3298175"/>
                  <a:ext cx="1330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" h="3024" extrusionOk="0">
                      <a:moveTo>
                        <a:pt x="2286" y="1"/>
                      </a:moveTo>
                      <a:cubicBezTo>
                        <a:pt x="2195" y="1"/>
                        <a:pt x="2104" y="25"/>
                        <a:pt x="2024" y="71"/>
                      </a:cubicBezTo>
                      <a:lnTo>
                        <a:pt x="155" y="1143"/>
                      </a:lnTo>
                      <a:cubicBezTo>
                        <a:pt x="12" y="1226"/>
                        <a:pt x="0" y="1345"/>
                        <a:pt x="131" y="1417"/>
                      </a:cubicBezTo>
                      <a:lnTo>
                        <a:pt x="2822" y="2976"/>
                      </a:lnTo>
                      <a:cubicBezTo>
                        <a:pt x="2891" y="3008"/>
                        <a:pt x="2964" y="3023"/>
                        <a:pt x="3036" y="3023"/>
                      </a:cubicBezTo>
                      <a:cubicBezTo>
                        <a:pt x="3128" y="3023"/>
                        <a:pt x="3219" y="2999"/>
                        <a:pt x="3298" y="2953"/>
                      </a:cubicBezTo>
                      <a:lnTo>
                        <a:pt x="5156" y="1881"/>
                      </a:lnTo>
                      <a:cubicBezTo>
                        <a:pt x="5299" y="1798"/>
                        <a:pt x="5322" y="1679"/>
                        <a:pt x="5191" y="1607"/>
                      </a:cubicBezTo>
                      <a:lnTo>
                        <a:pt x="2501" y="47"/>
                      </a:lnTo>
                      <a:cubicBezTo>
                        <a:pt x="2432" y="16"/>
                        <a:pt x="2359" y="1"/>
                        <a:pt x="22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3277488" y="3354900"/>
                  <a:ext cx="1327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1" h="3024" extrusionOk="0">
                      <a:moveTo>
                        <a:pt x="2256" y="0"/>
                      </a:moveTo>
                      <a:cubicBezTo>
                        <a:pt x="2170" y="0"/>
                        <a:pt x="2087" y="21"/>
                        <a:pt x="2012" y="64"/>
                      </a:cubicBezTo>
                      <a:lnTo>
                        <a:pt x="155" y="1148"/>
                      </a:lnTo>
                      <a:cubicBezTo>
                        <a:pt x="12" y="1231"/>
                        <a:pt x="0" y="1350"/>
                        <a:pt x="119" y="1422"/>
                      </a:cubicBezTo>
                      <a:lnTo>
                        <a:pt x="2810" y="2981"/>
                      </a:lnTo>
                      <a:cubicBezTo>
                        <a:pt x="2881" y="3009"/>
                        <a:pt x="2957" y="3023"/>
                        <a:pt x="3032" y="3023"/>
                      </a:cubicBezTo>
                      <a:cubicBezTo>
                        <a:pt x="3121" y="3023"/>
                        <a:pt x="3209" y="3003"/>
                        <a:pt x="3286" y="2958"/>
                      </a:cubicBezTo>
                      <a:lnTo>
                        <a:pt x="5156" y="1886"/>
                      </a:lnTo>
                      <a:cubicBezTo>
                        <a:pt x="5299" y="1803"/>
                        <a:pt x="5310" y="1672"/>
                        <a:pt x="5191" y="1600"/>
                      </a:cubicBezTo>
                      <a:lnTo>
                        <a:pt x="2489" y="53"/>
                      </a:lnTo>
                      <a:cubicBezTo>
                        <a:pt x="2414" y="18"/>
                        <a:pt x="2334" y="0"/>
                        <a:pt x="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3375713" y="3411575"/>
                  <a:ext cx="1330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" h="3024" extrusionOk="0">
                      <a:moveTo>
                        <a:pt x="2286" y="1"/>
                      </a:moveTo>
                      <a:cubicBezTo>
                        <a:pt x="2195" y="1"/>
                        <a:pt x="2104" y="25"/>
                        <a:pt x="2024" y="71"/>
                      </a:cubicBezTo>
                      <a:lnTo>
                        <a:pt x="167" y="1143"/>
                      </a:lnTo>
                      <a:cubicBezTo>
                        <a:pt x="24" y="1226"/>
                        <a:pt x="0" y="1345"/>
                        <a:pt x="131" y="1417"/>
                      </a:cubicBezTo>
                      <a:lnTo>
                        <a:pt x="2822" y="2977"/>
                      </a:lnTo>
                      <a:cubicBezTo>
                        <a:pt x="2891" y="3008"/>
                        <a:pt x="2964" y="3024"/>
                        <a:pt x="3036" y="3024"/>
                      </a:cubicBezTo>
                      <a:cubicBezTo>
                        <a:pt x="3128" y="3024"/>
                        <a:pt x="3219" y="2999"/>
                        <a:pt x="3298" y="2953"/>
                      </a:cubicBezTo>
                      <a:lnTo>
                        <a:pt x="5168" y="1881"/>
                      </a:lnTo>
                      <a:cubicBezTo>
                        <a:pt x="5311" y="1798"/>
                        <a:pt x="5322" y="1679"/>
                        <a:pt x="5203" y="1607"/>
                      </a:cubicBezTo>
                      <a:lnTo>
                        <a:pt x="2501" y="48"/>
                      </a:lnTo>
                      <a:cubicBezTo>
                        <a:pt x="2432" y="16"/>
                        <a:pt x="2359" y="1"/>
                        <a:pt x="22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3473938" y="3468425"/>
                  <a:ext cx="1330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" h="3024" extrusionOk="0">
                      <a:moveTo>
                        <a:pt x="2286" y="1"/>
                      </a:moveTo>
                      <a:cubicBezTo>
                        <a:pt x="2195" y="1"/>
                        <a:pt x="2104" y="25"/>
                        <a:pt x="2024" y="72"/>
                      </a:cubicBezTo>
                      <a:lnTo>
                        <a:pt x="167" y="1143"/>
                      </a:lnTo>
                      <a:cubicBezTo>
                        <a:pt x="24" y="1226"/>
                        <a:pt x="0" y="1346"/>
                        <a:pt x="131" y="1417"/>
                      </a:cubicBezTo>
                      <a:lnTo>
                        <a:pt x="2822" y="2977"/>
                      </a:lnTo>
                      <a:cubicBezTo>
                        <a:pt x="2891" y="3008"/>
                        <a:pt x="2964" y="3024"/>
                        <a:pt x="3036" y="3024"/>
                      </a:cubicBezTo>
                      <a:cubicBezTo>
                        <a:pt x="3128" y="3024"/>
                        <a:pt x="3219" y="2999"/>
                        <a:pt x="3298" y="2953"/>
                      </a:cubicBezTo>
                      <a:lnTo>
                        <a:pt x="5168" y="1881"/>
                      </a:lnTo>
                      <a:cubicBezTo>
                        <a:pt x="5311" y="1798"/>
                        <a:pt x="5322" y="1679"/>
                        <a:pt x="5203" y="1607"/>
                      </a:cubicBezTo>
                      <a:lnTo>
                        <a:pt x="2501" y="48"/>
                      </a:lnTo>
                      <a:cubicBezTo>
                        <a:pt x="2432" y="16"/>
                        <a:pt x="2359" y="1"/>
                        <a:pt x="22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3572463" y="3525275"/>
                  <a:ext cx="1327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1" h="3024" extrusionOk="0">
                      <a:moveTo>
                        <a:pt x="2285" y="1"/>
                      </a:moveTo>
                      <a:cubicBezTo>
                        <a:pt x="2192" y="1"/>
                        <a:pt x="2099" y="25"/>
                        <a:pt x="2013" y="72"/>
                      </a:cubicBezTo>
                      <a:lnTo>
                        <a:pt x="155" y="1143"/>
                      </a:lnTo>
                      <a:cubicBezTo>
                        <a:pt x="12" y="1227"/>
                        <a:pt x="0" y="1346"/>
                        <a:pt x="119" y="1417"/>
                      </a:cubicBezTo>
                      <a:lnTo>
                        <a:pt x="2810" y="2977"/>
                      </a:lnTo>
                      <a:cubicBezTo>
                        <a:pt x="2879" y="3008"/>
                        <a:pt x="2952" y="3024"/>
                        <a:pt x="3026" y="3024"/>
                      </a:cubicBezTo>
                      <a:cubicBezTo>
                        <a:pt x="3118" y="3024"/>
                        <a:pt x="3212" y="2999"/>
                        <a:pt x="3298" y="2953"/>
                      </a:cubicBezTo>
                      <a:lnTo>
                        <a:pt x="5156" y="1881"/>
                      </a:lnTo>
                      <a:cubicBezTo>
                        <a:pt x="5299" y="1798"/>
                        <a:pt x="5311" y="1679"/>
                        <a:pt x="5191" y="1608"/>
                      </a:cubicBezTo>
                      <a:lnTo>
                        <a:pt x="2501" y="48"/>
                      </a:lnTo>
                      <a:cubicBezTo>
                        <a:pt x="2432" y="16"/>
                        <a:pt x="2359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3670688" y="3582000"/>
                  <a:ext cx="1330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" h="3024" extrusionOk="0">
                      <a:moveTo>
                        <a:pt x="2268" y="1"/>
                      </a:moveTo>
                      <a:cubicBezTo>
                        <a:pt x="2182" y="1"/>
                        <a:pt x="2099" y="22"/>
                        <a:pt x="2024" y="65"/>
                      </a:cubicBezTo>
                      <a:lnTo>
                        <a:pt x="167" y="1148"/>
                      </a:lnTo>
                      <a:cubicBezTo>
                        <a:pt x="12" y="1232"/>
                        <a:pt x="0" y="1351"/>
                        <a:pt x="131" y="1422"/>
                      </a:cubicBezTo>
                      <a:lnTo>
                        <a:pt x="2822" y="2982"/>
                      </a:lnTo>
                      <a:cubicBezTo>
                        <a:pt x="2893" y="3009"/>
                        <a:pt x="2969" y="3024"/>
                        <a:pt x="3044" y="3024"/>
                      </a:cubicBezTo>
                      <a:cubicBezTo>
                        <a:pt x="3133" y="3024"/>
                        <a:pt x="3221" y="3003"/>
                        <a:pt x="3298" y="2958"/>
                      </a:cubicBezTo>
                      <a:lnTo>
                        <a:pt x="5156" y="1887"/>
                      </a:lnTo>
                      <a:cubicBezTo>
                        <a:pt x="5299" y="1803"/>
                        <a:pt x="5323" y="1672"/>
                        <a:pt x="5192" y="1601"/>
                      </a:cubicBezTo>
                      <a:lnTo>
                        <a:pt x="2501" y="53"/>
                      </a:lnTo>
                      <a:cubicBezTo>
                        <a:pt x="2426" y="19"/>
                        <a:pt x="2346" y="1"/>
                        <a:pt x="22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3769213" y="3638850"/>
                  <a:ext cx="132775" cy="7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1" h="3023" extrusionOk="0">
                      <a:moveTo>
                        <a:pt x="2266" y="1"/>
                      </a:moveTo>
                      <a:cubicBezTo>
                        <a:pt x="2180" y="1"/>
                        <a:pt x="2093" y="22"/>
                        <a:pt x="2013" y="65"/>
                      </a:cubicBezTo>
                      <a:lnTo>
                        <a:pt x="155" y="1137"/>
                      </a:lnTo>
                      <a:cubicBezTo>
                        <a:pt x="12" y="1220"/>
                        <a:pt x="0" y="1351"/>
                        <a:pt x="119" y="1422"/>
                      </a:cubicBezTo>
                      <a:lnTo>
                        <a:pt x="2810" y="2970"/>
                      </a:lnTo>
                      <a:cubicBezTo>
                        <a:pt x="2885" y="3004"/>
                        <a:pt x="2965" y="3022"/>
                        <a:pt x="3045" y="3022"/>
                      </a:cubicBezTo>
                      <a:cubicBezTo>
                        <a:pt x="3131" y="3022"/>
                        <a:pt x="3218" y="3001"/>
                        <a:pt x="3298" y="2958"/>
                      </a:cubicBezTo>
                      <a:lnTo>
                        <a:pt x="5156" y="1875"/>
                      </a:lnTo>
                      <a:cubicBezTo>
                        <a:pt x="5299" y="1803"/>
                        <a:pt x="5311" y="1672"/>
                        <a:pt x="5192" y="1601"/>
                      </a:cubicBezTo>
                      <a:lnTo>
                        <a:pt x="2501" y="53"/>
                      </a:lnTo>
                      <a:cubicBezTo>
                        <a:pt x="2426" y="19"/>
                        <a:pt x="234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3867438" y="3695550"/>
                  <a:ext cx="1327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1" h="3024" extrusionOk="0">
                      <a:moveTo>
                        <a:pt x="2285" y="0"/>
                      </a:moveTo>
                      <a:cubicBezTo>
                        <a:pt x="2193" y="0"/>
                        <a:pt x="2099" y="25"/>
                        <a:pt x="2013" y="71"/>
                      </a:cubicBezTo>
                      <a:lnTo>
                        <a:pt x="155" y="1143"/>
                      </a:lnTo>
                      <a:cubicBezTo>
                        <a:pt x="12" y="1226"/>
                        <a:pt x="0" y="1357"/>
                        <a:pt x="120" y="1428"/>
                      </a:cubicBezTo>
                      <a:lnTo>
                        <a:pt x="2822" y="2976"/>
                      </a:lnTo>
                      <a:cubicBezTo>
                        <a:pt x="2891" y="3008"/>
                        <a:pt x="2962" y="3023"/>
                        <a:pt x="3033" y="3023"/>
                      </a:cubicBezTo>
                      <a:cubicBezTo>
                        <a:pt x="3122" y="3023"/>
                        <a:pt x="3212" y="2999"/>
                        <a:pt x="3298" y="2952"/>
                      </a:cubicBezTo>
                      <a:lnTo>
                        <a:pt x="5156" y="1881"/>
                      </a:lnTo>
                      <a:cubicBezTo>
                        <a:pt x="5299" y="1797"/>
                        <a:pt x="5311" y="1678"/>
                        <a:pt x="5192" y="1607"/>
                      </a:cubicBezTo>
                      <a:lnTo>
                        <a:pt x="2501" y="47"/>
                      </a:lnTo>
                      <a:cubicBezTo>
                        <a:pt x="2432" y="16"/>
                        <a:pt x="2359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3965963" y="3752400"/>
                  <a:ext cx="1327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1" h="3024" extrusionOk="0">
                      <a:moveTo>
                        <a:pt x="2274" y="0"/>
                      </a:moveTo>
                      <a:cubicBezTo>
                        <a:pt x="2183" y="0"/>
                        <a:pt x="2092" y="25"/>
                        <a:pt x="2013" y="71"/>
                      </a:cubicBezTo>
                      <a:lnTo>
                        <a:pt x="155" y="1143"/>
                      </a:lnTo>
                      <a:cubicBezTo>
                        <a:pt x="12" y="1226"/>
                        <a:pt x="0" y="1345"/>
                        <a:pt x="119" y="1417"/>
                      </a:cubicBezTo>
                      <a:lnTo>
                        <a:pt x="2810" y="2976"/>
                      </a:lnTo>
                      <a:cubicBezTo>
                        <a:pt x="2879" y="3008"/>
                        <a:pt x="2952" y="3023"/>
                        <a:pt x="3025" y="3023"/>
                      </a:cubicBezTo>
                      <a:cubicBezTo>
                        <a:pt x="3116" y="3023"/>
                        <a:pt x="3207" y="2999"/>
                        <a:pt x="3287" y="2952"/>
                      </a:cubicBezTo>
                      <a:lnTo>
                        <a:pt x="5156" y="1881"/>
                      </a:lnTo>
                      <a:cubicBezTo>
                        <a:pt x="5299" y="1798"/>
                        <a:pt x="5311" y="1678"/>
                        <a:pt x="5192" y="1607"/>
                      </a:cubicBezTo>
                      <a:lnTo>
                        <a:pt x="2489" y="47"/>
                      </a:lnTo>
                      <a:cubicBezTo>
                        <a:pt x="2420" y="16"/>
                        <a:pt x="2347" y="0"/>
                        <a:pt x="22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4064188" y="3809250"/>
                  <a:ext cx="133075" cy="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" h="3024" extrusionOk="0">
                      <a:moveTo>
                        <a:pt x="2286" y="0"/>
                      </a:moveTo>
                      <a:cubicBezTo>
                        <a:pt x="2195" y="0"/>
                        <a:pt x="2104" y="25"/>
                        <a:pt x="2025" y="71"/>
                      </a:cubicBezTo>
                      <a:lnTo>
                        <a:pt x="155" y="1143"/>
                      </a:lnTo>
                      <a:cubicBezTo>
                        <a:pt x="12" y="1226"/>
                        <a:pt x="0" y="1345"/>
                        <a:pt x="120" y="1417"/>
                      </a:cubicBezTo>
                      <a:lnTo>
                        <a:pt x="2822" y="2976"/>
                      </a:lnTo>
                      <a:cubicBezTo>
                        <a:pt x="2891" y="3008"/>
                        <a:pt x="2964" y="3023"/>
                        <a:pt x="3037" y="3023"/>
                      </a:cubicBezTo>
                      <a:cubicBezTo>
                        <a:pt x="3128" y="3023"/>
                        <a:pt x="3219" y="2999"/>
                        <a:pt x="3299" y="2953"/>
                      </a:cubicBezTo>
                      <a:lnTo>
                        <a:pt x="5168" y="1881"/>
                      </a:lnTo>
                      <a:cubicBezTo>
                        <a:pt x="5311" y="1798"/>
                        <a:pt x="5323" y="1667"/>
                        <a:pt x="5204" y="1607"/>
                      </a:cubicBezTo>
                      <a:lnTo>
                        <a:pt x="2501" y="47"/>
                      </a:lnTo>
                      <a:cubicBezTo>
                        <a:pt x="2432" y="16"/>
                        <a:pt x="2359" y="0"/>
                        <a:pt x="2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3915663" y="4005975"/>
                  <a:ext cx="145875" cy="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323" extrusionOk="0">
                      <a:moveTo>
                        <a:pt x="2283" y="0"/>
                      </a:moveTo>
                      <a:cubicBezTo>
                        <a:pt x="2200" y="0"/>
                        <a:pt x="2119" y="22"/>
                        <a:pt x="2048" y="60"/>
                      </a:cubicBezTo>
                      <a:lnTo>
                        <a:pt x="155" y="1156"/>
                      </a:lnTo>
                      <a:cubicBezTo>
                        <a:pt x="12" y="1227"/>
                        <a:pt x="0" y="1346"/>
                        <a:pt x="119" y="1418"/>
                      </a:cubicBezTo>
                      <a:lnTo>
                        <a:pt x="3346" y="3275"/>
                      </a:lnTo>
                      <a:cubicBezTo>
                        <a:pt x="3411" y="3308"/>
                        <a:pt x="3482" y="3323"/>
                        <a:pt x="3553" y="3323"/>
                      </a:cubicBezTo>
                      <a:cubicBezTo>
                        <a:pt x="3637" y="3323"/>
                        <a:pt x="3721" y="3302"/>
                        <a:pt x="3798" y="3263"/>
                      </a:cubicBezTo>
                      <a:lnTo>
                        <a:pt x="5680" y="2168"/>
                      </a:lnTo>
                      <a:cubicBezTo>
                        <a:pt x="5811" y="2096"/>
                        <a:pt x="5834" y="1977"/>
                        <a:pt x="5715" y="1906"/>
                      </a:cubicBezTo>
                      <a:lnTo>
                        <a:pt x="2489" y="48"/>
                      </a:lnTo>
                      <a:cubicBezTo>
                        <a:pt x="2423" y="16"/>
                        <a:pt x="2353" y="0"/>
                        <a:pt x="22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3809388" y="3944650"/>
                  <a:ext cx="145875" cy="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324" extrusionOk="0">
                      <a:moveTo>
                        <a:pt x="2282" y="1"/>
                      </a:moveTo>
                      <a:cubicBezTo>
                        <a:pt x="2198" y="1"/>
                        <a:pt x="2114" y="22"/>
                        <a:pt x="2037" y="61"/>
                      </a:cubicBezTo>
                      <a:lnTo>
                        <a:pt x="156" y="1156"/>
                      </a:lnTo>
                      <a:cubicBezTo>
                        <a:pt x="13" y="1227"/>
                        <a:pt x="1" y="1347"/>
                        <a:pt x="120" y="1418"/>
                      </a:cubicBezTo>
                      <a:lnTo>
                        <a:pt x="3346" y="3275"/>
                      </a:lnTo>
                      <a:cubicBezTo>
                        <a:pt x="3412" y="3308"/>
                        <a:pt x="3482" y="3323"/>
                        <a:pt x="3552" y="3323"/>
                      </a:cubicBezTo>
                      <a:cubicBezTo>
                        <a:pt x="3635" y="3323"/>
                        <a:pt x="3716" y="3302"/>
                        <a:pt x="3787" y="3263"/>
                      </a:cubicBezTo>
                      <a:lnTo>
                        <a:pt x="5680" y="2168"/>
                      </a:lnTo>
                      <a:cubicBezTo>
                        <a:pt x="5811" y="2097"/>
                        <a:pt x="5835" y="1978"/>
                        <a:pt x="5716" y="1906"/>
                      </a:cubicBezTo>
                      <a:lnTo>
                        <a:pt x="2489" y="49"/>
                      </a:lnTo>
                      <a:cubicBezTo>
                        <a:pt x="2424" y="16"/>
                        <a:pt x="2353" y="1"/>
                        <a:pt x="2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3703138" y="3883350"/>
                  <a:ext cx="145875" cy="8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318" extrusionOk="0">
                      <a:moveTo>
                        <a:pt x="2282" y="0"/>
                      </a:moveTo>
                      <a:cubicBezTo>
                        <a:pt x="2198" y="0"/>
                        <a:pt x="2114" y="21"/>
                        <a:pt x="2036" y="60"/>
                      </a:cubicBezTo>
                      <a:lnTo>
                        <a:pt x="143" y="1155"/>
                      </a:lnTo>
                      <a:cubicBezTo>
                        <a:pt x="12" y="1227"/>
                        <a:pt x="0" y="1346"/>
                        <a:pt x="119" y="1417"/>
                      </a:cubicBezTo>
                      <a:lnTo>
                        <a:pt x="3346" y="3275"/>
                      </a:lnTo>
                      <a:cubicBezTo>
                        <a:pt x="3414" y="3303"/>
                        <a:pt x="3488" y="3318"/>
                        <a:pt x="3560" y="3318"/>
                      </a:cubicBezTo>
                      <a:cubicBezTo>
                        <a:pt x="3640" y="3318"/>
                        <a:pt x="3718" y="3300"/>
                        <a:pt x="3786" y="3263"/>
                      </a:cubicBezTo>
                      <a:lnTo>
                        <a:pt x="5679" y="2167"/>
                      </a:lnTo>
                      <a:cubicBezTo>
                        <a:pt x="5810" y="2084"/>
                        <a:pt x="5834" y="1977"/>
                        <a:pt x="5715" y="1905"/>
                      </a:cubicBezTo>
                      <a:lnTo>
                        <a:pt x="2489" y="48"/>
                      </a:lnTo>
                      <a:cubicBezTo>
                        <a:pt x="2423" y="15"/>
                        <a:pt x="2353" y="0"/>
                        <a:pt x="2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3042338" y="3501700"/>
                  <a:ext cx="700400" cy="40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6" h="16132" extrusionOk="0">
                      <a:moveTo>
                        <a:pt x="2294" y="0"/>
                      </a:moveTo>
                      <a:cubicBezTo>
                        <a:pt x="2206" y="0"/>
                        <a:pt x="2117" y="22"/>
                        <a:pt x="2036" y="62"/>
                      </a:cubicBezTo>
                      <a:lnTo>
                        <a:pt x="155" y="1158"/>
                      </a:lnTo>
                      <a:cubicBezTo>
                        <a:pt x="12" y="1229"/>
                        <a:pt x="0" y="1348"/>
                        <a:pt x="119" y="1419"/>
                      </a:cubicBezTo>
                      <a:lnTo>
                        <a:pt x="25539" y="16088"/>
                      </a:lnTo>
                      <a:cubicBezTo>
                        <a:pt x="25607" y="16116"/>
                        <a:pt x="25678" y="16131"/>
                        <a:pt x="25749" y="16131"/>
                      </a:cubicBezTo>
                      <a:cubicBezTo>
                        <a:pt x="25827" y="16131"/>
                        <a:pt x="25905" y="16113"/>
                        <a:pt x="25980" y="16076"/>
                      </a:cubicBezTo>
                      <a:lnTo>
                        <a:pt x="27873" y="14981"/>
                      </a:lnTo>
                      <a:cubicBezTo>
                        <a:pt x="28004" y="14897"/>
                        <a:pt x="28016" y="14790"/>
                        <a:pt x="27909" y="14719"/>
                      </a:cubicBezTo>
                      <a:lnTo>
                        <a:pt x="2489" y="38"/>
                      </a:lnTo>
                      <a:cubicBezTo>
                        <a:pt x="2427" y="13"/>
                        <a:pt x="2361" y="0"/>
                        <a:pt x="2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" name="Google Shape;122;p15"/>
              <p:cNvSpPr/>
              <p:nvPr/>
            </p:nvSpPr>
            <p:spPr>
              <a:xfrm>
                <a:off x="3548638" y="2988300"/>
                <a:ext cx="838525" cy="489075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19563" extrusionOk="0">
                    <a:moveTo>
                      <a:pt x="32481" y="13526"/>
                    </a:moveTo>
                    <a:lnTo>
                      <a:pt x="9585" y="298"/>
                    </a:lnTo>
                    <a:cubicBezTo>
                      <a:pt x="9073" y="0"/>
                      <a:pt x="8180" y="48"/>
                      <a:pt x="7585" y="381"/>
                    </a:cubicBezTo>
                    <a:lnTo>
                      <a:pt x="680" y="4370"/>
                    </a:lnTo>
                    <a:lnTo>
                      <a:pt x="1" y="4215"/>
                    </a:lnTo>
                    <a:lnTo>
                      <a:pt x="1" y="5132"/>
                    </a:lnTo>
                    <a:cubicBezTo>
                      <a:pt x="25" y="5346"/>
                      <a:pt x="156" y="5537"/>
                      <a:pt x="346" y="5632"/>
                    </a:cubicBezTo>
                    <a:lnTo>
                      <a:pt x="23968" y="19265"/>
                    </a:lnTo>
                    <a:cubicBezTo>
                      <a:pt x="24480" y="19562"/>
                      <a:pt x="25373" y="19527"/>
                      <a:pt x="25968" y="19181"/>
                    </a:cubicBezTo>
                    <a:lnTo>
                      <a:pt x="33053" y="15098"/>
                    </a:lnTo>
                    <a:cubicBezTo>
                      <a:pt x="33374" y="14907"/>
                      <a:pt x="33541" y="14669"/>
                      <a:pt x="33541" y="14443"/>
                    </a:cubicBezTo>
                    <a:lnTo>
                      <a:pt x="33541" y="1352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3548638" y="2968000"/>
                <a:ext cx="838525" cy="484075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19363" extrusionOk="0">
                    <a:moveTo>
                      <a:pt x="8720" y="1"/>
                    </a:moveTo>
                    <a:cubicBezTo>
                      <a:pt x="8327" y="1"/>
                      <a:pt x="7911" y="94"/>
                      <a:pt x="7585" y="277"/>
                    </a:cubicBezTo>
                    <a:lnTo>
                      <a:pt x="489" y="4372"/>
                    </a:lnTo>
                    <a:cubicBezTo>
                      <a:pt x="168" y="4563"/>
                      <a:pt x="1" y="4801"/>
                      <a:pt x="1" y="5027"/>
                    </a:cubicBezTo>
                    <a:cubicBezTo>
                      <a:pt x="25" y="5242"/>
                      <a:pt x="156" y="5432"/>
                      <a:pt x="346" y="5527"/>
                    </a:cubicBezTo>
                    <a:lnTo>
                      <a:pt x="23968" y="19160"/>
                    </a:lnTo>
                    <a:cubicBezTo>
                      <a:pt x="24202" y="19296"/>
                      <a:pt x="24517" y="19363"/>
                      <a:pt x="24845" y="19363"/>
                    </a:cubicBezTo>
                    <a:cubicBezTo>
                      <a:pt x="25235" y="19363"/>
                      <a:pt x="25646" y="19269"/>
                      <a:pt x="25968" y="19088"/>
                    </a:cubicBezTo>
                    <a:lnTo>
                      <a:pt x="33053" y="14993"/>
                    </a:lnTo>
                    <a:cubicBezTo>
                      <a:pt x="33374" y="14802"/>
                      <a:pt x="33541" y="14564"/>
                      <a:pt x="33541" y="14338"/>
                    </a:cubicBezTo>
                    <a:cubicBezTo>
                      <a:pt x="33529" y="14112"/>
                      <a:pt x="33398" y="13921"/>
                      <a:pt x="33195" y="13838"/>
                    </a:cubicBezTo>
                    <a:lnTo>
                      <a:pt x="9585" y="193"/>
                    </a:lnTo>
                    <a:cubicBezTo>
                      <a:pt x="9354" y="64"/>
                      <a:pt x="9045" y="1"/>
                      <a:pt x="87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3760888" y="2885900"/>
                <a:ext cx="414350" cy="444425"/>
              </a:xfrm>
              <a:custGeom>
                <a:avLst/>
                <a:gdLst/>
                <a:ahLst/>
                <a:cxnLst/>
                <a:rect l="l" t="t" r="r" b="b"/>
                <a:pathLst>
                  <a:path w="16574" h="17777" extrusionOk="0">
                    <a:moveTo>
                      <a:pt x="14323" y="8073"/>
                    </a:moveTo>
                    <a:lnTo>
                      <a:pt x="0" y="1"/>
                    </a:lnTo>
                    <a:lnTo>
                      <a:pt x="0" y="8680"/>
                    </a:lnTo>
                    <a:cubicBezTo>
                      <a:pt x="0" y="8728"/>
                      <a:pt x="24" y="8764"/>
                      <a:pt x="71" y="8787"/>
                    </a:cubicBezTo>
                    <a:lnTo>
                      <a:pt x="15526" y="17705"/>
                    </a:lnTo>
                    <a:cubicBezTo>
                      <a:pt x="15669" y="17777"/>
                      <a:pt x="15835" y="17765"/>
                      <a:pt x="15966" y="17693"/>
                    </a:cubicBezTo>
                    <a:lnTo>
                      <a:pt x="16466" y="17408"/>
                    </a:lnTo>
                    <a:cubicBezTo>
                      <a:pt x="16526" y="17372"/>
                      <a:pt x="16574" y="17324"/>
                      <a:pt x="16574" y="17253"/>
                    </a:cubicBezTo>
                    <a:lnTo>
                      <a:pt x="16574" y="857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3759688" y="2873400"/>
                <a:ext cx="415550" cy="2393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9574" extrusionOk="0">
                    <a:moveTo>
                      <a:pt x="878" y="0"/>
                    </a:moveTo>
                    <a:cubicBezTo>
                      <a:pt x="796" y="0"/>
                      <a:pt x="714" y="21"/>
                      <a:pt x="643" y="60"/>
                    </a:cubicBezTo>
                    <a:lnTo>
                      <a:pt x="143" y="346"/>
                    </a:lnTo>
                    <a:cubicBezTo>
                      <a:pt x="12" y="429"/>
                      <a:pt x="0" y="536"/>
                      <a:pt x="119" y="608"/>
                    </a:cubicBezTo>
                    <a:lnTo>
                      <a:pt x="15574" y="9526"/>
                    </a:lnTo>
                    <a:cubicBezTo>
                      <a:pt x="15639" y="9558"/>
                      <a:pt x="15707" y="9574"/>
                      <a:pt x="15776" y="9574"/>
                    </a:cubicBezTo>
                    <a:cubicBezTo>
                      <a:pt x="15856" y="9574"/>
                      <a:pt x="15937" y="9552"/>
                      <a:pt x="16014" y="9514"/>
                    </a:cubicBezTo>
                    <a:lnTo>
                      <a:pt x="16502" y="9228"/>
                    </a:lnTo>
                    <a:cubicBezTo>
                      <a:pt x="16562" y="9204"/>
                      <a:pt x="16610" y="9145"/>
                      <a:pt x="16622" y="9073"/>
                    </a:cubicBezTo>
                    <a:cubicBezTo>
                      <a:pt x="16610" y="9026"/>
                      <a:pt x="16586" y="8990"/>
                      <a:pt x="16538" y="8966"/>
                    </a:cubicBezTo>
                    <a:lnTo>
                      <a:pt x="1084" y="48"/>
                    </a:lnTo>
                    <a:cubicBezTo>
                      <a:pt x="1018" y="15"/>
                      <a:pt x="948" y="0"/>
                      <a:pt x="8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3248613" y="1504175"/>
                <a:ext cx="1450200" cy="1892225"/>
              </a:xfrm>
              <a:custGeom>
                <a:avLst/>
                <a:gdLst/>
                <a:ahLst/>
                <a:cxnLst/>
                <a:rect l="l" t="t" r="r" b="b"/>
                <a:pathLst>
                  <a:path w="58008" h="75689" extrusionOk="0">
                    <a:moveTo>
                      <a:pt x="56710" y="31219"/>
                    </a:moveTo>
                    <a:lnTo>
                      <a:pt x="2977" y="203"/>
                    </a:lnTo>
                    <a:cubicBezTo>
                      <a:pt x="2655" y="13"/>
                      <a:pt x="2358" y="1"/>
                      <a:pt x="2132" y="132"/>
                    </a:cubicBezTo>
                    <a:lnTo>
                      <a:pt x="0" y="1358"/>
                    </a:lnTo>
                    <a:lnTo>
                      <a:pt x="1679" y="2549"/>
                    </a:lnTo>
                    <a:lnTo>
                      <a:pt x="1679" y="40875"/>
                    </a:lnTo>
                    <a:cubicBezTo>
                      <a:pt x="1679" y="41828"/>
                      <a:pt x="2263" y="42947"/>
                      <a:pt x="2977" y="43363"/>
                    </a:cubicBezTo>
                    <a:lnTo>
                      <a:pt x="55353" y="73605"/>
                    </a:lnTo>
                    <a:lnTo>
                      <a:pt x="55424" y="75689"/>
                    </a:lnTo>
                    <a:lnTo>
                      <a:pt x="57555" y="74451"/>
                    </a:lnTo>
                    <a:cubicBezTo>
                      <a:pt x="57829" y="74296"/>
                      <a:pt x="58008" y="73927"/>
                      <a:pt x="58008" y="73403"/>
                    </a:cubicBezTo>
                    <a:lnTo>
                      <a:pt x="58008" y="33707"/>
                    </a:lnTo>
                    <a:cubicBezTo>
                      <a:pt x="58008" y="32743"/>
                      <a:pt x="57424" y="31636"/>
                      <a:pt x="56710" y="31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3237288" y="1535150"/>
                <a:ext cx="1408250" cy="1864225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74569" extrusionOk="0">
                    <a:moveTo>
                      <a:pt x="55032" y="31206"/>
                    </a:moveTo>
                    <a:lnTo>
                      <a:pt x="1299" y="203"/>
                    </a:lnTo>
                    <a:cubicBezTo>
                      <a:pt x="977" y="12"/>
                      <a:pt x="680" y="0"/>
                      <a:pt x="453" y="131"/>
                    </a:cubicBezTo>
                    <a:cubicBezTo>
                      <a:pt x="180" y="286"/>
                      <a:pt x="1" y="655"/>
                      <a:pt x="1" y="1179"/>
                    </a:cubicBezTo>
                    <a:lnTo>
                      <a:pt x="1" y="40862"/>
                    </a:lnTo>
                    <a:cubicBezTo>
                      <a:pt x="1" y="41827"/>
                      <a:pt x="584" y="42934"/>
                      <a:pt x="1299" y="43351"/>
                    </a:cubicBezTo>
                    <a:lnTo>
                      <a:pt x="55032" y="74367"/>
                    </a:lnTo>
                    <a:cubicBezTo>
                      <a:pt x="55353" y="74557"/>
                      <a:pt x="55651" y="74569"/>
                      <a:pt x="55877" y="74438"/>
                    </a:cubicBezTo>
                    <a:cubicBezTo>
                      <a:pt x="56151" y="74283"/>
                      <a:pt x="56329" y="73914"/>
                      <a:pt x="56329" y="73390"/>
                    </a:cubicBezTo>
                    <a:lnTo>
                      <a:pt x="56329" y="33695"/>
                    </a:lnTo>
                    <a:cubicBezTo>
                      <a:pt x="56329" y="32742"/>
                      <a:pt x="55746" y="31623"/>
                      <a:pt x="55032" y="312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3266763" y="1573550"/>
                <a:ext cx="1349000" cy="1787150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71486" extrusionOk="0">
                    <a:moveTo>
                      <a:pt x="53174" y="30492"/>
                    </a:moveTo>
                    <a:lnTo>
                      <a:pt x="798" y="250"/>
                    </a:lnTo>
                    <a:cubicBezTo>
                      <a:pt x="358" y="0"/>
                      <a:pt x="1" y="274"/>
                      <a:pt x="1" y="845"/>
                    </a:cubicBezTo>
                    <a:lnTo>
                      <a:pt x="1" y="39481"/>
                    </a:lnTo>
                    <a:cubicBezTo>
                      <a:pt x="1" y="40065"/>
                      <a:pt x="358" y="40743"/>
                      <a:pt x="798" y="40993"/>
                    </a:cubicBezTo>
                    <a:lnTo>
                      <a:pt x="53174" y="71235"/>
                    </a:lnTo>
                    <a:cubicBezTo>
                      <a:pt x="53603" y="71485"/>
                      <a:pt x="53960" y="71223"/>
                      <a:pt x="53960" y="70640"/>
                    </a:cubicBezTo>
                    <a:lnTo>
                      <a:pt x="53960" y="32004"/>
                    </a:lnTo>
                    <a:cubicBezTo>
                      <a:pt x="53960" y="31421"/>
                      <a:pt x="53614" y="30742"/>
                      <a:pt x="53174" y="304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15"/>
            <p:cNvSpPr/>
            <p:nvPr/>
          </p:nvSpPr>
          <p:spPr>
            <a:xfrm>
              <a:off x="7378861" y="2099322"/>
              <a:ext cx="1236307" cy="1672149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372436" y="1728531"/>
              <a:ext cx="1249158" cy="741583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398958" y="2212656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398958" y="2263753"/>
              <a:ext cx="567349" cy="364390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398958" y="2315132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398958" y="2366511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398958" y="2417890"/>
              <a:ext cx="567349" cy="364085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398958" y="2509463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398958" y="2560842"/>
              <a:ext cx="567349" cy="364085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7398958" y="2611916"/>
              <a:ext cx="567349" cy="364390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398958" y="2663295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398958" y="2714674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398958" y="2806246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7398958" y="2857625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7398958" y="2909004"/>
              <a:ext cx="567349" cy="364085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398958" y="2960078"/>
              <a:ext cx="567349" cy="364390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398958" y="3011457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398958" y="3103029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398958" y="3154408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398958" y="3205787"/>
              <a:ext cx="567349" cy="364108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398958" y="3257166"/>
              <a:ext cx="567349" cy="364085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398958" y="3308263"/>
              <a:ext cx="567349" cy="36436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027723" y="2212656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027723" y="2263753"/>
              <a:ext cx="567068" cy="364390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027723" y="2315132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8027723" y="2366511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8027723" y="2417890"/>
              <a:ext cx="567068" cy="364085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8027723" y="2509463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8027723" y="2560842"/>
              <a:ext cx="567068" cy="364085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8027723" y="2611916"/>
              <a:ext cx="567068" cy="364390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8027723" y="2663295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027723" y="2714674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027723" y="2806246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8027723" y="2857625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8027723" y="2909004"/>
              <a:ext cx="567068" cy="364085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027723" y="2960078"/>
              <a:ext cx="567068" cy="364390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027723" y="3011457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027723" y="3103029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027723" y="3154408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027723" y="3205787"/>
              <a:ext cx="567068" cy="364108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027723" y="3257166"/>
              <a:ext cx="567068" cy="364085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8027723" y="3308263"/>
              <a:ext cx="567068" cy="36436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15"/>
            <p:cNvGrpSpPr/>
            <p:nvPr/>
          </p:nvGrpSpPr>
          <p:grpSpPr>
            <a:xfrm>
              <a:off x="7127925" y="1589551"/>
              <a:ext cx="1738972" cy="1497957"/>
              <a:chOff x="5553063" y="1487604"/>
              <a:chExt cx="1981525" cy="1707075"/>
            </a:xfrm>
          </p:grpSpPr>
          <p:sp>
            <p:nvSpPr>
              <p:cNvPr id="172" name="Google Shape;172;p1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5"/>
            <p:cNvSpPr/>
            <p:nvPr/>
          </p:nvSpPr>
          <p:spPr>
            <a:xfrm>
              <a:off x="5946398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084473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334973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380398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614898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873423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873423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7107823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227948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415073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495623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623548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6B906-2DAF-4128-A866-8860C32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Relational Schema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DD058D-178F-41E2-9D2C-DB213AB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48" y="865325"/>
            <a:ext cx="6010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6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707FC6-C6A9-4B79-B985-4DEFEB31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68836"/>
              </p:ext>
            </p:extLst>
          </p:nvPr>
        </p:nvGraphicFramePr>
        <p:xfrm>
          <a:off x="1143000" y="240030"/>
          <a:ext cx="7026879" cy="4389120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423194">
                  <a:extLst>
                    <a:ext uri="{9D8B030D-6E8A-4147-A177-3AD203B41FA5}">
                      <a16:colId xmlns:a16="http://schemas.microsoft.com/office/drawing/2014/main" val="3585558800"/>
                    </a:ext>
                  </a:extLst>
                </a:gridCol>
                <a:gridCol w="3603685">
                  <a:extLst>
                    <a:ext uri="{9D8B030D-6E8A-4147-A177-3AD203B41FA5}">
                      <a16:colId xmlns:a16="http://schemas.microsoft.com/office/drawing/2014/main" val="1786553770"/>
                    </a:ext>
                  </a:extLst>
                </a:gridCol>
              </a:tblGrid>
              <a:tr h="193401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專題發想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sz="18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208821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專題題目構想</a:t>
                      </a:r>
                      <a:endParaRPr lang="zh-TW" sz="1800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66729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 Model</a:t>
                      </a:r>
                      <a:endParaRPr lang="zh-TW" sz="1800" kern="10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宜芳、喬宇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218590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Relational Schema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宜芳、喬宇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6701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需求分析討論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瑞得、宜芳、喬宇、竣崴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608332"/>
                  </a:ext>
                </a:extLst>
              </a:tr>
              <a:tr h="193401">
                <a:tc gridSpan="2">
                  <a:txBody>
                    <a:bodyPr/>
                    <a:lstStyle/>
                    <a:p>
                      <a:pPr algn="ctr"/>
                      <a:r>
                        <a:rPr lang="zh-TW" sz="18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程式設計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923708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帳號申請、登入、修改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09348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投資組合</a:t>
                      </a:r>
                      <a:r>
                        <a:rPr lang="en-US" alt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CRUD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627202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投資組合內容</a:t>
                      </a:r>
                      <a:r>
                        <a:rPr lang="en-US" alt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CRUD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296471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股票交易查詢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瑞得、宜芳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854589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股票交易資料蒐集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stock_trans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441861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股票名稱蒐集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(stock)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518627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優化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竣崴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102229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Error-handle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宜芳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103979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投資績效比較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瑞得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124235"/>
                  </a:ext>
                </a:extLst>
              </a:tr>
              <a:tr h="193401">
                <a:tc>
                  <a:txBody>
                    <a:bodyPr/>
                    <a:lstStyle/>
                    <a:p>
                      <a:r>
                        <a:rPr lang="zh-TW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疊圖分析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瑞得、喬宇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4721220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E425D09-B853-4369-AB7C-EA778BAB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90480"/>
              </p:ext>
            </p:extLst>
          </p:nvPr>
        </p:nvGraphicFramePr>
        <p:xfrm>
          <a:off x="1143000" y="4705351"/>
          <a:ext cx="7026880" cy="383540"/>
        </p:xfrm>
        <a:graphic>
          <a:graphicData uri="http://schemas.openxmlformats.org/drawingml/2006/table">
            <a:tbl>
              <a:tblPr firstRow="1" bandRow="1">
                <a:tableStyleId>{32D12ED7-9E5D-4F62-A787-61A2DCD97DD0}</a:tableStyleId>
              </a:tblPr>
              <a:tblGrid>
                <a:gridCol w="878360">
                  <a:extLst>
                    <a:ext uri="{9D8B030D-6E8A-4147-A177-3AD203B41FA5}">
                      <a16:colId xmlns:a16="http://schemas.microsoft.com/office/drawing/2014/main" val="1876095735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464417876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474412583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980130107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2385107222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2718951502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898659499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672510039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瑞得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宜芳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35%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喬宇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25%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竣崴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10%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93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3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inux Biolinum G" panose="02000503000000000000" pitchFamily="2" charset="0"/>
              </a:rPr>
              <a:t>03</a:t>
            </a:r>
            <a:endParaRPr lang="zh-TW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inux Biolinum G" panose="02000503000000000000" pitchFamily="2" charset="0"/>
            </a:endParaRPr>
          </a:p>
        </p:txBody>
      </p:sp>
      <p:sp>
        <p:nvSpPr>
          <p:cNvPr id="7" name="Google Shape;590;p18"/>
          <p:cNvSpPr txBox="1"/>
          <p:nvPr/>
        </p:nvSpPr>
        <p:spPr>
          <a:xfrm flipH="1">
            <a:off x="5613765" y="1178459"/>
            <a:ext cx="1545168" cy="7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7938" y="1974325"/>
            <a:ext cx="14350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DEMO</a:t>
            </a:r>
            <a:endParaRPr lang="en-GB" altLang="zh-TW" sz="44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" name="Google Shape;3826;p41"/>
          <p:cNvGrpSpPr/>
          <p:nvPr/>
        </p:nvGrpSpPr>
        <p:grpSpPr>
          <a:xfrm>
            <a:off x="1627140" y="1729490"/>
            <a:ext cx="2475960" cy="1185477"/>
            <a:chOff x="721900" y="1265000"/>
            <a:chExt cx="2107800" cy="469500"/>
          </a:xfrm>
        </p:grpSpPr>
        <p:sp>
          <p:nvSpPr>
            <p:cNvPr id="10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ocess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 rot="5400000">
            <a:off x="4033216" y="2287209"/>
            <a:ext cx="1789443" cy="3730864"/>
            <a:chOff x="-712975" y="459025"/>
            <a:chExt cx="2092639" cy="4363006"/>
          </a:xfrm>
        </p:grpSpPr>
        <p:sp>
          <p:nvSpPr>
            <p:cNvPr id="14" name="Google Shape;245;p16"/>
            <p:cNvSpPr/>
            <p:nvPr/>
          </p:nvSpPr>
          <p:spPr>
            <a:xfrm rot="18000000">
              <a:off x="-1296208" y="1042258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平行四邊形 15"/>
            <p:cNvSpPr/>
            <p:nvPr/>
          </p:nvSpPr>
          <p:spPr>
            <a:xfrm rot="16200000">
              <a:off x="24511" y="4180899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rgbClr val="40C5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平行四邊形 16"/>
            <p:cNvSpPr/>
            <p:nvPr/>
          </p:nvSpPr>
          <p:spPr>
            <a:xfrm rot="16200000">
              <a:off x="185245" y="4580429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rgbClr val="22BC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 rot="16200000">
            <a:off x="1502834" y="-943041"/>
            <a:ext cx="1570532" cy="3278215"/>
            <a:chOff x="7792407" y="429100"/>
            <a:chExt cx="2092639" cy="4368023"/>
          </a:xfrm>
        </p:grpSpPr>
        <p:sp>
          <p:nvSpPr>
            <p:cNvPr id="13" name="Google Shape;245;p16"/>
            <p:cNvSpPr/>
            <p:nvPr/>
          </p:nvSpPr>
          <p:spPr>
            <a:xfrm rot="18000000">
              <a:off x="7209174" y="2121250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平行四邊形 17"/>
            <p:cNvSpPr/>
            <p:nvPr/>
          </p:nvSpPr>
          <p:spPr>
            <a:xfrm rot="5400000">
              <a:off x="8529893" y="644431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平行四邊形 18"/>
            <p:cNvSpPr/>
            <p:nvPr/>
          </p:nvSpPr>
          <p:spPr>
            <a:xfrm rot="5400000">
              <a:off x="8690627" y="1043961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Google Shape;291;p17">
            <a:extLst>
              <a:ext uri="{FF2B5EF4-FFF2-40B4-BE49-F238E27FC236}">
                <a16:creationId xmlns:a16="http://schemas.microsoft.com/office/drawing/2014/main" id="{298F4568-E126-47BA-A7E8-FBC248C2F2F9}"/>
              </a:ext>
            </a:extLst>
          </p:cNvPr>
          <p:cNvSpPr txBox="1"/>
          <p:nvPr/>
        </p:nvSpPr>
        <p:spPr>
          <a:xfrm flipH="1">
            <a:off x="4927938" y="2715475"/>
            <a:ext cx="4403952" cy="5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accent1"/>
                </a:solidFill>
                <a:latin typeface="Arial Narrow" panose="020B06060202020302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Github</a:t>
            </a:r>
            <a:r>
              <a:rPr lang="en-GB" sz="1600" b="1" dirty="0">
                <a:solidFill>
                  <a:schemeClr val="accent1"/>
                </a:solidFill>
                <a:latin typeface="Arial Narrow" panose="020B0606020202030204" pitchFamily="34" charset="0"/>
                <a:ea typeface="Fira Sans Extra Condensed SemiBold"/>
                <a:cs typeface="Fira Sans Extra Condensed SemiBold"/>
                <a:sym typeface="Fira Sans Extra Condensed SemiBold"/>
              </a:rPr>
              <a:t> : </a:t>
            </a:r>
            <a:r>
              <a:rPr lang="en-GB" sz="1600" b="1" dirty="0">
                <a:solidFill>
                  <a:schemeClr val="accent1"/>
                </a:solidFill>
                <a:latin typeface="Arial Narrow" panose="020B0606020202030204" pitchFamily="34" charset="0"/>
                <a:ea typeface="Fira Sans Extra Condensed SemiBold"/>
                <a:cs typeface="Fira Sans Extra Condensed SemiBold"/>
                <a:sym typeface="Fira Sans Extra Condensed SemiBold"/>
                <a:hlinkClick r:id="rId2"/>
              </a:rPr>
              <a:t>https://github.com/ChiaoYXiao/DB_project.git </a:t>
            </a:r>
            <a:endParaRPr sz="1600" b="1" dirty="0">
              <a:solidFill>
                <a:schemeClr val="accent1"/>
              </a:solidFill>
              <a:latin typeface="Arial Narrow" panose="020B0606020202030204" pitchFamily="34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6871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6B906-2DAF-4128-A866-8860C32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999050"/>
            <a:ext cx="8114400" cy="5727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81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>
            <a:off x="2493112" y="1211945"/>
            <a:ext cx="1501875" cy="2548308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4" name="Google Shape;494;p18"/>
          <p:cNvCxnSpPr/>
          <p:nvPr/>
        </p:nvCxnSpPr>
        <p:spPr>
          <a:xfrm rot="10800000">
            <a:off x="4001343" y="1368170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8"/>
          <p:cNvCxnSpPr/>
          <p:nvPr/>
        </p:nvCxnSpPr>
        <p:spPr>
          <a:xfrm rot="10800000">
            <a:off x="3981843" y="2522222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18"/>
          <p:cNvCxnSpPr/>
          <p:nvPr/>
        </p:nvCxnSpPr>
        <p:spPr>
          <a:xfrm rot="10800000">
            <a:off x="3957843" y="3752176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18"/>
          <p:cNvSpPr/>
          <p:nvPr/>
        </p:nvSpPr>
        <p:spPr>
          <a:xfrm>
            <a:off x="2493112" y="1211945"/>
            <a:ext cx="1501875" cy="2548308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9" name="Google Shape;499;p18"/>
          <p:cNvCxnSpPr/>
          <p:nvPr/>
        </p:nvCxnSpPr>
        <p:spPr>
          <a:xfrm rot="10800000">
            <a:off x="4001343" y="1368170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18"/>
          <p:cNvCxnSpPr/>
          <p:nvPr/>
        </p:nvCxnSpPr>
        <p:spPr>
          <a:xfrm rot="10800000">
            <a:off x="3981843" y="2520040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18"/>
          <p:cNvCxnSpPr/>
          <p:nvPr/>
        </p:nvCxnSpPr>
        <p:spPr>
          <a:xfrm rot="10800000">
            <a:off x="3981843" y="3752176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Table of Content</a:t>
            </a:r>
            <a:endParaRPr dirty="0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58806" y="1261918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512896" y="2208379"/>
            <a:ext cx="3756117" cy="624762"/>
            <a:chOff x="4514643" y="2052909"/>
            <a:chExt cx="3756117" cy="624762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4514643" y="2052909"/>
              <a:ext cx="3756117" cy="624762"/>
              <a:chOff x="4514643" y="2052909"/>
              <a:chExt cx="3756117" cy="624762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514643" y="2096271"/>
                <a:ext cx="581400" cy="581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5290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System Structure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4652650" y="2217670"/>
              <a:ext cx="305386" cy="338602"/>
              <a:chOff x="5096732" y="2187564"/>
              <a:chExt cx="305386" cy="338602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5315391" y="2247184"/>
                <a:ext cx="39764" cy="198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5214564" y="2187564"/>
                <a:ext cx="32670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5284164" y="2187564"/>
                <a:ext cx="32670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5176243" y="2247184"/>
                <a:ext cx="39782" cy="19891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5096732" y="2347254"/>
                <a:ext cx="59655" cy="178912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5176243" y="2247870"/>
                <a:ext cx="225875" cy="278296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4521436" y="3450156"/>
            <a:ext cx="3756375" cy="581400"/>
            <a:chOff x="4514643" y="3985788"/>
            <a:chExt cx="3756375" cy="581400"/>
          </a:xfrm>
        </p:grpSpPr>
        <p:grpSp>
          <p:nvGrpSpPr>
            <p:cNvPr id="582" name="Google Shape;582;p18"/>
            <p:cNvGrpSpPr/>
            <p:nvPr/>
          </p:nvGrpSpPr>
          <p:grpSpPr>
            <a:xfrm>
              <a:off x="4514643" y="3985788"/>
              <a:ext cx="3756375" cy="581400"/>
              <a:chOff x="4514643" y="3985788"/>
              <a:chExt cx="3756375" cy="581400"/>
            </a:xfrm>
          </p:grpSpPr>
          <p:sp>
            <p:nvSpPr>
              <p:cNvPr id="583" name="Google Shape;583;p18"/>
              <p:cNvSpPr/>
              <p:nvPr/>
            </p:nvSpPr>
            <p:spPr>
              <a:xfrm>
                <a:off x="4514643" y="3985788"/>
                <a:ext cx="581400" cy="581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8"/>
              <p:cNvSpPr txBox="1"/>
              <p:nvPr/>
            </p:nvSpPr>
            <p:spPr>
              <a:xfrm>
                <a:off x="5277918" y="4157372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DEMO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603" name="Google Shape;603;p18"/>
            <p:cNvGrpSpPr/>
            <p:nvPr/>
          </p:nvGrpSpPr>
          <p:grpSpPr>
            <a:xfrm>
              <a:off x="4635716" y="4106861"/>
              <a:ext cx="339253" cy="339253"/>
              <a:chOff x="5061713" y="4084392"/>
              <a:chExt cx="339253" cy="339253"/>
            </a:xfrm>
          </p:grpSpPr>
          <p:sp>
            <p:nvSpPr>
              <p:cNvPr id="604" name="Google Shape;604;p18"/>
              <p:cNvSpPr/>
              <p:nvPr/>
            </p:nvSpPr>
            <p:spPr>
              <a:xfrm>
                <a:off x="5061713" y="4219175"/>
                <a:ext cx="339253" cy="204471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616" extrusionOk="0">
                    <a:moveTo>
                      <a:pt x="0" y="1"/>
                    </a:moveTo>
                    <a:lnTo>
                      <a:pt x="0" y="9920"/>
                    </a:lnTo>
                    <a:cubicBezTo>
                      <a:pt x="0" y="10856"/>
                      <a:pt x="759" y="11612"/>
                      <a:pt x="1696" y="11615"/>
                    </a:cubicBezTo>
                    <a:lnTo>
                      <a:pt x="17580" y="11615"/>
                    </a:lnTo>
                    <a:cubicBezTo>
                      <a:pt x="18513" y="11612"/>
                      <a:pt x="19272" y="10856"/>
                      <a:pt x="19272" y="9920"/>
                    </a:cubicBezTo>
                    <a:lnTo>
                      <a:pt x="19272" y="1"/>
                    </a:lnTo>
                    <a:lnTo>
                      <a:pt x="9977" y="6948"/>
                    </a:lnTo>
                    <a:cubicBezTo>
                      <a:pt x="9877" y="7020"/>
                      <a:pt x="9760" y="7059"/>
                      <a:pt x="9636" y="7059"/>
                    </a:cubicBezTo>
                    <a:cubicBezTo>
                      <a:pt x="9513" y="7059"/>
                      <a:pt x="9395" y="7020"/>
                      <a:pt x="9299" y="69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5340678" y="4164537"/>
                <a:ext cx="50378" cy="74529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4234" extrusionOk="0">
                    <a:moveTo>
                      <a:pt x="0" y="0"/>
                    </a:moveTo>
                    <a:lnTo>
                      <a:pt x="0" y="4234"/>
                    </a:lnTo>
                    <a:lnTo>
                      <a:pt x="2861" y="21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5071676" y="4164537"/>
                <a:ext cx="50378" cy="74529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4234" extrusionOk="0">
                    <a:moveTo>
                      <a:pt x="2861" y="0"/>
                    </a:moveTo>
                    <a:lnTo>
                      <a:pt x="0" y="2117"/>
                    </a:lnTo>
                    <a:lnTo>
                      <a:pt x="2861" y="4234"/>
                    </a:lnTo>
                    <a:lnTo>
                      <a:pt x="28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5141910" y="4084392"/>
                <a:ext cx="178912" cy="236683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3446" extrusionOk="0">
                    <a:moveTo>
                      <a:pt x="8468" y="3424"/>
                    </a:moveTo>
                    <a:cubicBezTo>
                      <a:pt x="8781" y="3424"/>
                      <a:pt x="9031" y="3677"/>
                      <a:pt x="9031" y="3990"/>
                    </a:cubicBezTo>
                    <a:cubicBezTo>
                      <a:pt x="9031" y="4300"/>
                      <a:pt x="8781" y="4553"/>
                      <a:pt x="8468" y="4553"/>
                    </a:cubicBezTo>
                    <a:lnTo>
                      <a:pt x="1693" y="4553"/>
                    </a:lnTo>
                    <a:cubicBezTo>
                      <a:pt x="1379" y="4553"/>
                      <a:pt x="1130" y="4300"/>
                      <a:pt x="1130" y="3990"/>
                    </a:cubicBezTo>
                    <a:cubicBezTo>
                      <a:pt x="1130" y="3677"/>
                      <a:pt x="1379" y="3424"/>
                      <a:pt x="1693" y="3424"/>
                    </a:cubicBezTo>
                    <a:close/>
                    <a:moveTo>
                      <a:pt x="8468" y="5682"/>
                    </a:moveTo>
                    <a:cubicBezTo>
                      <a:pt x="8781" y="5682"/>
                      <a:pt x="9031" y="5935"/>
                      <a:pt x="9031" y="6248"/>
                    </a:cubicBezTo>
                    <a:cubicBezTo>
                      <a:pt x="9031" y="6559"/>
                      <a:pt x="8781" y="6812"/>
                      <a:pt x="8468" y="6812"/>
                    </a:cubicBezTo>
                    <a:lnTo>
                      <a:pt x="1693" y="6812"/>
                    </a:lnTo>
                    <a:cubicBezTo>
                      <a:pt x="1379" y="6812"/>
                      <a:pt x="1130" y="6559"/>
                      <a:pt x="1130" y="6248"/>
                    </a:cubicBezTo>
                    <a:cubicBezTo>
                      <a:pt x="1130" y="5935"/>
                      <a:pt x="1379" y="5682"/>
                      <a:pt x="1693" y="5682"/>
                    </a:cubicBezTo>
                    <a:close/>
                    <a:moveTo>
                      <a:pt x="5080" y="7941"/>
                    </a:moveTo>
                    <a:cubicBezTo>
                      <a:pt x="5393" y="7941"/>
                      <a:pt x="5643" y="8194"/>
                      <a:pt x="5643" y="8507"/>
                    </a:cubicBezTo>
                    <a:cubicBezTo>
                      <a:pt x="5643" y="8817"/>
                      <a:pt x="5393" y="9070"/>
                      <a:pt x="5080" y="9070"/>
                    </a:cubicBezTo>
                    <a:lnTo>
                      <a:pt x="1693" y="9070"/>
                    </a:lnTo>
                    <a:cubicBezTo>
                      <a:pt x="1379" y="9070"/>
                      <a:pt x="1130" y="8817"/>
                      <a:pt x="1130" y="8507"/>
                    </a:cubicBezTo>
                    <a:cubicBezTo>
                      <a:pt x="1130" y="8194"/>
                      <a:pt x="1379" y="7941"/>
                      <a:pt x="1693" y="7941"/>
                    </a:cubicBezTo>
                    <a:close/>
                    <a:moveTo>
                      <a:pt x="563" y="0"/>
                    </a:moveTo>
                    <a:cubicBezTo>
                      <a:pt x="250" y="0"/>
                      <a:pt x="0" y="250"/>
                      <a:pt x="0" y="563"/>
                    </a:cubicBezTo>
                    <a:lnTo>
                      <a:pt x="0" y="9636"/>
                    </a:lnTo>
                    <a:lnTo>
                      <a:pt x="5080" y="13445"/>
                    </a:lnTo>
                    <a:lnTo>
                      <a:pt x="10163" y="9636"/>
                    </a:lnTo>
                    <a:lnTo>
                      <a:pt x="10163" y="563"/>
                    </a:lnTo>
                    <a:cubicBezTo>
                      <a:pt x="10163" y="250"/>
                      <a:pt x="9910" y="0"/>
                      <a:pt x="9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群組 1"/>
          <p:cNvGrpSpPr/>
          <p:nvPr/>
        </p:nvGrpSpPr>
        <p:grpSpPr>
          <a:xfrm>
            <a:off x="4514643" y="1090870"/>
            <a:ext cx="3756117" cy="581400"/>
            <a:chOff x="4514643" y="1151512"/>
            <a:chExt cx="3756117" cy="581400"/>
          </a:xfrm>
        </p:grpSpPr>
        <p:grpSp>
          <p:nvGrpSpPr>
            <p:cNvPr id="587" name="Google Shape;587;p18"/>
            <p:cNvGrpSpPr/>
            <p:nvPr/>
          </p:nvGrpSpPr>
          <p:grpSpPr>
            <a:xfrm>
              <a:off x="4514643" y="1151512"/>
              <a:ext cx="3756117" cy="581400"/>
              <a:chOff x="4514643" y="1151512"/>
              <a:chExt cx="3756117" cy="581400"/>
            </a:xfrm>
          </p:grpSpPr>
          <p:sp>
            <p:nvSpPr>
              <p:cNvPr id="588" name="Google Shape;588;p18"/>
              <p:cNvSpPr/>
              <p:nvPr/>
            </p:nvSpPr>
            <p:spPr>
              <a:xfrm>
                <a:off x="4514643" y="1151512"/>
                <a:ext cx="581400" cy="5814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32256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Project Introduction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608" name="Google Shape;608;p18"/>
            <p:cNvGrpSpPr/>
            <p:nvPr/>
          </p:nvGrpSpPr>
          <p:grpSpPr>
            <a:xfrm>
              <a:off x="4666195" y="1272586"/>
              <a:ext cx="278296" cy="339253"/>
              <a:chOff x="5110273" y="1253332"/>
              <a:chExt cx="278296" cy="339253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5110273" y="1532297"/>
                <a:ext cx="52491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259" extrusionOk="0">
                    <a:moveTo>
                      <a:pt x="1" y="0"/>
                    </a:moveTo>
                    <a:lnTo>
                      <a:pt x="1" y="563"/>
                    </a:lnTo>
                    <a:cubicBezTo>
                      <a:pt x="1" y="1500"/>
                      <a:pt x="756" y="2256"/>
                      <a:pt x="1693" y="2259"/>
                    </a:cubicBezTo>
                    <a:lnTo>
                      <a:pt x="2982" y="2259"/>
                    </a:lnTo>
                    <a:cubicBezTo>
                      <a:pt x="2711" y="1527"/>
                      <a:pt x="2515" y="768"/>
                      <a:pt x="2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5110273" y="1312952"/>
                <a:ext cx="198785" cy="199489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333" extrusionOk="0">
                    <a:moveTo>
                      <a:pt x="1" y="1"/>
                    </a:moveTo>
                    <a:lnTo>
                      <a:pt x="1" y="11332"/>
                    </a:lnTo>
                    <a:lnTo>
                      <a:pt x="2283" y="11332"/>
                    </a:lnTo>
                    <a:cubicBezTo>
                      <a:pt x="2274" y="11142"/>
                      <a:pt x="2259" y="10956"/>
                      <a:pt x="2259" y="10766"/>
                    </a:cubicBezTo>
                    <a:lnTo>
                      <a:pt x="2259" y="9637"/>
                    </a:lnTo>
                    <a:cubicBezTo>
                      <a:pt x="2259" y="8396"/>
                      <a:pt x="2834" y="7249"/>
                      <a:pt x="3834" y="6490"/>
                    </a:cubicBezTo>
                    <a:lnTo>
                      <a:pt x="4517" y="5975"/>
                    </a:lnTo>
                    <a:lnTo>
                      <a:pt x="4517" y="3145"/>
                    </a:lnTo>
                    <a:cubicBezTo>
                      <a:pt x="4517" y="2051"/>
                      <a:pt x="5400" y="1169"/>
                      <a:pt x="6493" y="1169"/>
                    </a:cubicBezTo>
                    <a:cubicBezTo>
                      <a:pt x="7583" y="1169"/>
                      <a:pt x="8468" y="2051"/>
                      <a:pt x="8468" y="3145"/>
                    </a:cubicBezTo>
                    <a:lnTo>
                      <a:pt x="8468" y="3617"/>
                    </a:lnTo>
                    <a:cubicBezTo>
                      <a:pt x="8743" y="3487"/>
                      <a:pt x="9031" y="3426"/>
                      <a:pt x="9314" y="3426"/>
                    </a:cubicBezTo>
                    <a:cubicBezTo>
                      <a:pt x="10141" y="3426"/>
                      <a:pt x="10923" y="3949"/>
                      <a:pt x="11196" y="4795"/>
                    </a:cubicBezTo>
                    <a:cubicBezTo>
                      <a:pt x="11226" y="4780"/>
                      <a:pt x="11260" y="4771"/>
                      <a:pt x="11293" y="4759"/>
                    </a:cubicBezTo>
                    <a:lnTo>
                      <a:pt x="11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5110273" y="1253332"/>
                <a:ext cx="198785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2259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5"/>
                    </a:cubicBezTo>
                    <a:lnTo>
                      <a:pt x="1" y="2259"/>
                    </a:lnTo>
                    <a:lnTo>
                      <a:pt x="11293" y="2259"/>
                    </a:lnTo>
                    <a:lnTo>
                      <a:pt x="11293" y="1695"/>
                    </a:lnTo>
                    <a:cubicBezTo>
                      <a:pt x="11290" y="759"/>
                      <a:pt x="10534" y="0"/>
                      <a:pt x="9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5169910" y="1353402"/>
                <a:ext cx="218658" cy="239183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3588" extrusionOk="0">
                    <a:moveTo>
                      <a:pt x="3105" y="0"/>
                    </a:moveTo>
                    <a:cubicBezTo>
                      <a:pt x="2635" y="0"/>
                      <a:pt x="2259" y="377"/>
                      <a:pt x="2259" y="847"/>
                    </a:cubicBezTo>
                    <a:lnTo>
                      <a:pt x="2259" y="8468"/>
                    </a:lnTo>
                    <a:cubicBezTo>
                      <a:pt x="2259" y="8781"/>
                      <a:pt x="2006" y="9031"/>
                      <a:pt x="1693" y="9031"/>
                    </a:cubicBezTo>
                    <a:cubicBezTo>
                      <a:pt x="1379" y="9031"/>
                      <a:pt x="1129" y="8781"/>
                      <a:pt x="1129" y="8468"/>
                    </a:cubicBezTo>
                    <a:lnTo>
                      <a:pt x="1129" y="5095"/>
                    </a:lnTo>
                    <a:cubicBezTo>
                      <a:pt x="419" y="5622"/>
                      <a:pt x="0" y="6453"/>
                      <a:pt x="0" y="7339"/>
                    </a:cubicBezTo>
                    <a:lnTo>
                      <a:pt x="0" y="8468"/>
                    </a:lnTo>
                    <a:cubicBezTo>
                      <a:pt x="0" y="10052"/>
                      <a:pt x="368" y="11615"/>
                      <a:pt x="1069" y="13036"/>
                    </a:cubicBezTo>
                    <a:cubicBezTo>
                      <a:pt x="1223" y="13346"/>
                      <a:pt x="1322" y="13587"/>
                      <a:pt x="1693" y="13587"/>
                    </a:cubicBezTo>
                    <a:lnTo>
                      <a:pt x="10726" y="13587"/>
                    </a:lnTo>
                    <a:cubicBezTo>
                      <a:pt x="11097" y="13587"/>
                      <a:pt x="11196" y="13346"/>
                      <a:pt x="11350" y="13036"/>
                    </a:cubicBezTo>
                    <a:cubicBezTo>
                      <a:pt x="12051" y="11615"/>
                      <a:pt x="12419" y="10052"/>
                      <a:pt x="12422" y="8468"/>
                    </a:cubicBezTo>
                    <a:lnTo>
                      <a:pt x="12422" y="5363"/>
                    </a:lnTo>
                    <a:cubicBezTo>
                      <a:pt x="12422" y="4894"/>
                      <a:pt x="12042" y="4517"/>
                      <a:pt x="11572" y="4517"/>
                    </a:cubicBezTo>
                    <a:cubicBezTo>
                      <a:pt x="11106" y="4517"/>
                      <a:pt x="10726" y="4894"/>
                      <a:pt x="10726" y="5363"/>
                    </a:cubicBezTo>
                    <a:lnTo>
                      <a:pt x="10726" y="7339"/>
                    </a:lnTo>
                    <a:cubicBezTo>
                      <a:pt x="10726" y="7652"/>
                      <a:pt x="10473" y="7902"/>
                      <a:pt x="10163" y="7902"/>
                    </a:cubicBezTo>
                    <a:cubicBezTo>
                      <a:pt x="9850" y="7902"/>
                      <a:pt x="9597" y="7652"/>
                      <a:pt x="9597" y="7339"/>
                    </a:cubicBezTo>
                    <a:lnTo>
                      <a:pt x="9597" y="6297"/>
                    </a:lnTo>
                    <a:lnTo>
                      <a:pt x="9597" y="4234"/>
                    </a:lnTo>
                    <a:cubicBezTo>
                      <a:pt x="9597" y="3764"/>
                      <a:pt x="9218" y="3388"/>
                      <a:pt x="8751" y="3388"/>
                    </a:cubicBezTo>
                    <a:cubicBezTo>
                      <a:pt x="8281" y="3388"/>
                      <a:pt x="7905" y="3764"/>
                      <a:pt x="7905" y="4234"/>
                    </a:cubicBezTo>
                    <a:lnTo>
                      <a:pt x="7905" y="6210"/>
                    </a:lnTo>
                    <a:cubicBezTo>
                      <a:pt x="7905" y="6523"/>
                      <a:pt x="7652" y="6773"/>
                      <a:pt x="7339" y="6773"/>
                    </a:cubicBezTo>
                    <a:cubicBezTo>
                      <a:pt x="7025" y="6773"/>
                      <a:pt x="6776" y="6523"/>
                      <a:pt x="6776" y="6210"/>
                    </a:cubicBezTo>
                    <a:lnTo>
                      <a:pt x="6776" y="3105"/>
                    </a:lnTo>
                    <a:cubicBezTo>
                      <a:pt x="6776" y="2635"/>
                      <a:pt x="6396" y="2259"/>
                      <a:pt x="5926" y="2259"/>
                    </a:cubicBezTo>
                    <a:cubicBezTo>
                      <a:pt x="5460" y="2259"/>
                      <a:pt x="5080" y="2635"/>
                      <a:pt x="5080" y="3105"/>
                    </a:cubicBezTo>
                    <a:lnTo>
                      <a:pt x="5080" y="6210"/>
                    </a:lnTo>
                    <a:cubicBezTo>
                      <a:pt x="5080" y="6523"/>
                      <a:pt x="4827" y="6773"/>
                      <a:pt x="4517" y="6773"/>
                    </a:cubicBezTo>
                    <a:cubicBezTo>
                      <a:pt x="4204" y="6773"/>
                      <a:pt x="3951" y="6523"/>
                      <a:pt x="3951" y="6210"/>
                    </a:cubicBezTo>
                    <a:lnTo>
                      <a:pt x="3951" y="847"/>
                    </a:lnTo>
                    <a:cubicBezTo>
                      <a:pt x="3951" y="377"/>
                      <a:pt x="3572" y="0"/>
                      <a:pt x="3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21" name="Google Shape;591;p18">
            <a:extLst>
              <a:ext uri="{FF2B5EF4-FFF2-40B4-BE49-F238E27FC236}">
                <a16:creationId xmlns:a16="http://schemas.microsoft.com/office/drawing/2014/main" id="{E3DE5769-A06C-4025-AAF8-E1047DF4837E}"/>
              </a:ext>
            </a:extLst>
          </p:cNvPr>
          <p:cNvSpPr txBox="1"/>
          <p:nvPr/>
        </p:nvSpPr>
        <p:spPr>
          <a:xfrm flipH="1">
            <a:off x="5277960" y="2442705"/>
            <a:ext cx="2992800" cy="90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Demand analysis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System functions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ER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Relational Schema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inux Biolinum G" panose="02000503000000000000" pitchFamily="2" charset="0"/>
              </a:rPr>
              <a:t>01</a:t>
            </a:r>
            <a:endParaRPr lang="zh-TW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inux Biolinum G" panose="02000503000000000000" pitchFamily="2" charset="0"/>
            </a:endParaRPr>
          </a:p>
        </p:txBody>
      </p:sp>
      <p:sp>
        <p:nvSpPr>
          <p:cNvPr id="7" name="Google Shape;590;p18"/>
          <p:cNvSpPr txBox="1"/>
          <p:nvPr/>
        </p:nvSpPr>
        <p:spPr>
          <a:xfrm flipH="1">
            <a:off x="5613765" y="1178459"/>
            <a:ext cx="1545168" cy="7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7938" y="1612337"/>
            <a:ext cx="28696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Project</a:t>
            </a:r>
          </a:p>
          <a:p>
            <a:pPr lvl="0"/>
            <a:r>
              <a:rPr lang="en-GB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</a:t>
            </a:r>
          </a:p>
        </p:txBody>
      </p:sp>
      <p:grpSp>
        <p:nvGrpSpPr>
          <p:cNvPr id="9" name="Google Shape;3826;p41"/>
          <p:cNvGrpSpPr/>
          <p:nvPr/>
        </p:nvGrpSpPr>
        <p:grpSpPr>
          <a:xfrm>
            <a:off x="1627140" y="1729490"/>
            <a:ext cx="2475960" cy="1185477"/>
            <a:chOff x="721900" y="1265000"/>
            <a:chExt cx="2107800" cy="469500"/>
          </a:xfrm>
        </p:grpSpPr>
        <p:sp>
          <p:nvSpPr>
            <p:cNvPr id="10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 rot="5400000">
            <a:off x="4033216" y="2287209"/>
            <a:ext cx="1789443" cy="3730864"/>
            <a:chOff x="-712975" y="459025"/>
            <a:chExt cx="2092639" cy="4363006"/>
          </a:xfrm>
        </p:grpSpPr>
        <p:sp>
          <p:nvSpPr>
            <p:cNvPr id="14" name="Google Shape;245;p16"/>
            <p:cNvSpPr/>
            <p:nvPr/>
          </p:nvSpPr>
          <p:spPr>
            <a:xfrm rot="18000000">
              <a:off x="-1296208" y="1042258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平行四邊形 15"/>
            <p:cNvSpPr/>
            <p:nvPr/>
          </p:nvSpPr>
          <p:spPr>
            <a:xfrm rot="16200000">
              <a:off x="24511" y="4180899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rgbClr val="40C5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平行四邊形 16"/>
            <p:cNvSpPr/>
            <p:nvPr/>
          </p:nvSpPr>
          <p:spPr>
            <a:xfrm rot="16200000">
              <a:off x="185245" y="4580429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rgbClr val="22BC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 rot="16200000">
            <a:off x="1502834" y="-943041"/>
            <a:ext cx="1570532" cy="3278215"/>
            <a:chOff x="7792407" y="429100"/>
            <a:chExt cx="2092639" cy="4368023"/>
          </a:xfrm>
        </p:grpSpPr>
        <p:sp>
          <p:nvSpPr>
            <p:cNvPr id="13" name="Google Shape;245;p16"/>
            <p:cNvSpPr/>
            <p:nvPr/>
          </p:nvSpPr>
          <p:spPr>
            <a:xfrm rot="18000000">
              <a:off x="7209174" y="2121250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平行四邊形 17"/>
            <p:cNvSpPr/>
            <p:nvPr/>
          </p:nvSpPr>
          <p:spPr>
            <a:xfrm rot="5400000">
              <a:off x="8529893" y="644431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平行四邊形 18"/>
            <p:cNvSpPr/>
            <p:nvPr/>
          </p:nvSpPr>
          <p:spPr>
            <a:xfrm rot="5400000">
              <a:off x="8690627" y="1043961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77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861" y="337124"/>
            <a:ext cx="8114400" cy="513000"/>
          </a:xfrm>
        </p:spPr>
        <p:txBody>
          <a:bodyPr/>
          <a:lstStyle/>
          <a:p>
            <a:pPr algn="l"/>
            <a:r>
              <a:rPr lang="en-US" altLang="zh-TW" dirty="0"/>
              <a:t>Introduction</a:t>
            </a:r>
            <a:endParaRPr lang="zh-TW" altLang="en-US" dirty="0"/>
          </a:p>
        </p:txBody>
      </p:sp>
      <p:grpSp>
        <p:nvGrpSpPr>
          <p:cNvPr id="3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4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65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62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59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56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53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50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197;p16"/>
          <p:cNvSpPr txBox="1"/>
          <p:nvPr/>
        </p:nvSpPr>
        <p:spPr>
          <a:xfrm>
            <a:off x="873593" y="1651896"/>
            <a:ext cx="3523742" cy="215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股票資料庫 </a:t>
            </a:r>
            <a:r>
              <a:rPr lang="en-US" altLang="zh-TW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Stock DB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顯示 投資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組合</a:t>
            </a: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的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績效表現</a:t>
            </a:r>
            <a:endParaRPr lang="en-US" altLang="zh-TW" sz="18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給出 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比較數據</a:t>
            </a:r>
            <a:r>
              <a:rPr lang="zh-TW" altLang="en-US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與</a:t>
            </a:r>
            <a:r>
              <a:rPr lang="zh-TW" altLang="en-US" sz="18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疊圖分析</a:t>
            </a:r>
            <a:endParaRPr sz="18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4815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inux Biolinum G" panose="02000503000000000000" pitchFamily="2" charset="0"/>
              </a:rPr>
              <a:t>02</a:t>
            </a:r>
            <a:endParaRPr lang="zh-TW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inux Biolinum G" panose="02000503000000000000" pitchFamily="2" charset="0"/>
            </a:endParaRPr>
          </a:p>
        </p:txBody>
      </p:sp>
      <p:sp>
        <p:nvSpPr>
          <p:cNvPr id="7" name="Google Shape;590;p18"/>
          <p:cNvSpPr txBox="1"/>
          <p:nvPr/>
        </p:nvSpPr>
        <p:spPr>
          <a:xfrm flipH="1">
            <a:off x="5613765" y="1178459"/>
            <a:ext cx="1545168" cy="7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7938" y="1612337"/>
            <a:ext cx="22044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System </a:t>
            </a:r>
          </a:p>
          <a:p>
            <a:pPr lvl="0"/>
            <a:r>
              <a:rPr lang="en-GB" altLang="zh-TW" sz="44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Structure</a:t>
            </a:r>
          </a:p>
        </p:txBody>
      </p:sp>
      <p:grpSp>
        <p:nvGrpSpPr>
          <p:cNvPr id="9" name="Google Shape;3826;p41"/>
          <p:cNvGrpSpPr/>
          <p:nvPr/>
        </p:nvGrpSpPr>
        <p:grpSpPr>
          <a:xfrm>
            <a:off x="1627140" y="1729490"/>
            <a:ext cx="2475960" cy="1185477"/>
            <a:chOff x="721900" y="1265000"/>
            <a:chExt cx="2107800" cy="469500"/>
          </a:xfrm>
        </p:grpSpPr>
        <p:sp>
          <p:nvSpPr>
            <p:cNvPr id="10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 rot="5400000">
            <a:off x="4033216" y="2287209"/>
            <a:ext cx="1789443" cy="3730864"/>
            <a:chOff x="-712975" y="459025"/>
            <a:chExt cx="2092639" cy="4363006"/>
          </a:xfrm>
        </p:grpSpPr>
        <p:sp>
          <p:nvSpPr>
            <p:cNvPr id="14" name="Google Shape;245;p16"/>
            <p:cNvSpPr/>
            <p:nvPr/>
          </p:nvSpPr>
          <p:spPr>
            <a:xfrm rot="18000000">
              <a:off x="-1296208" y="1042258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平行四邊形 15"/>
            <p:cNvSpPr/>
            <p:nvPr/>
          </p:nvSpPr>
          <p:spPr>
            <a:xfrm rot="16200000">
              <a:off x="24511" y="4180899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rgbClr val="40C5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平行四邊形 16"/>
            <p:cNvSpPr/>
            <p:nvPr/>
          </p:nvSpPr>
          <p:spPr>
            <a:xfrm rot="16200000">
              <a:off x="185245" y="4580429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rgbClr val="22BCF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 rot="16200000">
            <a:off x="1502834" y="-943041"/>
            <a:ext cx="1570532" cy="3278215"/>
            <a:chOff x="7792407" y="429100"/>
            <a:chExt cx="2092639" cy="4368023"/>
          </a:xfrm>
        </p:grpSpPr>
        <p:sp>
          <p:nvSpPr>
            <p:cNvPr id="13" name="Google Shape;245;p16"/>
            <p:cNvSpPr/>
            <p:nvPr/>
          </p:nvSpPr>
          <p:spPr>
            <a:xfrm rot="18000000">
              <a:off x="7209174" y="2121250"/>
              <a:ext cx="3259106" cy="2092639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平行四邊形 17"/>
            <p:cNvSpPr/>
            <p:nvPr/>
          </p:nvSpPr>
          <p:spPr>
            <a:xfrm rot="5400000">
              <a:off x="8529893" y="644431"/>
              <a:ext cx="617668" cy="187006"/>
            </a:xfrm>
            <a:prstGeom prst="parallelogram">
              <a:avLst>
                <a:gd name="adj" fmla="val 5669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平行四邊形 18"/>
            <p:cNvSpPr/>
            <p:nvPr/>
          </p:nvSpPr>
          <p:spPr>
            <a:xfrm rot="5400000">
              <a:off x="8690627" y="1043961"/>
              <a:ext cx="296199" cy="187006"/>
            </a:xfrm>
            <a:prstGeom prst="parallelogram">
              <a:avLst>
                <a:gd name="adj" fmla="val 5415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38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831561" y="2083142"/>
            <a:ext cx="4065014" cy="2393758"/>
            <a:chOff x="831561" y="2083142"/>
            <a:chExt cx="4065014" cy="239375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1" y="2083142"/>
              <a:ext cx="2205599" cy="1159011"/>
              <a:chOff x="831561" y="2083142"/>
              <a:chExt cx="2205599" cy="1159011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56760" y="208314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股票歷史交易資料</a:t>
                </a:r>
                <a:endParaRPr sz="18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1" y="2312453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股票資料庫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股票成交資料庫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提供</a:t>
                </a: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疊圖分析</a:t>
                </a: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報酬率</a:t>
                </a:r>
                <a:r>
                  <a:rPr lang="en-US" altLang="zh-TW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</a:t>
                </a: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的計算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032823"/>
            <a:ext cx="4062825" cy="2444077"/>
            <a:chOff x="4241764" y="2032823"/>
            <a:chExt cx="4062825" cy="2444077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032823"/>
              <a:ext cx="2180402" cy="1207808"/>
              <a:chOff x="6124187" y="2032823"/>
              <a:chExt cx="2180402" cy="1207808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032823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技術指標</a:t>
                </a:r>
                <a:endParaRPr sz="18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31093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</a:t>
                </a: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資料檔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登入資料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投資組合</a:t>
                </a:r>
                <a:endParaRPr lang="en-US" altLang="zh-TW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建立個人化自選股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9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078819-4F0C-45B7-ABE9-FD999501D012}"/>
              </a:ext>
            </a:extLst>
          </p:cNvPr>
          <p:cNvGrpSpPr/>
          <p:nvPr/>
        </p:nvGrpSpPr>
        <p:grpSpPr>
          <a:xfrm>
            <a:off x="1634018" y="1272376"/>
            <a:ext cx="581400" cy="581400"/>
            <a:chOff x="1634018" y="1524837"/>
            <a:chExt cx="581400" cy="581400"/>
          </a:xfrm>
        </p:grpSpPr>
        <p:sp>
          <p:nvSpPr>
            <p:cNvPr id="252" name="Google Shape;252;p16"/>
            <p:cNvSpPr/>
            <p:nvPr/>
          </p:nvSpPr>
          <p:spPr>
            <a:xfrm>
              <a:off x="1634018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16"/>
            <p:cNvGrpSpPr/>
            <p:nvPr/>
          </p:nvGrpSpPr>
          <p:grpSpPr>
            <a:xfrm>
              <a:off x="1748842" y="1632797"/>
              <a:ext cx="359972" cy="365467"/>
              <a:chOff x="-59400775" y="4084200"/>
              <a:chExt cx="311125" cy="315875"/>
            </a:xfrm>
          </p:grpSpPr>
          <p:sp>
            <p:nvSpPr>
              <p:cNvPr id="255" name="Google Shape;255;p16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F48F7FD-B2A7-4812-B0FD-79CBE7CA1E2D}"/>
              </a:ext>
            </a:extLst>
          </p:cNvPr>
          <p:cNvGrpSpPr/>
          <p:nvPr/>
        </p:nvGrpSpPr>
        <p:grpSpPr>
          <a:xfrm>
            <a:off x="6928593" y="1276197"/>
            <a:ext cx="581400" cy="581400"/>
            <a:chOff x="6928593" y="1524837"/>
            <a:chExt cx="581400" cy="581400"/>
          </a:xfrm>
        </p:grpSpPr>
        <p:sp>
          <p:nvSpPr>
            <p:cNvPr id="253" name="Google Shape;253;p16"/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6"/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262" name="Google Shape;262;p16"/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標題 1"/>
          <p:cNvSpPr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</p:spPr>
        <p:txBody>
          <a:bodyPr/>
          <a:lstStyle/>
          <a:p>
            <a:r>
              <a:rPr lang="en-US" altLang="zh-TW" dirty="0"/>
              <a:t>Demand Analysis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functions </a:t>
            </a:r>
            <a:endParaRPr dirty="0"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3302850"/>
              <a:ext cx="1387700" cy="803100"/>
              <a:chOff x="4447388" y="3302850"/>
              <a:chExt cx="1387700" cy="803100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HTML+FLASK</a:t>
              </a:r>
              <a:endParaRPr sz="1800" b="1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註冊、登入、修改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USER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 帳號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股票篩選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自選股組合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疊圖呈現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績效表現呈現</a:t>
              </a:r>
              <a:endParaRPr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800" b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</a:defRPr>
              </a:lvl1pPr>
            </a:lstStyle>
            <a:p>
              <a:r>
                <a:rPr lang="en-US" altLang="zh-TW" dirty="0">
                  <a:sym typeface="Fira Sans Extra Condensed SemiBold"/>
                </a:rPr>
                <a:t>MYSQL+PYTHON</a:t>
              </a:r>
              <a:endParaRPr dirty="0"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資料庫存儲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(CRUD)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爬蟲機制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疊圖分析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"/>
                  <a:sym typeface="Roboto"/>
                </a:rPr>
                <a:t>指標分析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前端</a:t>
            </a:r>
            <a:endParaRPr sz="3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後端</a:t>
            </a:r>
            <a:endParaRPr sz="3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6" name="Google Shape;339;p17">
            <a:extLst>
              <a:ext uri="{FF2B5EF4-FFF2-40B4-BE49-F238E27FC236}">
                <a16:creationId xmlns:a16="http://schemas.microsoft.com/office/drawing/2014/main" id="{A853C26E-295A-4F84-BCD0-1EFB37A4D7ED}"/>
              </a:ext>
            </a:extLst>
          </p:cNvPr>
          <p:cNvGrpSpPr/>
          <p:nvPr/>
        </p:nvGrpSpPr>
        <p:grpSpPr>
          <a:xfrm>
            <a:off x="4706851" y="2301652"/>
            <a:ext cx="1394453" cy="1876032"/>
            <a:chOff x="3478424" y="1308364"/>
            <a:chExt cx="2187185" cy="2942536"/>
          </a:xfrm>
        </p:grpSpPr>
        <p:sp>
          <p:nvSpPr>
            <p:cNvPr id="57" name="Google Shape;340;p17">
              <a:extLst>
                <a:ext uri="{FF2B5EF4-FFF2-40B4-BE49-F238E27FC236}">
                  <a16:creationId xmlns:a16="http://schemas.microsoft.com/office/drawing/2014/main" id="{FA3819A8-9334-4DA8-9A9E-AA3AF6B63EB1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;p17">
              <a:extLst>
                <a:ext uri="{FF2B5EF4-FFF2-40B4-BE49-F238E27FC236}">
                  <a16:creationId xmlns:a16="http://schemas.microsoft.com/office/drawing/2014/main" id="{CB077742-E364-4C0F-BE15-1F4025993A24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;p17">
              <a:extLst>
                <a:ext uri="{FF2B5EF4-FFF2-40B4-BE49-F238E27FC236}">
                  <a16:creationId xmlns:a16="http://schemas.microsoft.com/office/drawing/2014/main" id="{E0329A8A-F77E-44D1-A886-4C145CA8E559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3;p17">
              <a:extLst>
                <a:ext uri="{FF2B5EF4-FFF2-40B4-BE49-F238E27FC236}">
                  <a16:creationId xmlns:a16="http://schemas.microsoft.com/office/drawing/2014/main" id="{5F978EE4-931E-481C-A10D-5772265B62D3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4;p17">
              <a:extLst>
                <a:ext uri="{FF2B5EF4-FFF2-40B4-BE49-F238E27FC236}">
                  <a16:creationId xmlns:a16="http://schemas.microsoft.com/office/drawing/2014/main" id="{279F390C-C28C-44B1-BB8C-F4F41B9D7318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5;p17">
              <a:extLst>
                <a:ext uri="{FF2B5EF4-FFF2-40B4-BE49-F238E27FC236}">
                  <a16:creationId xmlns:a16="http://schemas.microsoft.com/office/drawing/2014/main" id="{604BC497-91A9-423C-8AE3-98A8091D42FD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6;p17">
              <a:extLst>
                <a:ext uri="{FF2B5EF4-FFF2-40B4-BE49-F238E27FC236}">
                  <a16:creationId xmlns:a16="http://schemas.microsoft.com/office/drawing/2014/main" id="{51044023-0AB8-4953-8F1E-3B4FA4803995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7;p17">
              <a:extLst>
                <a:ext uri="{FF2B5EF4-FFF2-40B4-BE49-F238E27FC236}">
                  <a16:creationId xmlns:a16="http://schemas.microsoft.com/office/drawing/2014/main" id="{6918334C-6976-43DC-9645-6746649857F0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8;p17">
              <a:extLst>
                <a:ext uri="{FF2B5EF4-FFF2-40B4-BE49-F238E27FC236}">
                  <a16:creationId xmlns:a16="http://schemas.microsoft.com/office/drawing/2014/main" id="{224EECE7-8FBB-4CDA-AC0B-8D5C64A6191A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9;p17">
              <a:extLst>
                <a:ext uri="{FF2B5EF4-FFF2-40B4-BE49-F238E27FC236}">
                  <a16:creationId xmlns:a16="http://schemas.microsoft.com/office/drawing/2014/main" id="{840B10AB-2C29-4164-A8A1-37179D880D69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0;p17">
              <a:extLst>
                <a:ext uri="{FF2B5EF4-FFF2-40B4-BE49-F238E27FC236}">
                  <a16:creationId xmlns:a16="http://schemas.microsoft.com/office/drawing/2014/main" id="{6635F82F-C6F6-418C-9A17-0CAC8AF79C78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1;p17">
              <a:extLst>
                <a:ext uri="{FF2B5EF4-FFF2-40B4-BE49-F238E27FC236}">
                  <a16:creationId xmlns:a16="http://schemas.microsoft.com/office/drawing/2014/main" id="{0B61612D-0D37-488F-8357-32620CD74F13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2;p17">
              <a:extLst>
                <a:ext uri="{FF2B5EF4-FFF2-40B4-BE49-F238E27FC236}">
                  <a16:creationId xmlns:a16="http://schemas.microsoft.com/office/drawing/2014/main" id="{CD6787E1-83A6-4985-BD0E-8E1D09AA44D8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3;p17">
              <a:extLst>
                <a:ext uri="{FF2B5EF4-FFF2-40B4-BE49-F238E27FC236}">
                  <a16:creationId xmlns:a16="http://schemas.microsoft.com/office/drawing/2014/main" id="{AF434177-6A74-41C9-8A2B-8F16685A6657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4;p17">
              <a:extLst>
                <a:ext uri="{FF2B5EF4-FFF2-40B4-BE49-F238E27FC236}">
                  <a16:creationId xmlns:a16="http://schemas.microsoft.com/office/drawing/2014/main" id="{58A7F1C9-5E4E-4279-B0BE-168D261D7795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5;p17">
              <a:extLst>
                <a:ext uri="{FF2B5EF4-FFF2-40B4-BE49-F238E27FC236}">
                  <a16:creationId xmlns:a16="http://schemas.microsoft.com/office/drawing/2014/main" id="{44C29053-4031-43AE-87EA-0F661BA5B574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6;p17">
              <a:extLst>
                <a:ext uri="{FF2B5EF4-FFF2-40B4-BE49-F238E27FC236}">
                  <a16:creationId xmlns:a16="http://schemas.microsoft.com/office/drawing/2014/main" id="{EC3AD195-A691-4DC9-B144-EA0D8CF35F49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;p17">
              <a:extLst>
                <a:ext uri="{FF2B5EF4-FFF2-40B4-BE49-F238E27FC236}">
                  <a16:creationId xmlns:a16="http://schemas.microsoft.com/office/drawing/2014/main" id="{01395110-B46B-43EC-8453-3AAAE75967D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;p17">
              <a:extLst>
                <a:ext uri="{FF2B5EF4-FFF2-40B4-BE49-F238E27FC236}">
                  <a16:creationId xmlns:a16="http://schemas.microsoft.com/office/drawing/2014/main" id="{81653C4A-398D-41FA-BD45-C8F2AEAB35B8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9;p17">
              <a:extLst>
                <a:ext uri="{FF2B5EF4-FFF2-40B4-BE49-F238E27FC236}">
                  <a16:creationId xmlns:a16="http://schemas.microsoft.com/office/drawing/2014/main" id="{2ECF3D1A-7052-42B4-97C0-2D57A80ECE93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0;p17">
              <a:extLst>
                <a:ext uri="{FF2B5EF4-FFF2-40B4-BE49-F238E27FC236}">
                  <a16:creationId xmlns:a16="http://schemas.microsoft.com/office/drawing/2014/main" id="{0BDD2EBF-779A-4D20-B708-E1887A49F4DF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1;p17">
              <a:extLst>
                <a:ext uri="{FF2B5EF4-FFF2-40B4-BE49-F238E27FC236}">
                  <a16:creationId xmlns:a16="http://schemas.microsoft.com/office/drawing/2014/main" id="{96860ECC-62F8-4FF3-89FF-D84E5AE0867D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2;p17">
              <a:extLst>
                <a:ext uri="{FF2B5EF4-FFF2-40B4-BE49-F238E27FC236}">
                  <a16:creationId xmlns:a16="http://schemas.microsoft.com/office/drawing/2014/main" id="{C80B9D05-B2B1-4DE0-8238-560EA79547BB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3;p17">
              <a:extLst>
                <a:ext uri="{FF2B5EF4-FFF2-40B4-BE49-F238E27FC236}">
                  <a16:creationId xmlns:a16="http://schemas.microsoft.com/office/drawing/2014/main" id="{FBD1032B-1F1A-4D0E-B8E9-73F04E0AF298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4;p17">
              <a:extLst>
                <a:ext uri="{FF2B5EF4-FFF2-40B4-BE49-F238E27FC236}">
                  <a16:creationId xmlns:a16="http://schemas.microsoft.com/office/drawing/2014/main" id="{427438CE-C933-43B6-A340-0D1B1A6BAE09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5;p17">
              <a:extLst>
                <a:ext uri="{FF2B5EF4-FFF2-40B4-BE49-F238E27FC236}">
                  <a16:creationId xmlns:a16="http://schemas.microsoft.com/office/drawing/2014/main" id="{96E0BA7B-CA82-433B-898A-35B822ACEEF4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6;p17">
              <a:extLst>
                <a:ext uri="{FF2B5EF4-FFF2-40B4-BE49-F238E27FC236}">
                  <a16:creationId xmlns:a16="http://schemas.microsoft.com/office/drawing/2014/main" id="{E4BEF6C3-F21D-43A6-9DC1-7B347447923E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7;p17">
              <a:extLst>
                <a:ext uri="{FF2B5EF4-FFF2-40B4-BE49-F238E27FC236}">
                  <a16:creationId xmlns:a16="http://schemas.microsoft.com/office/drawing/2014/main" id="{DAD86CAD-B2AB-4292-A261-69B0C5EA11FE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8;p17">
              <a:extLst>
                <a:ext uri="{FF2B5EF4-FFF2-40B4-BE49-F238E27FC236}">
                  <a16:creationId xmlns:a16="http://schemas.microsoft.com/office/drawing/2014/main" id="{74E6315C-BB56-489A-A62C-46AE0E36C663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69;p17">
              <a:extLst>
                <a:ext uri="{FF2B5EF4-FFF2-40B4-BE49-F238E27FC236}">
                  <a16:creationId xmlns:a16="http://schemas.microsoft.com/office/drawing/2014/main" id="{A48FCF53-2C3F-4B5E-BF99-9F03FF10574B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;p17">
              <a:extLst>
                <a:ext uri="{FF2B5EF4-FFF2-40B4-BE49-F238E27FC236}">
                  <a16:creationId xmlns:a16="http://schemas.microsoft.com/office/drawing/2014/main" id="{2C1B38CA-9E5D-419F-9A51-D0B6423FCCF1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1;p17">
              <a:extLst>
                <a:ext uri="{FF2B5EF4-FFF2-40B4-BE49-F238E27FC236}">
                  <a16:creationId xmlns:a16="http://schemas.microsoft.com/office/drawing/2014/main" id="{B9F791C6-2507-45F2-B645-3E39D85B3C21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2;p17">
              <a:extLst>
                <a:ext uri="{FF2B5EF4-FFF2-40B4-BE49-F238E27FC236}">
                  <a16:creationId xmlns:a16="http://schemas.microsoft.com/office/drawing/2014/main" id="{8435EB3D-2C8E-4362-B4D5-301D94E38463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3;p17">
              <a:extLst>
                <a:ext uri="{FF2B5EF4-FFF2-40B4-BE49-F238E27FC236}">
                  <a16:creationId xmlns:a16="http://schemas.microsoft.com/office/drawing/2014/main" id="{96D1D6E2-57A3-404A-9135-62CEE284E7F7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4;p17">
              <a:extLst>
                <a:ext uri="{FF2B5EF4-FFF2-40B4-BE49-F238E27FC236}">
                  <a16:creationId xmlns:a16="http://schemas.microsoft.com/office/drawing/2014/main" id="{CEA74656-6E02-4682-9871-84008AE4DC45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5;p17">
              <a:extLst>
                <a:ext uri="{FF2B5EF4-FFF2-40B4-BE49-F238E27FC236}">
                  <a16:creationId xmlns:a16="http://schemas.microsoft.com/office/drawing/2014/main" id="{861E299C-2153-47C4-A32B-002D8BCD60A5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6;p17">
              <a:extLst>
                <a:ext uri="{FF2B5EF4-FFF2-40B4-BE49-F238E27FC236}">
                  <a16:creationId xmlns:a16="http://schemas.microsoft.com/office/drawing/2014/main" id="{34DE2004-ED2D-4615-B310-B2FD723FAE78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7;p17">
              <a:extLst>
                <a:ext uri="{FF2B5EF4-FFF2-40B4-BE49-F238E27FC236}">
                  <a16:creationId xmlns:a16="http://schemas.microsoft.com/office/drawing/2014/main" id="{E96F382A-AA20-4AFB-9C08-00EEEE9413A7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8;p17">
              <a:extLst>
                <a:ext uri="{FF2B5EF4-FFF2-40B4-BE49-F238E27FC236}">
                  <a16:creationId xmlns:a16="http://schemas.microsoft.com/office/drawing/2014/main" id="{77112330-9FBD-403F-889E-536F5B84D4C4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9;p17">
              <a:extLst>
                <a:ext uri="{FF2B5EF4-FFF2-40B4-BE49-F238E27FC236}">
                  <a16:creationId xmlns:a16="http://schemas.microsoft.com/office/drawing/2014/main" id="{D23295C2-1D5E-485B-8CAC-CD0D5BFB8A9F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0;p17">
              <a:extLst>
                <a:ext uri="{FF2B5EF4-FFF2-40B4-BE49-F238E27FC236}">
                  <a16:creationId xmlns:a16="http://schemas.microsoft.com/office/drawing/2014/main" id="{A0ACBE57-7171-4EB1-999C-1D29DFCB64CE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1;p17">
              <a:extLst>
                <a:ext uri="{FF2B5EF4-FFF2-40B4-BE49-F238E27FC236}">
                  <a16:creationId xmlns:a16="http://schemas.microsoft.com/office/drawing/2014/main" id="{44C98017-8047-491C-A873-C4BA5B7347AC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2;p17">
              <a:extLst>
                <a:ext uri="{FF2B5EF4-FFF2-40B4-BE49-F238E27FC236}">
                  <a16:creationId xmlns:a16="http://schemas.microsoft.com/office/drawing/2014/main" id="{24984B82-24FF-4009-BDD9-FE8C082C6BC2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3;p17">
              <a:extLst>
                <a:ext uri="{FF2B5EF4-FFF2-40B4-BE49-F238E27FC236}">
                  <a16:creationId xmlns:a16="http://schemas.microsoft.com/office/drawing/2014/main" id="{09FD63E6-4E78-4B7F-BE57-A15EE4568CAF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101" name="Google Shape;384;p17">
                <a:extLst>
                  <a:ext uri="{FF2B5EF4-FFF2-40B4-BE49-F238E27FC236}">
                    <a16:creationId xmlns:a16="http://schemas.microsoft.com/office/drawing/2014/main" id="{DC716651-408B-4A64-898F-377EFC7ACC05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85;p17">
                <a:extLst>
                  <a:ext uri="{FF2B5EF4-FFF2-40B4-BE49-F238E27FC236}">
                    <a16:creationId xmlns:a16="http://schemas.microsoft.com/office/drawing/2014/main" id="{C47B8ED4-9E9A-4489-8CC4-1DCEA554FF1C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6B906-2DAF-4128-A866-8860C32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ER Model</a:t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B322000-2E8D-4D1D-8FC2-AEA6855FB8B9}"/>
              </a:ext>
            </a:extLst>
          </p:cNvPr>
          <p:cNvGrpSpPr/>
          <p:nvPr/>
        </p:nvGrpSpPr>
        <p:grpSpPr>
          <a:xfrm>
            <a:off x="1396304" y="739340"/>
            <a:ext cx="6761478" cy="4308275"/>
            <a:chOff x="1396304" y="739340"/>
            <a:chExt cx="6761478" cy="43082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CC88E28-6221-46BE-AF73-E82B1593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205"/>
            <a:stretch/>
          </p:blipFill>
          <p:spPr>
            <a:xfrm>
              <a:off x="1396304" y="739340"/>
              <a:ext cx="6761478" cy="4308275"/>
            </a:xfrm>
            <a:prstGeom prst="rect">
              <a:avLst/>
            </a:prstGeom>
          </p:spPr>
        </p:pic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C1DB957-C1B9-41C1-8F0A-BB94F12173A5}"/>
                </a:ext>
              </a:extLst>
            </p:cNvPr>
            <p:cNvSpPr/>
            <p:nvPr/>
          </p:nvSpPr>
          <p:spPr>
            <a:xfrm rot="20290984">
              <a:off x="7123615" y="4190009"/>
              <a:ext cx="817756" cy="3978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</a:rPr>
                <a:t>weight</a:t>
              </a:r>
              <a:endParaRPr lang="zh-TW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6C7D20C-3918-4457-8EA3-E992429E3758}"/>
                </a:ext>
              </a:extLst>
            </p:cNvPr>
            <p:cNvCxnSpPr/>
            <p:nvPr/>
          </p:nvCxnSpPr>
          <p:spPr>
            <a:xfrm flipH="1" flipV="1">
              <a:off x="7341498" y="4017087"/>
              <a:ext cx="74342" cy="208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1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540CCF2-FBC5-4E94-863B-0F397AA078F3}"/>
              </a:ext>
            </a:extLst>
          </p:cNvPr>
          <p:cNvSpPr txBox="1">
            <a:spLocks/>
          </p:cNvSpPr>
          <p:nvPr/>
        </p:nvSpPr>
        <p:spPr>
          <a:xfrm>
            <a:off x="514856" y="142252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Relational Schema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F4E0F1-266E-4791-BD94-CADCB8E17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64866"/>
              </p:ext>
            </p:extLst>
          </p:nvPr>
        </p:nvGraphicFramePr>
        <p:xfrm>
          <a:off x="377353" y="628326"/>
          <a:ext cx="3046490" cy="899796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290603">
                  <a:extLst>
                    <a:ext uri="{9D8B030D-6E8A-4147-A177-3AD203B41FA5}">
                      <a16:colId xmlns:a16="http://schemas.microsoft.com/office/drawing/2014/main" val="3673668443"/>
                    </a:ext>
                  </a:extLst>
                </a:gridCol>
                <a:gridCol w="806657">
                  <a:extLst>
                    <a:ext uri="{9D8B030D-6E8A-4147-A177-3AD203B41FA5}">
                      <a16:colId xmlns:a16="http://schemas.microsoft.com/office/drawing/2014/main" val="693261662"/>
                    </a:ext>
                  </a:extLst>
                </a:gridCol>
                <a:gridCol w="1245665">
                  <a:extLst>
                    <a:ext uri="{9D8B030D-6E8A-4147-A177-3AD203B41FA5}">
                      <a16:colId xmlns:a16="http://schemas.microsoft.com/office/drawing/2014/main" val="159725378"/>
                    </a:ext>
                  </a:extLst>
                </a:gridCol>
                <a:gridCol w="703565">
                  <a:extLst>
                    <a:ext uri="{9D8B030D-6E8A-4147-A177-3AD203B41FA5}">
                      <a16:colId xmlns:a16="http://schemas.microsoft.com/office/drawing/2014/main" val="3002895464"/>
                    </a:ext>
                  </a:extLst>
                </a:gridCol>
              </a:tblGrid>
              <a:tr h="21670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欄位名稱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0417"/>
                  </a:ext>
                </a:extLst>
              </a:tr>
              <a:tr h="21572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 dirty="0" err="1">
                          <a:effectLst/>
                        </a:rPr>
                        <a:t>pid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帳號</a:t>
                      </a:r>
                      <a:r>
                        <a:rPr lang="en-US" sz="1050" kern="100" dirty="0">
                          <a:effectLst/>
                        </a:rPr>
                        <a:t>,PK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450001"/>
                  </a:ext>
                </a:extLst>
              </a:tr>
              <a:tr h="21578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pwd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密碼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470062"/>
                  </a:ext>
                </a:extLst>
              </a:tr>
              <a:tr h="21578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姓名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0505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425CEAF-19FE-49C0-BDE1-F6D3F269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76384"/>
              </p:ext>
            </p:extLst>
          </p:nvPr>
        </p:nvGraphicFramePr>
        <p:xfrm>
          <a:off x="4805272" y="853117"/>
          <a:ext cx="2977689" cy="675005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248753">
                  <a:extLst>
                    <a:ext uri="{9D8B030D-6E8A-4147-A177-3AD203B41FA5}">
                      <a16:colId xmlns:a16="http://schemas.microsoft.com/office/drawing/2014/main" val="1183427267"/>
                    </a:ext>
                  </a:extLst>
                </a:gridCol>
                <a:gridCol w="690492">
                  <a:extLst>
                    <a:ext uri="{9D8B030D-6E8A-4147-A177-3AD203B41FA5}">
                      <a16:colId xmlns:a16="http://schemas.microsoft.com/office/drawing/2014/main" val="790313660"/>
                    </a:ext>
                  </a:extLst>
                </a:gridCol>
                <a:gridCol w="958444">
                  <a:extLst>
                    <a:ext uri="{9D8B030D-6E8A-4147-A177-3AD203B41FA5}">
                      <a16:colId xmlns:a16="http://schemas.microsoft.com/office/drawing/2014/main" val="11931001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0770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欄位名稱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中文說明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06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 dirty="0" err="1">
                          <a:effectLst/>
                        </a:rPr>
                        <a:t>pid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帳號</a:t>
                      </a:r>
                      <a:r>
                        <a:rPr lang="en-US" sz="1050" kern="100" dirty="0">
                          <a:effectLst/>
                        </a:rPr>
                        <a:t>, 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722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 dirty="0">
                          <a:effectLst/>
                        </a:rPr>
                        <a:t>time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Datetime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登入時間</a:t>
                      </a:r>
                      <a:r>
                        <a:rPr lang="en-US" sz="1050" kern="100" dirty="0">
                          <a:effectLst/>
                        </a:rPr>
                        <a:t>, 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432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41EDCF-2D8E-42CC-ADD2-319A2C65A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20086"/>
              </p:ext>
            </p:extLst>
          </p:nvPr>
        </p:nvGraphicFramePr>
        <p:xfrm>
          <a:off x="377353" y="4231896"/>
          <a:ext cx="3083007" cy="675069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44877">
                  <a:extLst>
                    <a:ext uri="{9D8B030D-6E8A-4147-A177-3AD203B41FA5}">
                      <a16:colId xmlns:a16="http://schemas.microsoft.com/office/drawing/2014/main" val="405332649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58549377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01749342"/>
                    </a:ext>
                  </a:extLst>
                </a:gridCol>
                <a:gridCol w="974130">
                  <a:extLst>
                    <a:ext uri="{9D8B030D-6E8A-4147-A177-3AD203B41FA5}">
                      <a16:colId xmlns:a16="http://schemas.microsoft.com/office/drawing/2014/main" val="2606910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欄位名稱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資料型態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9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sid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股票代碼</a:t>
                      </a:r>
                      <a:r>
                        <a:rPr lang="en-US" sz="1050" kern="100">
                          <a:effectLst/>
                        </a:rPr>
                        <a:t>, PK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8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Varchar(50)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6238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8EAEBC-1426-4919-A12D-FFDEF543E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6349"/>
              </p:ext>
            </p:extLst>
          </p:nvPr>
        </p:nvGraphicFramePr>
        <p:xfrm>
          <a:off x="363522" y="1884611"/>
          <a:ext cx="3624006" cy="2052883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295140">
                  <a:extLst>
                    <a:ext uri="{9D8B030D-6E8A-4147-A177-3AD203B41FA5}">
                      <a16:colId xmlns:a16="http://schemas.microsoft.com/office/drawing/2014/main" val="4105420842"/>
                    </a:ext>
                  </a:extLst>
                </a:gridCol>
                <a:gridCol w="928795">
                  <a:extLst>
                    <a:ext uri="{9D8B030D-6E8A-4147-A177-3AD203B41FA5}">
                      <a16:colId xmlns:a16="http://schemas.microsoft.com/office/drawing/2014/main" val="3968399661"/>
                    </a:ext>
                  </a:extLst>
                </a:gridCol>
                <a:gridCol w="1254614">
                  <a:extLst>
                    <a:ext uri="{9D8B030D-6E8A-4147-A177-3AD203B41FA5}">
                      <a16:colId xmlns:a16="http://schemas.microsoft.com/office/drawing/2014/main" val="1738029536"/>
                    </a:ext>
                  </a:extLst>
                </a:gridCol>
                <a:gridCol w="1145457">
                  <a:extLst>
                    <a:ext uri="{9D8B030D-6E8A-4147-A177-3AD203B41FA5}">
                      <a16:colId xmlns:a16="http://schemas.microsoft.com/office/drawing/2014/main" val="4161919957"/>
                    </a:ext>
                  </a:extLst>
                </a:gridCol>
              </a:tblGrid>
              <a:tr h="25519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欄位名稱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276533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sid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Varchar(20)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股票代碼</a:t>
                      </a:r>
                      <a:r>
                        <a:rPr lang="en-US" sz="1050" kern="100" dirty="0">
                          <a:effectLst/>
                        </a:rPr>
                        <a:t>,PK, FK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92144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date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成交日期</a:t>
                      </a:r>
                      <a:r>
                        <a:rPr lang="en-US" sz="1050" kern="100" dirty="0">
                          <a:effectLst/>
                        </a:rPr>
                        <a:t>, 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44691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volume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總成交股數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978452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open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開盤價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834586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high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float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最高價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146710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low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最低價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933674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close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收盤價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743074"/>
                  </a:ext>
                </a:extLst>
              </a:tr>
              <a:tr h="195007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change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漲跌價差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47847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287A49F-E54B-437E-B746-906971C9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34001"/>
              </p:ext>
            </p:extLst>
          </p:nvPr>
        </p:nvGraphicFramePr>
        <p:xfrm>
          <a:off x="4791441" y="3307235"/>
          <a:ext cx="4061850" cy="1604583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351641379"/>
                    </a:ext>
                  </a:extLst>
                </a:gridCol>
                <a:gridCol w="681954">
                  <a:extLst>
                    <a:ext uri="{9D8B030D-6E8A-4147-A177-3AD203B41FA5}">
                      <a16:colId xmlns:a16="http://schemas.microsoft.com/office/drawing/2014/main" val="1503917182"/>
                    </a:ext>
                  </a:extLst>
                </a:gridCol>
                <a:gridCol w="935026">
                  <a:extLst>
                    <a:ext uri="{9D8B030D-6E8A-4147-A177-3AD203B41FA5}">
                      <a16:colId xmlns:a16="http://schemas.microsoft.com/office/drawing/2014/main" val="241425601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702424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欄位名稱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資料型態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中文說明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5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iid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投資組合代號</a:t>
                      </a:r>
                      <a:r>
                        <a:rPr lang="en-US" sz="1050" kern="100" dirty="0">
                          <a:effectLst/>
                        </a:rPr>
                        <a:t>PK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54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Varchar(50)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投資組合名稱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56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sdate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投資起始日期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56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edate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datetime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投資結束日期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278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pid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帳號</a:t>
                      </a:r>
                      <a:r>
                        <a:rPr lang="en-US" sz="1050" kern="100" dirty="0">
                          <a:effectLst/>
                        </a:rPr>
                        <a:t>,FK, </a:t>
                      </a:r>
                      <a:endParaRPr lang="zh-TW" sz="105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Ref: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 err="1">
                          <a:effectLst/>
                        </a:rPr>
                        <a:t>people.pid</a:t>
                      </a:r>
                      <a:r>
                        <a:rPr lang="en-US" sz="1050" kern="100" dirty="0">
                          <a:effectLst/>
                        </a:rPr>
                        <a:t> on delete cascade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9149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FDEFD4D-CC82-4BFC-B57B-2E31BE715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15491"/>
              </p:ext>
            </p:extLst>
          </p:nvPr>
        </p:nvGraphicFramePr>
        <p:xfrm>
          <a:off x="4791441" y="1845314"/>
          <a:ext cx="4033661" cy="1155129"/>
        </p:xfrm>
        <a:graphic>
          <a:graphicData uri="http://schemas.openxmlformats.org/drawingml/2006/table">
            <a:tbl>
              <a:tblPr firstRow="1" firstCol="1" bandRow="1">
                <a:tableStyleId>{32D12ED7-9E5D-4F62-A787-61A2DCD97DD0}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45909585"/>
                    </a:ext>
                  </a:extLst>
                </a:gridCol>
                <a:gridCol w="724141">
                  <a:extLst>
                    <a:ext uri="{9D8B030D-6E8A-4147-A177-3AD203B41FA5}">
                      <a16:colId xmlns:a16="http://schemas.microsoft.com/office/drawing/2014/main" val="683180519"/>
                    </a:ext>
                  </a:extLst>
                </a:gridCol>
                <a:gridCol w="900650">
                  <a:extLst>
                    <a:ext uri="{9D8B030D-6E8A-4147-A177-3AD203B41FA5}">
                      <a16:colId xmlns:a16="http://schemas.microsoft.com/office/drawing/2014/main" val="259580019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885496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>
                          <a:effectLst/>
                        </a:rPr>
                        <a:t>欄位名稱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資料型態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中文說明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335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iid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int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投資組合代號</a:t>
                      </a:r>
                      <a:r>
                        <a:rPr lang="en-US" sz="1050" kern="100" dirty="0" err="1">
                          <a:effectLst/>
                        </a:rPr>
                        <a:t>pk,FK</a:t>
                      </a:r>
                      <a:endParaRPr lang="zh-TW" sz="105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Ref: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kern="100" dirty="0" err="1">
                          <a:effectLst/>
                        </a:rPr>
                        <a:t>invest_group</a:t>
                      </a:r>
                      <a:r>
                        <a:rPr lang="en-US" sz="1050" kern="100" dirty="0">
                          <a:effectLst/>
                        </a:rPr>
                        <a:t> on delete cascade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69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u="sng" kern="100">
                          <a:effectLst/>
                        </a:rPr>
                        <a:t>sid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股票代號</a:t>
                      </a:r>
                      <a:r>
                        <a:rPr lang="en-US" sz="1050" kern="100" dirty="0" err="1">
                          <a:effectLst/>
                        </a:rPr>
                        <a:t>pk,FK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8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weight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sz="1050" kern="100" dirty="0">
                          <a:effectLst/>
                        </a:rPr>
                        <a:t>股票權重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99709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BDD353-684A-46EB-8A56-5F7FA11B4B32}"/>
              </a:ext>
            </a:extLst>
          </p:cNvPr>
          <p:cNvSpPr txBox="1"/>
          <p:nvPr/>
        </p:nvSpPr>
        <p:spPr>
          <a:xfrm>
            <a:off x="377353" y="343565"/>
            <a:ext cx="1341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People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個人資訊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64C06A-D286-4BCA-97FB-405A570C61ED}"/>
              </a:ext>
            </a:extLst>
          </p:cNvPr>
          <p:cNvSpPr txBox="1"/>
          <p:nvPr/>
        </p:nvSpPr>
        <p:spPr>
          <a:xfrm>
            <a:off x="4791441" y="593466"/>
            <a:ext cx="1708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Login_His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登入紀錄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873B2B-1E81-4C35-9C11-90B3ABB871D4}"/>
              </a:ext>
            </a:extLst>
          </p:cNvPr>
          <p:cNvSpPr txBox="1"/>
          <p:nvPr/>
        </p:nvSpPr>
        <p:spPr>
          <a:xfrm>
            <a:off x="377353" y="3954897"/>
            <a:ext cx="1632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Stock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股票基本資料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3FC2FA4-B559-499B-BA95-ACFA8EA9F90E}"/>
              </a:ext>
            </a:extLst>
          </p:cNvPr>
          <p:cNvSpPr txBox="1"/>
          <p:nvPr/>
        </p:nvSpPr>
        <p:spPr>
          <a:xfrm>
            <a:off x="377353" y="1612398"/>
            <a:ext cx="2530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Stock_Trans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股票每日成交資料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E6ECA17-C094-4042-BBC4-7BD162F79860}"/>
              </a:ext>
            </a:extLst>
          </p:cNvPr>
          <p:cNvSpPr txBox="1"/>
          <p:nvPr/>
        </p:nvSpPr>
        <p:spPr>
          <a:xfrm>
            <a:off x="4791441" y="3021628"/>
            <a:ext cx="2059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Invest_group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投資組合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6949BBD-5FA4-4A55-9C81-CE6D75FAA26D}"/>
              </a:ext>
            </a:extLst>
          </p:cNvPr>
          <p:cNvSpPr txBox="1"/>
          <p:nvPr/>
        </p:nvSpPr>
        <p:spPr>
          <a:xfrm>
            <a:off x="4705691" y="1579951"/>
            <a:ext cx="2059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tock_group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股票組合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3559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570</Words>
  <Application>Microsoft Office PowerPoint</Application>
  <PresentationFormat>如螢幕大小 (16:9)</PresentationFormat>
  <Paragraphs>219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Calibri</vt:lpstr>
      <vt:lpstr>Roboto</vt:lpstr>
      <vt:lpstr>微軟正黑體</vt:lpstr>
      <vt:lpstr>Arial Narrow</vt:lpstr>
      <vt:lpstr>Fira Sans Extra Condensed SemiBold</vt:lpstr>
      <vt:lpstr>Microsoft YaHei UI</vt:lpstr>
      <vt:lpstr>Arial</vt:lpstr>
      <vt:lpstr>Fira Sans Extra Condensed Medium</vt:lpstr>
      <vt:lpstr>Data Migration Process Infographics by Slidesgo</vt:lpstr>
      <vt:lpstr>Datbase Systems Final Project Presentation –  Stock Portfolio Analysis System</vt:lpstr>
      <vt:lpstr>Table of Content</vt:lpstr>
      <vt:lpstr>01</vt:lpstr>
      <vt:lpstr>Introduction</vt:lpstr>
      <vt:lpstr>02</vt:lpstr>
      <vt:lpstr>Demand Analysis</vt:lpstr>
      <vt:lpstr>System functions </vt:lpstr>
      <vt:lpstr>ER Model </vt:lpstr>
      <vt:lpstr>PowerPoint 簡報</vt:lpstr>
      <vt:lpstr>Relational Schema</vt:lpstr>
      <vt:lpstr>PowerPoint 簡報</vt:lpstr>
      <vt:lpstr>03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Datbase Systems Final Project Presentation</dc:title>
  <dc:creator>ChiaoYu Hsiao</dc:creator>
  <cp:lastModifiedBy>ChiaoYu Hsiao</cp:lastModifiedBy>
  <cp:revision>23</cp:revision>
  <dcterms:modified xsi:type="dcterms:W3CDTF">2023-06-19T01:57:04Z</dcterms:modified>
</cp:coreProperties>
</file>