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87" r:id="rId4"/>
    <p:sldId id="289" r:id="rId5"/>
    <p:sldId id="257" r:id="rId6"/>
    <p:sldId id="268" r:id="rId7"/>
    <p:sldId id="290" r:id="rId8"/>
    <p:sldId id="300" r:id="rId9"/>
    <p:sldId id="291" r:id="rId10"/>
    <p:sldId id="298" r:id="rId11"/>
    <p:sldId id="295" r:id="rId12"/>
    <p:sldId id="296" r:id="rId13"/>
  </p:sldIdLst>
  <p:sldSz cx="9144000" cy="5143500" type="screen16x9"/>
  <p:notesSz cx="6858000" cy="9144000"/>
  <p:embeddedFontLst>
    <p:embeddedFont>
      <p:font typeface="Microsoft YaHei UI" panose="020B0503020204020204" pitchFamily="34" charset="-122"/>
      <p:regular r:id="rId15"/>
      <p:bold r:id="rId16"/>
    </p:embeddedFont>
    <p:embeddedFont>
      <p:font typeface="微軟正黑體" panose="020B0604030504040204" pitchFamily="34" charset="-120"/>
      <p:regular r:id="rId17"/>
      <p:bold r:id="rId18"/>
    </p:embeddedFon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 Medium" panose="02020500000000000000" charset="0"/>
      <p:regular r:id="rId27"/>
      <p:bold r:id="rId28"/>
      <p:italic r:id="rId29"/>
      <p:boldItalic r:id="rId30"/>
    </p:embeddedFont>
    <p:embeddedFont>
      <p:font typeface="Fira Sans Extra Condensed SemiBold" panose="02020500000000000000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C5FA"/>
    <a:srgbClr val="22B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12ED7-9E5D-4F62-A787-61A2DCD97DD0}">
  <a:tblStyle styleId="{32D12ED7-9E5D-4F62-A787-61A2DCD97D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91" autoAdjust="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496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38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55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5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75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0BC3E-76B6-4327-A937-C3263955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ED38B7-38EA-46CF-BD55-C5C324A5CB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6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;p9">
            <a:extLst>
              <a:ext uri="{FF2B5EF4-FFF2-40B4-BE49-F238E27FC236}">
                <a16:creationId xmlns:a16="http://schemas.microsoft.com/office/drawing/2014/main" id="{0044547D-4AC9-4128-9A03-EB5B32B78D2B}"/>
              </a:ext>
            </a:extLst>
          </p:cNvPr>
          <p:cNvSpPr/>
          <p:nvPr userDrawn="1"/>
        </p:nvSpPr>
        <p:spPr>
          <a:xfrm>
            <a:off x="2100" y="-125"/>
            <a:ext cx="9141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00381A-ED5D-461E-9D29-CD739ABA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8A8839-1076-4FC6-AA68-A0E79EBEF2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15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6" r:id="rId9"/>
    <p:sldLayoutId id="2147483657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oYXiao/DB_project.git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599" y="1150825"/>
            <a:ext cx="4682473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Datbase</a:t>
            </a:r>
            <a:r>
              <a:rPr lang="en-GB" dirty="0"/>
              <a:t> Systems</a:t>
            </a:r>
            <a:br>
              <a:rPr lang="en-GB" dirty="0"/>
            </a:br>
            <a:r>
              <a:rPr lang="en-GB" sz="3000" dirty="0"/>
              <a:t>Final Project Presentation – </a:t>
            </a:r>
            <a:br>
              <a:rPr lang="en-GB" sz="3000" dirty="0"/>
            </a:br>
            <a:r>
              <a:rPr lang="en-GB" sz="3000" dirty="0"/>
              <a:t>Stock Analysis System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4"/>
            <a:ext cx="3458476" cy="1501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四騎士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110971028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鄧宜芳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111753128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陳瑞得*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GB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111753203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蕭喬宇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111753215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楊竣崴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707FC6-C6A9-4B79-B985-4DEFEB31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68836"/>
              </p:ext>
            </p:extLst>
          </p:nvPr>
        </p:nvGraphicFramePr>
        <p:xfrm>
          <a:off x="1143000" y="240030"/>
          <a:ext cx="7026879" cy="4389120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3423194">
                  <a:extLst>
                    <a:ext uri="{9D8B030D-6E8A-4147-A177-3AD203B41FA5}">
                      <a16:colId xmlns:a16="http://schemas.microsoft.com/office/drawing/2014/main" val="3585558800"/>
                    </a:ext>
                  </a:extLst>
                </a:gridCol>
                <a:gridCol w="3603685">
                  <a:extLst>
                    <a:ext uri="{9D8B030D-6E8A-4147-A177-3AD203B41FA5}">
                      <a16:colId xmlns:a16="http://schemas.microsoft.com/office/drawing/2014/main" val="1786553770"/>
                    </a:ext>
                  </a:extLst>
                </a:gridCol>
              </a:tblGrid>
              <a:tr h="193401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專題發想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sz="18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208821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專題題目構想</a:t>
                      </a:r>
                      <a:endParaRPr lang="zh-TW" sz="1800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667297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 Model</a:t>
                      </a:r>
                      <a:endParaRPr lang="zh-TW" sz="1800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宜芳、喬宇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218590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Relational Schema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宜芳、喬宇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67017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需求分析討論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瑞得、宜芳、喬宇、竣崴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608332"/>
                  </a:ext>
                </a:extLst>
              </a:tr>
              <a:tr h="193401">
                <a:tc gridSpan="2">
                  <a:txBody>
                    <a:bodyPr/>
                    <a:lstStyle/>
                    <a:p>
                      <a:pPr algn="ctr"/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程式設計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923708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帳號申請、登入、修改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093487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投資組合</a:t>
                      </a:r>
                      <a:r>
                        <a:rPr lang="en-US" alt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CRUD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627202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投資組合內容</a:t>
                      </a:r>
                      <a:r>
                        <a:rPr lang="en-US" alt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CRUD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296471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股票交易查詢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854589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股票交易資料蒐集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stock_trans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441861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股票名稱蒐集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(stock)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518627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優化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竣崴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102229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Error-handle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103979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投資績效比較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瑞得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124235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疊圖分析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瑞得、喬宇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4721220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E425D09-B853-4369-AB7C-EA778BAB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90480"/>
              </p:ext>
            </p:extLst>
          </p:nvPr>
        </p:nvGraphicFramePr>
        <p:xfrm>
          <a:off x="1143000" y="4705351"/>
          <a:ext cx="7026880" cy="383540"/>
        </p:xfrm>
        <a:graphic>
          <a:graphicData uri="http://schemas.openxmlformats.org/drawingml/2006/table">
            <a:tbl>
              <a:tblPr firstRow="1" bandRow="1">
                <a:tableStyleId>{32D12ED7-9E5D-4F62-A787-61A2DCD97DD0}</a:tableStyleId>
              </a:tblPr>
              <a:tblGrid>
                <a:gridCol w="878360">
                  <a:extLst>
                    <a:ext uri="{9D8B030D-6E8A-4147-A177-3AD203B41FA5}">
                      <a16:colId xmlns:a16="http://schemas.microsoft.com/office/drawing/2014/main" val="1876095735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464417876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474412583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980130107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2385107222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2718951502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898659499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672510039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瑞得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30%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宜芳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35%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喬宇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25%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竣崴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10%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93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3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inux Biolinum G" panose="02000503000000000000" pitchFamily="2" charset="0"/>
              </a:rPr>
              <a:t>04</a:t>
            </a:r>
            <a:endParaRPr lang="zh-TW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inux Biolinum G" panose="02000503000000000000" pitchFamily="2" charset="0"/>
            </a:endParaRPr>
          </a:p>
        </p:txBody>
      </p:sp>
      <p:sp>
        <p:nvSpPr>
          <p:cNvPr id="7" name="Google Shape;590;p18"/>
          <p:cNvSpPr txBox="1"/>
          <p:nvPr/>
        </p:nvSpPr>
        <p:spPr>
          <a:xfrm flipH="1">
            <a:off x="5613765" y="1178459"/>
            <a:ext cx="1545168" cy="79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7938" y="1974325"/>
            <a:ext cx="14350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44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DEMO</a:t>
            </a:r>
            <a:endParaRPr lang="en-GB" altLang="zh-TW" sz="44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" name="Google Shape;3826;p41"/>
          <p:cNvGrpSpPr/>
          <p:nvPr/>
        </p:nvGrpSpPr>
        <p:grpSpPr>
          <a:xfrm>
            <a:off x="1627140" y="1729490"/>
            <a:ext cx="2475960" cy="1185477"/>
            <a:chOff x="721900" y="1265000"/>
            <a:chExt cx="2107800" cy="469500"/>
          </a:xfrm>
        </p:grpSpPr>
        <p:sp>
          <p:nvSpPr>
            <p:cNvPr id="10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ocess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 rot="5400000">
            <a:off x="4033216" y="2287209"/>
            <a:ext cx="1789443" cy="3730864"/>
            <a:chOff x="-712975" y="459025"/>
            <a:chExt cx="2092639" cy="4363006"/>
          </a:xfrm>
        </p:grpSpPr>
        <p:sp>
          <p:nvSpPr>
            <p:cNvPr id="14" name="Google Shape;245;p16"/>
            <p:cNvSpPr/>
            <p:nvPr/>
          </p:nvSpPr>
          <p:spPr>
            <a:xfrm rot="18000000">
              <a:off x="-1296208" y="1042258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平行四邊形 15"/>
            <p:cNvSpPr/>
            <p:nvPr/>
          </p:nvSpPr>
          <p:spPr>
            <a:xfrm rot="16200000">
              <a:off x="24511" y="4180899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rgbClr val="40C5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平行四邊形 16"/>
            <p:cNvSpPr/>
            <p:nvPr/>
          </p:nvSpPr>
          <p:spPr>
            <a:xfrm rot="16200000">
              <a:off x="185245" y="4580429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rgbClr val="22BC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 rot="16200000">
            <a:off x="1502834" y="-943041"/>
            <a:ext cx="1570532" cy="3278215"/>
            <a:chOff x="7792407" y="429100"/>
            <a:chExt cx="2092639" cy="4368023"/>
          </a:xfrm>
        </p:grpSpPr>
        <p:sp>
          <p:nvSpPr>
            <p:cNvPr id="13" name="Google Shape;245;p16"/>
            <p:cNvSpPr/>
            <p:nvPr/>
          </p:nvSpPr>
          <p:spPr>
            <a:xfrm rot="18000000">
              <a:off x="7209174" y="2121250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平行四邊形 17"/>
            <p:cNvSpPr/>
            <p:nvPr/>
          </p:nvSpPr>
          <p:spPr>
            <a:xfrm rot="5400000">
              <a:off x="8529893" y="644431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平行四邊形 18"/>
            <p:cNvSpPr/>
            <p:nvPr/>
          </p:nvSpPr>
          <p:spPr>
            <a:xfrm rot="5400000">
              <a:off x="8690627" y="1043961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Google Shape;291;p17">
            <a:extLst>
              <a:ext uri="{FF2B5EF4-FFF2-40B4-BE49-F238E27FC236}">
                <a16:creationId xmlns:a16="http://schemas.microsoft.com/office/drawing/2014/main" id="{298F4568-E126-47BA-A7E8-FBC248C2F2F9}"/>
              </a:ext>
            </a:extLst>
          </p:cNvPr>
          <p:cNvSpPr txBox="1"/>
          <p:nvPr/>
        </p:nvSpPr>
        <p:spPr>
          <a:xfrm flipH="1">
            <a:off x="4927938" y="2715475"/>
            <a:ext cx="4403952" cy="5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chemeClr val="accent1"/>
                </a:solidFill>
                <a:latin typeface="Arial Narrow" panose="020B06060202020302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Github</a:t>
            </a:r>
            <a:r>
              <a:rPr lang="en-GB" sz="1600" b="1" dirty="0">
                <a:solidFill>
                  <a:schemeClr val="accent1"/>
                </a:solidFill>
                <a:latin typeface="Arial Narrow" panose="020B06060202020302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 : </a:t>
            </a:r>
            <a:r>
              <a:rPr lang="en-GB" sz="1600" b="1" dirty="0">
                <a:solidFill>
                  <a:schemeClr val="accent1"/>
                </a:solidFill>
                <a:latin typeface="Arial Narrow" panose="020B0606020202030204" pitchFamily="34" charset="0"/>
                <a:ea typeface="Fira Sans Extra Condensed SemiBold"/>
                <a:cs typeface="Fira Sans Extra Condensed SemiBold"/>
                <a:sym typeface="Fira Sans Extra Condensed SemiBold"/>
                <a:hlinkClick r:id="rId2"/>
              </a:rPr>
              <a:t>https://github.com/ChiaoYXiao/DB_project.git </a:t>
            </a:r>
            <a:endParaRPr sz="1600" b="1" dirty="0">
              <a:solidFill>
                <a:schemeClr val="accent1"/>
              </a:solidFill>
              <a:latin typeface="Arial Narrow" panose="020B06060202020302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6871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6B906-2DAF-4128-A866-8860C32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999050"/>
            <a:ext cx="8114400" cy="572700"/>
          </a:xfrm>
        </p:spPr>
        <p:txBody>
          <a:bodyPr/>
          <a:lstStyle/>
          <a:p>
            <a:r>
              <a:rPr lang="en-US" altLang="zh-TW" sz="4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81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11944"/>
            <a:ext cx="2021531" cy="3222297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Table of Content</a:t>
            </a:r>
            <a:endParaRPr dirty="0"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58806" y="1261918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514643" y="2145564"/>
            <a:ext cx="3756117" cy="581400"/>
            <a:chOff x="4514643" y="2096271"/>
            <a:chExt cx="3756117" cy="581400"/>
          </a:xfrm>
        </p:grpSpPr>
        <p:grpSp>
          <p:nvGrpSpPr>
            <p:cNvPr id="572" name="Google Shape;572;p18"/>
            <p:cNvGrpSpPr/>
            <p:nvPr/>
          </p:nvGrpSpPr>
          <p:grpSpPr>
            <a:xfrm>
              <a:off x="4514643" y="2096271"/>
              <a:ext cx="3756117" cy="581400"/>
              <a:chOff x="4514643" y="2096271"/>
              <a:chExt cx="3756117" cy="581400"/>
            </a:xfrm>
          </p:grpSpPr>
          <p:sp>
            <p:nvSpPr>
              <p:cNvPr id="573" name="Google Shape;573;p18"/>
              <p:cNvSpPr/>
              <p:nvPr/>
            </p:nvSpPr>
            <p:spPr>
              <a:xfrm>
                <a:off x="4514643" y="2096271"/>
                <a:ext cx="581400" cy="5814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279222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System Structure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592" name="Google Shape;592;p18"/>
            <p:cNvGrpSpPr/>
            <p:nvPr/>
          </p:nvGrpSpPr>
          <p:grpSpPr>
            <a:xfrm>
              <a:off x="4652650" y="2217670"/>
              <a:ext cx="305386" cy="338602"/>
              <a:chOff x="5096732" y="2187564"/>
              <a:chExt cx="305386" cy="338602"/>
            </a:xfrm>
          </p:grpSpPr>
          <p:sp>
            <p:nvSpPr>
              <p:cNvPr id="593" name="Google Shape;593;p18"/>
              <p:cNvSpPr/>
              <p:nvPr/>
            </p:nvSpPr>
            <p:spPr>
              <a:xfrm>
                <a:off x="5315391" y="2247184"/>
                <a:ext cx="39764" cy="198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>
                <a:off x="5214564" y="2187564"/>
                <a:ext cx="32670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5284164" y="2187564"/>
                <a:ext cx="32670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5176243" y="2247184"/>
                <a:ext cx="39782" cy="19891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5096732" y="2347254"/>
                <a:ext cx="59655" cy="178912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5176243" y="2247870"/>
                <a:ext cx="225875" cy="278296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4514645" y="3112856"/>
            <a:ext cx="4170138" cy="581400"/>
            <a:chOff x="4514645" y="3041029"/>
            <a:chExt cx="4170138" cy="581400"/>
          </a:xfrm>
        </p:grpSpPr>
        <p:grpSp>
          <p:nvGrpSpPr>
            <p:cNvPr id="577" name="Google Shape;577;p18"/>
            <p:cNvGrpSpPr/>
            <p:nvPr/>
          </p:nvGrpSpPr>
          <p:grpSpPr>
            <a:xfrm>
              <a:off x="4514645" y="3041029"/>
              <a:ext cx="4170138" cy="581400"/>
              <a:chOff x="4514644" y="3041029"/>
              <a:chExt cx="3663306" cy="581400"/>
            </a:xfrm>
          </p:grpSpPr>
          <p:sp>
            <p:nvSpPr>
              <p:cNvPr id="578" name="Google Shape;578;p18"/>
              <p:cNvSpPr/>
              <p:nvPr/>
            </p:nvSpPr>
            <p:spPr>
              <a:xfrm>
                <a:off x="4514644" y="3041029"/>
                <a:ext cx="510738" cy="5814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8"/>
              <p:cNvSpPr txBox="1"/>
              <p:nvPr/>
            </p:nvSpPr>
            <p:spPr>
              <a:xfrm flipH="1">
                <a:off x="5185150" y="3201418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Experiences, Gain and Suggestions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599" name="Google Shape;599;p18"/>
            <p:cNvGrpSpPr/>
            <p:nvPr/>
          </p:nvGrpSpPr>
          <p:grpSpPr>
            <a:xfrm>
              <a:off x="4635056" y="3162094"/>
              <a:ext cx="340573" cy="339271"/>
              <a:chOff x="5073109" y="3150705"/>
              <a:chExt cx="340573" cy="339271"/>
            </a:xfrm>
          </p:grpSpPr>
          <p:sp>
            <p:nvSpPr>
              <p:cNvPr id="600" name="Google Shape;600;p18"/>
              <p:cNvSpPr/>
              <p:nvPr/>
            </p:nvSpPr>
            <p:spPr>
              <a:xfrm>
                <a:off x="5073161" y="3210325"/>
                <a:ext cx="340520" cy="279651"/>
              </a:xfrm>
              <a:custGeom>
                <a:avLst/>
                <a:gdLst/>
                <a:ahLst/>
                <a:cxnLst/>
                <a:rect l="l" t="t" r="r" b="b"/>
                <a:pathLst>
                  <a:path w="19345" h="15887" extrusionOk="0">
                    <a:moveTo>
                      <a:pt x="1693" y="1"/>
                    </a:moveTo>
                    <a:cubicBezTo>
                      <a:pt x="756" y="1"/>
                      <a:pt x="0" y="760"/>
                      <a:pt x="0" y="1696"/>
                    </a:cubicBezTo>
                    <a:cubicBezTo>
                      <a:pt x="0" y="2630"/>
                      <a:pt x="756" y="3389"/>
                      <a:pt x="1693" y="3389"/>
                    </a:cubicBezTo>
                    <a:lnTo>
                      <a:pt x="3990" y="3389"/>
                    </a:lnTo>
                    <a:cubicBezTo>
                      <a:pt x="4924" y="3389"/>
                      <a:pt x="5683" y="4147"/>
                      <a:pt x="5683" y="5084"/>
                    </a:cubicBezTo>
                    <a:lnTo>
                      <a:pt x="5683" y="8547"/>
                    </a:lnTo>
                    <a:cubicBezTo>
                      <a:pt x="5683" y="11347"/>
                      <a:pt x="7962" y="13627"/>
                      <a:pt x="10766" y="13627"/>
                    </a:cubicBezTo>
                    <a:lnTo>
                      <a:pt x="13626" y="13627"/>
                    </a:lnTo>
                    <a:lnTo>
                      <a:pt x="13626" y="15322"/>
                    </a:lnTo>
                    <a:cubicBezTo>
                      <a:pt x="13626" y="15656"/>
                      <a:pt x="13901" y="15887"/>
                      <a:pt x="14194" y="15887"/>
                    </a:cubicBezTo>
                    <a:cubicBezTo>
                      <a:pt x="14308" y="15887"/>
                      <a:pt x="14425" y="15852"/>
                      <a:pt x="14530" y="15774"/>
                    </a:cubicBezTo>
                    <a:lnTo>
                      <a:pt x="19046" y="12386"/>
                    </a:lnTo>
                    <a:cubicBezTo>
                      <a:pt x="19345" y="12160"/>
                      <a:pt x="19345" y="11706"/>
                      <a:pt x="19046" y="11483"/>
                    </a:cubicBezTo>
                    <a:lnTo>
                      <a:pt x="14530" y="8095"/>
                    </a:lnTo>
                    <a:cubicBezTo>
                      <a:pt x="14424" y="8016"/>
                      <a:pt x="14307" y="7981"/>
                      <a:pt x="14192" y="7981"/>
                    </a:cubicBezTo>
                    <a:cubicBezTo>
                      <a:pt x="13899" y="7981"/>
                      <a:pt x="13626" y="8212"/>
                      <a:pt x="13626" y="8547"/>
                    </a:cubicBezTo>
                    <a:lnTo>
                      <a:pt x="13626" y="10239"/>
                    </a:lnTo>
                    <a:lnTo>
                      <a:pt x="10766" y="10239"/>
                    </a:lnTo>
                    <a:cubicBezTo>
                      <a:pt x="9829" y="10239"/>
                      <a:pt x="9070" y="9480"/>
                      <a:pt x="9070" y="8547"/>
                    </a:cubicBezTo>
                    <a:lnTo>
                      <a:pt x="9070" y="5084"/>
                    </a:lnTo>
                    <a:cubicBezTo>
                      <a:pt x="9070" y="2280"/>
                      <a:pt x="6791" y="1"/>
                      <a:pt x="3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5073109" y="3368712"/>
                <a:ext cx="101144" cy="61662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503" extrusionOk="0">
                    <a:moveTo>
                      <a:pt x="4577" y="1"/>
                    </a:moveTo>
                    <a:cubicBezTo>
                      <a:pt x="4391" y="73"/>
                      <a:pt x="4192" y="112"/>
                      <a:pt x="3990" y="115"/>
                    </a:cubicBezTo>
                    <a:lnTo>
                      <a:pt x="1693" y="115"/>
                    </a:lnTo>
                    <a:cubicBezTo>
                      <a:pt x="759" y="115"/>
                      <a:pt x="0" y="871"/>
                      <a:pt x="0" y="1807"/>
                    </a:cubicBezTo>
                    <a:cubicBezTo>
                      <a:pt x="0" y="2744"/>
                      <a:pt x="759" y="3503"/>
                      <a:pt x="1693" y="3503"/>
                    </a:cubicBezTo>
                    <a:lnTo>
                      <a:pt x="1696" y="3500"/>
                    </a:lnTo>
                    <a:lnTo>
                      <a:pt x="3993" y="3500"/>
                    </a:lnTo>
                    <a:cubicBezTo>
                      <a:pt x="4589" y="3500"/>
                      <a:pt x="5183" y="3391"/>
                      <a:pt x="5746" y="3186"/>
                    </a:cubicBezTo>
                    <a:cubicBezTo>
                      <a:pt x="5065" y="2253"/>
                      <a:pt x="4662" y="1151"/>
                      <a:pt x="45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5206412" y="3150705"/>
                <a:ext cx="207269" cy="139165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7906" extrusionOk="0">
                    <a:moveTo>
                      <a:pt x="6622" y="0"/>
                    </a:moveTo>
                    <a:cubicBezTo>
                      <a:pt x="6329" y="0"/>
                      <a:pt x="6056" y="231"/>
                      <a:pt x="6056" y="566"/>
                    </a:cubicBezTo>
                    <a:lnTo>
                      <a:pt x="6056" y="2259"/>
                    </a:lnTo>
                    <a:lnTo>
                      <a:pt x="3196" y="2259"/>
                    </a:lnTo>
                    <a:cubicBezTo>
                      <a:pt x="2030" y="2265"/>
                      <a:pt x="904" y="2668"/>
                      <a:pt x="1" y="3406"/>
                    </a:cubicBezTo>
                    <a:cubicBezTo>
                      <a:pt x="940" y="4068"/>
                      <a:pt x="1675" y="4978"/>
                      <a:pt x="2130" y="6032"/>
                    </a:cubicBezTo>
                    <a:cubicBezTo>
                      <a:pt x="2431" y="5785"/>
                      <a:pt x="2804" y="5649"/>
                      <a:pt x="3196" y="5646"/>
                    </a:cubicBezTo>
                    <a:lnTo>
                      <a:pt x="6056" y="5646"/>
                    </a:lnTo>
                    <a:lnTo>
                      <a:pt x="6056" y="7342"/>
                    </a:lnTo>
                    <a:cubicBezTo>
                      <a:pt x="6056" y="7679"/>
                      <a:pt x="6334" y="7906"/>
                      <a:pt x="6625" y="7906"/>
                    </a:cubicBezTo>
                    <a:cubicBezTo>
                      <a:pt x="6740" y="7906"/>
                      <a:pt x="6857" y="7871"/>
                      <a:pt x="6960" y="7793"/>
                    </a:cubicBezTo>
                    <a:lnTo>
                      <a:pt x="11476" y="4406"/>
                    </a:lnTo>
                    <a:cubicBezTo>
                      <a:pt x="11775" y="4180"/>
                      <a:pt x="11775" y="3725"/>
                      <a:pt x="11476" y="3502"/>
                    </a:cubicBezTo>
                    <a:lnTo>
                      <a:pt x="6960" y="115"/>
                    </a:lnTo>
                    <a:cubicBezTo>
                      <a:pt x="6854" y="36"/>
                      <a:pt x="6737" y="0"/>
                      <a:pt x="6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4514643" y="4107401"/>
            <a:ext cx="3756375" cy="581400"/>
            <a:chOff x="4514643" y="3985788"/>
            <a:chExt cx="3756375" cy="581400"/>
          </a:xfrm>
        </p:grpSpPr>
        <p:grpSp>
          <p:nvGrpSpPr>
            <p:cNvPr id="582" name="Google Shape;582;p18"/>
            <p:cNvGrpSpPr/>
            <p:nvPr/>
          </p:nvGrpSpPr>
          <p:grpSpPr>
            <a:xfrm>
              <a:off x="4514643" y="3985788"/>
              <a:ext cx="3756375" cy="581400"/>
              <a:chOff x="4514643" y="3985788"/>
              <a:chExt cx="3756375" cy="581400"/>
            </a:xfrm>
          </p:grpSpPr>
          <p:sp>
            <p:nvSpPr>
              <p:cNvPr id="583" name="Google Shape;583;p18"/>
              <p:cNvSpPr/>
              <p:nvPr/>
            </p:nvSpPr>
            <p:spPr>
              <a:xfrm>
                <a:off x="4514643" y="3985788"/>
                <a:ext cx="581400" cy="5814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8"/>
              <p:cNvSpPr txBox="1"/>
              <p:nvPr/>
            </p:nvSpPr>
            <p:spPr>
              <a:xfrm>
                <a:off x="5277918" y="4157372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DEMO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603" name="Google Shape;603;p18"/>
            <p:cNvGrpSpPr/>
            <p:nvPr/>
          </p:nvGrpSpPr>
          <p:grpSpPr>
            <a:xfrm>
              <a:off x="4635716" y="4106861"/>
              <a:ext cx="339253" cy="339253"/>
              <a:chOff x="5061713" y="4084392"/>
              <a:chExt cx="339253" cy="339253"/>
            </a:xfrm>
          </p:grpSpPr>
          <p:sp>
            <p:nvSpPr>
              <p:cNvPr id="604" name="Google Shape;604;p18"/>
              <p:cNvSpPr/>
              <p:nvPr/>
            </p:nvSpPr>
            <p:spPr>
              <a:xfrm>
                <a:off x="5061713" y="4219175"/>
                <a:ext cx="339253" cy="204471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616" extrusionOk="0">
                    <a:moveTo>
                      <a:pt x="0" y="1"/>
                    </a:moveTo>
                    <a:lnTo>
                      <a:pt x="0" y="9920"/>
                    </a:lnTo>
                    <a:cubicBezTo>
                      <a:pt x="0" y="10856"/>
                      <a:pt x="759" y="11612"/>
                      <a:pt x="1696" y="11615"/>
                    </a:cubicBezTo>
                    <a:lnTo>
                      <a:pt x="17580" y="11615"/>
                    </a:lnTo>
                    <a:cubicBezTo>
                      <a:pt x="18513" y="11612"/>
                      <a:pt x="19272" y="10856"/>
                      <a:pt x="19272" y="9920"/>
                    </a:cubicBezTo>
                    <a:lnTo>
                      <a:pt x="19272" y="1"/>
                    </a:lnTo>
                    <a:lnTo>
                      <a:pt x="9977" y="6948"/>
                    </a:lnTo>
                    <a:cubicBezTo>
                      <a:pt x="9877" y="7020"/>
                      <a:pt x="9760" y="7059"/>
                      <a:pt x="9636" y="7059"/>
                    </a:cubicBezTo>
                    <a:cubicBezTo>
                      <a:pt x="9513" y="7059"/>
                      <a:pt x="9395" y="7020"/>
                      <a:pt x="9299" y="69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5340678" y="4164537"/>
                <a:ext cx="50378" cy="74529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4234" extrusionOk="0">
                    <a:moveTo>
                      <a:pt x="0" y="0"/>
                    </a:moveTo>
                    <a:lnTo>
                      <a:pt x="0" y="4234"/>
                    </a:lnTo>
                    <a:lnTo>
                      <a:pt x="2861" y="21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5071676" y="4164537"/>
                <a:ext cx="50378" cy="74529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4234" extrusionOk="0">
                    <a:moveTo>
                      <a:pt x="2861" y="0"/>
                    </a:moveTo>
                    <a:lnTo>
                      <a:pt x="0" y="2117"/>
                    </a:lnTo>
                    <a:lnTo>
                      <a:pt x="2861" y="4234"/>
                    </a:lnTo>
                    <a:lnTo>
                      <a:pt x="28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5141910" y="4084392"/>
                <a:ext cx="178912" cy="236683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3446" extrusionOk="0">
                    <a:moveTo>
                      <a:pt x="8468" y="3424"/>
                    </a:moveTo>
                    <a:cubicBezTo>
                      <a:pt x="8781" y="3424"/>
                      <a:pt x="9031" y="3677"/>
                      <a:pt x="9031" y="3990"/>
                    </a:cubicBezTo>
                    <a:cubicBezTo>
                      <a:pt x="9031" y="4300"/>
                      <a:pt x="8781" y="4553"/>
                      <a:pt x="8468" y="4553"/>
                    </a:cubicBezTo>
                    <a:lnTo>
                      <a:pt x="1693" y="4553"/>
                    </a:lnTo>
                    <a:cubicBezTo>
                      <a:pt x="1379" y="4553"/>
                      <a:pt x="1130" y="4300"/>
                      <a:pt x="1130" y="3990"/>
                    </a:cubicBezTo>
                    <a:cubicBezTo>
                      <a:pt x="1130" y="3677"/>
                      <a:pt x="1379" y="3424"/>
                      <a:pt x="1693" y="3424"/>
                    </a:cubicBezTo>
                    <a:close/>
                    <a:moveTo>
                      <a:pt x="8468" y="5682"/>
                    </a:moveTo>
                    <a:cubicBezTo>
                      <a:pt x="8781" y="5682"/>
                      <a:pt x="9031" y="5935"/>
                      <a:pt x="9031" y="6248"/>
                    </a:cubicBezTo>
                    <a:cubicBezTo>
                      <a:pt x="9031" y="6559"/>
                      <a:pt x="8781" y="6812"/>
                      <a:pt x="8468" y="6812"/>
                    </a:cubicBezTo>
                    <a:lnTo>
                      <a:pt x="1693" y="6812"/>
                    </a:lnTo>
                    <a:cubicBezTo>
                      <a:pt x="1379" y="6812"/>
                      <a:pt x="1130" y="6559"/>
                      <a:pt x="1130" y="6248"/>
                    </a:cubicBezTo>
                    <a:cubicBezTo>
                      <a:pt x="1130" y="5935"/>
                      <a:pt x="1379" y="5682"/>
                      <a:pt x="1693" y="5682"/>
                    </a:cubicBezTo>
                    <a:close/>
                    <a:moveTo>
                      <a:pt x="5080" y="7941"/>
                    </a:moveTo>
                    <a:cubicBezTo>
                      <a:pt x="5393" y="7941"/>
                      <a:pt x="5643" y="8194"/>
                      <a:pt x="5643" y="8507"/>
                    </a:cubicBezTo>
                    <a:cubicBezTo>
                      <a:pt x="5643" y="8817"/>
                      <a:pt x="5393" y="9070"/>
                      <a:pt x="5080" y="9070"/>
                    </a:cubicBezTo>
                    <a:lnTo>
                      <a:pt x="1693" y="9070"/>
                    </a:lnTo>
                    <a:cubicBezTo>
                      <a:pt x="1379" y="9070"/>
                      <a:pt x="1130" y="8817"/>
                      <a:pt x="1130" y="8507"/>
                    </a:cubicBezTo>
                    <a:cubicBezTo>
                      <a:pt x="1130" y="8194"/>
                      <a:pt x="1379" y="7941"/>
                      <a:pt x="1693" y="7941"/>
                    </a:cubicBezTo>
                    <a:close/>
                    <a:moveTo>
                      <a:pt x="563" y="0"/>
                    </a:moveTo>
                    <a:cubicBezTo>
                      <a:pt x="250" y="0"/>
                      <a:pt x="0" y="250"/>
                      <a:pt x="0" y="563"/>
                    </a:cubicBezTo>
                    <a:lnTo>
                      <a:pt x="0" y="9636"/>
                    </a:lnTo>
                    <a:lnTo>
                      <a:pt x="5080" y="13445"/>
                    </a:lnTo>
                    <a:lnTo>
                      <a:pt x="10163" y="9636"/>
                    </a:lnTo>
                    <a:lnTo>
                      <a:pt x="10163" y="563"/>
                    </a:lnTo>
                    <a:cubicBezTo>
                      <a:pt x="10163" y="250"/>
                      <a:pt x="9910" y="0"/>
                      <a:pt x="9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" name="群組 1"/>
          <p:cNvGrpSpPr/>
          <p:nvPr/>
        </p:nvGrpSpPr>
        <p:grpSpPr>
          <a:xfrm>
            <a:off x="4514643" y="996358"/>
            <a:ext cx="3756117" cy="1149206"/>
            <a:chOff x="4514643" y="1057000"/>
            <a:chExt cx="3756117" cy="1149206"/>
          </a:xfrm>
        </p:grpSpPr>
        <p:grpSp>
          <p:nvGrpSpPr>
            <p:cNvPr id="587" name="Google Shape;587;p18"/>
            <p:cNvGrpSpPr/>
            <p:nvPr/>
          </p:nvGrpSpPr>
          <p:grpSpPr>
            <a:xfrm>
              <a:off x="4514643" y="1057000"/>
              <a:ext cx="3756117" cy="1149206"/>
              <a:chOff x="4514643" y="1057000"/>
              <a:chExt cx="3756117" cy="1149206"/>
            </a:xfrm>
          </p:grpSpPr>
          <p:sp>
            <p:nvSpPr>
              <p:cNvPr id="588" name="Google Shape;588;p18"/>
              <p:cNvSpPr/>
              <p:nvPr/>
            </p:nvSpPr>
            <p:spPr>
              <a:xfrm>
                <a:off x="4514643" y="1151512"/>
                <a:ext cx="581400" cy="5814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9" name="Google Shape;589;p18"/>
              <p:cNvGrpSpPr/>
              <p:nvPr/>
            </p:nvGrpSpPr>
            <p:grpSpPr>
              <a:xfrm>
                <a:off x="5277960" y="1057000"/>
                <a:ext cx="2992800" cy="1149206"/>
                <a:chOff x="5277960" y="1057000"/>
                <a:chExt cx="2992800" cy="1149206"/>
              </a:xfrm>
            </p:grpSpPr>
            <p:sp>
              <p:nvSpPr>
                <p:cNvPr id="590" name="Google Shape;590;p18"/>
                <p:cNvSpPr txBox="1"/>
                <p:nvPr/>
              </p:nvSpPr>
              <p:spPr>
                <a:xfrm flipH="1">
                  <a:off x="5277960" y="1057000"/>
                  <a:ext cx="2992800" cy="25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 dirty="0">
                      <a:solidFill>
                        <a:schemeClr val="accent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Project Introduction</a:t>
                  </a:r>
                  <a:endParaRPr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591" name="Google Shape;591;p18"/>
                <p:cNvSpPr txBox="1"/>
                <p:nvPr/>
              </p:nvSpPr>
              <p:spPr>
                <a:xfrm flipH="1">
                  <a:off x="5277960" y="1300324"/>
                  <a:ext cx="2992800" cy="9058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171450" lvl="0" indent="-171450" algn="l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atin typeface="Roboto"/>
                      <a:ea typeface="Roboto"/>
                      <a:cs typeface="Roboto"/>
                      <a:sym typeface="Roboto"/>
                    </a:rPr>
                    <a:t>Demand analysis</a:t>
                  </a:r>
                </a:p>
                <a:p>
                  <a:pPr marL="171450" lvl="0" indent="-171450" algn="l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atin typeface="Roboto"/>
                      <a:ea typeface="Roboto"/>
                      <a:cs typeface="Roboto"/>
                      <a:sym typeface="Roboto"/>
                    </a:rPr>
                    <a:t>System functions </a:t>
                  </a:r>
                </a:p>
                <a:p>
                  <a:pPr marL="171450" lvl="0" indent="-171450" algn="l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atin typeface="Roboto"/>
                      <a:ea typeface="Roboto"/>
                      <a:cs typeface="Roboto"/>
                      <a:sym typeface="Roboto"/>
                    </a:rPr>
                    <a:t>ER Model</a:t>
                  </a:r>
                </a:p>
                <a:p>
                  <a:pPr marL="171450" lvl="0" indent="-171450" algn="l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atin typeface="Roboto"/>
                      <a:ea typeface="Roboto"/>
                      <a:cs typeface="Roboto"/>
                      <a:sym typeface="Roboto"/>
                    </a:rPr>
                    <a:t>Relational Schema</a:t>
                  </a:r>
                </a:p>
              </p:txBody>
            </p:sp>
          </p:grpSp>
        </p:grpSp>
        <p:grpSp>
          <p:nvGrpSpPr>
            <p:cNvPr id="608" name="Google Shape;608;p18"/>
            <p:cNvGrpSpPr/>
            <p:nvPr/>
          </p:nvGrpSpPr>
          <p:grpSpPr>
            <a:xfrm>
              <a:off x="4666195" y="1272586"/>
              <a:ext cx="278296" cy="339253"/>
              <a:chOff x="5110273" y="1253332"/>
              <a:chExt cx="278296" cy="339253"/>
            </a:xfrm>
          </p:grpSpPr>
          <p:sp>
            <p:nvSpPr>
              <p:cNvPr id="609" name="Google Shape;609;p18"/>
              <p:cNvSpPr/>
              <p:nvPr/>
            </p:nvSpPr>
            <p:spPr>
              <a:xfrm>
                <a:off x="5110273" y="1532297"/>
                <a:ext cx="52491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259" extrusionOk="0">
                    <a:moveTo>
                      <a:pt x="1" y="0"/>
                    </a:moveTo>
                    <a:lnTo>
                      <a:pt x="1" y="563"/>
                    </a:lnTo>
                    <a:cubicBezTo>
                      <a:pt x="1" y="1500"/>
                      <a:pt x="756" y="2256"/>
                      <a:pt x="1693" y="2259"/>
                    </a:cubicBezTo>
                    <a:lnTo>
                      <a:pt x="2982" y="2259"/>
                    </a:lnTo>
                    <a:cubicBezTo>
                      <a:pt x="2711" y="1527"/>
                      <a:pt x="2515" y="768"/>
                      <a:pt x="2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5110273" y="1312952"/>
                <a:ext cx="198785" cy="199489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11333" extrusionOk="0">
                    <a:moveTo>
                      <a:pt x="1" y="1"/>
                    </a:moveTo>
                    <a:lnTo>
                      <a:pt x="1" y="11332"/>
                    </a:lnTo>
                    <a:lnTo>
                      <a:pt x="2283" y="11332"/>
                    </a:lnTo>
                    <a:cubicBezTo>
                      <a:pt x="2274" y="11142"/>
                      <a:pt x="2259" y="10956"/>
                      <a:pt x="2259" y="10766"/>
                    </a:cubicBezTo>
                    <a:lnTo>
                      <a:pt x="2259" y="9637"/>
                    </a:lnTo>
                    <a:cubicBezTo>
                      <a:pt x="2259" y="8396"/>
                      <a:pt x="2834" y="7249"/>
                      <a:pt x="3834" y="6490"/>
                    </a:cubicBezTo>
                    <a:lnTo>
                      <a:pt x="4517" y="5975"/>
                    </a:lnTo>
                    <a:lnTo>
                      <a:pt x="4517" y="3145"/>
                    </a:lnTo>
                    <a:cubicBezTo>
                      <a:pt x="4517" y="2051"/>
                      <a:pt x="5400" y="1169"/>
                      <a:pt x="6493" y="1169"/>
                    </a:cubicBezTo>
                    <a:cubicBezTo>
                      <a:pt x="7583" y="1169"/>
                      <a:pt x="8468" y="2051"/>
                      <a:pt x="8468" y="3145"/>
                    </a:cubicBezTo>
                    <a:lnTo>
                      <a:pt x="8468" y="3617"/>
                    </a:lnTo>
                    <a:cubicBezTo>
                      <a:pt x="8743" y="3487"/>
                      <a:pt x="9031" y="3426"/>
                      <a:pt x="9314" y="3426"/>
                    </a:cubicBezTo>
                    <a:cubicBezTo>
                      <a:pt x="10141" y="3426"/>
                      <a:pt x="10923" y="3949"/>
                      <a:pt x="11196" y="4795"/>
                    </a:cubicBezTo>
                    <a:cubicBezTo>
                      <a:pt x="11226" y="4780"/>
                      <a:pt x="11260" y="4771"/>
                      <a:pt x="11293" y="4759"/>
                    </a:cubicBezTo>
                    <a:lnTo>
                      <a:pt x="11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5110273" y="1253332"/>
                <a:ext cx="198785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2259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5"/>
                    </a:cubicBezTo>
                    <a:lnTo>
                      <a:pt x="1" y="2259"/>
                    </a:lnTo>
                    <a:lnTo>
                      <a:pt x="11293" y="2259"/>
                    </a:lnTo>
                    <a:lnTo>
                      <a:pt x="11293" y="1695"/>
                    </a:lnTo>
                    <a:cubicBezTo>
                      <a:pt x="11290" y="759"/>
                      <a:pt x="10534" y="0"/>
                      <a:pt x="9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5169910" y="1353402"/>
                <a:ext cx="218658" cy="239183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3588" extrusionOk="0">
                    <a:moveTo>
                      <a:pt x="3105" y="0"/>
                    </a:moveTo>
                    <a:cubicBezTo>
                      <a:pt x="2635" y="0"/>
                      <a:pt x="2259" y="377"/>
                      <a:pt x="2259" y="847"/>
                    </a:cubicBezTo>
                    <a:lnTo>
                      <a:pt x="2259" y="8468"/>
                    </a:lnTo>
                    <a:cubicBezTo>
                      <a:pt x="2259" y="8781"/>
                      <a:pt x="2006" y="9031"/>
                      <a:pt x="1693" y="9031"/>
                    </a:cubicBezTo>
                    <a:cubicBezTo>
                      <a:pt x="1379" y="9031"/>
                      <a:pt x="1129" y="8781"/>
                      <a:pt x="1129" y="8468"/>
                    </a:cubicBezTo>
                    <a:lnTo>
                      <a:pt x="1129" y="5095"/>
                    </a:lnTo>
                    <a:cubicBezTo>
                      <a:pt x="419" y="5622"/>
                      <a:pt x="0" y="6453"/>
                      <a:pt x="0" y="7339"/>
                    </a:cubicBezTo>
                    <a:lnTo>
                      <a:pt x="0" y="8468"/>
                    </a:lnTo>
                    <a:cubicBezTo>
                      <a:pt x="0" y="10052"/>
                      <a:pt x="368" y="11615"/>
                      <a:pt x="1069" y="13036"/>
                    </a:cubicBezTo>
                    <a:cubicBezTo>
                      <a:pt x="1223" y="13346"/>
                      <a:pt x="1322" y="13587"/>
                      <a:pt x="1693" y="13587"/>
                    </a:cubicBezTo>
                    <a:lnTo>
                      <a:pt x="10726" y="13587"/>
                    </a:lnTo>
                    <a:cubicBezTo>
                      <a:pt x="11097" y="13587"/>
                      <a:pt x="11196" y="13346"/>
                      <a:pt x="11350" y="13036"/>
                    </a:cubicBezTo>
                    <a:cubicBezTo>
                      <a:pt x="12051" y="11615"/>
                      <a:pt x="12419" y="10052"/>
                      <a:pt x="12422" y="8468"/>
                    </a:cubicBezTo>
                    <a:lnTo>
                      <a:pt x="12422" y="5363"/>
                    </a:lnTo>
                    <a:cubicBezTo>
                      <a:pt x="12422" y="4894"/>
                      <a:pt x="12042" y="4517"/>
                      <a:pt x="11572" y="4517"/>
                    </a:cubicBezTo>
                    <a:cubicBezTo>
                      <a:pt x="11106" y="4517"/>
                      <a:pt x="10726" y="4894"/>
                      <a:pt x="10726" y="5363"/>
                    </a:cubicBezTo>
                    <a:lnTo>
                      <a:pt x="10726" y="7339"/>
                    </a:lnTo>
                    <a:cubicBezTo>
                      <a:pt x="10726" y="7652"/>
                      <a:pt x="10473" y="7902"/>
                      <a:pt x="10163" y="7902"/>
                    </a:cubicBezTo>
                    <a:cubicBezTo>
                      <a:pt x="9850" y="7902"/>
                      <a:pt x="9597" y="7652"/>
                      <a:pt x="9597" y="7339"/>
                    </a:cubicBezTo>
                    <a:lnTo>
                      <a:pt x="9597" y="6297"/>
                    </a:lnTo>
                    <a:lnTo>
                      <a:pt x="9597" y="4234"/>
                    </a:lnTo>
                    <a:cubicBezTo>
                      <a:pt x="9597" y="3764"/>
                      <a:pt x="9218" y="3388"/>
                      <a:pt x="8751" y="3388"/>
                    </a:cubicBezTo>
                    <a:cubicBezTo>
                      <a:pt x="8281" y="3388"/>
                      <a:pt x="7905" y="3764"/>
                      <a:pt x="7905" y="4234"/>
                    </a:cubicBezTo>
                    <a:lnTo>
                      <a:pt x="7905" y="6210"/>
                    </a:lnTo>
                    <a:cubicBezTo>
                      <a:pt x="7905" y="6523"/>
                      <a:pt x="7652" y="6773"/>
                      <a:pt x="7339" y="6773"/>
                    </a:cubicBezTo>
                    <a:cubicBezTo>
                      <a:pt x="7025" y="6773"/>
                      <a:pt x="6776" y="6523"/>
                      <a:pt x="6776" y="6210"/>
                    </a:cubicBezTo>
                    <a:lnTo>
                      <a:pt x="6776" y="3105"/>
                    </a:lnTo>
                    <a:cubicBezTo>
                      <a:pt x="6776" y="2635"/>
                      <a:pt x="6396" y="2259"/>
                      <a:pt x="5926" y="2259"/>
                    </a:cubicBezTo>
                    <a:cubicBezTo>
                      <a:pt x="5460" y="2259"/>
                      <a:pt x="5080" y="2635"/>
                      <a:pt x="5080" y="3105"/>
                    </a:cubicBezTo>
                    <a:lnTo>
                      <a:pt x="5080" y="6210"/>
                    </a:lnTo>
                    <a:cubicBezTo>
                      <a:pt x="5080" y="6523"/>
                      <a:pt x="4827" y="6773"/>
                      <a:pt x="4517" y="6773"/>
                    </a:cubicBezTo>
                    <a:cubicBezTo>
                      <a:pt x="4204" y="6773"/>
                      <a:pt x="3951" y="6523"/>
                      <a:pt x="3951" y="6210"/>
                    </a:cubicBezTo>
                    <a:lnTo>
                      <a:pt x="3951" y="847"/>
                    </a:lnTo>
                    <a:cubicBezTo>
                      <a:pt x="3951" y="377"/>
                      <a:pt x="3572" y="0"/>
                      <a:pt x="3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inux Biolinum G" panose="02000503000000000000" pitchFamily="2" charset="0"/>
              </a:rPr>
              <a:t>01</a:t>
            </a:r>
            <a:endParaRPr lang="zh-TW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inux Biolinum G" panose="02000503000000000000" pitchFamily="2" charset="0"/>
            </a:endParaRPr>
          </a:p>
        </p:txBody>
      </p:sp>
      <p:sp>
        <p:nvSpPr>
          <p:cNvPr id="7" name="Google Shape;590;p18"/>
          <p:cNvSpPr txBox="1"/>
          <p:nvPr/>
        </p:nvSpPr>
        <p:spPr>
          <a:xfrm flipH="1">
            <a:off x="5613765" y="1178459"/>
            <a:ext cx="1545168" cy="79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7938" y="1612337"/>
            <a:ext cx="28696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altLang="zh-TW" sz="44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Project</a:t>
            </a:r>
          </a:p>
          <a:p>
            <a:pPr lvl="0"/>
            <a:r>
              <a:rPr lang="en-GB" altLang="zh-TW" sz="44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</a:t>
            </a:r>
          </a:p>
        </p:txBody>
      </p:sp>
      <p:grpSp>
        <p:nvGrpSpPr>
          <p:cNvPr id="9" name="Google Shape;3826;p41"/>
          <p:cNvGrpSpPr/>
          <p:nvPr/>
        </p:nvGrpSpPr>
        <p:grpSpPr>
          <a:xfrm>
            <a:off x="1627140" y="1729490"/>
            <a:ext cx="2475960" cy="1185477"/>
            <a:chOff x="721900" y="1265000"/>
            <a:chExt cx="2107800" cy="469500"/>
          </a:xfrm>
        </p:grpSpPr>
        <p:sp>
          <p:nvSpPr>
            <p:cNvPr id="10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 rot="5400000">
            <a:off x="4033216" y="2287209"/>
            <a:ext cx="1789443" cy="3730864"/>
            <a:chOff x="-712975" y="459025"/>
            <a:chExt cx="2092639" cy="4363006"/>
          </a:xfrm>
        </p:grpSpPr>
        <p:sp>
          <p:nvSpPr>
            <p:cNvPr id="14" name="Google Shape;245;p16"/>
            <p:cNvSpPr/>
            <p:nvPr/>
          </p:nvSpPr>
          <p:spPr>
            <a:xfrm rot="18000000">
              <a:off x="-1296208" y="1042258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平行四邊形 15"/>
            <p:cNvSpPr/>
            <p:nvPr/>
          </p:nvSpPr>
          <p:spPr>
            <a:xfrm rot="16200000">
              <a:off x="24511" y="4180899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rgbClr val="40C5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平行四邊形 16"/>
            <p:cNvSpPr/>
            <p:nvPr/>
          </p:nvSpPr>
          <p:spPr>
            <a:xfrm rot="16200000">
              <a:off x="185245" y="4580429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rgbClr val="22BC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 rot="16200000">
            <a:off x="1502834" y="-943041"/>
            <a:ext cx="1570532" cy="3278215"/>
            <a:chOff x="7792407" y="429100"/>
            <a:chExt cx="2092639" cy="4368023"/>
          </a:xfrm>
        </p:grpSpPr>
        <p:sp>
          <p:nvSpPr>
            <p:cNvPr id="13" name="Google Shape;245;p16"/>
            <p:cNvSpPr/>
            <p:nvPr/>
          </p:nvSpPr>
          <p:spPr>
            <a:xfrm rot="18000000">
              <a:off x="7209174" y="2121250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平行四邊形 17"/>
            <p:cNvSpPr/>
            <p:nvPr/>
          </p:nvSpPr>
          <p:spPr>
            <a:xfrm rot="5400000">
              <a:off x="8529893" y="644431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平行四邊形 18"/>
            <p:cNvSpPr/>
            <p:nvPr/>
          </p:nvSpPr>
          <p:spPr>
            <a:xfrm rot="5400000">
              <a:off x="8690627" y="1043961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77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861" y="337124"/>
            <a:ext cx="8114400" cy="513000"/>
          </a:xfrm>
        </p:spPr>
        <p:txBody>
          <a:bodyPr/>
          <a:lstStyle/>
          <a:p>
            <a:pPr algn="l"/>
            <a:r>
              <a:rPr lang="en-US" altLang="zh-TW" dirty="0"/>
              <a:t>Introduction</a:t>
            </a:r>
            <a:endParaRPr lang="zh-TW" altLang="en-US" dirty="0"/>
          </a:p>
        </p:txBody>
      </p:sp>
      <p:grpSp>
        <p:nvGrpSpPr>
          <p:cNvPr id="3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4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avLst/>
              <a:gdLst/>
              <a:ahLst/>
              <a:cxnLst/>
              <a:rect l="l" t="t" r="r" b="b"/>
              <a:pathLst>
                <a:path w="76177" h="52816" extrusionOk="0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avLst/>
              <a:gdLst/>
              <a:ahLst/>
              <a:cxnLst/>
              <a:rect l="l" t="t" r="r" b="b"/>
              <a:pathLst>
                <a:path w="75177" h="51799" extrusionOk="0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avLst/>
              <a:gdLst/>
              <a:ahLst/>
              <a:cxnLst/>
              <a:rect l="l" t="t" r="r" b="b"/>
              <a:pathLst>
                <a:path w="35160" h="37257" extrusionOk="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avLst/>
              <a:gdLst/>
              <a:ahLst/>
              <a:cxnLst/>
              <a:rect l="l" t="t" r="r" b="b"/>
              <a:pathLst>
                <a:path w="34172" h="36271" extrusionOk="0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avLst/>
              <a:gdLst/>
              <a:ahLst/>
              <a:cxnLst/>
              <a:rect l="l" t="t" r="r" b="b"/>
              <a:pathLst>
                <a:path w="54484" h="31672" extrusionOk="0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avLst/>
              <a:gdLst/>
              <a:ahLst/>
              <a:cxnLst/>
              <a:rect l="l" t="t" r="r" b="b"/>
              <a:pathLst>
                <a:path w="54508" h="20015" extrusionOk="0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avLst/>
              <a:gdLst/>
              <a:ahLst/>
              <a:cxnLst/>
              <a:rect l="l" t="t" r="r" b="b"/>
              <a:pathLst>
                <a:path w="47864" h="28123" extrusionOk="0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avLst/>
              <a:gdLst/>
              <a:ahLst/>
              <a:cxnLst/>
              <a:rect l="l" t="t" r="r" b="b"/>
              <a:pathLst>
                <a:path w="3514" h="1764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avLst/>
              <a:gdLst/>
              <a:ahLst/>
              <a:cxnLst/>
              <a:rect l="l" t="t" r="r" b="b"/>
              <a:pathLst>
                <a:path w="1751" h="7025" extrusionOk="0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avLst/>
              <a:gdLst/>
              <a:ahLst/>
              <a:cxnLst/>
              <a:rect l="l" t="t" r="r" b="b"/>
              <a:pathLst>
                <a:path w="1764" h="7025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avLst/>
              <a:gdLst/>
              <a:ahLst/>
              <a:cxnLst/>
              <a:rect l="l" t="t" r="r" b="b"/>
              <a:pathLst>
                <a:path w="1751" h="7026" extrusionOk="0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avLst/>
              <a:gdLst/>
              <a:ahLst/>
              <a:cxnLst/>
              <a:rect l="l" t="t" r="r" b="b"/>
              <a:pathLst>
                <a:path w="1764" h="7026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avLst/>
              <a:gdLst/>
              <a:ahLst/>
              <a:cxnLst/>
              <a:rect l="l" t="t" r="r" b="b"/>
              <a:pathLst>
                <a:path w="1751" h="12288" extrusionOk="0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avLst/>
              <a:gdLst/>
              <a:ahLst/>
              <a:cxnLst/>
              <a:rect l="l" t="t" r="r" b="b"/>
              <a:pathLst>
                <a:path w="1764" h="12288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avLst/>
              <a:gdLst/>
              <a:ahLst/>
              <a:cxnLst/>
              <a:rect l="l" t="t" r="r" b="b"/>
              <a:pathLst>
                <a:path w="6228" h="3108" extrusionOk="0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avLst/>
              <a:gdLst/>
              <a:ahLst/>
              <a:cxnLst/>
              <a:rect l="l" t="t" r="r" b="b"/>
              <a:pathLst>
                <a:path w="3120" h="9335" extrusionOk="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avLst/>
              <a:gdLst/>
              <a:ahLst/>
              <a:cxnLst/>
              <a:rect l="l" t="t" r="r" b="b"/>
              <a:pathLst>
                <a:path w="3108" h="9335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avLst/>
              <a:gdLst/>
              <a:ahLst/>
              <a:cxnLst/>
              <a:rect l="l" t="t" r="r" b="b"/>
              <a:pathLst>
                <a:path w="6228" h="3121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avLst/>
              <a:gdLst/>
              <a:ahLst/>
              <a:cxnLst/>
              <a:rect l="l" t="t" r="r" b="b"/>
              <a:pathLst>
                <a:path w="3108" h="6228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avLst/>
              <a:gdLst/>
              <a:ahLst/>
              <a:cxnLst/>
              <a:rect l="l" t="t" r="r" b="b"/>
              <a:pathLst>
                <a:path w="3120" h="13991" extrusionOk="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avLst/>
              <a:gdLst/>
              <a:ahLst/>
              <a:cxnLst/>
              <a:rect l="l" t="t" r="r" b="b"/>
              <a:pathLst>
                <a:path w="3108" h="13991" extrusionOk="0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avLst/>
              <a:gdLst/>
              <a:ahLst/>
              <a:cxnLst/>
              <a:rect l="l" t="t" r="r" b="b"/>
              <a:pathLst>
                <a:path w="3513" h="1751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avLst/>
              <a:gdLst/>
              <a:ahLst/>
              <a:cxnLst/>
              <a:rect l="l" t="t" r="r" b="b"/>
              <a:pathLst>
                <a:path w="3513" h="1752" extrusionOk="0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avLst/>
              <a:gdLst/>
              <a:ahLst/>
              <a:cxnLst/>
              <a:rect l="l" t="t" r="r" b="b"/>
              <a:pathLst>
                <a:path w="1751" h="3513" extrusionOk="0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avLst/>
              <a:gdLst/>
              <a:ahLst/>
              <a:cxnLst/>
              <a:rect l="l" t="t" r="r" b="b"/>
              <a:pathLst>
                <a:path w="1763" h="3513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avLst/>
              <a:gdLst/>
              <a:ahLst/>
              <a:cxnLst/>
              <a:rect l="l" t="t" r="r" b="b"/>
              <a:pathLst>
                <a:path w="1751" h="2632" extrusionOk="0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avLst/>
              <a:gdLst/>
              <a:ahLst/>
              <a:cxnLst/>
              <a:rect l="l" t="t" r="r" b="b"/>
              <a:pathLst>
                <a:path w="1763" h="2632" extrusionOk="0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avLst/>
              <a:gdLst/>
              <a:ahLst/>
              <a:cxnLst/>
              <a:rect l="l" t="t" r="r" b="b"/>
              <a:pathLst>
                <a:path w="1751" h="6145" extrusionOk="0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avLst/>
              <a:gdLst/>
              <a:ahLst/>
              <a:cxnLst/>
              <a:rect l="l" t="t" r="r" b="b"/>
              <a:pathLst>
                <a:path w="1763" h="6145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avLst/>
              <a:gdLst/>
              <a:ahLst/>
              <a:cxnLst/>
              <a:rect l="l" t="t" r="r" b="b"/>
              <a:pathLst>
                <a:path w="8860" h="4442" extrusionOk="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avLst/>
              <a:gdLst/>
              <a:ahLst/>
              <a:cxnLst/>
              <a:rect l="l" t="t" r="r" b="b"/>
              <a:pathLst>
                <a:path w="10180" h="4966" extrusionOk="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avLst/>
              <a:gdLst/>
              <a:ahLst/>
              <a:cxnLst/>
              <a:rect l="l" t="t" r="r" b="b"/>
              <a:pathLst>
                <a:path w="8264" h="3954" extrusionOk="0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65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62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59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56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53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50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197;p16"/>
          <p:cNvSpPr txBox="1"/>
          <p:nvPr/>
        </p:nvSpPr>
        <p:spPr>
          <a:xfrm>
            <a:off x="873593" y="1651896"/>
            <a:ext cx="3523742" cy="215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股票資料庫 </a:t>
            </a:r>
            <a:r>
              <a:rPr lang="en-US" altLang="zh-TW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Stock DB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顯示 投資</a:t>
            </a:r>
            <a:r>
              <a:rPr lang="zh-TW" altLang="en-US" sz="18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組合</a:t>
            </a:r>
            <a:r>
              <a:rPr lang="zh-TW" altLang="en-US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的</a:t>
            </a:r>
            <a:r>
              <a:rPr lang="zh-TW" altLang="en-US" sz="18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績效表現</a:t>
            </a:r>
            <a:endParaRPr lang="en-US" altLang="zh-TW" sz="18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給出 </a:t>
            </a:r>
            <a:r>
              <a:rPr lang="zh-TW" altLang="en-US" sz="18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比較數據</a:t>
            </a:r>
            <a:r>
              <a:rPr lang="zh-TW" altLang="en-US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與</a:t>
            </a:r>
            <a:r>
              <a:rPr lang="zh-TW" altLang="en-US" sz="18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疊圖分析</a:t>
            </a:r>
            <a:endParaRPr sz="18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4815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831561" y="2083142"/>
            <a:ext cx="4065014" cy="2393758"/>
            <a:chOff x="831561" y="2083142"/>
            <a:chExt cx="4065014" cy="239375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1" y="2083142"/>
              <a:ext cx="2205599" cy="1159011"/>
              <a:chOff x="831561" y="2083142"/>
              <a:chExt cx="2205599" cy="1159011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56760" y="208314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股票歷史交易資料</a:t>
                </a:r>
                <a:endParaRPr sz="18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1" y="2312453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股票資料庫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股票成交資料庫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提供</a:t>
                </a:r>
                <a:r>
                  <a:rPr lang="en-US" altLang="zh-TW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”</a:t>
                </a: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疊圖分析</a:t>
                </a:r>
                <a:r>
                  <a:rPr lang="en-US" altLang="zh-TW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”</a:t>
                </a: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”</a:t>
                </a: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報酬率</a:t>
                </a:r>
                <a:r>
                  <a:rPr lang="en-US" altLang="zh-TW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”</a:t>
                </a: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的計算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032823"/>
            <a:ext cx="4062825" cy="2444077"/>
            <a:chOff x="4241764" y="2032823"/>
            <a:chExt cx="4062825" cy="2444077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032823"/>
              <a:ext cx="2180402" cy="1207808"/>
              <a:chOff x="6124187" y="2032823"/>
              <a:chExt cx="2180402" cy="1207808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032823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技術指標</a:t>
                </a:r>
                <a:endParaRPr sz="18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31093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</a:t>
                </a: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資料檔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登入資料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投資組合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建立個人化自選股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9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078819-4F0C-45B7-ABE9-FD999501D012}"/>
              </a:ext>
            </a:extLst>
          </p:cNvPr>
          <p:cNvGrpSpPr/>
          <p:nvPr/>
        </p:nvGrpSpPr>
        <p:grpSpPr>
          <a:xfrm>
            <a:off x="1634018" y="1272376"/>
            <a:ext cx="581400" cy="581400"/>
            <a:chOff x="1634018" y="1524837"/>
            <a:chExt cx="581400" cy="581400"/>
          </a:xfrm>
        </p:grpSpPr>
        <p:sp>
          <p:nvSpPr>
            <p:cNvPr id="252" name="Google Shape;252;p16"/>
            <p:cNvSpPr/>
            <p:nvPr/>
          </p:nvSpPr>
          <p:spPr>
            <a:xfrm>
              <a:off x="1634018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16"/>
            <p:cNvGrpSpPr/>
            <p:nvPr/>
          </p:nvGrpSpPr>
          <p:grpSpPr>
            <a:xfrm>
              <a:off x="1748842" y="1632797"/>
              <a:ext cx="359972" cy="365467"/>
              <a:chOff x="-59400775" y="4084200"/>
              <a:chExt cx="311125" cy="315875"/>
            </a:xfrm>
          </p:grpSpPr>
          <p:sp>
            <p:nvSpPr>
              <p:cNvPr id="255" name="Google Shape;255;p16"/>
              <p:cNvSpPr/>
              <p:nvPr/>
            </p:nvSpPr>
            <p:spPr>
              <a:xfrm>
                <a:off x="-5940077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37" y="1071"/>
                      <a:pt x="2237" y="1260"/>
                    </a:cubicBezTo>
                    <a:cubicBezTo>
                      <a:pt x="2237" y="1449"/>
                      <a:pt x="2048" y="1701"/>
                      <a:pt x="1796" y="1701"/>
                    </a:cubicBezTo>
                    <a:cubicBezTo>
                      <a:pt x="1576" y="1701"/>
                      <a:pt x="1418" y="1481"/>
                      <a:pt x="1418" y="1260"/>
                    </a:cubicBezTo>
                    <a:cubicBezTo>
                      <a:pt x="1418" y="1008"/>
                      <a:pt x="1576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29" y="3308"/>
                    </a:cubicBezTo>
                    <a:lnTo>
                      <a:pt x="2332" y="3308"/>
                    </a:lnTo>
                    <a:cubicBezTo>
                      <a:pt x="2993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-59400000" y="4084200"/>
                <a:ext cx="89825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8508" extrusionOk="0">
                    <a:moveTo>
                      <a:pt x="1734" y="1607"/>
                    </a:moveTo>
                    <a:cubicBezTo>
                      <a:pt x="1923" y="1607"/>
                      <a:pt x="2175" y="1797"/>
                      <a:pt x="2175" y="2049"/>
                    </a:cubicBezTo>
                    <a:lnTo>
                      <a:pt x="2175" y="7278"/>
                    </a:lnTo>
                    <a:cubicBezTo>
                      <a:pt x="2175" y="7499"/>
                      <a:pt x="1986" y="7656"/>
                      <a:pt x="1734" y="7656"/>
                    </a:cubicBezTo>
                    <a:cubicBezTo>
                      <a:pt x="1513" y="7656"/>
                      <a:pt x="1356" y="7467"/>
                      <a:pt x="1356" y="7278"/>
                    </a:cubicBezTo>
                    <a:lnTo>
                      <a:pt x="1356" y="2049"/>
                    </a:lnTo>
                    <a:cubicBezTo>
                      <a:pt x="1356" y="1797"/>
                      <a:pt x="1545" y="1607"/>
                      <a:pt x="1734" y="1607"/>
                    </a:cubicBezTo>
                    <a:close/>
                    <a:moveTo>
                      <a:pt x="1230" y="1"/>
                    </a:moveTo>
                    <a:cubicBezTo>
                      <a:pt x="568" y="1"/>
                      <a:pt x="1" y="536"/>
                      <a:pt x="1" y="1198"/>
                    </a:cubicBezTo>
                    <a:lnTo>
                      <a:pt x="1" y="8507"/>
                    </a:lnTo>
                    <a:lnTo>
                      <a:pt x="3593" y="8507"/>
                    </a:lnTo>
                    <a:lnTo>
                      <a:pt x="3593" y="1198"/>
                    </a:lnTo>
                    <a:cubicBezTo>
                      <a:pt x="3561" y="536"/>
                      <a:pt x="2994" y="1"/>
                      <a:pt x="2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-59290500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05" y="1071"/>
                      <a:pt x="2205" y="1260"/>
                    </a:cubicBezTo>
                    <a:cubicBezTo>
                      <a:pt x="2205" y="1449"/>
                      <a:pt x="2016" y="1701"/>
                      <a:pt x="1796" y="1701"/>
                    </a:cubicBezTo>
                    <a:cubicBezTo>
                      <a:pt x="1575" y="1701"/>
                      <a:pt x="1386" y="1481"/>
                      <a:pt x="1386" y="1260"/>
                    </a:cubicBezTo>
                    <a:cubicBezTo>
                      <a:pt x="1386" y="1008"/>
                      <a:pt x="1575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60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-5929050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96" y="1607"/>
                    </a:moveTo>
                    <a:cubicBezTo>
                      <a:pt x="2048" y="1607"/>
                      <a:pt x="2205" y="1797"/>
                      <a:pt x="2205" y="2049"/>
                    </a:cubicBezTo>
                    <a:lnTo>
                      <a:pt x="2205" y="7278"/>
                    </a:lnTo>
                    <a:cubicBezTo>
                      <a:pt x="2205" y="7499"/>
                      <a:pt x="2016" y="7656"/>
                      <a:pt x="1796" y="7656"/>
                    </a:cubicBezTo>
                    <a:cubicBezTo>
                      <a:pt x="1607" y="7656"/>
                      <a:pt x="1386" y="7467"/>
                      <a:pt x="1386" y="7278"/>
                    </a:cubicBezTo>
                    <a:lnTo>
                      <a:pt x="1386" y="2049"/>
                    </a:lnTo>
                    <a:cubicBezTo>
                      <a:pt x="1386" y="1797"/>
                      <a:pt x="1575" y="1607"/>
                      <a:pt x="1796" y="1607"/>
                    </a:cubicBezTo>
                    <a:close/>
                    <a:moveTo>
                      <a:pt x="1260" y="1"/>
                    </a:moveTo>
                    <a:cubicBezTo>
                      <a:pt x="599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92" y="536"/>
                      <a:pt x="3025" y="1"/>
                      <a:pt x="2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-5918102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828" y="851"/>
                    </a:moveTo>
                    <a:cubicBezTo>
                      <a:pt x="2080" y="851"/>
                      <a:pt x="2269" y="1071"/>
                      <a:pt x="2269" y="1260"/>
                    </a:cubicBezTo>
                    <a:cubicBezTo>
                      <a:pt x="2269" y="1449"/>
                      <a:pt x="2080" y="1701"/>
                      <a:pt x="1828" y="1701"/>
                    </a:cubicBezTo>
                    <a:cubicBezTo>
                      <a:pt x="1607" y="1701"/>
                      <a:pt x="1450" y="1481"/>
                      <a:pt x="1450" y="1260"/>
                    </a:cubicBezTo>
                    <a:cubicBezTo>
                      <a:pt x="1450" y="1008"/>
                      <a:pt x="1607" y="851"/>
                      <a:pt x="1828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lnTo>
                      <a:pt x="32" y="2079"/>
                    </a:lnTo>
                    <a:cubicBezTo>
                      <a:pt x="32" y="2741"/>
                      <a:pt x="567" y="3308"/>
                      <a:pt x="1261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-5917945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33" y="1607"/>
                    </a:moveTo>
                    <a:cubicBezTo>
                      <a:pt x="1922" y="1607"/>
                      <a:pt x="2174" y="1797"/>
                      <a:pt x="2174" y="2049"/>
                    </a:cubicBezTo>
                    <a:lnTo>
                      <a:pt x="2174" y="7278"/>
                    </a:lnTo>
                    <a:cubicBezTo>
                      <a:pt x="2174" y="7499"/>
                      <a:pt x="1985" y="7656"/>
                      <a:pt x="1733" y="7656"/>
                    </a:cubicBezTo>
                    <a:cubicBezTo>
                      <a:pt x="1513" y="7656"/>
                      <a:pt x="1355" y="7467"/>
                      <a:pt x="1355" y="7278"/>
                    </a:cubicBezTo>
                    <a:lnTo>
                      <a:pt x="1355" y="2049"/>
                    </a:lnTo>
                    <a:cubicBezTo>
                      <a:pt x="1355" y="1797"/>
                      <a:pt x="1544" y="1607"/>
                      <a:pt x="1733" y="1607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60" y="536"/>
                      <a:pt x="2993" y="1"/>
                      <a:pt x="2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F48F7FD-B2A7-4812-B0FD-79CBE7CA1E2D}"/>
              </a:ext>
            </a:extLst>
          </p:cNvPr>
          <p:cNvGrpSpPr/>
          <p:nvPr/>
        </p:nvGrpSpPr>
        <p:grpSpPr>
          <a:xfrm>
            <a:off x="6928593" y="1276197"/>
            <a:ext cx="581400" cy="581400"/>
            <a:chOff x="6928593" y="1524837"/>
            <a:chExt cx="581400" cy="581400"/>
          </a:xfrm>
        </p:grpSpPr>
        <p:sp>
          <p:nvSpPr>
            <p:cNvPr id="253" name="Google Shape;253;p16"/>
            <p:cNvSpPr/>
            <p:nvPr/>
          </p:nvSpPr>
          <p:spPr>
            <a:xfrm>
              <a:off x="6928593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6"/>
            <p:cNvGrpSpPr/>
            <p:nvPr/>
          </p:nvGrpSpPr>
          <p:grpSpPr>
            <a:xfrm>
              <a:off x="7035206" y="1632349"/>
              <a:ext cx="368186" cy="366364"/>
              <a:chOff x="-62151950" y="4111775"/>
              <a:chExt cx="318225" cy="316650"/>
            </a:xfrm>
          </p:grpSpPr>
          <p:sp>
            <p:nvSpPr>
              <p:cNvPr id="262" name="Google Shape;262;p16"/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標題 1"/>
          <p:cNvSpPr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</p:spPr>
        <p:txBody>
          <a:bodyPr/>
          <a:lstStyle/>
          <a:p>
            <a:r>
              <a:rPr lang="en-US" altLang="zh-TW" dirty="0"/>
              <a:t>Demand Analysis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functions </a:t>
            </a:r>
            <a:endParaRPr dirty="0"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3302850"/>
              <a:ext cx="1387700" cy="803100"/>
              <a:chOff x="4447388" y="3302850"/>
              <a:chExt cx="1387700" cy="803100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HTML+FLASK</a:t>
              </a:r>
              <a:endParaRPr sz="1800" b="1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註冊、登入、修改 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USER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 帳號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股票篩選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自選股組合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疊圖呈現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績效表現呈現</a:t>
              </a:r>
              <a:endParaRPr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800" b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</a:defRPr>
              </a:lvl1pPr>
            </a:lstStyle>
            <a:p>
              <a:r>
                <a:rPr lang="en-US" altLang="zh-TW" dirty="0">
                  <a:sym typeface="Fira Sans Extra Condensed SemiBold"/>
                </a:rPr>
                <a:t>MYSQL+PYTHON</a:t>
              </a:r>
              <a:endParaRPr dirty="0"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資料庫存儲 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(CRUD)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爬蟲機制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疊圖分析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指標分析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前端</a:t>
            </a:r>
            <a:endParaRPr sz="3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後端</a:t>
            </a:r>
            <a:endParaRPr sz="3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6" name="Google Shape;339;p17">
            <a:extLst>
              <a:ext uri="{FF2B5EF4-FFF2-40B4-BE49-F238E27FC236}">
                <a16:creationId xmlns:a16="http://schemas.microsoft.com/office/drawing/2014/main" id="{A853C26E-295A-4F84-BCD0-1EFB37A4D7ED}"/>
              </a:ext>
            </a:extLst>
          </p:cNvPr>
          <p:cNvGrpSpPr/>
          <p:nvPr/>
        </p:nvGrpSpPr>
        <p:grpSpPr>
          <a:xfrm>
            <a:off x="4706851" y="2301652"/>
            <a:ext cx="1394453" cy="1876032"/>
            <a:chOff x="3478424" y="1308364"/>
            <a:chExt cx="2187185" cy="2942536"/>
          </a:xfrm>
        </p:grpSpPr>
        <p:sp>
          <p:nvSpPr>
            <p:cNvPr id="57" name="Google Shape;340;p17">
              <a:extLst>
                <a:ext uri="{FF2B5EF4-FFF2-40B4-BE49-F238E27FC236}">
                  <a16:creationId xmlns:a16="http://schemas.microsoft.com/office/drawing/2014/main" id="{FA3819A8-9334-4DA8-9A9E-AA3AF6B63EB1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;p17">
              <a:extLst>
                <a:ext uri="{FF2B5EF4-FFF2-40B4-BE49-F238E27FC236}">
                  <a16:creationId xmlns:a16="http://schemas.microsoft.com/office/drawing/2014/main" id="{CB077742-E364-4C0F-BE15-1F4025993A24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;p17">
              <a:extLst>
                <a:ext uri="{FF2B5EF4-FFF2-40B4-BE49-F238E27FC236}">
                  <a16:creationId xmlns:a16="http://schemas.microsoft.com/office/drawing/2014/main" id="{E0329A8A-F77E-44D1-A886-4C145CA8E559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3;p17">
              <a:extLst>
                <a:ext uri="{FF2B5EF4-FFF2-40B4-BE49-F238E27FC236}">
                  <a16:creationId xmlns:a16="http://schemas.microsoft.com/office/drawing/2014/main" id="{5F978EE4-931E-481C-A10D-5772265B62D3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4;p17">
              <a:extLst>
                <a:ext uri="{FF2B5EF4-FFF2-40B4-BE49-F238E27FC236}">
                  <a16:creationId xmlns:a16="http://schemas.microsoft.com/office/drawing/2014/main" id="{279F390C-C28C-44B1-BB8C-F4F41B9D7318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5;p17">
              <a:extLst>
                <a:ext uri="{FF2B5EF4-FFF2-40B4-BE49-F238E27FC236}">
                  <a16:creationId xmlns:a16="http://schemas.microsoft.com/office/drawing/2014/main" id="{604BC497-91A9-423C-8AE3-98A8091D42FD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6;p17">
              <a:extLst>
                <a:ext uri="{FF2B5EF4-FFF2-40B4-BE49-F238E27FC236}">
                  <a16:creationId xmlns:a16="http://schemas.microsoft.com/office/drawing/2014/main" id="{51044023-0AB8-4953-8F1E-3B4FA4803995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7;p17">
              <a:extLst>
                <a:ext uri="{FF2B5EF4-FFF2-40B4-BE49-F238E27FC236}">
                  <a16:creationId xmlns:a16="http://schemas.microsoft.com/office/drawing/2014/main" id="{6918334C-6976-43DC-9645-6746649857F0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8;p17">
              <a:extLst>
                <a:ext uri="{FF2B5EF4-FFF2-40B4-BE49-F238E27FC236}">
                  <a16:creationId xmlns:a16="http://schemas.microsoft.com/office/drawing/2014/main" id="{224EECE7-8FBB-4CDA-AC0B-8D5C64A6191A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9;p17">
              <a:extLst>
                <a:ext uri="{FF2B5EF4-FFF2-40B4-BE49-F238E27FC236}">
                  <a16:creationId xmlns:a16="http://schemas.microsoft.com/office/drawing/2014/main" id="{840B10AB-2C29-4164-A8A1-37179D880D69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0;p17">
              <a:extLst>
                <a:ext uri="{FF2B5EF4-FFF2-40B4-BE49-F238E27FC236}">
                  <a16:creationId xmlns:a16="http://schemas.microsoft.com/office/drawing/2014/main" id="{6635F82F-C6F6-418C-9A17-0CAC8AF79C78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1;p17">
              <a:extLst>
                <a:ext uri="{FF2B5EF4-FFF2-40B4-BE49-F238E27FC236}">
                  <a16:creationId xmlns:a16="http://schemas.microsoft.com/office/drawing/2014/main" id="{0B61612D-0D37-488F-8357-32620CD74F13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2;p17">
              <a:extLst>
                <a:ext uri="{FF2B5EF4-FFF2-40B4-BE49-F238E27FC236}">
                  <a16:creationId xmlns:a16="http://schemas.microsoft.com/office/drawing/2014/main" id="{CD6787E1-83A6-4985-BD0E-8E1D09AA44D8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3;p17">
              <a:extLst>
                <a:ext uri="{FF2B5EF4-FFF2-40B4-BE49-F238E27FC236}">
                  <a16:creationId xmlns:a16="http://schemas.microsoft.com/office/drawing/2014/main" id="{AF434177-6A74-41C9-8A2B-8F16685A6657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4;p17">
              <a:extLst>
                <a:ext uri="{FF2B5EF4-FFF2-40B4-BE49-F238E27FC236}">
                  <a16:creationId xmlns:a16="http://schemas.microsoft.com/office/drawing/2014/main" id="{58A7F1C9-5E4E-4279-B0BE-168D261D7795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5;p17">
              <a:extLst>
                <a:ext uri="{FF2B5EF4-FFF2-40B4-BE49-F238E27FC236}">
                  <a16:creationId xmlns:a16="http://schemas.microsoft.com/office/drawing/2014/main" id="{44C29053-4031-43AE-87EA-0F661BA5B574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6;p17">
              <a:extLst>
                <a:ext uri="{FF2B5EF4-FFF2-40B4-BE49-F238E27FC236}">
                  <a16:creationId xmlns:a16="http://schemas.microsoft.com/office/drawing/2014/main" id="{EC3AD195-A691-4DC9-B144-EA0D8CF35F49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7;p17">
              <a:extLst>
                <a:ext uri="{FF2B5EF4-FFF2-40B4-BE49-F238E27FC236}">
                  <a16:creationId xmlns:a16="http://schemas.microsoft.com/office/drawing/2014/main" id="{01395110-B46B-43EC-8453-3AAAE75967D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8;p17">
              <a:extLst>
                <a:ext uri="{FF2B5EF4-FFF2-40B4-BE49-F238E27FC236}">
                  <a16:creationId xmlns:a16="http://schemas.microsoft.com/office/drawing/2014/main" id="{81653C4A-398D-41FA-BD45-C8F2AEAB35B8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9;p17">
              <a:extLst>
                <a:ext uri="{FF2B5EF4-FFF2-40B4-BE49-F238E27FC236}">
                  <a16:creationId xmlns:a16="http://schemas.microsoft.com/office/drawing/2014/main" id="{2ECF3D1A-7052-42B4-97C0-2D57A80ECE93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0;p17">
              <a:extLst>
                <a:ext uri="{FF2B5EF4-FFF2-40B4-BE49-F238E27FC236}">
                  <a16:creationId xmlns:a16="http://schemas.microsoft.com/office/drawing/2014/main" id="{0BDD2EBF-779A-4D20-B708-E1887A49F4DF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1;p17">
              <a:extLst>
                <a:ext uri="{FF2B5EF4-FFF2-40B4-BE49-F238E27FC236}">
                  <a16:creationId xmlns:a16="http://schemas.microsoft.com/office/drawing/2014/main" id="{96860ECC-62F8-4FF3-89FF-D84E5AE0867D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2;p17">
              <a:extLst>
                <a:ext uri="{FF2B5EF4-FFF2-40B4-BE49-F238E27FC236}">
                  <a16:creationId xmlns:a16="http://schemas.microsoft.com/office/drawing/2014/main" id="{C80B9D05-B2B1-4DE0-8238-560EA79547BB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3;p17">
              <a:extLst>
                <a:ext uri="{FF2B5EF4-FFF2-40B4-BE49-F238E27FC236}">
                  <a16:creationId xmlns:a16="http://schemas.microsoft.com/office/drawing/2014/main" id="{FBD1032B-1F1A-4D0E-B8E9-73F04E0AF298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4;p17">
              <a:extLst>
                <a:ext uri="{FF2B5EF4-FFF2-40B4-BE49-F238E27FC236}">
                  <a16:creationId xmlns:a16="http://schemas.microsoft.com/office/drawing/2014/main" id="{427438CE-C933-43B6-A340-0D1B1A6BAE09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5;p17">
              <a:extLst>
                <a:ext uri="{FF2B5EF4-FFF2-40B4-BE49-F238E27FC236}">
                  <a16:creationId xmlns:a16="http://schemas.microsoft.com/office/drawing/2014/main" id="{96E0BA7B-CA82-433B-898A-35B822ACEEF4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6;p17">
              <a:extLst>
                <a:ext uri="{FF2B5EF4-FFF2-40B4-BE49-F238E27FC236}">
                  <a16:creationId xmlns:a16="http://schemas.microsoft.com/office/drawing/2014/main" id="{E4BEF6C3-F21D-43A6-9DC1-7B347447923E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67;p17">
              <a:extLst>
                <a:ext uri="{FF2B5EF4-FFF2-40B4-BE49-F238E27FC236}">
                  <a16:creationId xmlns:a16="http://schemas.microsoft.com/office/drawing/2014/main" id="{DAD86CAD-B2AB-4292-A261-69B0C5EA11FE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68;p17">
              <a:extLst>
                <a:ext uri="{FF2B5EF4-FFF2-40B4-BE49-F238E27FC236}">
                  <a16:creationId xmlns:a16="http://schemas.microsoft.com/office/drawing/2014/main" id="{74E6315C-BB56-489A-A62C-46AE0E36C663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69;p17">
              <a:extLst>
                <a:ext uri="{FF2B5EF4-FFF2-40B4-BE49-F238E27FC236}">
                  <a16:creationId xmlns:a16="http://schemas.microsoft.com/office/drawing/2014/main" id="{A48FCF53-2C3F-4B5E-BF99-9F03FF10574B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;p17">
              <a:extLst>
                <a:ext uri="{FF2B5EF4-FFF2-40B4-BE49-F238E27FC236}">
                  <a16:creationId xmlns:a16="http://schemas.microsoft.com/office/drawing/2014/main" id="{2C1B38CA-9E5D-419F-9A51-D0B6423FCCF1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1;p17">
              <a:extLst>
                <a:ext uri="{FF2B5EF4-FFF2-40B4-BE49-F238E27FC236}">
                  <a16:creationId xmlns:a16="http://schemas.microsoft.com/office/drawing/2014/main" id="{B9F791C6-2507-45F2-B645-3E39D85B3C21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2;p17">
              <a:extLst>
                <a:ext uri="{FF2B5EF4-FFF2-40B4-BE49-F238E27FC236}">
                  <a16:creationId xmlns:a16="http://schemas.microsoft.com/office/drawing/2014/main" id="{8435EB3D-2C8E-4362-B4D5-301D94E38463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3;p17">
              <a:extLst>
                <a:ext uri="{FF2B5EF4-FFF2-40B4-BE49-F238E27FC236}">
                  <a16:creationId xmlns:a16="http://schemas.microsoft.com/office/drawing/2014/main" id="{96D1D6E2-57A3-404A-9135-62CEE284E7F7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4;p17">
              <a:extLst>
                <a:ext uri="{FF2B5EF4-FFF2-40B4-BE49-F238E27FC236}">
                  <a16:creationId xmlns:a16="http://schemas.microsoft.com/office/drawing/2014/main" id="{CEA74656-6E02-4682-9871-84008AE4DC45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5;p17">
              <a:extLst>
                <a:ext uri="{FF2B5EF4-FFF2-40B4-BE49-F238E27FC236}">
                  <a16:creationId xmlns:a16="http://schemas.microsoft.com/office/drawing/2014/main" id="{861E299C-2153-47C4-A32B-002D8BCD60A5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6;p17">
              <a:extLst>
                <a:ext uri="{FF2B5EF4-FFF2-40B4-BE49-F238E27FC236}">
                  <a16:creationId xmlns:a16="http://schemas.microsoft.com/office/drawing/2014/main" id="{34DE2004-ED2D-4615-B310-B2FD723FAE78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7;p17">
              <a:extLst>
                <a:ext uri="{FF2B5EF4-FFF2-40B4-BE49-F238E27FC236}">
                  <a16:creationId xmlns:a16="http://schemas.microsoft.com/office/drawing/2014/main" id="{E96F382A-AA20-4AFB-9C08-00EEEE9413A7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8;p17">
              <a:extLst>
                <a:ext uri="{FF2B5EF4-FFF2-40B4-BE49-F238E27FC236}">
                  <a16:creationId xmlns:a16="http://schemas.microsoft.com/office/drawing/2014/main" id="{77112330-9FBD-403F-889E-536F5B84D4C4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9;p17">
              <a:extLst>
                <a:ext uri="{FF2B5EF4-FFF2-40B4-BE49-F238E27FC236}">
                  <a16:creationId xmlns:a16="http://schemas.microsoft.com/office/drawing/2014/main" id="{D23295C2-1D5E-485B-8CAC-CD0D5BFB8A9F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0;p17">
              <a:extLst>
                <a:ext uri="{FF2B5EF4-FFF2-40B4-BE49-F238E27FC236}">
                  <a16:creationId xmlns:a16="http://schemas.microsoft.com/office/drawing/2014/main" id="{A0ACBE57-7171-4EB1-999C-1D29DFCB64CE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1;p17">
              <a:extLst>
                <a:ext uri="{FF2B5EF4-FFF2-40B4-BE49-F238E27FC236}">
                  <a16:creationId xmlns:a16="http://schemas.microsoft.com/office/drawing/2014/main" id="{44C98017-8047-491C-A873-C4BA5B7347AC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2;p17">
              <a:extLst>
                <a:ext uri="{FF2B5EF4-FFF2-40B4-BE49-F238E27FC236}">
                  <a16:creationId xmlns:a16="http://schemas.microsoft.com/office/drawing/2014/main" id="{24984B82-24FF-4009-BDD9-FE8C082C6BC2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383;p17">
              <a:extLst>
                <a:ext uri="{FF2B5EF4-FFF2-40B4-BE49-F238E27FC236}">
                  <a16:creationId xmlns:a16="http://schemas.microsoft.com/office/drawing/2014/main" id="{09FD63E6-4E78-4B7F-BE57-A15EE4568CAF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101" name="Google Shape;384;p17">
                <a:extLst>
                  <a:ext uri="{FF2B5EF4-FFF2-40B4-BE49-F238E27FC236}">
                    <a16:creationId xmlns:a16="http://schemas.microsoft.com/office/drawing/2014/main" id="{DC716651-408B-4A64-898F-377EFC7ACC05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85;p17">
                <a:extLst>
                  <a:ext uri="{FF2B5EF4-FFF2-40B4-BE49-F238E27FC236}">
                    <a16:creationId xmlns:a16="http://schemas.microsoft.com/office/drawing/2014/main" id="{C47B8ED4-9E9A-4489-8CC4-1DCEA554FF1C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6B906-2DAF-4128-A866-8860C326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ER Model</a:t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C88E28-6221-46BE-AF73-E82B15936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05"/>
          <a:stretch/>
        </p:blipFill>
        <p:spPr>
          <a:xfrm>
            <a:off x="1394399" y="733625"/>
            <a:ext cx="6761478" cy="43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540CCF2-FBC5-4E94-863B-0F397AA078F3}"/>
              </a:ext>
            </a:extLst>
          </p:cNvPr>
          <p:cNvSpPr txBox="1">
            <a:spLocks/>
          </p:cNvSpPr>
          <p:nvPr/>
        </p:nvSpPr>
        <p:spPr>
          <a:xfrm>
            <a:off x="514856" y="142252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Relational Schema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F4E0F1-266E-4791-BD94-CADCB8E17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64866"/>
              </p:ext>
            </p:extLst>
          </p:nvPr>
        </p:nvGraphicFramePr>
        <p:xfrm>
          <a:off x="377353" y="628326"/>
          <a:ext cx="3046490" cy="899796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290603">
                  <a:extLst>
                    <a:ext uri="{9D8B030D-6E8A-4147-A177-3AD203B41FA5}">
                      <a16:colId xmlns:a16="http://schemas.microsoft.com/office/drawing/2014/main" val="3673668443"/>
                    </a:ext>
                  </a:extLst>
                </a:gridCol>
                <a:gridCol w="806657">
                  <a:extLst>
                    <a:ext uri="{9D8B030D-6E8A-4147-A177-3AD203B41FA5}">
                      <a16:colId xmlns:a16="http://schemas.microsoft.com/office/drawing/2014/main" val="693261662"/>
                    </a:ext>
                  </a:extLst>
                </a:gridCol>
                <a:gridCol w="1245665">
                  <a:extLst>
                    <a:ext uri="{9D8B030D-6E8A-4147-A177-3AD203B41FA5}">
                      <a16:colId xmlns:a16="http://schemas.microsoft.com/office/drawing/2014/main" val="159725378"/>
                    </a:ext>
                  </a:extLst>
                </a:gridCol>
                <a:gridCol w="703565">
                  <a:extLst>
                    <a:ext uri="{9D8B030D-6E8A-4147-A177-3AD203B41FA5}">
                      <a16:colId xmlns:a16="http://schemas.microsoft.com/office/drawing/2014/main" val="3002895464"/>
                    </a:ext>
                  </a:extLst>
                </a:gridCol>
              </a:tblGrid>
              <a:tr h="216701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欄位名稱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資料型態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中文說明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0417"/>
                  </a:ext>
                </a:extLst>
              </a:tr>
              <a:tr h="21572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 dirty="0" err="1">
                          <a:effectLst/>
                        </a:rPr>
                        <a:t>pid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Varchar(20)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帳號</a:t>
                      </a:r>
                      <a:r>
                        <a:rPr lang="en-US" sz="1050" kern="100" dirty="0">
                          <a:effectLst/>
                        </a:rPr>
                        <a:t>,PK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450001"/>
                  </a:ext>
                </a:extLst>
              </a:tr>
              <a:tr h="21578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pwd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密碼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470062"/>
                  </a:ext>
                </a:extLst>
              </a:tr>
              <a:tr h="21578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Varchar(20)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姓名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0505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25CEAF-19FE-49C0-BDE1-F6D3F269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76384"/>
              </p:ext>
            </p:extLst>
          </p:nvPr>
        </p:nvGraphicFramePr>
        <p:xfrm>
          <a:off x="4805272" y="853117"/>
          <a:ext cx="2977689" cy="675005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248753">
                  <a:extLst>
                    <a:ext uri="{9D8B030D-6E8A-4147-A177-3AD203B41FA5}">
                      <a16:colId xmlns:a16="http://schemas.microsoft.com/office/drawing/2014/main" val="1183427267"/>
                    </a:ext>
                  </a:extLst>
                </a:gridCol>
                <a:gridCol w="690492">
                  <a:extLst>
                    <a:ext uri="{9D8B030D-6E8A-4147-A177-3AD203B41FA5}">
                      <a16:colId xmlns:a16="http://schemas.microsoft.com/office/drawing/2014/main" val="790313660"/>
                    </a:ext>
                  </a:extLst>
                </a:gridCol>
                <a:gridCol w="958444">
                  <a:extLst>
                    <a:ext uri="{9D8B030D-6E8A-4147-A177-3AD203B41FA5}">
                      <a16:colId xmlns:a16="http://schemas.microsoft.com/office/drawing/2014/main" val="11931001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60770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欄位名稱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資料型態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中文說明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306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 dirty="0" err="1">
                          <a:effectLst/>
                        </a:rPr>
                        <a:t>pid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帳號</a:t>
                      </a:r>
                      <a:r>
                        <a:rPr lang="en-US" sz="1050" kern="100" dirty="0">
                          <a:effectLst/>
                        </a:rPr>
                        <a:t>, 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722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 dirty="0">
                          <a:effectLst/>
                        </a:rPr>
                        <a:t>time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Datetime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登入時間</a:t>
                      </a:r>
                      <a:r>
                        <a:rPr lang="en-US" sz="1050" kern="100" dirty="0">
                          <a:effectLst/>
                        </a:rPr>
                        <a:t>, 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432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941EDCF-2D8E-42CC-ADD2-319A2C65A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20086"/>
              </p:ext>
            </p:extLst>
          </p:nvPr>
        </p:nvGraphicFramePr>
        <p:xfrm>
          <a:off x="377353" y="4231896"/>
          <a:ext cx="3083007" cy="675069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344877">
                  <a:extLst>
                    <a:ext uri="{9D8B030D-6E8A-4147-A177-3AD203B41FA5}">
                      <a16:colId xmlns:a16="http://schemas.microsoft.com/office/drawing/2014/main" val="405332649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58549377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201749342"/>
                    </a:ext>
                  </a:extLst>
                </a:gridCol>
                <a:gridCol w="974130">
                  <a:extLst>
                    <a:ext uri="{9D8B030D-6E8A-4147-A177-3AD203B41FA5}">
                      <a16:colId xmlns:a16="http://schemas.microsoft.com/office/drawing/2014/main" val="2606910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欄位名稱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資料型態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中文說明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92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sid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Varchar(20)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股票代碼</a:t>
                      </a:r>
                      <a:r>
                        <a:rPr lang="en-US" sz="1050" kern="100">
                          <a:effectLst/>
                        </a:rPr>
                        <a:t>, PK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8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Varchar(50)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股票名稱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6238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8EAEBC-1426-4919-A12D-FFDEF543E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6349"/>
              </p:ext>
            </p:extLst>
          </p:nvPr>
        </p:nvGraphicFramePr>
        <p:xfrm>
          <a:off x="363522" y="1884611"/>
          <a:ext cx="3624006" cy="2052883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295140">
                  <a:extLst>
                    <a:ext uri="{9D8B030D-6E8A-4147-A177-3AD203B41FA5}">
                      <a16:colId xmlns:a16="http://schemas.microsoft.com/office/drawing/2014/main" val="4105420842"/>
                    </a:ext>
                  </a:extLst>
                </a:gridCol>
                <a:gridCol w="928795">
                  <a:extLst>
                    <a:ext uri="{9D8B030D-6E8A-4147-A177-3AD203B41FA5}">
                      <a16:colId xmlns:a16="http://schemas.microsoft.com/office/drawing/2014/main" val="3968399661"/>
                    </a:ext>
                  </a:extLst>
                </a:gridCol>
                <a:gridCol w="1254614">
                  <a:extLst>
                    <a:ext uri="{9D8B030D-6E8A-4147-A177-3AD203B41FA5}">
                      <a16:colId xmlns:a16="http://schemas.microsoft.com/office/drawing/2014/main" val="1738029536"/>
                    </a:ext>
                  </a:extLst>
                </a:gridCol>
                <a:gridCol w="1145457">
                  <a:extLst>
                    <a:ext uri="{9D8B030D-6E8A-4147-A177-3AD203B41FA5}">
                      <a16:colId xmlns:a16="http://schemas.microsoft.com/office/drawing/2014/main" val="4161919957"/>
                    </a:ext>
                  </a:extLst>
                </a:gridCol>
              </a:tblGrid>
              <a:tr h="25519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欄位名稱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資料型態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中文說明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276533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sid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Varchar(20)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股票代碼</a:t>
                      </a:r>
                      <a:r>
                        <a:rPr lang="en-US" sz="1050" kern="100" dirty="0">
                          <a:effectLst/>
                        </a:rPr>
                        <a:t>,PK, FK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92144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date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成交日期</a:t>
                      </a:r>
                      <a:r>
                        <a:rPr lang="en-US" sz="1050" kern="100" dirty="0">
                          <a:effectLst/>
                        </a:rPr>
                        <a:t>, 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44691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volume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總成交股數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978452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open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開盤價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834586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high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float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最高價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146710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low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最低價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933674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close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收盤價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8743074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change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漲跌價差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47847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287A49F-E54B-437E-B746-906971C98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34001"/>
              </p:ext>
            </p:extLst>
          </p:nvPr>
        </p:nvGraphicFramePr>
        <p:xfrm>
          <a:off x="4791441" y="3307235"/>
          <a:ext cx="4061850" cy="1604583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351641379"/>
                    </a:ext>
                  </a:extLst>
                </a:gridCol>
                <a:gridCol w="681954">
                  <a:extLst>
                    <a:ext uri="{9D8B030D-6E8A-4147-A177-3AD203B41FA5}">
                      <a16:colId xmlns:a16="http://schemas.microsoft.com/office/drawing/2014/main" val="1503917182"/>
                    </a:ext>
                  </a:extLst>
                </a:gridCol>
                <a:gridCol w="935026">
                  <a:extLst>
                    <a:ext uri="{9D8B030D-6E8A-4147-A177-3AD203B41FA5}">
                      <a16:colId xmlns:a16="http://schemas.microsoft.com/office/drawing/2014/main" val="2414256015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702424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欄位名稱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資料型態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中文說明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05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iid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投資組合代號</a:t>
                      </a:r>
                      <a:r>
                        <a:rPr lang="en-US" sz="1050" kern="100" dirty="0">
                          <a:effectLst/>
                        </a:rPr>
                        <a:t>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54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Varchar(50)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投資組合名稱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56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sdate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投資起始日期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560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edate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投資結束日期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278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pid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帳號</a:t>
                      </a:r>
                      <a:r>
                        <a:rPr lang="en-US" sz="1050" kern="100" dirty="0">
                          <a:effectLst/>
                        </a:rPr>
                        <a:t>,FK, </a:t>
                      </a:r>
                      <a:endParaRPr lang="zh-TW" sz="105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Ref: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kern="100" dirty="0" err="1">
                          <a:effectLst/>
                        </a:rPr>
                        <a:t>people.pid</a:t>
                      </a:r>
                      <a:r>
                        <a:rPr lang="en-US" sz="1050" kern="100" dirty="0">
                          <a:effectLst/>
                        </a:rPr>
                        <a:t> on delete cascade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91492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FDEFD4D-CC82-4BFC-B57B-2E31BE715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15491"/>
              </p:ext>
            </p:extLst>
          </p:nvPr>
        </p:nvGraphicFramePr>
        <p:xfrm>
          <a:off x="4791441" y="1845314"/>
          <a:ext cx="4033661" cy="1155129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45909585"/>
                    </a:ext>
                  </a:extLst>
                </a:gridCol>
                <a:gridCol w="724141">
                  <a:extLst>
                    <a:ext uri="{9D8B030D-6E8A-4147-A177-3AD203B41FA5}">
                      <a16:colId xmlns:a16="http://schemas.microsoft.com/office/drawing/2014/main" val="683180519"/>
                    </a:ext>
                  </a:extLst>
                </a:gridCol>
                <a:gridCol w="900650">
                  <a:extLst>
                    <a:ext uri="{9D8B030D-6E8A-4147-A177-3AD203B41FA5}">
                      <a16:colId xmlns:a16="http://schemas.microsoft.com/office/drawing/2014/main" val="259580019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885496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欄位名稱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資料型態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中文說明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335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iid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int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投資組合代號</a:t>
                      </a:r>
                      <a:r>
                        <a:rPr lang="en-US" sz="1050" kern="100" dirty="0" err="1">
                          <a:effectLst/>
                        </a:rPr>
                        <a:t>pk,FK</a:t>
                      </a:r>
                      <a:endParaRPr lang="zh-TW" sz="105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Ref: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kern="100" dirty="0" err="1">
                          <a:effectLst/>
                        </a:rPr>
                        <a:t>invest_group</a:t>
                      </a:r>
                      <a:r>
                        <a:rPr lang="en-US" sz="1050" kern="100" dirty="0">
                          <a:effectLst/>
                        </a:rPr>
                        <a:t> on delete cascade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69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sid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股票代號</a:t>
                      </a:r>
                      <a:r>
                        <a:rPr lang="en-US" sz="1050" kern="100" dirty="0" err="1">
                          <a:effectLst/>
                        </a:rPr>
                        <a:t>pk,FK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8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weight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股票權重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99709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BDD353-684A-46EB-8A56-5F7FA11B4B32}"/>
              </a:ext>
            </a:extLst>
          </p:cNvPr>
          <p:cNvSpPr txBox="1"/>
          <p:nvPr/>
        </p:nvSpPr>
        <p:spPr>
          <a:xfrm>
            <a:off x="377353" y="343565"/>
            <a:ext cx="1341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People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個人資訊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64C06A-D286-4BCA-97FB-405A570C61ED}"/>
              </a:ext>
            </a:extLst>
          </p:cNvPr>
          <p:cNvSpPr txBox="1"/>
          <p:nvPr/>
        </p:nvSpPr>
        <p:spPr>
          <a:xfrm>
            <a:off x="4791441" y="593466"/>
            <a:ext cx="1708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Login_His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登入紀錄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873B2B-1E81-4C35-9C11-90B3ABB871D4}"/>
              </a:ext>
            </a:extLst>
          </p:cNvPr>
          <p:cNvSpPr txBox="1"/>
          <p:nvPr/>
        </p:nvSpPr>
        <p:spPr>
          <a:xfrm>
            <a:off x="377353" y="3954897"/>
            <a:ext cx="1632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Stock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股票基本資料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3FC2FA4-B559-499B-BA95-ACFA8EA9F90E}"/>
              </a:ext>
            </a:extLst>
          </p:cNvPr>
          <p:cNvSpPr txBox="1"/>
          <p:nvPr/>
        </p:nvSpPr>
        <p:spPr>
          <a:xfrm>
            <a:off x="377353" y="1612398"/>
            <a:ext cx="2530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Stock_Trans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股票每日成交資料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E6ECA17-C094-4042-BBC4-7BD162F79860}"/>
              </a:ext>
            </a:extLst>
          </p:cNvPr>
          <p:cNvSpPr txBox="1"/>
          <p:nvPr/>
        </p:nvSpPr>
        <p:spPr>
          <a:xfrm>
            <a:off x="4791441" y="3021628"/>
            <a:ext cx="2059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Invest_group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投資組合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6949BBD-5FA4-4A55-9C81-CE6D75FAA26D}"/>
              </a:ext>
            </a:extLst>
          </p:cNvPr>
          <p:cNvSpPr txBox="1"/>
          <p:nvPr/>
        </p:nvSpPr>
        <p:spPr>
          <a:xfrm>
            <a:off x="4705691" y="1579951"/>
            <a:ext cx="2059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tock_group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股票組合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35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6B906-2DAF-4128-A866-8860C326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Relational Schema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DD058D-178F-41E2-9D2C-DB213ABB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48" y="865325"/>
            <a:ext cx="6010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6951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569</Words>
  <Application>Microsoft Office PowerPoint</Application>
  <PresentationFormat>如螢幕大小 (16:9)</PresentationFormat>
  <Paragraphs>215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Roboto</vt:lpstr>
      <vt:lpstr>Calibri</vt:lpstr>
      <vt:lpstr>Fira Sans Extra Condensed SemiBold</vt:lpstr>
      <vt:lpstr>Fira Sans Extra Condensed Medium</vt:lpstr>
      <vt:lpstr>Microsoft YaHei UI</vt:lpstr>
      <vt:lpstr>微軟正黑體</vt:lpstr>
      <vt:lpstr>Arial Narrow</vt:lpstr>
      <vt:lpstr>Arial</vt:lpstr>
      <vt:lpstr>Data Migration Process Infographics by Slidesgo</vt:lpstr>
      <vt:lpstr>Datbase Systems Final Project Presentation –  Stock Analysis System</vt:lpstr>
      <vt:lpstr>Table of Content</vt:lpstr>
      <vt:lpstr>01</vt:lpstr>
      <vt:lpstr>Introduction</vt:lpstr>
      <vt:lpstr>Demand Analysis</vt:lpstr>
      <vt:lpstr>System functions </vt:lpstr>
      <vt:lpstr>ER Model </vt:lpstr>
      <vt:lpstr>PowerPoint 簡報</vt:lpstr>
      <vt:lpstr>Relational Schema</vt:lpstr>
      <vt:lpstr>PowerPoint 簡報</vt:lpstr>
      <vt:lpstr>04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Datbase Systems Final Project Presentation</dc:title>
  <dc:creator>ChiaoYu Hsiao</dc:creator>
  <cp:lastModifiedBy>ChiaoYu Hsiao</cp:lastModifiedBy>
  <cp:revision>19</cp:revision>
  <dcterms:modified xsi:type="dcterms:W3CDTF">2023-06-16T15:01:41Z</dcterms:modified>
</cp:coreProperties>
</file>