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59"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963" autoAdjust="0"/>
    <p:restoredTop sz="94660"/>
  </p:normalViewPr>
  <p:slideViewPr>
    <p:cSldViewPr snapToGrid="0">
      <p:cViewPr>
        <p:scale>
          <a:sx n="140" d="100"/>
          <a:sy n="140" d="100"/>
        </p:scale>
        <p:origin x="2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961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06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1143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28779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7219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269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4160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7349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149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812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605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309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105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205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324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056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193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4/6/2020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22970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playground.tensorflow.org/#activation=tanh&amp;regularization=L2&amp;batchSize=10&amp;dataset=circle&amp;regDataset=reg-plane&amp;learningRate=0.03&amp;regularizationRate=0&amp;noise=0&amp;networkShape=2,3&amp;seed=0.67530&amp;showTestData=false&amp;discretize=false&amp;percTrainData=50&amp;x=true&amp;y=true&amp;xTimesY=false&amp;xSquared=false&amp;ySquared=false&amp;cosX=false&amp;sinX=false&amp;cosY=false&amp;sinY=false&amp;collectStats=false&amp;problem=classification&amp;initZero=false&amp;hideText=fal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sv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hyperlink" Target="http://flavia.sourceforge.net/" TargetMode="External"/><Relationship Id="rId2" Type="http://schemas.openxmlformats.org/officeDocument/2006/relationships/hyperlink" Target="https://github.com/AayushG159/Plant-Leaf-Identific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keras.io/preprocessing/image/" TargetMode="External"/><Relationship Id="rId3" Type="http://schemas.openxmlformats.org/officeDocument/2006/relationships/hyperlink" Target="https://towardsdatascience.com/a-simple-cnn-multi-image-classifier-31c463324fa" TargetMode="External"/><Relationship Id="rId7" Type="http://schemas.openxmlformats.org/officeDocument/2006/relationships/hyperlink" Target="http://neuralnetworksanddeeplearning.com/index.html" TargetMode="External"/><Relationship Id="rId2" Type="http://schemas.openxmlformats.org/officeDocument/2006/relationships/hyperlink" Target="https://www.youtube.com/channel/UC4UJ26WkceqONNF5S26OiVw" TargetMode="External"/><Relationship Id="rId1" Type="http://schemas.openxmlformats.org/officeDocument/2006/relationships/slideLayout" Target="../slideLayouts/slideLayout2.xml"/><Relationship Id="rId6" Type="http://schemas.openxmlformats.org/officeDocument/2006/relationships/hyperlink" Target="https://www.youtube.com/watch?v=Ahy50JCRYNk" TargetMode="External"/><Relationship Id="rId5" Type="http://schemas.openxmlformats.org/officeDocument/2006/relationships/hyperlink" Target="https://blog.keras.io/how-convolutional-neural-networks-see-the-world.html" TargetMode="External"/><Relationship Id="rId4" Type="http://schemas.openxmlformats.org/officeDocument/2006/relationships/hyperlink" Target="https://towardsdatascience.com/a-comprehensive-hands-on-guide-to-transfer-learning-with-real-world-applications-in-deep-learning-212bf3b2f27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F2B1-1A98-4FC9-BBD1-3D3B6D8F56DD}"/>
              </a:ext>
            </a:extLst>
          </p:cNvPr>
          <p:cNvSpPr>
            <a:spLocks noGrp="1"/>
          </p:cNvSpPr>
          <p:nvPr>
            <p:ph type="ctrTitle"/>
          </p:nvPr>
        </p:nvSpPr>
        <p:spPr/>
        <p:txBody>
          <a:bodyPr/>
          <a:lstStyle/>
          <a:p>
            <a:r>
              <a:rPr lang="en-US" dirty="0"/>
              <a:t>Leaf classification project</a:t>
            </a:r>
          </a:p>
        </p:txBody>
      </p:sp>
      <p:sp>
        <p:nvSpPr>
          <p:cNvPr id="3" name="Subtitle 2">
            <a:extLst>
              <a:ext uri="{FF2B5EF4-FFF2-40B4-BE49-F238E27FC236}">
                <a16:creationId xmlns:a16="http://schemas.microsoft.com/office/drawing/2014/main" id="{37A2E136-8463-43AB-8751-520EF3366791}"/>
              </a:ext>
            </a:extLst>
          </p:cNvPr>
          <p:cNvSpPr>
            <a:spLocks noGrp="1"/>
          </p:cNvSpPr>
          <p:nvPr>
            <p:ph type="subTitle" idx="1"/>
          </p:nvPr>
        </p:nvSpPr>
        <p:spPr/>
        <p:txBody>
          <a:bodyPr/>
          <a:lstStyle/>
          <a:p>
            <a:r>
              <a:rPr lang="en-US" dirty="0"/>
              <a:t>Convolutional neural network</a:t>
            </a:r>
          </a:p>
          <a:p>
            <a:r>
              <a:rPr lang="en-US" dirty="0"/>
              <a:t>April, 2020</a:t>
            </a:r>
          </a:p>
        </p:txBody>
      </p:sp>
    </p:spTree>
    <p:extLst>
      <p:ext uri="{BB962C8B-B14F-4D97-AF65-F5344CB8AC3E}">
        <p14:creationId xmlns:p14="http://schemas.microsoft.com/office/powerpoint/2010/main" val="389148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Increase dataset by rotating images</a:t>
            </a:r>
          </a:p>
        </p:txBody>
      </p:sp>
      <p:pic>
        <p:nvPicPr>
          <p:cNvPr id="3" name="Picture 2">
            <a:extLst>
              <a:ext uri="{FF2B5EF4-FFF2-40B4-BE49-F238E27FC236}">
                <a16:creationId xmlns:a16="http://schemas.microsoft.com/office/drawing/2014/main" id="{AD3CE4A1-2EEB-40B1-82EB-048D63FE2FA0}"/>
              </a:ext>
            </a:extLst>
          </p:cNvPr>
          <p:cNvPicPr>
            <a:picLocks noChangeAspect="1"/>
          </p:cNvPicPr>
          <p:nvPr/>
        </p:nvPicPr>
        <p:blipFill>
          <a:blip r:embed="rId2"/>
          <a:stretch>
            <a:fillRect/>
          </a:stretch>
        </p:blipFill>
        <p:spPr>
          <a:xfrm>
            <a:off x="1233495" y="1458511"/>
            <a:ext cx="5474359" cy="1467486"/>
          </a:xfrm>
          <a:prstGeom prst="rect">
            <a:avLst/>
          </a:prstGeom>
        </p:spPr>
      </p:pic>
      <p:pic>
        <p:nvPicPr>
          <p:cNvPr id="8" name="Picture 7">
            <a:extLst>
              <a:ext uri="{FF2B5EF4-FFF2-40B4-BE49-F238E27FC236}">
                <a16:creationId xmlns:a16="http://schemas.microsoft.com/office/drawing/2014/main" id="{36ED4F74-6555-4B08-9953-281BD93B3584}"/>
              </a:ext>
            </a:extLst>
          </p:cNvPr>
          <p:cNvPicPr>
            <a:picLocks noChangeAspect="1"/>
          </p:cNvPicPr>
          <p:nvPr/>
        </p:nvPicPr>
        <p:blipFill>
          <a:blip r:embed="rId3"/>
          <a:stretch>
            <a:fillRect/>
          </a:stretch>
        </p:blipFill>
        <p:spPr>
          <a:xfrm>
            <a:off x="7934800" y="3162553"/>
            <a:ext cx="1934960" cy="1421316"/>
          </a:xfrm>
          <a:prstGeom prst="rect">
            <a:avLst/>
          </a:prstGeom>
        </p:spPr>
      </p:pic>
      <p:pic>
        <p:nvPicPr>
          <p:cNvPr id="9" name="Picture 8">
            <a:extLst>
              <a:ext uri="{FF2B5EF4-FFF2-40B4-BE49-F238E27FC236}">
                <a16:creationId xmlns:a16="http://schemas.microsoft.com/office/drawing/2014/main" id="{B5F3073F-C691-4368-AE2E-10081F724250}"/>
              </a:ext>
            </a:extLst>
          </p:cNvPr>
          <p:cNvPicPr>
            <a:picLocks noChangeAspect="1"/>
          </p:cNvPicPr>
          <p:nvPr/>
        </p:nvPicPr>
        <p:blipFill>
          <a:blip r:embed="rId4"/>
          <a:stretch>
            <a:fillRect/>
          </a:stretch>
        </p:blipFill>
        <p:spPr>
          <a:xfrm>
            <a:off x="6928153" y="1716283"/>
            <a:ext cx="1569895" cy="1169071"/>
          </a:xfrm>
          <a:prstGeom prst="rect">
            <a:avLst/>
          </a:prstGeom>
        </p:spPr>
      </p:pic>
      <p:pic>
        <p:nvPicPr>
          <p:cNvPr id="10" name="Picture 9">
            <a:extLst>
              <a:ext uri="{FF2B5EF4-FFF2-40B4-BE49-F238E27FC236}">
                <a16:creationId xmlns:a16="http://schemas.microsoft.com/office/drawing/2014/main" id="{A282D86F-FF70-47B0-AEA8-65B19DA69477}"/>
              </a:ext>
            </a:extLst>
          </p:cNvPr>
          <p:cNvPicPr>
            <a:picLocks noChangeAspect="1"/>
          </p:cNvPicPr>
          <p:nvPr/>
        </p:nvPicPr>
        <p:blipFill>
          <a:blip r:embed="rId5"/>
          <a:stretch>
            <a:fillRect/>
          </a:stretch>
        </p:blipFill>
        <p:spPr>
          <a:xfrm>
            <a:off x="10157597" y="3209756"/>
            <a:ext cx="1803778" cy="1272528"/>
          </a:xfrm>
          <a:prstGeom prst="rect">
            <a:avLst/>
          </a:prstGeom>
        </p:spPr>
      </p:pic>
      <p:grpSp>
        <p:nvGrpSpPr>
          <p:cNvPr id="12" name="Group 11">
            <a:extLst>
              <a:ext uri="{FF2B5EF4-FFF2-40B4-BE49-F238E27FC236}">
                <a16:creationId xmlns:a16="http://schemas.microsoft.com/office/drawing/2014/main" id="{137582E9-9A2D-43D0-84B2-02BD06A3D274}"/>
              </a:ext>
            </a:extLst>
          </p:cNvPr>
          <p:cNvGrpSpPr/>
          <p:nvPr/>
        </p:nvGrpSpPr>
        <p:grpSpPr>
          <a:xfrm>
            <a:off x="1042766" y="3150018"/>
            <a:ext cx="6604197" cy="1851644"/>
            <a:chOff x="1042766" y="2920964"/>
            <a:chExt cx="6604197" cy="1851644"/>
          </a:xfrm>
        </p:grpSpPr>
        <p:pic>
          <p:nvPicPr>
            <p:cNvPr id="7" name="Picture 6">
              <a:extLst>
                <a:ext uri="{FF2B5EF4-FFF2-40B4-BE49-F238E27FC236}">
                  <a16:creationId xmlns:a16="http://schemas.microsoft.com/office/drawing/2014/main" id="{D72F70C7-EBD8-4FAE-A917-055BD15E9C80}"/>
                </a:ext>
              </a:extLst>
            </p:cNvPr>
            <p:cNvPicPr>
              <a:picLocks noChangeAspect="1"/>
            </p:cNvPicPr>
            <p:nvPr/>
          </p:nvPicPr>
          <p:blipFill>
            <a:blip r:embed="rId6"/>
            <a:stretch>
              <a:fillRect/>
            </a:stretch>
          </p:blipFill>
          <p:spPr>
            <a:xfrm>
              <a:off x="1042766" y="2920964"/>
              <a:ext cx="6604197" cy="1851644"/>
            </a:xfrm>
            <a:prstGeom prst="rect">
              <a:avLst/>
            </a:prstGeom>
          </p:spPr>
        </p:pic>
        <p:sp>
          <p:nvSpPr>
            <p:cNvPr id="11" name="Rectangle 10">
              <a:extLst>
                <a:ext uri="{FF2B5EF4-FFF2-40B4-BE49-F238E27FC236}">
                  <a16:creationId xmlns:a16="http://schemas.microsoft.com/office/drawing/2014/main" id="{F7B22982-E6EC-48F5-AE1A-4CD7EA0C9748}"/>
                </a:ext>
              </a:extLst>
            </p:cNvPr>
            <p:cNvSpPr/>
            <p:nvPr/>
          </p:nvSpPr>
          <p:spPr>
            <a:xfrm>
              <a:off x="4186106" y="4035105"/>
              <a:ext cx="3254929" cy="195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Connector: Elbow 15">
            <a:extLst>
              <a:ext uri="{FF2B5EF4-FFF2-40B4-BE49-F238E27FC236}">
                <a16:creationId xmlns:a16="http://schemas.microsoft.com/office/drawing/2014/main" id="{559D576B-984B-439A-AB0B-EC880748550C}"/>
              </a:ext>
            </a:extLst>
          </p:cNvPr>
          <p:cNvCxnSpPr>
            <a:cxnSpLocks/>
          </p:cNvCxnSpPr>
          <p:nvPr/>
        </p:nvCxnSpPr>
        <p:spPr>
          <a:xfrm>
            <a:off x="5971696" y="4469749"/>
            <a:ext cx="4555222" cy="430328"/>
          </a:xfrm>
          <a:prstGeom prst="bentConnector3">
            <a:avLst>
              <a:gd name="adj1" fmla="val 645"/>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1AB0705-9C1A-43D4-8126-59328D56E972}"/>
              </a:ext>
            </a:extLst>
          </p:cNvPr>
          <p:cNvSpPr txBox="1"/>
          <p:nvPr/>
        </p:nvSpPr>
        <p:spPr>
          <a:xfrm>
            <a:off x="10552085" y="4672206"/>
            <a:ext cx="1277658"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800" dirty="0"/>
              <a:t>Set border constant and border value to white helped to remove the block background</a:t>
            </a:r>
          </a:p>
        </p:txBody>
      </p:sp>
      <p:pic>
        <p:nvPicPr>
          <p:cNvPr id="23" name="Picture 22">
            <a:extLst>
              <a:ext uri="{FF2B5EF4-FFF2-40B4-BE49-F238E27FC236}">
                <a16:creationId xmlns:a16="http://schemas.microsoft.com/office/drawing/2014/main" id="{47168EAB-C404-451A-BAC3-A4160487B138}"/>
              </a:ext>
            </a:extLst>
          </p:cNvPr>
          <p:cNvPicPr>
            <a:picLocks noChangeAspect="1"/>
          </p:cNvPicPr>
          <p:nvPr/>
        </p:nvPicPr>
        <p:blipFill>
          <a:blip r:embed="rId7"/>
          <a:stretch>
            <a:fillRect/>
          </a:stretch>
        </p:blipFill>
        <p:spPr>
          <a:xfrm>
            <a:off x="1042766" y="5225683"/>
            <a:ext cx="2800350" cy="742950"/>
          </a:xfrm>
          <a:prstGeom prst="rect">
            <a:avLst/>
          </a:prstGeom>
        </p:spPr>
      </p:pic>
      <p:pic>
        <p:nvPicPr>
          <p:cNvPr id="24" name="Picture 23">
            <a:extLst>
              <a:ext uri="{FF2B5EF4-FFF2-40B4-BE49-F238E27FC236}">
                <a16:creationId xmlns:a16="http://schemas.microsoft.com/office/drawing/2014/main" id="{1FF18E36-151C-48B6-8405-805E359CE477}"/>
              </a:ext>
            </a:extLst>
          </p:cNvPr>
          <p:cNvPicPr>
            <a:picLocks noChangeAspect="1"/>
          </p:cNvPicPr>
          <p:nvPr/>
        </p:nvPicPr>
        <p:blipFill>
          <a:blip r:embed="rId8"/>
          <a:stretch>
            <a:fillRect/>
          </a:stretch>
        </p:blipFill>
        <p:spPr>
          <a:xfrm>
            <a:off x="4186106" y="5225683"/>
            <a:ext cx="1557671" cy="1113369"/>
          </a:xfrm>
          <a:prstGeom prst="rect">
            <a:avLst/>
          </a:prstGeom>
        </p:spPr>
      </p:pic>
    </p:spTree>
    <p:extLst>
      <p:ext uri="{BB962C8B-B14F-4D97-AF65-F5344CB8AC3E}">
        <p14:creationId xmlns:p14="http://schemas.microsoft.com/office/powerpoint/2010/main" val="415980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Increase dataset by rotating images</a:t>
            </a:r>
          </a:p>
        </p:txBody>
      </p:sp>
      <p:sp>
        <p:nvSpPr>
          <p:cNvPr id="3" name="TextBox 2">
            <a:extLst>
              <a:ext uri="{FF2B5EF4-FFF2-40B4-BE49-F238E27FC236}">
                <a16:creationId xmlns:a16="http://schemas.microsoft.com/office/drawing/2014/main" id="{312F4864-4D60-481C-9869-7357CA16C28B}"/>
              </a:ext>
            </a:extLst>
          </p:cNvPr>
          <p:cNvSpPr txBox="1"/>
          <p:nvPr/>
        </p:nvSpPr>
        <p:spPr>
          <a:xfrm>
            <a:off x="7424257" y="1736521"/>
            <a:ext cx="3895913" cy="1200329"/>
          </a:xfrm>
          <a:prstGeom prst="rect">
            <a:avLst/>
          </a:prstGeom>
          <a:noFill/>
        </p:spPr>
        <p:txBody>
          <a:bodyPr wrap="square" rtlCol="0">
            <a:spAutoFit/>
          </a:bodyPr>
          <a:lstStyle/>
          <a:p>
            <a:r>
              <a:rPr lang="en-US" dirty="0"/>
              <a:t>I set the goal to increase images numbers to 1000 for each class, so we can have enough data to train and also help balance each class.</a:t>
            </a:r>
          </a:p>
        </p:txBody>
      </p:sp>
      <p:pic>
        <p:nvPicPr>
          <p:cNvPr id="4" name="Picture 3">
            <a:extLst>
              <a:ext uri="{FF2B5EF4-FFF2-40B4-BE49-F238E27FC236}">
                <a16:creationId xmlns:a16="http://schemas.microsoft.com/office/drawing/2014/main" id="{7E4A0DA3-8FEE-4A79-A777-B49123A1B7D4}"/>
              </a:ext>
            </a:extLst>
          </p:cNvPr>
          <p:cNvPicPr>
            <a:picLocks noChangeAspect="1"/>
          </p:cNvPicPr>
          <p:nvPr/>
        </p:nvPicPr>
        <p:blipFill>
          <a:blip r:embed="rId2"/>
          <a:stretch>
            <a:fillRect/>
          </a:stretch>
        </p:blipFill>
        <p:spPr>
          <a:xfrm>
            <a:off x="1574115" y="1409350"/>
            <a:ext cx="5632027" cy="5224982"/>
          </a:xfrm>
          <a:prstGeom prst="rect">
            <a:avLst/>
          </a:prstGeom>
        </p:spPr>
      </p:pic>
    </p:spTree>
    <p:extLst>
      <p:ext uri="{BB962C8B-B14F-4D97-AF65-F5344CB8AC3E}">
        <p14:creationId xmlns:p14="http://schemas.microsoft.com/office/powerpoint/2010/main" val="27004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fontScale="90000"/>
          </a:bodyPr>
          <a:lstStyle/>
          <a:p>
            <a:r>
              <a:rPr lang="en-US" dirty="0"/>
              <a:t>Split images to Train, validation and blind sets</a:t>
            </a:r>
          </a:p>
        </p:txBody>
      </p:sp>
      <p:sp>
        <p:nvSpPr>
          <p:cNvPr id="4" name="TextBox 3">
            <a:extLst>
              <a:ext uri="{FF2B5EF4-FFF2-40B4-BE49-F238E27FC236}">
                <a16:creationId xmlns:a16="http://schemas.microsoft.com/office/drawing/2014/main" id="{2BD74291-836C-4E5E-8401-A38FF2082116}"/>
              </a:ext>
            </a:extLst>
          </p:cNvPr>
          <p:cNvSpPr txBox="1"/>
          <p:nvPr/>
        </p:nvSpPr>
        <p:spPr>
          <a:xfrm>
            <a:off x="6418503" y="1467994"/>
            <a:ext cx="4956969" cy="1477328"/>
          </a:xfrm>
          <a:prstGeom prst="rect">
            <a:avLst/>
          </a:prstGeom>
          <a:noFill/>
        </p:spPr>
        <p:txBody>
          <a:bodyPr wrap="square" rtlCol="0">
            <a:spAutoFit/>
          </a:bodyPr>
          <a:lstStyle/>
          <a:p>
            <a:r>
              <a:rPr lang="en-US" dirty="0"/>
              <a:t>I copied files to 3 folders, Train, test and split, as I wasn’t sure if there is a function to process train and split in CNN and for images. Later on I found out I might be able to do it in the fit model process. I will try it next time. </a:t>
            </a:r>
          </a:p>
        </p:txBody>
      </p:sp>
      <p:grpSp>
        <p:nvGrpSpPr>
          <p:cNvPr id="7" name="Group 6">
            <a:extLst>
              <a:ext uri="{FF2B5EF4-FFF2-40B4-BE49-F238E27FC236}">
                <a16:creationId xmlns:a16="http://schemas.microsoft.com/office/drawing/2014/main" id="{551C7747-5496-4FCA-840F-36FC51A3B206}"/>
              </a:ext>
            </a:extLst>
          </p:cNvPr>
          <p:cNvGrpSpPr/>
          <p:nvPr/>
        </p:nvGrpSpPr>
        <p:grpSpPr>
          <a:xfrm>
            <a:off x="6418503" y="3048759"/>
            <a:ext cx="5146999" cy="362139"/>
            <a:chOff x="6587412" y="3066861"/>
            <a:chExt cx="5146999" cy="362139"/>
          </a:xfrm>
        </p:grpSpPr>
        <p:pic>
          <p:nvPicPr>
            <p:cNvPr id="5" name="Picture 4">
              <a:extLst>
                <a:ext uri="{FF2B5EF4-FFF2-40B4-BE49-F238E27FC236}">
                  <a16:creationId xmlns:a16="http://schemas.microsoft.com/office/drawing/2014/main" id="{AB818A29-7A4E-4AD3-8895-43E26E6D8925}"/>
                </a:ext>
              </a:extLst>
            </p:cNvPr>
            <p:cNvPicPr>
              <a:picLocks noChangeAspect="1"/>
            </p:cNvPicPr>
            <p:nvPr/>
          </p:nvPicPr>
          <p:blipFill>
            <a:blip r:embed="rId2"/>
            <a:stretch>
              <a:fillRect/>
            </a:stretch>
          </p:blipFill>
          <p:spPr>
            <a:xfrm>
              <a:off x="6587412" y="3066861"/>
              <a:ext cx="5146999" cy="362139"/>
            </a:xfrm>
            <a:prstGeom prst="rect">
              <a:avLst/>
            </a:prstGeom>
          </p:spPr>
        </p:pic>
        <p:sp>
          <p:nvSpPr>
            <p:cNvPr id="6" name="Rectangle 5">
              <a:extLst>
                <a:ext uri="{FF2B5EF4-FFF2-40B4-BE49-F238E27FC236}">
                  <a16:creationId xmlns:a16="http://schemas.microsoft.com/office/drawing/2014/main" id="{1E00144F-9BE6-4F49-8D16-493BBF23F0FA}"/>
                </a:ext>
              </a:extLst>
            </p:cNvPr>
            <p:cNvSpPr/>
            <p:nvPr/>
          </p:nvSpPr>
          <p:spPr>
            <a:xfrm>
              <a:off x="9269922" y="3136138"/>
              <a:ext cx="1065316" cy="1607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12D7202A-2479-46B6-AF4F-81F4A0083975}"/>
              </a:ext>
            </a:extLst>
          </p:cNvPr>
          <p:cNvSpPr txBox="1"/>
          <p:nvPr/>
        </p:nvSpPr>
        <p:spPr>
          <a:xfrm>
            <a:off x="6418503" y="3835799"/>
            <a:ext cx="4622334" cy="646331"/>
          </a:xfrm>
          <a:prstGeom prst="rect">
            <a:avLst/>
          </a:prstGeom>
          <a:noFill/>
        </p:spPr>
        <p:txBody>
          <a:bodyPr wrap="square" rtlCol="0">
            <a:spAutoFit/>
          </a:bodyPr>
          <a:lstStyle/>
          <a:p>
            <a:r>
              <a:rPr lang="en-US" dirty="0"/>
              <a:t>I now have 800 trains, 200 validation and 200 blind images for each class</a:t>
            </a:r>
          </a:p>
        </p:txBody>
      </p:sp>
      <p:pic>
        <p:nvPicPr>
          <p:cNvPr id="10" name="Picture 9">
            <a:extLst>
              <a:ext uri="{FF2B5EF4-FFF2-40B4-BE49-F238E27FC236}">
                <a16:creationId xmlns:a16="http://schemas.microsoft.com/office/drawing/2014/main" id="{053748D4-CC01-4A9A-B072-D11F9C049B8D}"/>
              </a:ext>
            </a:extLst>
          </p:cNvPr>
          <p:cNvPicPr>
            <a:picLocks noChangeAspect="1"/>
          </p:cNvPicPr>
          <p:nvPr/>
        </p:nvPicPr>
        <p:blipFill>
          <a:blip r:embed="rId3"/>
          <a:stretch>
            <a:fillRect/>
          </a:stretch>
        </p:blipFill>
        <p:spPr>
          <a:xfrm>
            <a:off x="1538530" y="1288680"/>
            <a:ext cx="4622334" cy="5378965"/>
          </a:xfrm>
          <a:prstGeom prst="rect">
            <a:avLst/>
          </a:prstGeom>
        </p:spPr>
      </p:pic>
    </p:spTree>
    <p:extLst>
      <p:ext uri="{BB962C8B-B14F-4D97-AF65-F5344CB8AC3E}">
        <p14:creationId xmlns:p14="http://schemas.microsoft.com/office/powerpoint/2010/main" val="2299752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fontScale="90000"/>
          </a:bodyPr>
          <a:lstStyle/>
          <a:p>
            <a:r>
              <a:rPr lang="en-US" dirty="0"/>
              <a:t>Convolutional neural network model building</a:t>
            </a:r>
          </a:p>
        </p:txBody>
      </p:sp>
      <p:sp>
        <p:nvSpPr>
          <p:cNvPr id="29" name="TextBox 28">
            <a:extLst>
              <a:ext uri="{FF2B5EF4-FFF2-40B4-BE49-F238E27FC236}">
                <a16:creationId xmlns:a16="http://schemas.microsoft.com/office/drawing/2014/main" id="{70CC8302-76AE-4869-8AAF-3195EDD10D63}"/>
              </a:ext>
            </a:extLst>
          </p:cNvPr>
          <p:cNvSpPr txBox="1"/>
          <p:nvPr/>
        </p:nvSpPr>
        <p:spPr>
          <a:xfrm>
            <a:off x="1862235" y="6054817"/>
            <a:ext cx="3670818" cy="369332"/>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hlinkClick r:id="rId2"/>
              </a:rPr>
              <a:t>Playground.tensorflow.org</a:t>
            </a:r>
            <a:endParaRPr lang="en-US" dirty="0"/>
          </a:p>
        </p:txBody>
      </p:sp>
      <p:pic>
        <p:nvPicPr>
          <p:cNvPr id="30" name="Picture 29">
            <a:extLst>
              <a:ext uri="{FF2B5EF4-FFF2-40B4-BE49-F238E27FC236}">
                <a16:creationId xmlns:a16="http://schemas.microsoft.com/office/drawing/2014/main" id="{A57A8E72-C13F-475C-969D-085ABADEE09A}"/>
              </a:ext>
            </a:extLst>
          </p:cNvPr>
          <p:cNvPicPr>
            <a:picLocks noChangeAspect="1"/>
          </p:cNvPicPr>
          <p:nvPr/>
        </p:nvPicPr>
        <p:blipFill>
          <a:blip r:embed="rId3"/>
          <a:stretch>
            <a:fillRect/>
          </a:stretch>
        </p:blipFill>
        <p:spPr>
          <a:xfrm>
            <a:off x="1862235" y="1335835"/>
            <a:ext cx="8674216" cy="4557416"/>
          </a:xfrm>
          <a:prstGeom prst="rect">
            <a:avLst/>
          </a:prstGeom>
        </p:spPr>
      </p:pic>
    </p:spTree>
    <p:extLst>
      <p:ext uri="{BB962C8B-B14F-4D97-AF65-F5344CB8AC3E}">
        <p14:creationId xmlns:p14="http://schemas.microsoft.com/office/powerpoint/2010/main" val="2287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fontScale="90000"/>
          </a:bodyPr>
          <a:lstStyle/>
          <a:p>
            <a:r>
              <a:rPr lang="en-US" dirty="0"/>
              <a:t>Convolutional neural network model building</a:t>
            </a:r>
          </a:p>
        </p:txBody>
      </p:sp>
      <p:pic>
        <p:nvPicPr>
          <p:cNvPr id="6" name="Picture 5">
            <a:extLst>
              <a:ext uri="{FF2B5EF4-FFF2-40B4-BE49-F238E27FC236}">
                <a16:creationId xmlns:a16="http://schemas.microsoft.com/office/drawing/2014/main" id="{71881ABB-60B2-4991-81BD-9FABBD6A0A39}"/>
              </a:ext>
            </a:extLst>
          </p:cNvPr>
          <p:cNvPicPr>
            <a:picLocks noChangeAspect="1"/>
          </p:cNvPicPr>
          <p:nvPr/>
        </p:nvPicPr>
        <p:blipFill>
          <a:blip r:embed="rId2"/>
          <a:stretch>
            <a:fillRect/>
          </a:stretch>
        </p:blipFill>
        <p:spPr>
          <a:xfrm>
            <a:off x="1362269" y="1309254"/>
            <a:ext cx="4982823" cy="5343471"/>
          </a:xfrm>
          <a:prstGeom prst="rect">
            <a:avLst/>
          </a:prstGeom>
        </p:spPr>
      </p:pic>
      <p:sp>
        <p:nvSpPr>
          <p:cNvPr id="7" name="TextBox 6">
            <a:extLst>
              <a:ext uri="{FF2B5EF4-FFF2-40B4-BE49-F238E27FC236}">
                <a16:creationId xmlns:a16="http://schemas.microsoft.com/office/drawing/2014/main" id="{748F73D3-D545-4E17-814E-330B40C2475D}"/>
              </a:ext>
            </a:extLst>
          </p:cNvPr>
          <p:cNvSpPr txBox="1"/>
          <p:nvPr/>
        </p:nvSpPr>
        <p:spPr>
          <a:xfrm>
            <a:off x="6726474" y="1514668"/>
            <a:ext cx="4348065" cy="4247317"/>
          </a:xfrm>
          <a:prstGeom prst="rect">
            <a:avLst/>
          </a:prstGeom>
          <a:noFill/>
        </p:spPr>
        <p:txBody>
          <a:bodyPr wrap="square" rtlCol="0">
            <a:spAutoFit/>
          </a:bodyPr>
          <a:lstStyle/>
          <a:p>
            <a:r>
              <a:rPr lang="en-US" dirty="0"/>
              <a:t>First, we review the default structure of VGG16. There are total 5 block, 13 convolutional layers along with </a:t>
            </a:r>
            <a:r>
              <a:rPr lang="en-US" dirty="0" err="1"/>
              <a:t>MaxPooling</a:t>
            </a:r>
            <a:r>
              <a:rPr lang="en-US" dirty="0"/>
              <a:t> downsize the output following by 3 dense layers predict1000 classes.</a:t>
            </a:r>
          </a:p>
          <a:p>
            <a:endParaRPr lang="en-US" dirty="0"/>
          </a:p>
          <a:p>
            <a:r>
              <a:rPr lang="en-US" dirty="0"/>
              <a:t>Since I only have 32 classes to predict so I will drop the last 3 dense layer and feed my own layers to predict the plan. Also, compare to real world problem, 800 images per class is considered a small dataset, therefore I will leverage first 3 block as feature extractor and only update the weight on the last 2 block. </a:t>
            </a:r>
          </a:p>
          <a:p>
            <a:endParaRPr lang="en-US" dirty="0"/>
          </a:p>
        </p:txBody>
      </p:sp>
    </p:spTree>
    <p:extLst>
      <p:ext uri="{BB962C8B-B14F-4D97-AF65-F5344CB8AC3E}">
        <p14:creationId xmlns:p14="http://schemas.microsoft.com/office/powerpoint/2010/main" val="225793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fontScale="90000"/>
          </a:bodyPr>
          <a:lstStyle/>
          <a:p>
            <a:r>
              <a:rPr lang="en-US" dirty="0"/>
              <a:t>Convolutional neural network model building</a:t>
            </a:r>
          </a:p>
        </p:txBody>
      </p:sp>
      <p:pic>
        <p:nvPicPr>
          <p:cNvPr id="4" name="Picture 3">
            <a:extLst>
              <a:ext uri="{FF2B5EF4-FFF2-40B4-BE49-F238E27FC236}">
                <a16:creationId xmlns:a16="http://schemas.microsoft.com/office/drawing/2014/main" id="{471F15F2-AB1D-4803-92A1-D10E223D30B2}"/>
              </a:ext>
            </a:extLst>
          </p:cNvPr>
          <p:cNvPicPr>
            <a:picLocks noChangeAspect="1"/>
          </p:cNvPicPr>
          <p:nvPr/>
        </p:nvPicPr>
        <p:blipFill>
          <a:blip r:embed="rId2"/>
          <a:stretch>
            <a:fillRect/>
          </a:stretch>
        </p:blipFill>
        <p:spPr>
          <a:xfrm>
            <a:off x="675095" y="1870744"/>
            <a:ext cx="5732168" cy="4530055"/>
          </a:xfrm>
          <a:prstGeom prst="rect">
            <a:avLst/>
          </a:prstGeom>
        </p:spPr>
      </p:pic>
      <p:pic>
        <p:nvPicPr>
          <p:cNvPr id="5" name="Picture 4">
            <a:extLst>
              <a:ext uri="{FF2B5EF4-FFF2-40B4-BE49-F238E27FC236}">
                <a16:creationId xmlns:a16="http://schemas.microsoft.com/office/drawing/2014/main" id="{D679B01F-06FA-40A4-B33F-FA150EB33838}"/>
              </a:ext>
            </a:extLst>
          </p:cNvPr>
          <p:cNvPicPr>
            <a:picLocks noChangeAspect="1"/>
          </p:cNvPicPr>
          <p:nvPr/>
        </p:nvPicPr>
        <p:blipFill>
          <a:blip r:embed="rId3"/>
          <a:stretch>
            <a:fillRect/>
          </a:stretch>
        </p:blipFill>
        <p:spPr>
          <a:xfrm>
            <a:off x="6877476" y="1870745"/>
            <a:ext cx="4313438" cy="4437776"/>
          </a:xfrm>
          <a:prstGeom prst="rect">
            <a:avLst/>
          </a:prstGeom>
        </p:spPr>
      </p:pic>
      <p:sp>
        <p:nvSpPr>
          <p:cNvPr id="8" name="Rectangle 7">
            <a:extLst>
              <a:ext uri="{FF2B5EF4-FFF2-40B4-BE49-F238E27FC236}">
                <a16:creationId xmlns:a16="http://schemas.microsoft.com/office/drawing/2014/main" id="{97D85408-E307-4CF9-869B-AF46FD06CB8F}"/>
              </a:ext>
            </a:extLst>
          </p:cNvPr>
          <p:cNvSpPr/>
          <p:nvPr/>
        </p:nvSpPr>
        <p:spPr>
          <a:xfrm>
            <a:off x="1677798" y="3286388"/>
            <a:ext cx="822121" cy="142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2173E-5D66-409B-90BE-DD9CD93A5F79}"/>
              </a:ext>
            </a:extLst>
          </p:cNvPr>
          <p:cNvSpPr/>
          <p:nvPr/>
        </p:nvSpPr>
        <p:spPr>
          <a:xfrm>
            <a:off x="7308209" y="4462245"/>
            <a:ext cx="3672980" cy="1777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CDBB8D3-2EB3-4CDA-A850-62A2B250BEF7}"/>
              </a:ext>
            </a:extLst>
          </p:cNvPr>
          <p:cNvSpPr txBox="1"/>
          <p:nvPr/>
        </p:nvSpPr>
        <p:spPr>
          <a:xfrm>
            <a:off x="4706224" y="3286388"/>
            <a:ext cx="721453" cy="369332"/>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AA624877-C492-4E21-BD34-5280EA21727E}"/>
              </a:ext>
            </a:extLst>
          </p:cNvPr>
          <p:cNvSpPr txBox="1"/>
          <p:nvPr/>
        </p:nvSpPr>
        <p:spPr>
          <a:xfrm>
            <a:off x="675095" y="1409133"/>
            <a:ext cx="4999839" cy="369332"/>
          </a:xfrm>
          <a:prstGeom prst="rect">
            <a:avLst/>
          </a:prstGeom>
          <a:noFill/>
        </p:spPr>
        <p:txBody>
          <a:bodyPr wrap="square" rtlCol="0">
            <a:spAutoFit/>
          </a:bodyPr>
          <a:lstStyle/>
          <a:p>
            <a:r>
              <a:rPr lang="en-US" dirty="0"/>
              <a:t>Drop dense layers and freeze first 3 blocks.</a:t>
            </a:r>
          </a:p>
        </p:txBody>
      </p:sp>
      <p:sp>
        <p:nvSpPr>
          <p:cNvPr id="14" name="Rectangle 13">
            <a:extLst>
              <a:ext uri="{FF2B5EF4-FFF2-40B4-BE49-F238E27FC236}">
                <a16:creationId xmlns:a16="http://schemas.microsoft.com/office/drawing/2014/main" id="{3D11F96A-A33D-4D35-B145-55840C2415EE}"/>
              </a:ext>
            </a:extLst>
          </p:cNvPr>
          <p:cNvSpPr/>
          <p:nvPr/>
        </p:nvSpPr>
        <p:spPr>
          <a:xfrm>
            <a:off x="855677" y="4135771"/>
            <a:ext cx="1736521" cy="142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23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fontScale="90000"/>
          </a:bodyPr>
          <a:lstStyle/>
          <a:p>
            <a:r>
              <a:rPr lang="en-US" dirty="0"/>
              <a:t>Convolutional neural network model building</a:t>
            </a:r>
          </a:p>
        </p:txBody>
      </p:sp>
      <p:sp>
        <p:nvSpPr>
          <p:cNvPr id="12" name="TextBox 11">
            <a:extLst>
              <a:ext uri="{FF2B5EF4-FFF2-40B4-BE49-F238E27FC236}">
                <a16:creationId xmlns:a16="http://schemas.microsoft.com/office/drawing/2014/main" id="{2CDBB8D3-2EB3-4CDA-A850-62A2B250BEF7}"/>
              </a:ext>
            </a:extLst>
          </p:cNvPr>
          <p:cNvSpPr txBox="1"/>
          <p:nvPr/>
        </p:nvSpPr>
        <p:spPr>
          <a:xfrm>
            <a:off x="4706224" y="3286388"/>
            <a:ext cx="721453" cy="369332"/>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9E57129A-A71F-492C-8276-6F7A3081879B}"/>
              </a:ext>
            </a:extLst>
          </p:cNvPr>
          <p:cNvPicPr>
            <a:picLocks noChangeAspect="1"/>
          </p:cNvPicPr>
          <p:nvPr/>
        </p:nvPicPr>
        <p:blipFill>
          <a:blip r:embed="rId2"/>
          <a:stretch>
            <a:fillRect/>
          </a:stretch>
        </p:blipFill>
        <p:spPr>
          <a:xfrm>
            <a:off x="784133" y="1577525"/>
            <a:ext cx="7034920" cy="2876550"/>
          </a:xfrm>
          <a:prstGeom prst="rect">
            <a:avLst/>
          </a:prstGeom>
        </p:spPr>
      </p:pic>
      <p:sp>
        <p:nvSpPr>
          <p:cNvPr id="6" name="TextBox 5">
            <a:extLst>
              <a:ext uri="{FF2B5EF4-FFF2-40B4-BE49-F238E27FC236}">
                <a16:creationId xmlns:a16="http://schemas.microsoft.com/office/drawing/2014/main" id="{374E633C-C3C6-4594-93D6-BBDABF332BE7}"/>
              </a:ext>
            </a:extLst>
          </p:cNvPr>
          <p:cNvSpPr txBox="1"/>
          <p:nvPr/>
        </p:nvSpPr>
        <p:spPr>
          <a:xfrm>
            <a:off x="7959012" y="1446139"/>
            <a:ext cx="3676262" cy="4801314"/>
          </a:xfrm>
          <a:prstGeom prst="rect">
            <a:avLst/>
          </a:prstGeom>
          <a:noFill/>
        </p:spPr>
        <p:txBody>
          <a:bodyPr wrap="square" rtlCol="0">
            <a:spAutoFit/>
          </a:bodyPr>
          <a:lstStyle/>
          <a:p>
            <a:r>
              <a:rPr lang="en-US" dirty="0"/>
              <a:t>As VGG16 is a deep learning API not a sequential function, so we need to feed VGG16  model we create to sequential model.</a:t>
            </a:r>
          </a:p>
          <a:p>
            <a:endParaRPr lang="en-US" dirty="0"/>
          </a:p>
          <a:p>
            <a:r>
              <a:rPr lang="en-US" dirty="0"/>
              <a:t>For the first 2 dense layer, I used “</a:t>
            </a:r>
            <a:r>
              <a:rPr lang="en-US" dirty="0" err="1"/>
              <a:t>relu</a:t>
            </a:r>
            <a:r>
              <a:rPr lang="en-US" dirty="0"/>
              <a:t>” activation as Sigmoid transform data between 0 to 1 and tanh convert data between -1 to 1. They both have limited sensitivity and might create vanishing gradient problem.</a:t>
            </a:r>
          </a:p>
          <a:p>
            <a:endParaRPr lang="en-US" dirty="0"/>
          </a:p>
          <a:p>
            <a:r>
              <a:rPr lang="en-US" dirty="0"/>
              <a:t>The reason of using SoftMax as the last prediction layer is because it is generate used in CNN last layers. It can take multiple variables and output a probability distribution</a:t>
            </a:r>
          </a:p>
        </p:txBody>
      </p:sp>
      <p:pic>
        <p:nvPicPr>
          <p:cNvPr id="7" name="Picture 6">
            <a:extLst>
              <a:ext uri="{FF2B5EF4-FFF2-40B4-BE49-F238E27FC236}">
                <a16:creationId xmlns:a16="http://schemas.microsoft.com/office/drawing/2014/main" id="{5D8E43A2-BDF2-46B8-8A9B-D3353F3A16C8}"/>
              </a:ext>
            </a:extLst>
          </p:cNvPr>
          <p:cNvPicPr>
            <a:picLocks noChangeAspect="1"/>
          </p:cNvPicPr>
          <p:nvPr/>
        </p:nvPicPr>
        <p:blipFill>
          <a:blip r:embed="rId3"/>
          <a:stretch>
            <a:fillRect/>
          </a:stretch>
        </p:blipFill>
        <p:spPr>
          <a:xfrm>
            <a:off x="4609684" y="4622250"/>
            <a:ext cx="2248497" cy="2083818"/>
          </a:xfrm>
          <a:prstGeom prst="rect">
            <a:avLst/>
          </a:prstGeom>
        </p:spPr>
      </p:pic>
      <p:grpSp>
        <p:nvGrpSpPr>
          <p:cNvPr id="14" name="Group 13">
            <a:extLst>
              <a:ext uri="{FF2B5EF4-FFF2-40B4-BE49-F238E27FC236}">
                <a16:creationId xmlns:a16="http://schemas.microsoft.com/office/drawing/2014/main" id="{194A46EA-9CF2-408D-B1C0-4FF7F98D7BD4}"/>
              </a:ext>
            </a:extLst>
          </p:cNvPr>
          <p:cNvGrpSpPr/>
          <p:nvPr/>
        </p:nvGrpSpPr>
        <p:grpSpPr>
          <a:xfrm>
            <a:off x="784133" y="3846796"/>
            <a:ext cx="3264354" cy="1690327"/>
            <a:chOff x="784133" y="3846796"/>
            <a:chExt cx="3264354" cy="1690327"/>
          </a:xfrm>
        </p:grpSpPr>
        <p:pic>
          <p:nvPicPr>
            <p:cNvPr id="9" name="Picture 8">
              <a:extLst>
                <a:ext uri="{FF2B5EF4-FFF2-40B4-BE49-F238E27FC236}">
                  <a16:creationId xmlns:a16="http://schemas.microsoft.com/office/drawing/2014/main" id="{67A3F8E2-D0E8-40BB-9148-CE20C28DE071}"/>
                </a:ext>
              </a:extLst>
            </p:cNvPr>
            <p:cNvPicPr>
              <a:picLocks noChangeAspect="1"/>
            </p:cNvPicPr>
            <p:nvPr/>
          </p:nvPicPr>
          <p:blipFill>
            <a:blip r:embed="rId4"/>
            <a:stretch>
              <a:fillRect/>
            </a:stretch>
          </p:blipFill>
          <p:spPr>
            <a:xfrm>
              <a:off x="784133" y="4852502"/>
              <a:ext cx="3264354" cy="684621"/>
            </a:xfrm>
            <a:prstGeom prst="rect">
              <a:avLst/>
            </a:prstGeom>
          </p:spPr>
        </p:pic>
        <p:cxnSp>
          <p:nvCxnSpPr>
            <p:cNvPr id="13" name="Straight Connector 12">
              <a:extLst>
                <a:ext uri="{FF2B5EF4-FFF2-40B4-BE49-F238E27FC236}">
                  <a16:creationId xmlns:a16="http://schemas.microsoft.com/office/drawing/2014/main" id="{C8C59724-077E-404F-9BED-B73A0479A121}"/>
                </a:ext>
              </a:extLst>
            </p:cNvPr>
            <p:cNvCxnSpPr/>
            <p:nvPr/>
          </p:nvCxnSpPr>
          <p:spPr>
            <a:xfrm flipH="1">
              <a:off x="3191069" y="3846796"/>
              <a:ext cx="317784" cy="102378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8882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Data augmentation</a:t>
            </a:r>
          </a:p>
        </p:txBody>
      </p:sp>
      <p:sp>
        <p:nvSpPr>
          <p:cNvPr id="12" name="TextBox 11">
            <a:extLst>
              <a:ext uri="{FF2B5EF4-FFF2-40B4-BE49-F238E27FC236}">
                <a16:creationId xmlns:a16="http://schemas.microsoft.com/office/drawing/2014/main" id="{2CDBB8D3-2EB3-4CDA-A850-62A2B250BEF7}"/>
              </a:ext>
            </a:extLst>
          </p:cNvPr>
          <p:cNvSpPr txBox="1"/>
          <p:nvPr/>
        </p:nvSpPr>
        <p:spPr>
          <a:xfrm>
            <a:off x="4706224" y="3286388"/>
            <a:ext cx="721453"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E5A2F76E-DBF4-4138-B834-33B4F7970206}"/>
              </a:ext>
            </a:extLst>
          </p:cNvPr>
          <p:cNvSpPr txBox="1"/>
          <p:nvPr/>
        </p:nvSpPr>
        <p:spPr>
          <a:xfrm>
            <a:off x="8028265" y="1736521"/>
            <a:ext cx="3722264" cy="3693319"/>
          </a:xfrm>
          <a:prstGeom prst="rect">
            <a:avLst/>
          </a:prstGeom>
          <a:noFill/>
        </p:spPr>
        <p:txBody>
          <a:bodyPr wrap="square" rtlCol="0">
            <a:spAutoFit/>
          </a:bodyPr>
          <a:lstStyle/>
          <a:p>
            <a:r>
              <a:rPr lang="en-US" dirty="0"/>
              <a:t>In the </a:t>
            </a:r>
            <a:r>
              <a:rPr lang="en-US" dirty="0" err="1"/>
              <a:t>ImageDataGenerator</a:t>
            </a:r>
            <a:r>
              <a:rPr lang="en-US" dirty="0"/>
              <a:t>, I transformed the pixel to the range 0 to 1 and zoon/rotate images.</a:t>
            </a:r>
          </a:p>
          <a:p>
            <a:endParaRPr lang="en-US" dirty="0"/>
          </a:p>
          <a:p>
            <a:r>
              <a:rPr lang="en-US" dirty="0"/>
              <a:t>In the </a:t>
            </a:r>
            <a:r>
              <a:rPr lang="en-US" dirty="0" err="1"/>
              <a:t>flow_from_directory</a:t>
            </a:r>
            <a:r>
              <a:rPr lang="en-US" dirty="0"/>
              <a:t> function, it reads the images from the folders and generate batches of augmented data. (shape, labels)</a:t>
            </a:r>
          </a:p>
          <a:p>
            <a:endParaRPr lang="en-US" dirty="0"/>
          </a:p>
          <a:p>
            <a:r>
              <a:rPr lang="en-US" dirty="0"/>
              <a:t>For the batch size, I set 10 for train and 5 for validation as I am using my CPU computer. If I changed it to bigger batch size…..</a:t>
            </a:r>
          </a:p>
        </p:txBody>
      </p:sp>
      <p:pic>
        <p:nvPicPr>
          <p:cNvPr id="7" name="Picture 6">
            <a:extLst>
              <a:ext uri="{FF2B5EF4-FFF2-40B4-BE49-F238E27FC236}">
                <a16:creationId xmlns:a16="http://schemas.microsoft.com/office/drawing/2014/main" id="{88810FAD-B65D-4096-A630-C7DA5DB40F0E}"/>
              </a:ext>
            </a:extLst>
          </p:cNvPr>
          <p:cNvPicPr>
            <a:picLocks noChangeAspect="1"/>
          </p:cNvPicPr>
          <p:nvPr/>
        </p:nvPicPr>
        <p:blipFill>
          <a:blip r:embed="rId2"/>
          <a:stretch>
            <a:fillRect/>
          </a:stretch>
        </p:blipFill>
        <p:spPr>
          <a:xfrm>
            <a:off x="338834" y="1583146"/>
            <a:ext cx="7312491" cy="4000067"/>
          </a:xfrm>
          <a:prstGeom prst="rect">
            <a:avLst/>
          </a:prstGeom>
        </p:spPr>
      </p:pic>
      <p:pic>
        <p:nvPicPr>
          <p:cNvPr id="8" name="Picture 7">
            <a:extLst>
              <a:ext uri="{FF2B5EF4-FFF2-40B4-BE49-F238E27FC236}">
                <a16:creationId xmlns:a16="http://schemas.microsoft.com/office/drawing/2014/main" id="{143990FB-615C-40F0-9209-0793277052A9}"/>
              </a:ext>
            </a:extLst>
          </p:cNvPr>
          <p:cNvPicPr>
            <a:picLocks noChangeAspect="1"/>
          </p:cNvPicPr>
          <p:nvPr/>
        </p:nvPicPr>
        <p:blipFill>
          <a:blip r:embed="rId3"/>
          <a:stretch>
            <a:fillRect/>
          </a:stretch>
        </p:blipFill>
        <p:spPr>
          <a:xfrm>
            <a:off x="3660341" y="5689709"/>
            <a:ext cx="8248650" cy="857250"/>
          </a:xfrm>
          <a:prstGeom prst="rect">
            <a:avLst/>
          </a:prstGeom>
        </p:spPr>
      </p:pic>
      <p:sp>
        <p:nvSpPr>
          <p:cNvPr id="3" name="Rectangle 2">
            <a:extLst>
              <a:ext uri="{FF2B5EF4-FFF2-40B4-BE49-F238E27FC236}">
                <a16:creationId xmlns:a16="http://schemas.microsoft.com/office/drawing/2014/main" id="{EF4CB4C0-BA54-4439-BE8B-1EC624363CC2}"/>
              </a:ext>
            </a:extLst>
          </p:cNvPr>
          <p:cNvSpPr/>
          <p:nvPr/>
        </p:nvSpPr>
        <p:spPr>
          <a:xfrm>
            <a:off x="6550090" y="6118334"/>
            <a:ext cx="2612571" cy="2544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Skeleton">
            <a:extLst>
              <a:ext uri="{FF2B5EF4-FFF2-40B4-BE49-F238E27FC236}">
                <a16:creationId xmlns:a16="http://schemas.microsoft.com/office/drawing/2014/main" id="{C20C3B80-5CC1-4F05-B08E-F74FD5CE4C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3357277">
            <a:off x="9120926" y="6094681"/>
            <a:ext cx="556253" cy="556253"/>
          </a:xfrm>
          <a:prstGeom prst="rect">
            <a:avLst/>
          </a:prstGeom>
        </p:spPr>
      </p:pic>
    </p:spTree>
    <p:extLst>
      <p:ext uri="{BB962C8B-B14F-4D97-AF65-F5344CB8AC3E}">
        <p14:creationId xmlns:p14="http://schemas.microsoft.com/office/powerpoint/2010/main" val="2394351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Train the model</a:t>
            </a:r>
          </a:p>
        </p:txBody>
      </p:sp>
      <p:sp>
        <p:nvSpPr>
          <p:cNvPr id="12" name="TextBox 11">
            <a:extLst>
              <a:ext uri="{FF2B5EF4-FFF2-40B4-BE49-F238E27FC236}">
                <a16:creationId xmlns:a16="http://schemas.microsoft.com/office/drawing/2014/main" id="{2CDBB8D3-2EB3-4CDA-A850-62A2B250BEF7}"/>
              </a:ext>
            </a:extLst>
          </p:cNvPr>
          <p:cNvSpPr txBox="1"/>
          <p:nvPr/>
        </p:nvSpPr>
        <p:spPr>
          <a:xfrm>
            <a:off x="4706224" y="3286388"/>
            <a:ext cx="721453" cy="369332"/>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D0DB7394-9C0F-4F01-A40F-D0CD01519E4D}"/>
              </a:ext>
            </a:extLst>
          </p:cNvPr>
          <p:cNvPicPr>
            <a:picLocks noChangeAspect="1"/>
          </p:cNvPicPr>
          <p:nvPr/>
        </p:nvPicPr>
        <p:blipFill>
          <a:blip r:embed="rId2"/>
          <a:stretch>
            <a:fillRect/>
          </a:stretch>
        </p:blipFill>
        <p:spPr>
          <a:xfrm>
            <a:off x="1947250" y="1593295"/>
            <a:ext cx="7743825" cy="981075"/>
          </a:xfrm>
          <a:prstGeom prst="rect">
            <a:avLst/>
          </a:prstGeom>
        </p:spPr>
      </p:pic>
      <p:sp>
        <p:nvSpPr>
          <p:cNvPr id="5" name="TextBox 4">
            <a:extLst>
              <a:ext uri="{FF2B5EF4-FFF2-40B4-BE49-F238E27FC236}">
                <a16:creationId xmlns:a16="http://schemas.microsoft.com/office/drawing/2014/main" id="{848D2298-5378-4BDB-8630-469EE16AB022}"/>
              </a:ext>
            </a:extLst>
          </p:cNvPr>
          <p:cNvSpPr txBox="1"/>
          <p:nvPr/>
        </p:nvSpPr>
        <p:spPr>
          <a:xfrm>
            <a:off x="2374085" y="2824723"/>
            <a:ext cx="7113864" cy="923330"/>
          </a:xfrm>
          <a:prstGeom prst="rect">
            <a:avLst/>
          </a:prstGeom>
          <a:noFill/>
        </p:spPr>
        <p:txBody>
          <a:bodyPr wrap="square" rtlCol="0">
            <a:spAutoFit/>
          </a:bodyPr>
          <a:lstStyle/>
          <a:p>
            <a:r>
              <a:rPr lang="en-US" dirty="0" err="1"/>
              <a:t>Step_per_epoch</a:t>
            </a:r>
            <a:r>
              <a:rPr lang="en-US" dirty="0"/>
              <a:t>  means how many steps it need to run for each epoch for all images. For instance, I have total 25,600 train images so 256 images are passed in one mini batch and 100 steps are required for 1 epoch </a:t>
            </a:r>
          </a:p>
        </p:txBody>
      </p:sp>
      <p:pic>
        <p:nvPicPr>
          <p:cNvPr id="8" name="Picture 7">
            <a:extLst>
              <a:ext uri="{FF2B5EF4-FFF2-40B4-BE49-F238E27FC236}">
                <a16:creationId xmlns:a16="http://schemas.microsoft.com/office/drawing/2014/main" id="{7B826AF1-0486-4DB7-B2A4-E9AE0FCF71F3}"/>
              </a:ext>
            </a:extLst>
          </p:cNvPr>
          <p:cNvPicPr>
            <a:picLocks noChangeAspect="1"/>
          </p:cNvPicPr>
          <p:nvPr/>
        </p:nvPicPr>
        <p:blipFill>
          <a:blip r:embed="rId3"/>
          <a:stretch>
            <a:fillRect/>
          </a:stretch>
        </p:blipFill>
        <p:spPr>
          <a:xfrm>
            <a:off x="2016242" y="3853168"/>
            <a:ext cx="7829550" cy="2171700"/>
          </a:xfrm>
          <a:prstGeom prst="rect">
            <a:avLst/>
          </a:prstGeom>
        </p:spPr>
      </p:pic>
    </p:spTree>
    <p:extLst>
      <p:ext uri="{BB962C8B-B14F-4D97-AF65-F5344CB8AC3E}">
        <p14:creationId xmlns:p14="http://schemas.microsoft.com/office/powerpoint/2010/main" val="3125980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result</a:t>
            </a:r>
          </a:p>
        </p:txBody>
      </p:sp>
      <p:sp>
        <p:nvSpPr>
          <p:cNvPr id="12" name="TextBox 11">
            <a:extLst>
              <a:ext uri="{FF2B5EF4-FFF2-40B4-BE49-F238E27FC236}">
                <a16:creationId xmlns:a16="http://schemas.microsoft.com/office/drawing/2014/main" id="{2CDBB8D3-2EB3-4CDA-A850-62A2B250BEF7}"/>
              </a:ext>
            </a:extLst>
          </p:cNvPr>
          <p:cNvSpPr txBox="1"/>
          <p:nvPr/>
        </p:nvSpPr>
        <p:spPr>
          <a:xfrm>
            <a:off x="4706224" y="3286388"/>
            <a:ext cx="721453" cy="369332"/>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F8D12F79-88DD-4885-9C9E-7D2B8F488409}"/>
              </a:ext>
            </a:extLst>
          </p:cNvPr>
          <p:cNvPicPr>
            <a:picLocks noChangeAspect="1"/>
          </p:cNvPicPr>
          <p:nvPr/>
        </p:nvPicPr>
        <p:blipFill>
          <a:blip r:embed="rId2"/>
          <a:stretch>
            <a:fillRect/>
          </a:stretch>
        </p:blipFill>
        <p:spPr>
          <a:xfrm>
            <a:off x="6052344" y="1342671"/>
            <a:ext cx="4554436" cy="1639300"/>
          </a:xfrm>
          <a:prstGeom prst="rect">
            <a:avLst/>
          </a:prstGeom>
        </p:spPr>
      </p:pic>
      <p:pic>
        <p:nvPicPr>
          <p:cNvPr id="6" name="Picture 5">
            <a:extLst>
              <a:ext uri="{FF2B5EF4-FFF2-40B4-BE49-F238E27FC236}">
                <a16:creationId xmlns:a16="http://schemas.microsoft.com/office/drawing/2014/main" id="{855CA221-288B-4EB3-9E7E-7CC170EA666A}"/>
              </a:ext>
            </a:extLst>
          </p:cNvPr>
          <p:cNvPicPr>
            <a:picLocks noChangeAspect="1"/>
          </p:cNvPicPr>
          <p:nvPr/>
        </p:nvPicPr>
        <p:blipFill>
          <a:blip r:embed="rId3"/>
          <a:stretch>
            <a:fillRect/>
          </a:stretch>
        </p:blipFill>
        <p:spPr>
          <a:xfrm>
            <a:off x="1083756" y="1342671"/>
            <a:ext cx="4505243" cy="2522434"/>
          </a:xfrm>
          <a:prstGeom prst="rect">
            <a:avLst/>
          </a:prstGeom>
        </p:spPr>
      </p:pic>
      <p:pic>
        <p:nvPicPr>
          <p:cNvPr id="7" name="Picture 6">
            <a:extLst>
              <a:ext uri="{FF2B5EF4-FFF2-40B4-BE49-F238E27FC236}">
                <a16:creationId xmlns:a16="http://schemas.microsoft.com/office/drawing/2014/main" id="{931DD54F-7AE1-48EA-BDA9-9690D50706A2}"/>
              </a:ext>
            </a:extLst>
          </p:cNvPr>
          <p:cNvPicPr>
            <a:picLocks noChangeAspect="1"/>
          </p:cNvPicPr>
          <p:nvPr/>
        </p:nvPicPr>
        <p:blipFill>
          <a:blip r:embed="rId4"/>
          <a:stretch>
            <a:fillRect/>
          </a:stretch>
        </p:blipFill>
        <p:spPr>
          <a:xfrm>
            <a:off x="1083756" y="4018643"/>
            <a:ext cx="4505243" cy="2522434"/>
          </a:xfrm>
          <a:prstGeom prst="rect">
            <a:avLst/>
          </a:prstGeom>
        </p:spPr>
      </p:pic>
      <p:sp>
        <p:nvSpPr>
          <p:cNvPr id="9" name="TextBox 8">
            <a:extLst>
              <a:ext uri="{FF2B5EF4-FFF2-40B4-BE49-F238E27FC236}">
                <a16:creationId xmlns:a16="http://schemas.microsoft.com/office/drawing/2014/main" id="{819D7666-ABED-457C-9F64-D731D60EB137}"/>
              </a:ext>
            </a:extLst>
          </p:cNvPr>
          <p:cNvSpPr txBox="1"/>
          <p:nvPr/>
        </p:nvSpPr>
        <p:spPr>
          <a:xfrm>
            <a:off x="6242974" y="3279979"/>
            <a:ext cx="4791334" cy="2585323"/>
          </a:xfrm>
          <a:prstGeom prst="rect">
            <a:avLst/>
          </a:prstGeom>
          <a:noFill/>
        </p:spPr>
        <p:txBody>
          <a:bodyPr wrap="square" rtlCol="0">
            <a:spAutoFit/>
          </a:bodyPr>
          <a:lstStyle/>
          <a:p>
            <a:r>
              <a:rPr lang="en-US" dirty="0"/>
              <a:t>The accuracy result is at 97.30%. While we can see the spike in validation data set but the result is not bad at all. </a:t>
            </a:r>
          </a:p>
          <a:p>
            <a:endParaRPr lang="en-US" dirty="0"/>
          </a:p>
          <a:p>
            <a:r>
              <a:rPr lang="en-US" dirty="0"/>
              <a:t>The next I can do is to use blind dataset to prove the accuracy is valid and what f1-score, precision and recall scores are and also figure out how to build an API to input the images and output the result.</a:t>
            </a:r>
          </a:p>
        </p:txBody>
      </p:sp>
    </p:spTree>
    <p:extLst>
      <p:ext uri="{BB962C8B-B14F-4D97-AF65-F5344CB8AC3E}">
        <p14:creationId xmlns:p14="http://schemas.microsoft.com/office/powerpoint/2010/main" val="6662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364451" cy="790833"/>
          </a:xfrm>
        </p:spPr>
        <p:txBody>
          <a:bodyPr/>
          <a:lstStyle/>
          <a:p>
            <a:r>
              <a:rPr lang="en-US" dirty="0"/>
              <a:t>OVERVIEW</a:t>
            </a:r>
          </a:p>
        </p:txBody>
      </p:sp>
      <p:sp>
        <p:nvSpPr>
          <p:cNvPr id="5" name="TextBox 4">
            <a:extLst>
              <a:ext uri="{FF2B5EF4-FFF2-40B4-BE49-F238E27FC236}">
                <a16:creationId xmlns:a16="http://schemas.microsoft.com/office/drawing/2014/main" id="{2B986A70-3BE8-41F4-B9CB-035F7C90DED4}"/>
              </a:ext>
            </a:extLst>
          </p:cNvPr>
          <p:cNvSpPr txBox="1"/>
          <p:nvPr/>
        </p:nvSpPr>
        <p:spPr>
          <a:xfrm>
            <a:off x="913775" y="1669409"/>
            <a:ext cx="10746922" cy="2308324"/>
          </a:xfrm>
          <a:prstGeom prst="rect">
            <a:avLst/>
          </a:prstGeom>
          <a:noFill/>
        </p:spPr>
        <p:txBody>
          <a:bodyPr wrap="square" rtlCol="0">
            <a:spAutoFit/>
          </a:bodyPr>
          <a:lstStyle/>
          <a:p>
            <a:r>
              <a:rPr lang="en-US" dirty="0"/>
              <a:t>This project is inspired by a plant leaf identification system created by </a:t>
            </a:r>
            <a:r>
              <a:rPr lang="en-US" b="1" dirty="0"/>
              <a:t>Aayush Gupta (</a:t>
            </a:r>
            <a:r>
              <a:rPr lang="en-US" b="1" dirty="0">
                <a:hlinkClick r:id="rId2"/>
              </a:rPr>
              <a:t>Link</a:t>
            </a:r>
            <a:r>
              <a:rPr lang="en-US" b="1" dirty="0"/>
              <a:t>). </a:t>
            </a:r>
            <a:r>
              <a:rPr lang="en-US" dirty="0"/>
              <a:t>Aayush Gupta used a machine learning model called Support Vector Machines(SVM) for building the system and the accuracy rate was 90.5%.</a:t>
            </a:r>
          </a:p>
          <a:p>
            <a:endParaRPr lang="en-US" dirty="0"/>
          </a:p>
          <a:p>
            <a:r>
              <a:rPr lang="en-US" dirty="0"/>
              <a:t>We will be using the same database but different model, a convolutional neural network model - VGG16 to improve the accuracy rate. </a:t>
            </a:r>
          </a:p>
          <a:p>
            <a:endParaRPr lang="en-US" dirty="0"/>
          </a:p>
          <a:p>
            <a:r>
              <a:rPr lang="en-US" dirty="0"/>
              <a:t>The database can be download from </a:t>
            </a:r>
            <a:r>
              <a:rPr lang="en-US" dirty="0">
                <a:hlinkClick r:id="rId3"/>
              </a:rPr>
              <a:t>here</a:t>
            </a:r>
            <a:r>
              <a:rPr lang="en-US" dirty="0"/>
              <a:t>. (Flavia leaves dataset)</a:t>
            </a:r>
          </a:p>
        </p:txBody>
      </p:sp>
    </p:spTree>
    <p:extLst>
      <p:ext uri="{BB962C8B-B14F-4D97-AF65-F5344CB8AC3E}">
        <p14:creationId xmlns:p14="http://schemas.microsoft.com/office/powerpoint/2010/main" val="3080334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Reference sources</a:t>
            </a:r>
          </a:p>
        </p:txBody>
      </p:sp>
      <p:sp>
        <p:nvSpPr>
          <p:cNvPr id="12" name="TextBox 11">
            <a:extLst>
              <a:ext uri="{FF2B5EF4-FFF2-40B4-BE49-F238E27FC236}">
                <a16:creationId xmlns:a16="http://schemas.microsoft.com/office/drawing/2014/main" id="{2CDBB8D3-2EB3-4CDA-A850-62A2B250BEF7}"/>
              </a:ext>
            </a:extLst>
          </p:cNvPr>
          <p:cNvSpPr txBox="1"/>
          <p:nvPr/>
        </p:nvSpPr>
        <p:spPr>
          <a:xfrm>
            <a:off x="4706224" y="3286388"/>
            <a:ext cx="721453"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7041F3F4-C913-498E-AA47-D2AFF073291C}"/>
              </a:ext>
            </a:extLst>
          </p:cNvPr>
          <p:cNvSpPr txBox="1"/>
          <p:nvPr/>
        </p:nvSpPr>
        <p:spPr>
          <a:xfrm>
            <a:off x="1493240" y="1585519"/>
            <a:ext cx="994095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Machine learning &amp; Deep learning foundation : </a:t>
            </a:r>
            <a:r>
              <a:rPr lang="en-US" dirty="0" err="1">
                <a:hlinkClick r:id="rId2"/>
              </a:rPr>
              <a:t>deeplizard</a:t>
            </a:r>
            <a:r>
              <a:rPr lang="en-US" dirty="0">
                <a:hlinkClick r:id="rId2"/>
              </a:rPr>
              <a:t> youtuber</a:t>
            </a:r>
            <a:endParaRPr lang="en-US" dirty="0"/>
          </a:p>
          <a:p>
            <a:pPr marL="285750" indent="-285750">
              <a:buFont typeface="Arial" panose="020B0604020202020204" pitchFamily="34" charset="0"/>
              <a:buChar char="•"/>
            </a:pPr>
            <a:r>
              <a:rPr lang="fr-FR" dirty="0">
                <a:hlinkClick r:id="rId3"/>
              </a:rPr>
              <a:t>A Simple CNN: Multi Image Classifier</a:t>
            </a:r>
            <a:endParaRPr lang="fr-FR" dirty="0"/>
          </a:p>
          <a:p>
            <a:pPr marL="285750" indent="-285750">
              <a:buFont typeface="Arial" panose="020B0604020202020204" pitchFamily="34" charset="0"/>
              <a:buChar char="•"/>
            </a:pPr>
            <a:r>
              <a:rPr lang="en-US" dirty="0">
                <a:hlinkClick r:id="rId4"/>
              </a:rPr>
              <a:t>A Comprehensive Hands-on Guide to Transfer Learning with Real-World Applications in Deep Learning</a:t>
            </a:r>
            <a:endParaRPr lang="en-US" dirty="0"/>
          </a:p>
          <a:p>
            <a:pPr marL="285750" indent="-285750">
              <a:buFont typeface="Arial" panose="020B0604020202020204" pitchFamily="34" charset="0"/>
              <a:buChar char="•"/>
            </a:pPr>
            <a:r>
              <a:rPr lang="en-US" dirty="0">
                <a:hlinkClick r:id="rId5"/>
              </a:rPr>
              <a:t>The </a:t>
            </a:r>
            <a:r>
              <a:rPr lang="en-US" dirty="0" err="1">
                <a:hlinkClick r:id="rId5"/>
              </a:rPr>
              <a:t>Keras</a:t>
            </a:r>
            <a:r>
              <a:rPr lang="en-US" dirty="0">
                <a:hlinkClick r:id="rId5"/>
              </a:rPr>
              <a:t> Blog- How convolutional neural networks see the world</a:t>
            </a:r>
            <a:endParaRPr lang="en-US" dirty="0"/>
          </a:p>
          <a:p>
            <a:pPr marL="285750" indent="-285750">
              <a:buFont typeface="Arial" panose="020B0604020202020204" pitchFamily="34" charset="0"/>
              <a:buChar char="•"/>
            </a:pPr>
            <a:r>
              <a:rPr lang="en-US" dirty="0" err="1">
                <a:hlinkClick r:id="rId6"/>
              </a:rPr>
              <a:t>Keras</a:t>
            </a:r>
            <a:r>
              <a:rPr lang="en-US" dirty="0">
                <a:hlinkClick r:id="rId6"/>
              </a:rPr>
              <a:t> </a:t>
            </a:r>
            <a:r>
              <a:rPr lang="en-US" dirty="0" err="1">
                <a:hlinkClick r:id="rId6"/>
              </a:rPr>
              <a:t>ImageDataGenerator</a:t>
            </a:r>
            <a:r>
              <a:rPr lang="en-US" dirty="0">
                <a:hlinkClick r:id="rId6"/>
              </a:rPr>
              <a:t> | </a:t>
            </a:r>
            <a:r>
              <a:rPr lang="en-US" dirty="0" err="1">
                <a:hlinkClick r:id="rId6"/>
              </a:rPr>
              <a:t>Keras</a:t>
            </a:r>
            <a:r>
              <a:rPr lang="en-US" dirty="0">
                <a:hlinkClick r:id="rId6"/>
              </a:rPr>
              <a:t> Data Augmentation | Create image dataset for CNN Deep Learning</a:t>
            </a:r>
            <a:endParaRPr lang="en-US" dirty="0"/>
          </a:p>
          <a:p>
            <a:pPr marL="285750" indent="-285750">
              <a:buFont typeface="Arial" panose="020B0604020202020204" pitchFamily="34" charset="0"/>
              <a:buChar char="•"/>
            </a:pPr>
            <a:r>
              <a:rPr lang="en-US" dirty="0">
                <a:hlinkClick r:id="rId7"/>
              </a:rPr>
              <a:t>Neural Networks and deep learning</a:t>
            </a:r>
            <a:endParaRPr lang="en-US" dirty="0"/>
          </a:p>
          <a:p>
            <a:pPr marL="285750" indent="-285750">
              <a:buFont typeface="Arial" panose="020B0604020202020204" pitchFamily="34" charset="0"/>
              <a:buChar char="•"/>
            </a:pPr>
            <a:r>
              <a:rPr lang="en-US" dirty="0" err="1">
                <a:hlinkClick r:id="rId8"/>
              </a:rPr>
              <a:t>Keras</a:t>
            </a:r>
            <a:r>
              <a:rPr lang="en-US" dirty="0">
                <a:hlinkClick r:id="rId8"/>
              </a:rPr>
              <a:t> Documentation</a:t>
            </a:r>
            <a:endParaRPr lang="en-US"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8817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364451" cy="790833"/>
          </a:xfrm>
        </p:spPr>
        <p:txBody>
          <a:bodyPr/>
          <a:lstStyle/>
          <a:p>
            <a:r>
              <a:rPr lang="en-US" dirty="0"/>
              <a:t>dependencies</a:t>
            </a:r>
          </a:p>
        </p:txBody>
      </p:sp>
      <p:sp>
        <p:nvSpPr>
          <p:cNvPr id="5" name="TextBox 4">
            <a:extLst>
              <a:ext uri="{FF2B5EF4-FFF2-40B4-BE49-F238E27FC236}">
                <a16:creationId xmlns:a16="http://schemas.microsoft.com/office/drawing/2014/main" id="{2B986A70-3BE8-41F4-B9CB-035F7C90DED4}"/>
              </a:ext>
            </a:extLst>
          </p:cNvPr>
          <p:cNvSpPr txBox="1"/>
          <p:nvPr/>
        </p:nvSpPr>
        <p:spPr>
          <a:xfrm>
            <a:off x="913775" y="1669409"/>
            <a:ext cx="1074692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NUMPY</a:t>
            </a:r>
          </a:p>
          <a:p>
            <a:pPr marL="285750" indent="-285750">
              <a:buFont typeface="Arial" panose="020B0604020202020204" pitchFamily="34" charset="0"/>
              <a:buChar char="•"/>
            </a:pPr>
            <a:r>
              <a:rPr lang="en-US" dirty="0"/>
              <a:t>PANDAS</a:t>
            </a:r>
          </a:p>
          <a:p>
            <a:pPr marL="285750" indent="-285750">
              <a:buFont typeface="Arial" panose="020B0604020202020204" pitchFamily="34" charset="0"/>
              <a:buChar char="•"/>
            </a:pPr>
            <a:r>
              <a:rPr lang="en-US" dirty="0"/>
              <a:t>PIL</a:t>
            </a:r>
          </a:p>
          <a:p>
            <a:pPr marL="285750" indent="-285750">
              <a:buFont typeface="Arial" panose="020B0604020202020204" pitchFamily="34" charset="0"/>
              <a:buChar char="•"/>
            </a:pPr>
            <a:r>
              <a:rPr lang="en-US" dirty="0"/>
              <a:t>OS</a:t>
            </a:r>
          </a:p>
          <a:p>
            <a:pPr marL="285750" indent="-285750">
              <a:buFont typeface="Arial" panose="020B0604020202020204" pitchFamily="34" charset="0"/>
              <a:buChar char="•"/>
            </a:pPr>
            <a:r>
              <a:rPr lang="en-US" dirty="0"/>
              <a:t>REQUEST</a:t>
            </a:r>
          </a:p>
          <a:p>
            <a:pPr marL="285750" indent="-285750">
              <a:buFont typeface="Arial" panose="020B0604020202020204" pitchFamily="34" charset="0"/>
              <a:buChar char="•"/>
            </a:pPr>
            <a:r>
              <a:rPr lang="en-US" dirty="0"/>
              <a:t>LXML.HTNL</a:t>
            </a:r>
          </a:p>
          <a:p>
            <a:pPr marL="285750" indent="-285750">
              <a:buFont typeface="Arial" panose="020B0604020202020204" pitchFamily="34" charset="0"/>
              <a:buChar char="•"/>
            </a:pPr>
            <a:r>
              <a:rPr lang="en-US" dirty="0"/>
              <a:t>SHUTIL</a:t>
            </a:r>
          </a:p>
          <a:p>
            <a:pPr marL="285750" indent="-285750">
              <a:buFont typeface="Arial" panose="020B0604020202020204" pitchFamily="34" charset="0"/>
              <a:buChar char="•"/>
            </a:pPr>
            <a:r>
              <a:rPr lang="en-US" dirty="0"/>
              <a:t>SEABORN</a:t>
            </a:r>
          </a:p>
          <a:p>
            <a:pPr marL="285750" indent="-285750">
              <a:buFont typeface="Arial" panose="020B0604020202020204" pitchFamily="34" charset="0"/>
              <a:buChar char="•"/>
            </a:pPr>
            <a:r>
              <a:rPr lang="en-US" dirty="0"/>
              <a:t>MATPLOTLIB</a:t>
            </a:r>
          </a:p>
          <a:p>
            <a:pPr marL="285750" indent="-285750">
              <a:buFont typeface="Arial" panose="020B0604020202020204" pitchFamily="34" charset="0"/>
              <a:buChar char="•"/>
            </a:pPr>
            <a:r>
              <a:rPr lang="en-US" dirty="0"/>
              <a:t>CV2</a:t>
            </a:r>
          </a:p>
          <a:p>
            <a:pPr marL="285750" indent="-285750">
              <a:buFont typeface="Arial" panose="020B0604020202020204" pitchFamily="34" charset="0"/>
              <a:buChar char="•"/>
            </a:pPr>
            <a:r>
              <a:rPr lang="en-US" dirty="0"/>
              <a:t>SKIMAGE</a:t>
            </a:r>
          </a:p>
          <a:p>
            <a:pPr marL="285750" indent="-285750">
              <a:buFont typeface="Arial" panose="020B0604020202020204" pitchFamily="34" charset="0"/>
              <a:buChar char="•"/>
            </a:pPr>
            <a:r>
              <a:rPr lang="en-US" dirty="0"/>
              <a:t>RANDOM</a:t>
            </a:r>
          </a:p>
          <a:p>
            <a:pPr marL="285750" indent="-285750">
              <a:buFont typeface="Arial" panose="020B0604020202020204" pitchFamily="34" charset="0"/>
              <a:buChar char="•"/>
            </a:pPr>
            <a:r>
              <a:rPr lang="en-US" dirty="0"/>
              <a:t>KERAS</a:t>
            </a:r>
          </a:p>
          <a:p>
            <a:pPr marL="285750" indent="-285750">
              <a:buFont typeface="Arial" panose="020B0604020202020204" pitchFamily="34" charset="0"/>
              <a:buChar char="•"/>
            </a:pPr>
            <a:r>
              <a:rPr lang="en-US" dirty="0"/>
              <a:t>DATETIME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5327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364451" cy="790833"/>
          </a:xfrm>
        </p:spPr>
        <p:txBody>
          <a:bodyPr/>
          <a:lstStyle/>
          <a:p>
            <a:r>
              <a:rPr lang="en-US" dirty="0"/>
              <a:t>Process</a:t>
            </a:r>
          </a:p>
        </p:txBody>
      </p:sp>
      <p:sp>
        <p:nvSpPr>
          <p:cNvPr id="5" name="TextBox 4">
            <a:extLst>
              <a:ext uri="{FF2B5EF4-FFF2-40B4-BE49-F238E27FC236}">
                <a16:creationId xmlns:a16="http://schemas.microsoft.com/office/drawing/2014/main" id="{2B986A70-3BE8-41F4-B9CB-035F7C90DED4}"/>
              </a:ext>
            </a:extLst>
          </p:cNvPr>
          <p:cNvSpPr txBox="1"/>
          <p:nvPr/>
        </p:nvSpPr>
        <p:spPr>
          <a:xfrm>
            <a:off x="846663" y="1635853"/>
            <a:ext cx="10746922" cy="2585323"/>
          </a:xfrm>
          <a:prstGeom prst="rect">
            <a:avLst/>
          </a:prstGeom>
          <a:noFill/>
        </p:spPr>
        <p:txBody>
          <a:bodyPr wrap="square" rtlCol="0">
            <a:spAutoFit/>
          </a:bodyPr>
          <a:lstStyle/>
          <a:p>
            <a:r>
              <a:rPr lang="en-US" dirty="0"/>
              <a:t>1-Open and explore image dataset.</a:t>
            </a:r>
          </a:p>
          <a:p>
            <a:r>
              <a:rPr lang="en-US" dirty="0"/>
              <a:t>2-Extract labels and label the images.</a:t>
            </a:r>
          </a:p>
          <a:p>
            <a:r>
              <a:rPr lang="en-US" dirty="0"/>
              <a:t>3-Increase dataset by rotating images.</a:t>
            </a:r>
          </a:p>
          <a:p>
            <a:r>
              <a:rPr lang="en-US" dirty="0"/>
              <a:t>4-Split images to Train, validation and blind sets.</a:t>
            </a:r>
          </a:p>
          <a:p>
            <a:r>
              <a:rPr lang="en-US" dirty="0"/>
              <a:t>5-Convolutional neural network model building.</a:t>
            </a:r>
          </a:p>
          <a:p>
            <a:r>
              <a:rPr lang="en-US" dirty="0"/>
              <a:t>6-Data augmentation.</a:t>
            </a:r>
          </a:p>
          <a:p>
            <a:r>
              <a:rPr lang="en-US" dirty="0"/>
              <a:t>7-Train the model.</a:t>
            </a:r>
          </a:p>
          <a:p>
            <a:r>
              <a:rPr lang="en-US" dirty="0"/>
              <a:t>8-Result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6956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364451" cy="790833"/>
          </a:xfrm>
        </p:spPr>
        <p:txBody>
          <a:bodyPr/>
          <a:lstStyle/>
          <a:p>
            <a:r>
              <a:rPr lang="en-US" dirty="0"/>
              <a:t>Open and explore image dataset</a:t>
            </a:r>
          </a:p>
        </p:txBody>
      </p:sp>
      <p:pic>
        <p:nvPicPr>
          <p:cNvPr id="3" name="Picture 2">
            <a:extLst>
              <a:ext uri="{FF2B5EF4-FFF2-40B4-BE49-F238E27FC236}">
                <a16:creationId xmlns:a16="http://schemas.microsoft.com/office/drawing/2014/main" id="{5845EC40-0CCC-4E17-BBD0-B2E755F99075}"/>
              </a:ext>
            </a:extLst>
          </p:cNvPr>
          <p:cNvPicPr>
            <a:picLocks noChangeAspect="1"/>
          </p:cNvPicPr>
          <p:nvPr/>
        </p:nvPicPr>
        <p:blipFill>
          <a:blip r:embed="rId2"/>
          <a:stretch>
            <a:fillRect/>
          </a:stretch>
        </p:blipFill>
        <p:spPr>
          <a:xfrm>
            <a:off x="784654" y="1535185"/>
            <a:ext cx="6739865" cy="4086656"/>
          </a:xfrm>
          <a:prstGeom prst="rect">
            <a:avLst/>
          </a:prstGeom>
        </p:spPr>
      </p:pic>
      <p:pic>
        <p:nvPicPr>
          <p:cNvPr id="6" name="Picture 5">
            <a:extLst>
              <a:ext uri="{FF2B5EF4-FFF2-40B4-BE49-F238E27FC236}">
                <a16:creationId xmlns:a16="http://schemas.microsoft.com/office/drawing/2014/main" id="{E4F01E45-EBFC-4F2F-8F4A-36D3BA0C3C30}"/>
              </a:ext>
            </a:extLst>
          </p:cNvPr>
          <p:cNvPicPr>
            <a:picLocks noChangeAspect="1"/>
          </p:cNvPicPr>
          <p:nvPr/>
        </p:nvPicPr>
        <p:blipFill>
          <a:blip r:embed="rId3"/>
          <a:stretch>
            <a:fillRect/>
          </a:stretch>
        </p:blipFill>
        <p:spPr>
          <a:xfrm>
            <a:off x="7970302" y="3568490"/>
            <a:ext cx="2273902" cy="2273575"/>
          </a:xfrm>
          <a:prstGeom prst="rect">
            <a:avLst/>
          </a:prstGeom>
        </p:spPr>
      </p:pic>
      <p:sp>
        <p:nvSpPr>
          <p:cNvPr id="7" name="TextBox 6">
            <a:extLst>
              <a:ext uri="{FF2B5EF4-FFF2-40B4-BE49-F238E27FC236}">
                <a16:creationId xmlns:a16="http://schemas.microsoft.com/office/drawing/2014/main" id="{5BD8AC2A-6413-4030-9603-D7E01B8BF6B9}"/>
              </a:ext>
            </a:extLst>
          </p:cNvPr>
          <p:cNvSpPr txBox="1"/>
          <p:nvPr/>
        </p:nvSpPr>
        <p:spPr>
          <a:xfrm>
            <a:off x="7802520" y="1535185"/>
            <a:ext cx="3732245" cy="1754326"/>
          </a:xfrm>
          <a:prstGeom prst="rect">
            <a:avLst/>
          </a:prstGeom>
          <a:noFill/>
        </p:spPr>
        <p:txBody>
          <a:bodyPr wrap="square" rtlCol="0">
            <a:spAutoFit/>
          </a:bodyPr>
          <a:lstStyle/>
          <a:p>
            <a:r>
              <a:rPr lang="en-US" dirty="0"/>
              <a:t>There are total 1907 images in the download folder and all images are in the same dimension1600x1200, but each image only have digit number as file name. There is no plant name labeled on the images.</a:t>
            </a:r>
          </a:p>
        </p:txBody>
      </p:sp>
    </p:spTree>
    <p:extLst>
      <p:ext uri="{BB962C8B-B14F-4D97-AF65-F5344CB8AC3E}">
        <p14:creationId xmlns:p14="http://schemas.microsoft.com/office/powerpoint/2010/main" val="357335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hought Bubble: Cloud 12">
            <a:extLst>
              <a:ext uri="{FF2B5EF4-FFF2-40B4-BE49-F238E27FC236}">
                <a16:creationId xmlns:a16="http://schemas.microsoft.com/office/drawing/2014/main" id="{EC2DA6BA-E791-4C5F-A63C-529581CDDC1C}"/>
              </a:ext>
            </a:extLst>
          </p:cNvPr>
          <p:cNvSpPr/>
          <p:nvPr/>
        </p:nvSpPr>
        <p:spPr>
          <a:xfrm>
            <a:off x="5915457" y="3716176"/>
            <a:ext cx="4788895" cy="2523307"/>
          </a:xfrm>
          <a:prstGeom prst="cloudCallout">
            <a:avLst>
              <a:gd name="adj1" fmla="val -65241"/>
              <a:gd name="adj2" fmla="val -2048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Extract labels and label the images</a:t>
            </a:r>
          </a:p>
        </p:txBody>
      </p:sp>
      <p:sp>
        <p:nvSpPr>
          <p:cNvPr id="7" name="TextBox 6">
            <a:extLst>
              <a:ext uri="{FF2B5EF4-FFF2-40B4-BE49-F238E27FC236}">
                <a16:creationId xmlns:a16="http://schemas.microsoft.com/office/drawing/2014/main" id="{5BD8AC2A-6413-4030-9603-D7E01B8BF6B9}"/>
              </a:ext>
            </a:extLst>
          </p:cNvPr>
          <p:cNvSpPr txBox="1"/>
          <p:nvPr/>
        </p:nvSpPr>
        <p:spPr>
          <a:xfrm>
            <a:off x="976698" y="4032293"/>
            <a:ext cx="4186841" cy="1477328"/>
          </a:xfrm>
          <a:prstGeom prst="rect">
            <a:avLst/>
          </a:prstGeom>
          <a:noFill/>
        </p:spPr>
        <p:txBody>
          <a:bodyPr wrap="square" rtlCol="0">
            <a:spAutoFit/>
          </a:bodyPr>
          <a:lstStyle/>
          <a:p>
            <a:r>
              <a:rPr lang="en-US" dirty="0"/>
              <a:t>As we can see, the plant name is associated with a range of file number, hence if we create “Common names”  folder for each plant and copy correspond images in to the folder, then we have labeled data.</a:t>
            </a:r>
          </a:p>
        </p:txBody>
      </p:sp>
      <p:pic>
        <p:nvPicPr>
          <p:cNvPr id="5" name="Picture 4">
            <a:extLst>
              <a:ext uri="{FF2B5EF4-FFF2-40B4-BE49-F238E27FC236}">
                <a16:creationId xmlns:a16="http://schemas.microsoft.com/office/drawing/2014/main" id="{2A0C86B9-BB2E-4341-B388-3E753F56FAA0}"/>
              </a:ext>
            </a:extLst>
          </p:cNvPr>
          <p:cNvPicPr>
            <a:picLocks noChangeAspect="1"/>
          </p:cNvPicPr>
          <p:nvPr/>
        </p:nvPicPr>
        <p:blipFill>
          <a:blip r:embed="rId2"/>
          <a:stretch>
            <a:fillRect/>
          </a:stretch>
        </p:blipFill>
        <p:spPr>
          <a:xfrm>
            <a:off x="2548370" y="1628377"/>
            <a:ext cx="6305106" cy="2051166"/>
          </a:xfrm>
          <a:prstGeom prst="rect">
            <a:avLst/>
          </a:prstGeom>
        </p:spPr>
      </p:pic>
      <p:sp>
        <p:nvSpPr>
          <p:cNvPr id="14" name="Callout: Bent Line 13">
            <a:extLst>
              <a:ext uri="{FF2B5EF4-FFF2-40B4-BE49-F238E27FC236}">
                <a16:creationId xmlns:a16="http://schemas.microsoft.com/office/drawing/2014/main" id="{F648EBE4-AA56-472D-A54F-C8A17F1A1BEA}"/>
              </a:ext>
            </a:extLst>
          </p:cNvPr>
          <p:cNvSpPr/>
          <p:nvPr/>
        </p:nvSpPr>
        <p:spPr>
          <a:xfrm>
            <a:off x="8853476" y="4109839"/>
            <a:ext cx="1098958" cy="1016952"/>
          </a:xfrm>
          <a:prstGeom prst="borderCallout2">
            <a:avLst>
              <a:gd name="adj1" fmla="val 18750"/>
              <a:gd name="adj2" fmla="val -8333"/>
              <a:gd name="adj3" fmla="val 18750"/>
              <a:gd name="adj4" fmla="val -16667"/>
              <a:gd name="adj5" fmla="val 46301"/>
              <a:gd name="adj6" fmla="val -37343"/>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D32FECB-0DE7-46CB-9912-FE5B3BCB1CAB}"/>
              </a:ext>
            </a:extLst>
          </p:cNvPr>
          <p:cNvPicPr>
            <a:picLocks noChangeAspect="1"/>
          </p:cNvPicPr>
          <p:nvPr/>
        </p:nvPicPr>
        <p:blipFill>
          <a:blip r:embed="rId3"/>
          <a:stretch>
            <a:fillRect/>
          </a:stretch>
        </p:blipFill>
        <p:spPr>
          <a:xfrm>
            <a:off x="6886670" y="4252213"/>
            <a:ext cx="1545073" cy="1414600"/>
          </a:xfrm>
          <a:prstGeom prst="rect">
            <a:avLst/>
          </a:prstGeom>
        </p:spPr>
      </p:pic>
      <p:pic>
        <p:nvPicPr>
          <p:cNvPr id="10" name="Picture 9">
            <a:extLst>
              <a:ext uri="{FF2B5EF4-FFF2-40B4-BE49-F238E27FC236}">
                <a16:creationId xmlns:a16="http://schemas.microsoft.com/office/drawing/2014/main" id="{75FCD066-4A55-409C-B326-7567803D572F}"/>
              </a:ext>
            </a:extLst>
          </p:cNvPr>
          <p:cNvPicPr>
            <a:picLocks noChangeAspect="1"/>
          </p:cNvPicPr>
          <p:nvPr/>
        </p:nvPicPr>
        <p:blipFill>
          <a:blip r:embed="rId4"/>
          <a:stretch>
            <a:fillRect/>
          </a:stretch>
        </p:blipFill>
        <p:spPr>
          <a:xfrm>
            <a:off x="8949456" y="4172083"/>
            <a:ext cx="906998" cy="892463"/>
          </a:xfrm>
          <a:prstGeom prst="rect">
            <a:avLst/>
          </a:prstGeom>
        </p:spPr>
      </p:pic>
    </p:spTree>
    <p:extLst>
      <p:ext uri="{BB962C8B-B14F-4D97-AF65-F5344CB8AC3E}">
        <p14:creationId xmlns:p14="http://schemas.microsoft.com/office/powerpoint/2010/main" val="80270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Extract labels and label the images</a:t>
            </a:r>
          </a:p>
        </p:txBody>
      </p:sp>
      <p:pic>
        <p:nvPicPr>
          <p:cNvPr id="3" name="Picture 2">
            <a:extLst>
              <a:ext uri="{FF2B5EF4-FFF2-40B4-BE49-F238E27FC236}">
                <a16:creationId xmlns:a16="http://schemas.microsoft.com/office/drawing/2014/main" id="{B2C0A125-9A53-4F34-BE98-4312117B5F7F}"/>
              </a:ext>
            </a:extLst>
          </p:cNvPr>
          <p:cNvPicPr>
            <a:picLocks noChangeAspect="1"/>
          </p:cNvPicPr>
          <p:nvPr/>
        </p:nvPicPr>
        <p:blipFill>
          <a:blip r:embed="rId2"/>
          <a:stretch>
            <a:fillRect/>
          </a:stretch>
        </p:blipFill>
        <p:spPr>
          <a:xfrm>
            <a:off x="1602982" y="1526795"/>
            <a:ext cx="5214882" cy="5022628"/>
          </a:xfrm>
          <a:prstGeom prst="rect">
            <a:avLst/>
          </a:prstGeom>
        </p:spPr>
      </p:pic>
      <p:sp>
        <p:nvSpPr>
          <p:cNvPr id="4" name="TextBox 3">
            <a:extLst>
              <a:ext uri="{FF2B5EF4-FFF2-40B4-BE49-F238E27FC236}">
                <a16:creationId xmlns:a16="http://schemas.microsoft.com/office/drawing/2014/main" id="{A56A7EEB-5150-4E67-B946-6D34C154A268}"/>
              </a:ext>
            </a:extLst>
          </p:cNvPr>
          <p:cNvSpPr txBox="1"/>
          <p:nvPr/>
        </p:nvSpPr>
        <p:spPr>
          <a:xfrm>
            <a:off x="7248089" y="4214276"/>
            <a:ext cx="3942825" cy="1200329"/>
          </a:xfrm>
          <a:prstGeom prst="rect">
            <a:avLst/>
          </a:prstGeom>
          <a:noFill/>
        </p:spPr>
        <p:txBody>
          <a:bodyPr wrap="square" rtlCol="0">
            <a:spAutoFit/>
          </a:bodyPr>
          <a:lstStyle/>
          <a:p>
            <a:r>
              <a:rPr lang="en-US" dirty="0"/>
              <a:t>Used request and lxml.html to extract the plant name table from the dataset website and stored the table as a </a:t>
            </a:r>
            <a:r>
              <a:rPr lang="en-US" dirty="0" err="1"/>
              <a:t>dataframe</a:t>
            </a:r>
            <a:r>
              <a:rPr lang="en-US" dirty="0"/>
              <a:t>.  </a:t>
            </a:r>
          </a:p>
        </p:txBody>
      </p:sp>
      <p:pic>
        <p:nvPicPr>
          <p:cNvPr id="6" name="Picture 5">
            <a:extLst>
              <a:ext uri="{FF2B5EF4-FFF2-40B4-BE49-F238E27FC236}">
                <a16:creationId xmlns:a16="http://schemas.microsoft.com/office/drawing/2014/main" id="{AB5FC593-E5E8-4E32-B5A3-D2490661B2D1}"/>
              </a:ext>
            </a:extLst>
          </p:cNvPr>
          <p:cNvPicPr>
            <a:picLocks noChangeAspect="1"/>
          </p:cNvPicPr>
          <p:nvPr/>
        </p:nvPicPr>
        <p:blipFill>
          <a:blip r:embed="rId3"/>
          <a:stretch>
            <a:fillRect/>
          </a:stretch>
        </p:blipFill>
        <p:spPr>
          <a:xfrm>
            <a:off x="7138288" y="1526795"/>
            <a:ext cx="4429740" cy="2189528"/>
          </a:xfrm>
          <a:prstGeom prst="rect">
            <a:avLst/>
          </a:prstGeom>
        </p:spPr>
      </p:pic>
    </p:spTree>
    <p:extLst>
      <p:ext uri="{BB962C8B-B14F-4D97-AF65-F5344CB8AC3E}">
        <p14:creationId xmlns:p14="http://schemas.microsoft.com/office/powerpoint/2010/main" val="343129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Extract labels and label the images</a:t>
            </a:r>
          </a:p>
        </p:txBody>
      </p:sp>
      <p:pic>
        <p:nvPicPr>
          <p:cNvPr id="7" name="Picture 6">
            <a:extLst>
              <a:ext uri="{FF2B5EF4-FFF2-40B4-BE49-F238E27FC236}">
                <a16:creationId xmlns:a16="http://schemas.microsoft.com/office/drawing/2014/main" id="{0761F394-0182-470D-B772-D391DF3A2C2C}"/>
              </a:ext>
            </a:extLst>
          </p:cNvPr>
          <p:cNvPicPr>
            <a:picLocks noChangeAspect="1"/>
          </p:cNvPicPr>
          <p:nvPr/>
        </p:nvPicPr>
        <p:blipFill>
          <a:blip r:embed="rId2"/>
          <a:stretch>
            <a:fillRect/>
          </a:stretch>
        </p:blipFill>
        <p:spPr>
          <a:xfrm>
            <a:off x="3086495" y="1342238"/>
            <a:ext cx="6359509" cy="4702402"/>
          </a:xfrm>
          <a:prstGeom prst="rect">
            <a:avLst/>
          </a:prstGeom>
        </p:spPr>
      </p:pic>
      <p:pic>
        <p:nvPicPr>
          <p:cNvPr id="8" name="Picture 7">
            <a:extLst>
              <a:ext uri="{FF2B5EF4-FFF2-40B4-BE49-F238E27FC236}">
                <a16:creationId xmlns:a16="http://schemas.microsoft.com/office/drawing/2014/main" id="{F108015A-CC25-4C88-A980-B43D9AC8E840}"/>
              </a:ext>
            </a:extLst>
          </p:cNvPr>
          <p:cNvPicPr>
            <a:picLocks noChangeAspect="1"/>
          </p:cNvPicPr>
          <p:nvPr/>
        </p:nvPicPr>
        <p:blipFill>
          <a:blip r:embed="rId3"/>
          <a:stretch>
            <a:fillRect/>
          </a:stretch>
        </p:blipFill>
        <p:spPr>
          <a:xfrm>
            <a:off x="7252981" y="1771121"/>
            <a:ext cx="1981200" cy="361950"/>
          </a:xfrm>
          <a:prstGeom prst="rect">
            <a:avLst/>
          </a:prstGeom>
        </p:spPr>
      </p:pic>
      <p:pic>
        <p:nvPicPr>
          <p:cNvPr id="9" name="Picture 8">
            <a:extLst>
              <a:ext uri="{FF2B5EF4-FFF2-40B4-BE49-F238E27FC236}">
                <a16:creationId xmlns:a16="http://schemas.microsoft.com/office/drawing/2014/main" id="{7DFD159F-1C83-4537-9A8F-E0D50790A1D9}"/>
              </a:ext>
            </a:extLst>
          </p:cNvPr>
          <p:cNvPicPr>
            <a:picLocks noChangeAspect="1"/>
          </p:cNvPicPr>
          <p:nvPr/>
        </p:nvPicPr>
        <p:blipFill>
          <a:blip r:embed="rId4"/>
          <a:stretch>
            <a:fillRect/>
          </a:stretch>
        </p:blipFill>
        <p:spPr>
          <a:xfrm>
            <a:off x="7378554" y="3254034"/>
            <a:ext cx="949835" cy="794124"/>
          </a:xfrm>
          <a:prstGeom prst="rect">
            <a:avLst/>
          </a:prstGeom>
        </p:spPr>
      </p:pic>
      <p:pic>
        <p:nvPicPr>
          <p:cNvPr id="10" name="Picture 9">
            <a:extLst>
              <a:ext uri="{FF2B5EF4-FFF2-40B4-BE49-F238E27FC236}">
                <a16:creationId xmlns:a16="http://schemas.microsoft.com/office/drawing/2014/main" id="{55252A57-F1E1-4443-B1FF-3E4509712D11}"/>
              </a:ext>
            </a:extLst>
          </p:cNvPr>
          <p:cNvPicPr>
            <a:picLocks noChangeAspect="1"/>
          </p:cNvPicPr>
          <p:nvPr/>
        </p:nvPicPr>
        <p:blipFill>
          <a:blip r:embed="rId5"/>
          <a:stretch>
            <a:fillRect/>
          </a:stretch>
        </p:blipFill>
        <p:spPr>
          <a:xfrm>
            <a:off x="7378554" y="4724930"/>
            <a:ext cx="1228726" cy="642938"/>
          </a:xfrm>
          <a:prstGeom prst="rect">
            <a:avLst/>
          </a:prstGeom>
        </p:spPr>
      </p:pic>
    </p:spTree>
    <p:extLst>
      <p:ext uri="{BB962C8B-B14F-4D97-AF65-F5344CB8AC3E}">
        <p14:creationId xmlns:p14="http://schemas.microsoft.com/office/powerpoint/2010/main" val="416500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4C80-FB4A-4CD2-9951-592692CFC5C8}"/>
              </a:ext>
            </a:extLst>
          </p:cNvPr>
          <p:cNvSpPr>
            <a:spLocks noGrp="1"/>
          </p:cNvSpPr>
          <p:nvPr>
            <p:ph type="title"/>
          </p:nvPr>
        </p:nvSpPr>
        <p:spPr>
          <a:xfrm>
            <a:off x="913775" y="618517"/>
            <a:ext cx="10277139" cy="790833"/>
          </a:xfrm>
        </p:spPr>
        <p:txBody>
          <a:bodyPr>
            <a:normAutofit/>
          </a:bodyPr>
          <a:lstStyle/>
          <a:p>
            <a:r>
              <a:rPr lang="en-US" dirty="0"/>
              <a:t>Extract labels and label the images</a:t>
            </a:r>
          </a:p>
        </p:txBody>
      </p:sp>
      <p:pic>
        <p:nvPicPr>
          <p:cNvPr id="4" name="Picture 3">
            <a:extLst>
              <a:ext uri="{FF2B5EF4-FFF2-40B4-BE49-F238E27FC236}">
                <a16:creationId xmlns:a16="http://schemas.microsoft.com/office/drawing/2014/main" id="{2A45A216-6499-4466-B8A8-DBFEA3707031}"/>
              </a:ext>
            </a:extLst>
          </p:cNvPr>
          <p:cNvPicPr>
            <a:picLocks noChangeAspect="1"/>
          </p:cNvPicPr>
          <p:nvPr/>
        </p:nvPicPr>
        <p:blipFill>
          <a:blip r:embed="rId2"/>
          <a:stretch>
            <a:fillRect/>
          </a:stretch>
        </p:blipFill>
        <p:spPr>
          <a:xfrm>
            <a:off x="1718764" y="1372507"/>
            <a:ext cx="4410093" cy="5046954"/>
          </a:xfrm>
          <a:prstGeom prst="rect">
            <a:avLst/>
          </a:prstGeom>
        </p:spPr>
      </p:pic>
      <p:sp>
        <p:nvSpPr>
          <p:cNvPr id="5" name="TextBox 4">
            <a:extLst>
              <a:ext uri="{FF2B5EF4-FFF2-40B4-BE49-F238E27FC236}">
                <a16:creationId xmlns:a16="http://schemas.microsoft.com/office/drawing/2014/main" id="{98DA0C5E-FCB9-47D3-AB80-D753D59C5182}"/>
              </a:ext>
            </a:extLst>
          </p:cNvPr>
          <p:cNvSpPr txBox="1"/>
          <p:nvPr/>
        </p:nvSpPr>
        <p:spPr>
          <a:xfrm>
            <a:off x="6660857" y="1493240"/>
            <a:ext cx="4832059" cy="3970318"/>
          </a:xfrm>
          <a:prstGeom prst="rect">
            <a:avLst/>
          </a:prstGeom>
          <a:noFill/>
        </p:spPr>
        <p:txBody>
          <a:bodyPr wrap="square" rtlCol="0">
            <a:spAutoFit/>
          </a:bodyPr>
          <a:lstStyle/>
          <a:p>
            <a:r>
              <a:rPr lang="en-US" dirty="0"/>
              <a:t>After labeling the images we can see we still have total 1907 images (good!) </a:t>
            </a:r>
          </a:p>
          <a:p>
            <a:r>
              <a:rPr lang="en-US" dirty="0"/>
              <a:t>Total class : 32</a:t>
            </a:r>
          </a:p>
          <a:p>
            <a:r>
              <a:rPr lang="en-US" dirty="0"/>
              <a:t>Average number of image by class : 59</a:t>
            </a:r>
          </a:p>
          <a:p>
            <a:r>
              <a:rPr lang="en-US" dirty="0"/>
              <a:t>Min number of image by class : 50</a:t>
            </a:r>
          </a:p>
          <a:p>
            <a:r>
              <a:rPr lang="en-US" dirty="0"/>
              <a:t>Max number of image by class : 77</a:t>
            </a:r>
          </a:p>
          <a:p>
            <a:endParaRPr lang="en-US" dirty="0"/>
          </a:p>
          <a:p>
            <a:r>
              <a:rPr lang="en-US" dirty="0"/>
              <a:t>Based on above information, we have quite small amount of data, as most of the articles I had read, it is referred to small data set when each class only have 800- 1000 images for CNN modeling.</a:t>
            </a:r>
          </a:p>
          <a:p>
            <a:endParaRPr lang="en-US" dirty="0"/>
          </a:p>
          <a:p>
            <a:r>
              <a:rPr lang="en-US" dirty="0"/>
              <a:t>I will need to create more data by rotating the images. </a:t>
            </a:r>
          </a:p>
        </p:txBody>
      </p:sp>
    </p:spTree>
    <p:extLst>
      <p:ext uri="{BB962C8B-B14F-4D97-AF65-F5344CB8AC3E}">
        <p14:creationId xmlns:p14="http://schemas.microsoft.com/office/powerpoint/2010/main" val="202656889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818</TotalTime>
  <Words>1012</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Tw Cen MT</vt:lpstr>
      <vt:lpstr>Droplet</vt:lpstr>
      <vt:lpstr>Leaf classification project</vt:lpstr>
      <vt:lpstr>OVERVIEW</vt:lpstr>
      <vt:lpstr>dependencies</vt:lpstr>
      <vt:lpstr>Process</vt:lpstr>
      <vt:lpstr>Open and explore image dataset</vt:lpstr>
      <vt:lpstr>Extract labels and label the images</vt:lpstr>
      <vt:lpstr>Extract labels and label the images</vt:lpstr>
      <vt:lpstr>Extract labels and label the images</vt:lpstr>
      <vt:lpstr>Extract labels and label the images</vt:lpstr>
      <vt:lpstr>Increase dataset by rotating images</vt:lpstr>
      <vt:lpstr>Increase dataset by rotating images</vt:lpstr>
      <vt:lpstr>Split images to Train, validation and blind sets</vt:lpstr>
      <vt:lpstr>Convolutional neural network model building</vt:lpstr>
      <vt:lpstr>Convolutional neural network model building</vt:lpstr>
      <vt:lpstr>Convolutional neural network model building</vt:lpstr>
      <vt:lpstr>Convolutional neural network model building</vt:lpstr>
      <vt:lpstr>Data augmentation</vt:lpstr>
      <vt:lpstr>Train the model</vt:lpstr>
      <vt:lpstr>result</vt:lpstr>
      <vt:lpstr>Reference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classification project</dc:title>
  <dc:creator>Hsieh, Ellian (JCHQ)</dc:creator>
  <cp:lastModifiedBy>Hsieh, Ellian (JCHQ)</cp:lastModifiedBy>
  <cp:revision>52</cp:revision>
  <dcterms:created xsi:type="dcterms:W3CDTF">2020-04-05T14:47:01Z</dcterms:created>
  <dcterms:modified xsi:type="dcterms:W3CDTF">2020-04-07T01:47:52Z</dcterms:modified>
</cp:coreProperties>
</file>