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  <p:sldMasterId id="21474843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67" r:id="rId4"/>
    <p:sldId id="263" r:id="rId5"/>
    <p:sldId id="262" r:id="rId6"/>
    <p:sldId id="268" r:id="rId7"/>
    <p:sldId id="264" r:id="rId8"/>
    <p:sldId id="265" r:id="rId9"/>
    <p:sldId id="266" r:id="rId10"/>
    <p:sldId id="269" r:id="rId11"/>
    <p:sldId id="277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80" r:id="rId20"/>
    <p:sldId id="281" r:id="rId21"/>
    <p:sldId id="302" r:id="rId22"/>
    <p:sldId id="278" r:id="rId23"/>
    <p:sldId id="293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4" r:id="rId33"/>
    <p:sldId id="289" r:id="rId34"/>
    <p:sldId id="290" r:id="rId35"/>
    <p:sldId id="295" r:id="rId36"/>
    <p:sldId id="291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6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620C0-F396-4F4F-8F4A-478935E5538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8C58-3B7C-4ED0-915B-7765AA99EDC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4B89-5364-4EC8-95F2-A48670273C5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8D8D-4E89-4349-B28B-04EFE4CD4A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B8D8D-4E89-4349-B28B-04EFE4CD4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1618" cy="863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5326602" y="0"/>
            <a:ext cx="3817398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 smtClean="0"/>
              <a:t>Informatica</a:t>
            </a:r>
            <a:r>
              <a:rPr lang="en-US" dirty="0" smtClean="0"/>
              <a:t> II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Modulo </a:t>
            </a:r>
            <a:r>
              <a:rPr lang="en-US" dirty="0" err="1" smtClean="0"/>
              <a:t>programmazione</a:t>
            </a:r>
            <a:r>
              <a:rPr lang="en-US" dirty="0" smtClean="0"/>
              <a:t> a </a:t>
            </a:r>
            <a:r>
              <a:rPr lang="en-US" dirty="0" err="1" smtClean="0"/>
              <a:t>oggetti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8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66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6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1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1618" cy="863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5326602" y="0"/>
            <a:ext cx="3817398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 smtClean="0"/>
              <a:t>Informatica</a:t>
            </a:r>
            <a:r>
              <a:rPr lang="en-US" dirty="0" smtClean="0"/>
              <a:t> II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Modulo </a:t>
            </a:r>
            <a:r>
              <a:rPr lang="en-US" dirty="0" err="1" smtClean="0"/>
              <a:t>programmazione</a:t>
            </a:r>
            <a:r>
              <a:rPr lang="en-US" dirty="0" smtClean="0"/>
              <a:t> a </a:t>
            </a:r>
            <a:r>
              <a:rPr lang="en-US" dirty="0" err="1" smtClean="0"/>
              <a:t>oggetti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8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5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5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4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1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8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9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0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8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4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33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8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60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8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BB0-31EF-4520-B123-15D2DB479E0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2551-4C2B-48F6-AD09-3AC1DE0B40C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92597" y="70611"/>
            <a:ext cx="1339870" cy="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  <p:sldLayoutId id="21474844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lvia.bonfanti@unibg.it" TargetMode="External"/><Relationship Id="rId2" Type="http://schemas.openxmlformats.org/officeDocument/2006/relationships/hyperlink" Target="mailto:angelo.gargantini@unibg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Oxygen/M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Programmazione a oggetti - Java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Esercitazione 1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5934670"/>
            <a:ext cx="661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Contatti:</a:t>
            </a:r>
          </a:p>
          <a:p>
            <a:r>
              <a:rPr lang="it-IT" dirty="0" smtClean="0"/>
              <a:t>Prof. Angelo Gargantini – </a:t>
            </a:r>
            <a:r>
              <a:rPr lang="it-IT" dirty="0" smtClean="0">
                <a:hlinkClick r:id="rId2"/>
              </a:rPr>
              <a:t>angelo.gargantini@unibg.it</a:t>
            </a:r>
            <a:endParaRPr lang="it-IT" dirty="0" smtClean="0"/>
          </a:p>
          <a:p>
            <a:r>
              <a:rPr lang="it-IT" dirty="0" smtClean="0"/>
              <a:t>Dott.ssa Silvia Bonfanti – </a:t>
            </a:r>
            <a:r>
              <a:rPr lang="it-IT" dirty="0" smtClean="0">
                <a:hlinkClick r:id="rId3"/>
              </a:rPr>
              <a:t>silvia.bonfanti@unibg.it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8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avvio </a:t>
            </a:r>
            <a:r>
              <a:rPr lang="it-IT" dirty="0" smtClean="0"/>
              <a:t>(3/3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71" y="2906161"/>
            <a:ext cx="5661184" cy="351838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639" y="2163778"/>
            <a:ext cx="1901228" cy="576000"/>
          </a:xfrm>
          <a:prstGeom prst="wedgeRoundRectCallout">
            <a:avLst>
              <a:gd name="adj1" fmla="val 28691"/>
              <a:gd name="adj2" fmla="val 23539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Progetti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20518" y="2121192"/>
            <a:ext cx="1901228" cy="576000"/>
          </a:xfrm>
          <a:prstGeom prst="wedgeRoundRectCallout">
            <a:avLst>
              <a:gd name="adj1" fmla="val 45357"/>
              <a:gd name="adj2" fmla="val 24954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Programa</a:t>
            </a:r>
            <a:r>
              <a:rPr lang="it-IT" dirty="0" smtClean="0"/>
              <a:t> .java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08718" y="5262744"/>
            <a:ext cx="1901228" cy="720000"/>
          </a:xfrm>
          <a:prstGeom prst="wedgeRoundRectCallout">
            <a:avLst>
              <a:gd name="adj1" fmla="val -78928"/>
              <a:gd name="adj2" fmla="val 5872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Console</a:t>
            </a:r>
          </a:p>
          <a:p>
            <a:pPr algn="ctr"/>
            <a:r>
              <a:rPr lang="it-IT" dirty="0" err="1" smtClean="0"/>
              <a:t>Problems</a:t>
            </a:r>
            <a:r>
              <a:rPr lang="it-IT" dirty="0" smtClean="0"/>
              <a:t> list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72092" y="3331674"/>
            <a:ext cx="1901228" cy="576000"/>
          </a:xfrm>
          <a:prstGeom prst="wedgeRoundRectCallout">
            <a:avLst>
              <a:gd name="adj1" fmla="val -85595"/>
              <a:gd name="adj2" fmla="val 71931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285457"/>
          </a:xfrm>
        </p:spPr>
        <p:txBody>
          <a:bodyPr>
            <a:normAutofit/>
          </a:bodyPr>
          <a:lstStyle/>
          <a:p>
            <a:r>
              <a:rPr lang="it-IT" dirty="0" smtClean="0"/>
              <a:t>Prima di iniziare a creare il programma Java, è necessario creare un progetto che conterrà i vostri file .java</a:t>
            </a:r>
          </a:p>
          <a:p>
            <a:pPr marL="0" indent="0">
              <a:buNone/>
            </a:pPr>
            <a:r>
              <a:rPr lang="it-IT" dirty="0" smtClean="0"/>
              <a:t>File -&gt; New -&gt; Java Project</a:t>
            </a:r>
          </a:p>
          <a:p>
            <a:r>
              <a:rPr lang="it-IT" dirty="0" smtClean="0"/>
              <a:t>Inserite il nome del progetto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primoProgetto</a:t>
            </a:r>
            <a:r>
              <a:rPr lang="it-IT" dirty="0" smtClean="0"/>
              <a:t>) </a:t>
            </a:r>
          </a:p>
          <a:p>
            <a:r>
              <a:rPr lang="it-IT" dirty="0" smtClean="0"/>
              <a:t>Cliccate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</a:p>
          <a:p>
            <a:r>
              <a:rPr lang="it-IT" dirty="0" smtClean="0"/>
              <a:t>Nel vostro </a:t>
            </a:r>
            <a:r>
              <a:rPr lang="it-IT" dirty="0" err="1" smtClean="0"/>
              <a:t>workspace</a:t>
            </a:r>
            <a:r>
              <a:rPr lang="it-IT" dirty="0" smtClean="0"/>
              <a:t> trovate un</a:t>
            </a:r>
          </a:p>
          <a:p>
            <a:pPr marL="0" indent="0">
              <a:buNone/>
            </a:pPr>
            <a:r>
              <a:rPr lang="it-IT" dirty="0" smtClean="0"/>
              <a:t>progetto vuoto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6" y="3115464"/>
            <a:ext cx="2971920" cy="3506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4936" y="3648173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60297" y="6353667"/>
            <a:ext cx="527901" cy="268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63" y="2063484"/>
            <a:ext cx="7668285" cy="4432570"/>
          </a:xfrm>
        </p:spPr>
        <p:txBody>
          <a:bodyPr>
            <a:normAutofit/>
          </a:bodyPr>
          <a:lstStyle/>
          <a:p>
            <a:r>
              <a:rPr lang="it-IT" dirty="0" smtClean="0"/>
              <a:t>Per iniziare a scrivere il vostro primo programma dovete aggiungere all’interno del progetto un file di tipo .java</a:t>
            </a:r>
          </a:p>
          <a:p>
            <a:pPr marL="0" indent="0">
              <a:buNone/>
            </a:pPr>
            <a:r>
              <a:rPr lang="it-IT" dirty="0" smtClean="0"/>
              <a:t>File -&gt; New -&gt; Class</a:t>
            </a:r>
          </a:p>
          <a:p>
            <a:r>
              <a:rPr lang="it-IT" dirty="0" smtClean="0"/>
              <a:t>Inserite il nome del file (es: </a:t>
            </a:r>
            <a:r>
              <a:rPr lang="it-IT" dirty="0" err="1" smtClean="0"/>
              <a:t>HelloWorld</a:t>
            </a:r>
            <a:r>
              <a:rPr lang="it-IT" dirty="0" smtClean="0"/>
              <a:t>)</a:t>
            </a:r>
          </a:p>
          <a:p>
            <a:r>
              <a:rPr lang="it-IT" b="1" dirty="0" smtClean="0"/>
              <a:t>Aggiungete il metodo MAIN</a:t>
            </a:r>
            <a:r>
              <a:rPr lang="it-IT" dirty="0" smtClean="0"/>
              <a:t>!!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Mettete il </a:t>
            </a:r>
            <a:r>
              <a:rPr lang="it-IT" dirty="0" err="1" smtClean="0"/>
              <a:t>flag</a:t>
            </a:r>
            <a:r>
              <a:rPr lang="it-IT" dirty="0" smtClean="0"/>
              <a:t> sull’opzione «public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(</a:t>
            </a:r>
            <a:r>
              <a:rPr lang="it-IT" dirty="0" err="1" smtClean="0"/>
              <a:t>String</a:t>
            </a:r>
            <a:r>
              <a:rPr lang="it-IT" dirty="0" smtClean="0"/>
              <a:t>[] </a:t>
            </a:r>
            <a:r>
              <a:rPr lang="it-IT" dirty="0" err="1" smtClean="0"/>
              <a:t>args</a:t>
            </a:r>
            <a:r>
              <a:rPr lang="it-IT" dirty="0" smtClean="0"/>
              <a:t>)»</a:t>
            </a:r>
          </a:p>
          <a:p>
            <a:r>
              <a:rPr lang="it-IT" dirty="0" smtClean="0"/>
              <a:t>Cliccate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</a:p>
          <a:p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63" y="3054285"/>
            <a:ext cx="3362986" cy="37151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4363" y="4279769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8458" y="5435051"/>
            <a:ext cx="2971920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187" y="5651868"/>
            <a:ext cx="54427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Per convenzione il nome delle classi inizia con la lettera maiuscola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Le classi vengono create in: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nomeprogetto</a:t>
            </a:r>
            <a:r>
              <a:rPr lang="it-IT" dirty="0" smtClean="0"/>
              <a:t>/</a:t>
            </a:r>
            <a:r>
              <a:rPr lang="it-IT" dirty="0" err="1" smtClean="0"/>
              <a:t>src</a:t>
            </a:r>
            <a:r>
              <a:rPr lang="it-IT" dirty="0" smtClean="0"/>
              <a:t>/</a:t>
            </a:r>
            <a:r>
              <a:rPr lang="it-IT" dirty="0" err="1" smtClean="0"/>
              <a:t>nomepackage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281421" cy="443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Scrivete il seguente codice all’interno del vostro </a:t>
            </a:r>
            <a:r>
              <a:rPr lang="it-IT" dirty="0" smtClean="0"/>
              <a:t>file: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primoProgetto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Compiliamo </a:t>
            </a:r>
            <a:r>
              <a:rPr lang="it-IT" dirty="0"/>
              <a:t>ed eseguiamo il 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281421" cy="4432570"/>
          </a:xfrm>
        </p:spPr>
        <p:txBody>
          <a:bodyPr>
            <a:normAutofit/>
          </a:bodyPr>
          <a:lstStyle/>
          <a:p>
            <a:r>
              <a:rPr lang="it-IT" dirty="0" smtClean="0"/>
              <a:t>Cliccate con il tasto destro sulla classe o sul progetto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i="1" dirty="0" err="1" smtClean="0"/>
              <a:t>Run</a:t>
            </a:r>
            <a:r>
              <a:rPr lang="it-IT" i="1" dirty="0" smtClean="0"/>
              <a:t> </a:t>
            </a:r>
            <a:r>
              <a:rPr lang="it-IT" i="1" dirty="0" err="1" smtClean="0"/>
              <a:t>As</a:t>
            </a:r>
            <a:r>
              <a:rPr lang="it-IT" i="1" dirty="0" smtClean="0"/>
              <a:t> -&gt; Java Application</a:t>
            </a:r>
          </a:p>
          <a:p>
            <a:pPr marL="0" indent="0">
              <a:buNone/>
            </a:pPr>
            <a:r>
              <a:rPr lang="it-IT" dirty="0" smtClean="0"/>
              <a:t>Oppure aprite il file java ed utilizzate questo pulsante nella barra in alto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Il risultato viene visualizzato all’interno della «Console»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7" y="4886142"/>
            <a:ext cx="8229600" cy="1736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32" y="3550517"/>
            <a:ext cx="1055029" cy="8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27152"/>
            <a:ext cx="7243527" cy="4445251"/>
          </a:xfrm>
        </p:spPr>
        <p:txBody>
          <a:bodyPr>
            <a:normAutofit/>
          </a:bodyPr>
          <a:lstStyle/>
          <a:p>
            <a:r>
              <a:rPr lang="it-IT" dirty="0" smtClean="0"/>
              <a:t>Un progetto java per poter essere eseguito deve contenere almeno una classe in cui è implementato il metodo </a:t>
            </a:r>
            <a:r>
              <a:rPr lang="it-IT" b="1" dirty="0" err="1" smtClean="0"/>
              <a:t>main</a:t>
            </a:r>
            <a:r>
              <a:rPr lang="it-IT" dirty="0" smtClean="0"/>
              <a:t>!</a:t>
            </a:r>
          </a:p>
          <a:p>
            <a:r>
              <a:rPr lang="it-IT" dirty="0" smtClean="0"/>
              <a:t>Un progetto java può contenere più classi contenenti il metodo </a:t>
            </a:r>
            <a:r>
              <a:rPr lang="it-IT" dirty="0" err="1" smtClean="0"/>
              <a:t>main</a:t>
            </a:r>
            <a:r>
              <a:rPr lang="it-IT" dirty="0" smtClean="0"/>
              <a:t>: in questo caso per eseguire una specifica classe cliccare con il tasto destro sulla classe, poi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 -&gt; Java </a:t>
            </a:r>
            <a:r>
              <a:rPr lang="it-IT" i="1" dirty="0" smtClean="0"/>
              <a:t>Application</a:t>
            </a:r>
            <a:r>
              <a:rPr lang="en-US" i="1" dirty="0" smtClean="0"/>
              <a:t> </a:t>
            </a:r>
            <a:r>
              <a:rPr lang="en-US" dirty="0" smtClean="0"/>
              <a:t>oppure</a:t>
            </a:r>
            <a:r>
              <a:rPr lang="en-US" dirty="0"/>
              <a:t> </a:t>
            </a:r>
            <a:r>
              <a:rPr lang="en-US" dirty="0" err="1" smtClean="0"/>
              <a:t>apri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pulsante</a:t>
            </a:r>
            <a:endParaRPr lang="en-US" dirty="0"/>
          </a:p>
          <a:p>
            <a:r>
              <a:rPr lang="en-US" dirty="0" smtClean="0"/>
              <a:t>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classe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cliccando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, poi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 -&gt; Java Application</a:t>
            </a:r>
            <a:r>
              <a:rPr lang="en-US" i="1" dirty="0"/>
              <a:t> </a:t>
            </a:r>
            <a:endParaRPr lang="it-IT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46" y="4662534"/>
            <a:ext cx="653660" cy="5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2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rinominare un file .java?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Click con il tasto destro sulla classe da rinominare -&gt; </a:t>
            </a:r>
            <a:r>
              <a:rPr lang="it-IT" dirty="0" err="1" smtClean="0"/>
              <a:t>Refactor</a:t>
            </a:r>
            <a:r>
              <a:rPr lang="it-IT" dirty="0" smtClean="0"/>
              <a:t> -&gt; </a:t>
            </a:r>
            <a:r>
              <a:rPr lang="it-IT" dirty="0" err="1" smtClean="0"/>
              <a:t>Rename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6" t="19805" r="49588" b="21913"/>
          <a:stretch/>
        </p:blipFill>
        <p:spPr>
          <a:xfrm>
            <a:off x="3983862" y="3139515"/>
            <a:ext cx="4783065" cy="3299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00" y="3638745"/>
            <a:ext cx="3593162" cy="1649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8994" y="4939645"/>
            <a:ext cx="744717" cy="42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Dove vengono salvati il progetto e i file .java?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Click con il tasto destro sulla classe/progetto di cui si vuole conoscere il percorso -&gt; </a:t>
            </a:r>
            <a:r>
              <a:rPr lang="it-IT" dirty="0" err="1" smtClean="0"/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94" y="3157042"/>
            <a:ext cx="6489379" cy="3281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6384" y="3858440"/>
            <a:ext cx="4817096" cy="27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1467" y="3657600"/>
            <a:ext cx="488257" cy="697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esportare un progetto esistente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Apri la cartella in cui è contenuto il progetto e copia la cartella del progetto su una chiavetta/..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1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importare un progetto esistente (1/2)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0" y="2242072"/>
            <a:ext cx="2699819" cy="422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07" y="2385867"/>
            <a:ext cx="3510999" cy="37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importare un progetto esistente (2/2)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54304" y="2906162"/>
            <a:ext cx="4209861" cy="2761307"/>
          </a:xfrm>
        </p:spPr>
        <p:txBody>
          <a:bodyPr/>
          <a:lstStyle/>
          <a:p>
            <a:r>
              <a:rPr lang="it-IT" dirty="0" smtClean="0"/>
              <a:t>Selezionare la directory in cui è contenuto il progetto da importare</a:t>
            </a:r>
          </a:p>
          <a:p>
            <a:r>
              <a:rPr lang="it-IT" dirty="0" smtClean="0"/>
              <a:t>Selezionare il/i progetto/i da importare</a:t>
            </a:r>
          </a:p>
          <a:p>
            <a:r>
              <a:rPr lang="it-IT" dirty="0" smtClean="0"/>
              <a:t>Cliccare su «</a:t>
            </a:r>
            <a:r>
              <a:rPr lang="it-IT" dirty="0" err="1" smtClean="0"/>
              <a:t>Finish</a:t>
            </a:r>
            <a:r>
              <a:rPr lang="it-IT" dirty="0" smtClean="0"/>
              <a:t>»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1" y="2038008"/>
            <a:ext cx="3547213" cy="4748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063" y="2788467"/>
            <a:ext cx="3530852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490" y="3466334"/>
            <a:ext cx="2697934" cy="1169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5627" y="6464174"/>
            <a:ext cx="642797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ConsoleOutputManager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err="1" smtClean="0"/>
              <a:t>ConsoleInputManager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1 - guidato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Creare </a:t>
            </a:r>
            <a:r>
              <a:rPr lang="it-IT" dirty="0"/>
              <a:t>un nuovo progetto che stampa sulla console una qualsiasi </a:t>
            </a:r>
            <a:r>
              <a:rPr lang="it-IT" dirty="0" smtClean="0"/>
              <a:t>stringa</a:t>
            </a:r>
            <a:r>
              <a:rPr lang="it-IT" dirty="0"/>
              <a:t> </a:t>
            </a:r>
            <a:r>
              <a:rPr lang="it-IT" dirty="0" smtClean="0"/>
              <a:t>utilizzando la classe </a:t>
            </a:r>
            <a:r>
              <a:rPr lang="en-US" b="1" dirty="0" err="1" smtClean="0"/>
              <a:t>ConsoleOutputManager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usare console output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727" y="2163499"/>
            <a:ext cx="812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primoProgetto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prog.io.ConsoleOutputManager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PrimoProgramma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ConsoleOutputManager</a:t>
            </a:r>
            <a:r>
              <a:rPr lang="en-US" dirty="0" smtClean="0"/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video</a:t>
            </a:r>
            <a:r>
              <a:rPr lang="en-US" dirty="0" smtClean="0"/>
              <a:t>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ConsoleOutputManager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dirty="0" smtClean="0"/>
              <a:t>	</a:t>
            </a:r>
            <a:r>
              <a:rPr lang="it-IT" dirty="0" err="1">
                <a:solidFill>
                  <a:srgbClr val="6A3E3E"/>
                </a:solidFill>
                <a:latin typeface="Consolas" panose="020B0609020204030204" pitchFamily="49" charset="0"/>
              </a:rPr>
              <a:t>video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it-IT" dirty="0"/>
              <a:t>(</a:t>
            </a:r>
            <a:r>
              <a:rPr lang="it-IT" i="1" dirty="0">
                <a:solidFill>
                  <a:srgbClr val="2A00FF"/>
                </a:solidFill>
                <a:latin typeface="Consolas" panose="020B0609020204030204" pitchFamily="49" charset="0"/>
              </a:rPr>
              <a:t>"Ecco il mio primo programma</a:t>
            </a:r>
            <a:r>
              <a:rPr lang="it-IT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it-IT" dirty="0" smtClean="0"/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6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b="1" dirty="0" err="1" smtClean="0"/>
              <a:t>prog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</a:rPr>
              <a:t>Come aggiungere prog.zip o progXX.jar al mio progetto </a:t>
            </a:r>
            <a:r>
              <a:rPr lang="it-IT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eclipse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</a:rPr>
              <a:t> ?</a:t>
            </a:r>
          </a:p>
          <a:p>
            <a:pPr marL="742950" lvl="1" indent="-285750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Oltre alle librerie standard di Java posso aggiungere nuove librerie (.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jar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o .zip) che contengono dei file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al mio progetto</a:t>
            </a:r>
          </a:p>
          <a:p>
            <a:pPr marL="742950" lvl="1" indent="-285750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In questo modo posso usare classi definite da altri o da me in altri progetti oltra alla classi standard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Devo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modificare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build path (per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poter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compilare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o class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path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299" y="6038661"/>
            <a:ext cx="41310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La libreria progXX.jar la trovate su </a:t>
            </a:r>
            <a:r>
              <a:rPr lang="it-IT" dirty="0" err="1" smtClean="0"/>
              <a:t>ilias</a:t>
            </a:r>
            <a:r>
              <a:rPr lang="it-IT" dirty="0" smtClean="0"/>
              <a:t>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2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Aggiungere i </a:t>
            </a:r>
            <a:r>
              <a:rPr lang="it-IT" dirty="0" err="1" smtClean="0"/>
              <a:t>jar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069" r="16927"/>
          <a:stretch/>
        </p:blipFill>
        <p:spPr>
          <a:xfrm>
            <a:off x="600123" y="2462542"/>
            <a:ext cx="5230310" cy="4003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3894" y="2489702"/>
            <a:ext cx="1276540" cy="233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30433" y="5453872"/>
            <a:ext cx="25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il file progXX.jar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16440" y="2299580"/>
            <a:ext cx="2974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Attenzione!!</a:t>
            </a:r>
          </a:p>
          <a:p>
            <a:r>
              <a:rPr lang="it-IT" dirty="0" smtClean="0"/>
              <a:t>In questo modo scelgo </a:t>
            </a:r>
            <a:r>
              <a:rPr lang="it-IT" dirty="0"/>
              <a:t>il file </a:t>
            </a:r>
            <a:r>
              <a:rPr lang="it-IT" dirty="0" err="1"/>
              <a:t>jar</a:t>
            </a:r>
            <a:r>
              <a:rPr lang="it-IT" dirty="0"/>
              <a:t> dal file </a:t>
            </a:r>
            <a:r>
              <a:rPr lang="it-IT" dirty="0" err="1"/>
              <a:t>system</a:t>
            </a:r>
            <a:r>
              <a:rPr lang="it-IT" dirty="0"/>
              <a:t> e viene memorizzato il percorso </a:t>
            </a:r>
            <a:r>
              <a:rPr lang="it-IT" dirty="0" smtClean="0"/>
              <a:t>assoluto. Quindi se sposto il progetto su un altro pc non trova più il file .</a:t>
            </a:r>
            <a:r>
              <a:rPr lang="it-IT" dirty="0" err="1" smtClean="0"/>
              <a:t>jar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89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 relativo per le </a:t>
            </a:r>
            <a:r>
              <a:rPr lang="it-IT" dirty="0" smtClean="0"/>
              <a:t>librerie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245259"/>
            <a:ext cx="7607426" cy="4291343"/>
          </a:xfrm>
        </p:spPr>
        <p:txBody>
          <a:bodyPr>
            <a:normAutofit/>
          </a:bodyPr>
          <a:lstStyle/>
          <a:p>
            <a:r>
              <a:rPr lang="it-IT" dirty="0" smtClean="0"/>
              <a:t>Se </a:t>
            </a:r>
            <a:r>
              <a:rPr lang="it-IT" dirty="0"/>
              <a:t>voglio poter spostare tutti i miei progetti da un PC ad un altro (ad esempio su una chiavetta), posso fare </a:t>
            </a:r>
            <a:r>
              <a:rPr lang="it-IT" dirty="0" smtClean="0"/>
              <a:t>così: 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metto </a:t>
            </a:r>
            <a:r>
              <a:rPr lang="it-IT" dirty="0"/>
              <a:t>il prog.jar in una directory del mio </a:t>
            </a:r>
            <a:r>
              <a:rPr lang="it-IT" dirty="0" smtClean="0"/>
              <a:t>progetto (new -&gt; folder) </a:t>
            </a:r>
          </a:p>
          <a:p>
            <a:pPr lvl="1"/>
            <a:r>
              <a:rPr lang="it-IT" dirty="0" smtClean="0"/>
              <a:t>Eseguo la stessa procedura nella slide precedente aggiungendo il file .</a:t>
            </a:r>
            <a:r>
              <a:rPr lang="it-IT" dirty="0" err="1" smtClean="0"/>
              <a:t>jar</a:t>
            </a:r>
            <a:r>
              <a:rPr lang="it-IT" dirty="0" smtClean="0"/>
              <a:t> aggiunto al progetto (così </a:t>
            </a:r>
            <a:r>
              <a:rPr lang="it-IT" dirty="0"/>
              <a:t>però se ho tanti progetti, devo copiare </a:t>
            </a:r>
            <a:r>
              <a:rPr lang="it-IT" dirty="0" smtClean="0"/>
              <a:t>la libreria in tutti i progetti)</a:t>
            </a:r>
            <a:endParaRPr lang="it-IT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esterno</a:t>
            </a:r>
            <a:r>
              <a:rPr lang="en-US" dirty="0" smtClean="0"/>
              <a:t> </a:t>
            </a:r>
            <a:r>
              <a:rPr lang="it-IT" dirty="0" smtClean="0"/>
              <a:t>in </a:t>
            </a:r>
            <a:r>
              <a:rPr lang="it-IT" dirty="0"/>
              <a:t>cui metto i miei </a:t>
            </a:r>
            <a:r>
              <a:rPr lang="it-IT" dirty="0" err="1"/>
              <a:t>jar</a:t>
            </a:r>
            <a:endParaRPr lang="it-IT" dirty="0"/>
          </a:p>
          <a:p>
            <a:pPr lvl="1"/>
            <a:r>
              <a:rPr lang="it-IT" dirty="0" smtClean="0"/>
              <a:t>Nel progetto in cui devo utilizzare la libreria faccio tasto destro -&gt;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-&gt; </a:t>
            </a:r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. Nella scheda Libraries clicco su “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Jar</a:t>
            </a:r>
            <a:r>
              <a:rPr lang="it-IT" dirty="0"/>
              <a:t>” e seleziono il </a:t>
            </a:r>
            <a:r>
              <a:rPr lang="it-IT" dirty="0" err="1" smtClean="0"/>
              <a:t>jar</a:t>
            </a:r>
            <a:r>
              <a:rPr lang="it-IT" dirty="0" smtClean="0"/>
              <a:t> che </a:t>
            </a:r>
            <a:r>
              <a:rPr lang="it-IT" dirty="0"/>
              <a:t>mi </a:t>
            </a:r>
            <a:r>
              <a:rPr lang="it-IT" dirty="0" smtClean="0"/>
              <a:t>interessa dal progetto che contiene tutti i </a:t>
            </a:r>
            <a:r>
              <a:rPr lang="it-IT" dirty="0" err="1" smtClean="0"/>
              <a:t>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Rifai</a:t>
            </a:r>
            <a:r>
              <a:rPr lang="en-US" dirty="0" smtClean="0"/>
              <a:t> </a:t>
            </a:r>
            <a:r>
              <a:rPr lang="en-US" dirty="0" err="1" smtClean="0"/>
              <a:t>l’esericizio</a:t>
            </a:r>
            <a:r>
              <a:rPr lang="en-US" dirty="0" smtClean="0"/>
              <a:t> 1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tuo</a:t>
            </a:r>
            <a:r>
              <a:rPr lang="en-US" dirty="0" smtClean="0"/>
              <a:t> PC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Creare </a:t>
            </a:r>
            <a:r>
              <a:rPr lang="it-IT" dirty="0"/>
              <a:t>un nuovo progetto che chieda all'utente di inserire da console una stringa e stampare a video la stessa.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Creare </a:t>
            </a:r>
            <a:r>
              <a:rPr lang="it-IT" dirty="0"/>
              <a:t>un nuovo progetto che chiede due numeri all'utente e ne stampa la somma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Gli esercizi sono da fare utilizzando la libreria </a:t>
            </a:r>
            <a:r>
              <a:rPr lang="it-IT" dirty="0" err="1" smtClean="0"/>
              <a:t>prog.io</a:t>
            </a:r>
            <a:r>
              <a:rPr lang="it-IT" dirty="0" smtClean="0"/>
              <a:t> fornita </a:t>
            </a:r>
            <a:r>
              <a:rPr lang="it-IT" dirty="0"/>
              <a:t>dal libro di testo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29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2_A - passi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/>
              <a:t>progetto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Creo una nuova </a:t>
            </a:r>
            <a:r>
              <a:rPr lang="it-IT" dirty="0"/>
              <a:t>classe (con </a:t>
            </a:r>
            <a:r>
              <a:rPr lang="it-IT" dirty="0" err="1"/>
              <a:t>main</a:t>
            </a:r>
            <a:r>
              <a:rPr lang="it-IT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Importo</a:t>
            </a:r>
            <a:r>
              <a:rPr lang="en-US" dirty="0" smtClean="0"/>
              <a:t> </a:t>
            </a:r>
            <a:r>
              <a:rPr lang="en-US" dirty="0"/>
              <a:t>prog.jar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buildpath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Edito</a:t>
            </a:r>
            <a:r>
              <a:rPr lang="en-US" dirty="0" smtClean="0"/>
              <a:t> </a:t>
            </a:r>
            <a:r>
              <a:rPr lang="en-US" dirty="0" err="1"/>
              <a:t>il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Creo</a:t>
            </a:r>
            <a:r>
              <a:rPr lang="en-US" dirty="0" smtClean="0"/>
              <a:t> un </a:t>
            </a:r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 err="1" smtClean="0"/>
              <a:t>ConsoleOutputManager</a:t>
            </a:r>
            <a:r>
              <a:rPr lang="en-US" dirty="0" smtClean="0"/>
              <a:t> (</a:t>
            </a:r>
            <a:r>
              <a:rPr lang="en-US" dirty="0"/>
              <a:t>con new)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Utilizzo il metodo </a:t>
            </a:r>
            <a:r>
              <a:rPr lang="it-IT" dirty="0" err="1" smtClean="0"/>
              <a:t>print</a:t>
            </a:r>
            <a:r>
              <a:rPr lang="it-IT" dirty="0" smtClean="0"/>
              <a:t>/</a:t>
            </a:r>
            <a:r>
              <a:rPr lang="it-IT" dirty="0" err="1" smtClean="0"/>
              <a:t>println</a:t>
            </a:r>
            <a:r>
              <a:rPr lang="it-IT" dirty="0" smtClean="0"/>
              <a:t> per stampare</a:t>
            </a:r>
            <a:endParaRPr lang="it-IT" dirty="0"/>
          </a:p>
          <a:p>
            <a:pPr marL="896938" indent="-896938">
              <a:buNone/>
            </a:pPr>
            <a:r>
              <a:rPr lang="it-IT" dirty="0" smtClean="0"/>
              <a:t>	Per </a:t>
            </a:r>
            <a:r>
              <a:rPr lang="it-IT" dirty="0"/>
              <a:t>vedere quali sono i metodi </a:t>
            </a:r>
            <a:r>
              <a:rPr lang="it-IT" dirty="0" smtClean="0"/>
              <a:t>disponibili:</a:t>
            </a:r>
          </a:p>
          <a:p>
            <a:pPr marL="896938" indent="-896938">
              <a:buNone/>
            </a:pPr>
            <a:r>
              <a:rPr lang="it-IT" dirty="0"/>
              <a:t>	</a:t>
            </a:r>
            <a:r>
              <a:rPr lang="it-IT" dirty="0" err="1" smtClean="0"/>
              <a:t>nomevariabile</a:t>
            </a:r>
            <a:r>
              <a:rPr lang="it-IT" dirty="0" smtClean="0"/>
              <a:t>. + (</a:t>
            </a:r>
            <a:r>
              <a:rPr lang="it-IT" dirty="0" err="1" smtClean="0"/>
              <a:t>CTRL+Spazio</a:t>
            </a:r>
            <a:r>
              <a:rPr lang="it-IT" dirty="0" smtClean="0"/>
              <a:t>)</a:t>
            </a:r>
            <a:endParaRPr lang="it-IT" dirty="0"/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Eseguo </a:t>
            </a:r>
            <a:r>
              <a:rPr lang="en-US" dirty="0"/>
              <a:t>con </a:t>
            </a: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2_B 2_C - suggerimenti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leggere</a:t>
            </a:r>
            <a:r>
              <a:rPr lang="en-US" dirty="0" smtClean="0"/>
              <a:t> da </a:t>
            </a:r>
            <a:r>
              <a:rPr lang="en-US" dirty="0" err="1" smtClean="0"/>
              <a:t>tastiera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/</a:t>
            </a:r>
            <a:r>
              <a:rPr lang="en-US" dirty="0" err="1" smtClean="0"/>
              <a:t>stringhe</a:t>
            </a:r>
            <a:r>
              <a:rPr lang="en-US" dirty="0" smtClean="0"/>
              <a:t>/… </a:t>
            </a:r>
            <a:r>
              <a:rPr lang="en-US" dirty="0" err="1" smtClean="0"/>
              <a:t>inseriti</a:t>
            </a:r>
            <a:r>
              <a:rPr lang="en-US" dirty="0" smtClean="0"/>
              <a:t> </a:t>
            </a:r>
            <a:r>
              <a:rPr lang="en-US" dirty="0" err="1" smtClean="0"/>
              <a:t>dall'utente</a:t>
            </a:r>
            <a:r>
              <a:rPr lang="en-US" dirty="0" smtClean="0"/>
              <a:t> </a:t>
            </a:r>
            <a:r>
              <a:rPr lang="en-US" dirty="0" err="1"/>
              <a:t>usate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ConsoleInputManager</a:t>
            </a:r>
            <a:endParaRPr lang="en-US" b="1" dirty="0"/>
          </a:p>
          <a:p>
            <a:r>
              <a:rPr lang="it-IT" dirty="0" smtClean="0"/>
              <a:t>Le </a:t>
            </a:r>
            <a:r>
              <a:rPr lang="it-IT" dirty="0"/>
              <a:t>sue istanze realizzano canali di comunicazione con il dispositivo di input standard, </a:t>
            </a:r>
            <a:r>
              <a:rPr lang="it-IT" dirty="0" smtClean="0"/>
              <a:t>cioè la </a:t>
            </a:r>
            <a:r>
              <a:rPr lang="it-IT" dirty="0"/>
              <a:t>tastiera.</a:t>
            </a:r>
          </a:p>
          <a:p>
            <a:r>
              <a:rPr lang="en-US" dirty="0" err="1" smtClean="0"/>
              <a:t>Metodi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it-IT" dirty="0" err="1" smtClean="0"/>
              <a:t>readLine</a:t>
            </a:r>
            <a:r>
              <a:rPr lang="it-IT" dirty="0" smtClean="0"/>
              <a:t> legge </a:t>
            </a:r>
            <a:r>
              <a:rPr lang="it-IT" dirty="0"/>
              <a:t>una riga di testo</a:t>
            </a:r>
          </a:p>
          <a:p>
            <a:pPr lvl="1"/>
            <a:r>
              <a:rPr lang="en-US" dirty="0" err="1" smtClean="0"/>
              <a:t>readInt</a:t>
            </a:r>
            <a:r>
              <a:rPr lang="en-US" dirty="0" smtClean="0"/>
              <a:t> </a:t>
            </a:r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pPr lvl="1"/>
            <a:r>
              <a:rPr lang="en-US" dirty="0" smtClean="0"/>
              <a:t>. </a:t>
            </a:r>
            <a:r>
              <a:rPr lang="en-US" dirty="0"/>
              <a:t>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contiene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2064470"/>
            <a:ext cx="7704667" cy="4260916"/>
          </a:xfrm>
        </p:spPr>
        <p:txBody>
          <a:bodyPr>
            <a:normAutofit/>
          </a:bodyPr>
          <a:lstStyle/>
          <a:p>
            <a:r>
              <a:rPr lang="it-IT" b="1" dirty="0" smtClean="0"/>
              <a:t>JRE</a:t>
            </a:r>
            <a:r>
              <a:rPr lang="it-IT" dirty="0" smtClean="0"/>
              <a:t> (Java Runtime </a:t>
            </a:r>
            <a:r>
              <a:rPr lang="it-IT" dirty="0"/>
              <a:t>Environment): è un’implementazione della Macchina virtuale Java, specifica per un S.O. ed un’architettura hardware, che esegue effettivamente i programmi Java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b="1" dirty="0" smtClean="0"/>
              <a:t>JDK</a:t>
            </a:r>
            <a:r>
              <a:rPr lang="it-IT" dirty="0" smtClean="0"/>
              <a:t> (Java Development Kit): </a:t>
            </a:r>
            <a:r>
              <a:rPr lang="it-IT" dirty="0"/>
              <a:t>è una estensione della </a:t>
            </a:r>
            <a:r>
              <a:rPr lang="it-IT" dirty="0" smtClean="0"/>
              <a:t>JRE, ed è </a:t>
            </a:r>
            <a:r>
              <a:rPr lang="it-IT" dirty="0"/>
              <a:t>inoltre un insieme di software che potete utilizzare per sviluppare le applicazioni basate su Java</a:t>
            </a:r>
            <a:r>
              <a:rPr lang="it-IT" dirty="0" smtClean="0"/>
              <a:t>. Contiene</a:t>
            </a:r>
            <a:r>
              <a:rPr lang="it-IT" dirty="0"/>
              <a:t> un compilatore Java per trasformare i </a:t>
            </a:r>
            <a:r>
              <a:rPr lang="it-IT" dirty="0" smtClean="0"/>
              <a:t>codici in </a:t>
            </a:r>
            <a:r>
              <a:rPr lang="it-IT" dirty="0" err="1" smtClean="0"/>
              <a:t>bytecode</a:t>
            </a:r>
            <a:r>
              <a:rPr lang="it-IT" dirty="0" smtClean="0"/>
              <a:t>, cioè in file di tipo .</a:t>
            </a:r>
            <a:r>
              <a:rPr lang="it-IT" dirty="0" err="1" smtClean="0"/>
              <a:t>class</a:t>
            </a:r>
            <a:r>
              <a:rPr lang="it-IT" dirty="0" smtClean="0"/>
              <a:t>. I file vengono successivamente eseguiti.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3 - guidato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Scrivi un programma che crea due frazioni 1/3 e 2/3, calcola e stampa la somma, la differenza, il prodotto e il quoziente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0240" y="4136531"/>
            <a:ext cx="5246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Utilizzate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classe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Frazione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del package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prog.utili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2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Scrivi </a:t>
            </a:r>
            <a:r>
              <a:rPr lang="it-IT" dirty="0"/>
              <a:t>un programma che domanda all’utente il numeratore e denominatore di due frazioni e come sopra stampa somma, differenza, prodotto e quoziente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0240" y="4136531"/>
            <a:ext cx="5246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Utilizzate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classe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Frazione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del package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prog.utili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scriva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prenda</a:t>
            </a:r>
            <a:r>
              <a:rPr lang="en-US" dirty="0" smtClean="0"/>
              <a:t> in input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frazioni</a:t>
            </a:r>
            <a:r>
              <a:rPr lang="en-US" dirty="0" smtClean="0"/>
              <a:t>, </a:t>
            </a:r>
            <a:r>
              <a:rPr lang="en-US" dirty="0" err="1" smtClean="0"/>
              <a:t>dopo</a:t>
            </a:r>
            <a:r>
              <a:rPr lang="en-US" dirty="0" smtClean="0"/>
              <a:t> aver </a:t>
            </a:r>
            <a:r>
              <a:rPr lang="en-US" dirty="0" err="1" smtClean="0"/>
              <a:t>inserito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frazione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richiesto</a:t>
            </a:r>
            <a:r>
              <a:rPr lang="en-US" dirty="0" smtClean="0"/>
              <a:t> </a:t>
            </a:r>
            <a:r>
              <a:rPr lang="en-US" dirty="0" err="1" smtClean="0"/>
              <a:t>all'utente</a:t>
            </a:r>
            <a:r>
              <a:rPr lang="en-US" dirty="0" smtClean="0"/>
              <a:t> se ne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un'altra</a:t>
            </a:r>
            <a:r>
              <a:rPr lang="en-US" dirty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calcolerà</a:t>
            </a:r>
            <a:r>
              <a:rPr lang="en-US" dirty="0" smtClean="0"/>
              <a:t> la media </a:t>
            </a:r>
            <a:r>
              <a:rPr lang="en-US" dirty="0" err="1" smtClean="0"/>
              <a:t>tra</a:t>
            </a:r>
            <a:r>
              <a:rPr lang="en-US" dirty="0" smtClean="0"/>
              <a:t> le </a:t>
            </a:r>
            <a:r>
              <a:rPr lang="en-US" dirty="0" err="1" smtClean="0"/>
              <a:t>frazioni</a:t>
            </a:r>
            <a:r>
              <a:rPr lang="en-US" dirty="0" smtClean="0"/>
              <a:t> </a:t>
            </a:r>
            <a:r>
              <a:rPr lang="en-US" dirty="0" err="1"/>
              <a:t>inserite</a:t>
            </a:r>
            <a:r>
              <a:rPr lang="en-US" dirty="0"/>
              <a:t>.</a:t>
            </a:r>
          </a:p>
          <a:p>
            <a:r>
              <a:rPr lang="it-IT" dirty="0" smtClean="0"/>
              <a:t>Per </a:t>
            </a:r>
            <a:r>
              <a:rPr lang="it-IT" dirty="0"/>
              <a:t>calcolare la media basta memorizzare la somma delle frazioni inserite</a:t>
            </a:r>
          </a:p>
          <a:p>
            <a:r>
              <a:rPr lang="en-US" dirty="0" smtClean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Utilizzare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while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inserisce</a:t>
            </a:r>
            <a:r>
              <a:rPr lang="en-US" dirty="0" smtClean="0"/>
              <a:t> No</a:t>
            </a:r>
            <a:endParaRPr lang="en-US" dirty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inserisce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readSiNo</a:t>
            </a:r>
            <a:r>
              <a:rPr lang="en-US" dirty="0" smtClean="0"/>
              <a:t> per </a:t>
            </a:r>
            <a:r>
              <a:rPr lang="en-US" dirty="0" err="1" smtClean="0"/>
              <a:t>leggere</a:t>
            </a:r>
            <a:r>
              <a:rPr lang="en-US" dirty="0" smtClean="0"/>
              <a:t> la </a:t>
            </a:r>
            <a:r>
              <a:rPr lang="en-US" dirty="0" err="1" smtClean="0"/>
              <a:t>risposta</a:t>
            </a:r>
            <a:r>
              <a:rPr lang="en-US" dirty="0" smtClean="0"/>
              <a:t> e poi </a:t>
            </a:r>
            <a:r>
              <a:rPr lang="en-US" dirty="0" err="1" smtClean="0"/>
              <a:t>readInt</a:t>
            </a:r>
            <a:r>
              <a:rPr lang="en-US" dirty="0" smtClean="0"/>
              <a:t> per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numeratore</a:t>
            </a:r>
            <a:r>
              <a:rPr lang="en-US" dirty="0" smtClean="0"/>
              <a:t> e </a:t>
            </a:r>
            <a:r>
              <a:rPr lang="en-US" dirty="0" err="1" smtClean="0"/>
              <a:t>denominatore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frazione</a:t>
            </a:r>
            <a:r>
              <a:rPr lang="en-US" dirty="0" smtClean="0"/>
              <a:t>, oppure </a:t>
            </a:r>
            <a:r>
              <a:rPr lang="en-US" dirty="0" err="1" smtClean="0"/>
              <a:t>puoi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readLine</a:t>
            </a:r>
            <a:r>
              <a:rPr lang="en-US" dirty="0" smtClean="0"/>
              <a:t> 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r>
              <a:rPr lang="en-US" dirty="0" smtClean="0"/>
              <a:t> non </a:t>
            </a:r>
            <a:r>
              <a:rPr lang="en-US" dirty="0" err="1" smtClean="0"/>
              <a:t>contiene</a:t>
            </a:r>
            <a:r>
              <a:rPr lang="en-US" dirty="0" smtClean="0"/>
              <a:t> “no” </a:t>
            </a:r>
            <a:r>
              <a:rPr lang="en-US" dirty="0" err="1" smtClean="0"/>
              <a:t>convertilo</a:t>
            </a:r>
            <a:r>
              <a:rPr lang="en-US" dirty="0" smtClean="0"/>
              <a:t> in </a:t>
            </a:r>
            <a:r>
              <a:rPr lang="en-US" dirty="0" err="1" smtClean="0"/>
              <a:t>intero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Integer.parseInt</a:t>
            </a:r>
            <a:r>
              <a:rPr lang="en-US" dirty="0" smtClean="0"/>
              <a:t>(Strings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687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Stringhe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8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Scrivere un semplice programma che faccia apparire una </a:t>
            </a:r>
            <a:r>
              <a:rPr lang="it-IT" dirty="0"/>
              <a:t>cornice di asterischi sopra e sotto lunga quanto la stringa inserita</a:t>
            </a:r>
          </a:p>
          <a:p>
            <a:pPr marL="0" indent="0">
              <a:buNone/>
            </a:pPr>
            <a:r>
              <a:rPr lang="en-US" dirty="0"/>
              <a:t>**************</a:t>
            </a:r>
          </a:p>
          <a:p>
            <a:pPr marL="0" indent="0">
              <a:buNone/>
            </a:pPr>
            <a:r>
              <a:rPr lang="en-US" dirty="0"/>
              <a:t>Ciao, come </a:t>
            </a:r>
            <a:r>
              <a:rPr lang="en-US" dirty="0" err="1"/>
              <a:t>va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**************</a:t>
            </a:r>
          </a:p>
          <a:p>
            <a:r>
              <a:rPr lang="it-IT" dirty="0" smtClean="0"/>
              <a:t>Dichiara </a:t>
            </a:r>
            <a:r>
              <a:rPr lang="it-IT" dirty="0"/>
              <a:t>qualche variabile di appoggio per memorizzare le stringhe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substring e </a:t>
            </a:r>
            <a:r>
              <a:rPr lang="en-US" dirty="0"/>
              <a:t>length</a:t>
            </a:r>
          </a:p>
          <a:p>
            <a:r>
              <a:rPr lang="en-US" dirty="0" smtClean="0"/>
              <a:t>Non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cicli</a:t>
            </a:r>
            <a:r>
              <a:rPr lang="en-US" dirty="0"/>
              <a:t>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47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Scrivere un </a:t>
            </a:r>
            <a:r>
              <a:rPr lang="it-IT" dirty="0"/>
              <a:t>semplice programma che faccia apparire </a:t>
            </a:r>
            <a:r>
              <a:rPr lang="it-IT" dirty="0" smtClean="0"/>
              <a:t>frase inserita incorniciata da asterischi: 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********************</a:t>
            </a:r>
          </a:p>
          <a:p>
            <a:pPr marL="0" indent="0">
              <a:buNone/>
            </a:pPr>
            <a:r>
              <a:rPr lang="en-US" dirty="0"/>
              <a:t>*              </a:t>
            </a:r>
            <a:r>
              <a:rPr lang="en-US" dirty="0" smtClean="0"/>
              <a:t>                         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  </a:t>
            </a:r>
            <a:r>
              <a:rPr lang="en-US" dirty="0" smtClean="0"/>
              <a:t>    Ciao</a:t>
            </a:r>
            <a:r>
              <a:rPr lang="en-US" dirty="0"/>
              <a:t>, come </a:t>
            </a:r>
            <a:r>
              <a:rPr lang="en-US" dirty="0" err="1"/>
              <a:t>va</a:t>
            </a:r>
            <a:r>
              <a:rPr lang="en-US" dirty="0"/>
              <a:t>? </a:t>
            </a:r>
            <a:r>
              <a:rPr lang="en-US" dirty="0" smtClean="0"/>
              <a:t>     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                 </a:t>
            </a:r>
            <a:r>
              <a:rPr lang="en-US" dirty="0" smtClean="0"/>
              <a:t>                     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********************</a:t>
            </a:r>
          </a:p>
          <a:p>
            <a:r>
              <a:rPr lang="it-IT" dirty="0"/>
              <a:t>Dichiara qualche variabile di appoggio per memorizzare </a:t>
            </a:r>
            <a:r>
              <a:rPr lang="it-IT" dirty="0" smtClean="0"/>
              <a:t>la stringa</a:t>
            </a:r>
          </a:p>
          <a:p>
            <a:r>
              <a:rPr lang="it-IT" dirty="0" smtClean="0"/>
              <a:t>Usa </a:t>
            </a:r>
            <a:r>
              <a:rPr lang="it-IT" dirty="0" err="1"/>
              <a:t>substring</a:t>
            </a:r>
            <a:r>
              <a:rPr lang="it-IT" dirty="0"/>
              <a:t>, </a:t>
            </a:r>
            <a:r>
              <a:rPr lang="it-IT" dirty="0" err="1" smtClean="0"/>
              <a:t>length</a:t>
            </a:r>
            <a:r>
              <a:rPr lang="it-IT" dirty="0" smtClean="0"/>
              <a:t> e </a:t>
            </a:r>
            <a:r>
              <a:rPr lang="it-IT" dirty="0" err="1"/>
              <a:t>concat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9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Scrivere </a:t>
            </a:r>
            <a:r>
              <a:rPr lang="it-IT" dirty="0"/>
              <a:t>un programma che domanda una frase e la riscrive senza le vocali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/>
              <a:t>main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Usa </a:t>
            </a:r>
            <a:r>
              <a:rPr lang="it-IT" dirty="0"/>
              <a:t>il </a:t>
            </a:r>
            <a:r>
              <a:rPr lang="it-IT" dirty="0" err="1"/>
              <a:t>sottometodo</a:t>
            </a:r>
            <a:r>
              <a:rPr lang="it-IT" dirty="0"/>
              <a:t> </a:t>
            </a:r>
            <a:r>
              <a:rPr lang="it-IT" dirty="0" err="1"/>
              <a:t>isVocale</a:t>
            </a:r>
            <a:endParaRPr lang="it-IT" dirty="0"/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Riscrivi </a:t>
            </a:r>
            <a:r>
              <a:rPr lang="it-IT" dirty="0" err="1"/>
              <a:t>isVocale</a:t>
            </a:r>
            <a:r>
              <a:rPr lang="it-IT" dirty="0"/>
              <a:t> usando lo </a:t>
            </a:r>
            <a:r>
              <a:rPr lang="it-IT" dirty="0" err="1"/>
              <a:t>switch</a:t>
            </a:r>
            <a:r>
              <a:rPr lang="it-IT" dirty="0"/>
              <a:t> con case multipli, cioè:</a:t>
            </a:r>
          </a:p>
          <a:p>
            <a:pPr marL="914400" lvl="2" indent="0">
              <a:buNone/>
            </a:pPr>
            <a:r>
              <a:rPr lang="en-US" dirty="0" smtClean="0"/>
              <a:t>switch(c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 smtClean="0"/>
              <a:t>case </a:t>
            </a:r>
            <a:r>
              <a:rPr lang="en-US" dirty="0"/>
              <a:t>'a':</a:t>
            </a:r>
          </a:p>
          <a:p>
            <a:pPr marL="914400" lvl="2" indent="0">
              <a:buNone/>
            </a:pPr>
            <a:r>
              <a:rPr lang="en-US" dirty="0" smtClean="0"/>
              <a:t>case </a:t>
            </a:r>
            <a:r>
              <a:rPr lang="en-US" dirty="0"/>
              <a:t>'A':</a:t>
            </a:r>
          </a:p>
          <a:p>
            <a:pPr marL="914400" lvl="2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Scrivere </a:t>
            </a:r>
            <a:r>
              <a:rPr lang="it-IT" dirty="0"/>
              <a:t>un programma che domanda una stringa e conta le vocali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charAt</a:t>
            </a:r>
            <a:r>
              <a:rPr lang="it-IT" dirty="0" smtClean="0"/>
              <a:t> per </a:t>
            </a:r>
            <a:r>
              <a:rPr lang="it-IT" dirty="0"/>
              <a:t>trovare </a:t>
            </a:r>
            <a:r>
              <a:rPr lang="it-IT" dirty="0" smtClean="0"/>
              <a:t>l'i-</a:t>
            </a:r>
            <a:r>
              <a:rPr lang="it-IT" dirty="0" err="1" smtClean="0"/>
              <a:t>esemo</a:t>
            </a:r>
            <a:r>
              <a:rPr lang="it-IT" dirty="0" smtClean="0"/>
              <a:t> carattere </a:t>
            </a:r>
            <a:r>
              <a:rPr lang="it-IT" dirty="0"/>
              <a:t>di una stringa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/>
              <a:t>main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Metti </a:t>
            </a:r>
            <a:r>
              <a:rPr lang="it-IT" dirty="0"/>
              <a:t>la funzionalità di conteggio in un </a:t>
            </a:r>
            <a:r>
              <a:rPr lang="it-IT" dirty="0" err="1" smtClean="0"/>
              <a:t>sottometodo</a:t>
            </a:r>
            <a:r>
              <a:rPr lang="it-IT" dirty="0" smtClean="0"/>
              <a:t> (</a:t>
            </a:r>
            <a:r>
              <a:rPr lang="it-IT" dirty="0" err="1"/>
              <a:t>static</a:t>
            </a:r>
            <a:r>
              <a:rPr lang="it-IT" dirty="0"/>
              <a:t>) che data una stringa restituisce il numero di vocali</a:t>
            </a:r>
          </a:p>
          <a:p>
            <a:pPr marL="457200" indent="-457200">
              <a:buFont typeface="+mj-lt"/>
              <a:buAutoNum type="alphaUcPeriod"/>
            </a:pPr>
            <a:r>
              <a:rPr lang="it-IT" dirty="0" smtClean="0"/>
              <a:t>Scrivi </a:t>
            </a:r>
            <a:r>
              <a:rPr lang="it-IT" dirty="0"/>
              <a:t>un altro metodo </a:t>
            </a:r>
            <a:r>
              <a:rPr lang="it-IT" dirty="0" err="1" smtClean="0"/>
              <a:t>isVocale</a:t>
            </a:r>
            <a:r>
              <a:rPr lang="it-IT" dirty="0" smtClean="0"/>
              <a:t> che </a:t>
            </a:r>
            <a:r>
              <a:rPr lang="it-IT" dirty="0"/>
              <a:t>dato un carattere dice se è vocale o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Si </a:t>
            </a:r>
            <a:r>
              <a:rPr lang="it-IT" dirty="0"/>
              <a:t>scriva un'applicazione che legge da tastiera una stringa di caratteri e che stampa a video il numero di occorrenze di ciascuna lettera nella stringa (solo se occorre).</a:t>
            </a:r>
          </a:p>
          <a:p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pippo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o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-&gt;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90" y="2094715"/>
            <a:ext cx="4491234" cy="23669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531639" y="4579938"/>
            <a:ext cx="8103315" cy="2008187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Collegatevi al </a:t>
            </a:r>
            <a:r>
              <a:rPr lang="it-IT" dirty="0"/>
              <a:t>sito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www.oracle.com/technetwork/java/javase/downloads/jdk8-downloads-2133151.html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Selezionate «</a:t>
            </a:r>
            <a:r>
              <a:rPr lang="it-IT" dirty="0" err="1" smtClean="0"/>
              <a:t>Accept</a:t>
            </a:r>
            <a:r>
              <a:rPr lang="it-IT" dirty="0" smtClean="0"/>
              <a:t> License Agreement»</a:t>
            </a:r>
          </a:p>
          <a:p>
            <a:r>
              <a:rPr lang="it-IT" dirty="0" smtClean="0"/>
              <a:t>Scaricate la versione per il vostro PC</a:t>
            </a:r>
          </a:p>
          <a:p>
            <a:r>
              <a:rPr lang="it-IT" dirty="0" smtClean="0"/>
              <a:t>Installate JDK sul PC (Seguite la procedura guidata)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it-IT" dirty="0" smtClean="0"/>
              <a:t>Si </a:t>
            </a:r>
            <a:r>
              <a:rPr lang="it-IT" dirty="0"/>
              <a:t>scriva un'applicazione che legge da tastiera una stringa di caratteri e che stampa a video il numero di occorrenze di ciascuna lettera nella stringa (solo se occorre).</a:t>
            </a:r>
          </a:p>
          <a:p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pippo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o </a:t>
            </a:r>
            <a:r>
              <a:rPr lang="en-US" dirty="0"/>
              <a:t>-&gt; 1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-&gt;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2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11 - suggerimenti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980976" cy="3982446"/>
          </a:xfrm>
        </p:spPr>
        <p:txBody>
          <a:bodyPr>
            <a:normAutofit/>
          </a:bodyPr>
          <a:lstStyle/>
          <a:p>
            <a:r>
              <a:rPr lang="en-US" dirty="0" err="1" smtClean="0"/>
              <a:t>Usa</a:t>
            </a:r>
            <a:r>
              <a:rPr lang="en-US" dirty="0" smtClean="0"/>
              <a:t> due </a:t>
            </a:r>
            <a:r>
              <a:rPr lang="en-US" dirty="0"/>
              <a:t>for </a:t>
            </a:r>
            <a:r>
              <a:rPr lang="en-US" dirty="0" err="1"/>
              <a:t>annidati</a:t>
            </a:r>
            <a:endParaRPr lang="en-US" dirty="0"/>
          </a:p>
          <a:p>
            <a:r>
              <a:rPr lang="it-IT" dirty="0" smtClean="0"/>
              <a:t>Usa </a:t>
            </a:r>
            <a:r>
              <a:rPr lang="it-IT" dirty="0"/>
              <a:t>un ciclo for con </a:t>
            </a:r>
            <a:r>
              <a:rPr lang="it-IT" dirty="0" err="1"/>
              <a:t>char</a:t>
            </a:r>
            <a:r>
              <a:rPr lang="it-IT" dirty="0"/>
              <a:t> o </a:t>
            </a:r>
            <a:r>
              <a:rPr lang="it-IT" dirty="0" err="1"/>
              <a:t>int</a:t>
            </a:r>
            <a:r>
              <a:rPr lang="it-IT" dirty="0"/>
              <a:t> da 'A' a 'z' per il carattere da cercare</a:t>
            </a:r>
          </a:p>
          <a:p>
            <a:r>
              <a:rPr lang="it-IT" dirty="0" smtClean="0"/>
              <a:t>Usa </a:t>
            </a:r>
            <a:r>
              <a:rPr lang="it-IT" dirty="0"/>
              <a:t>un ciclo interno for per la lunghezza della stringa per scorrere la stringa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contatore</a:t>
            </a:r>
            <a:endParaRPr lang="en-US" dirty="0"/>
          </a:p>
          <a:p>
            <a:r>
              <a:rPr lang="it-IT" dirty="0" smtClean="0"/>
              <a:t>Usa </a:t>
            </a:r>
            <a:r>
              <a:rPr lang="it-IT" dirty="0" err="1"/>
              <a:t>charAt</a:t>
            </a:r>
            <a:r>
              <a:rPr lang="it-IT" dirty="0"/>
              <a:t> per prendere un carattere in una stringa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di sviluppo: </a:t>
            </a:r>
            <a:r>
              <a:rPr lang="it-IT" dirty="0" err="1" smtClean="0"/>
              <a:t>Eclipse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cdn-1.verytech.it/o/b/come-creare-il-nostro-primo-programma-java-con-eclipse_4b1b06436674a839df410d15d95af1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0" y="4394040"/>
            <a:ext cx="2893880" cy="1929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5370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Eclipse</a:t>
            </a:r>
            <a:r>
              <a:rPr lang="it-IT" dirty="0" smtClean="0"/>
              <a:t> è un ambiente di sviluppo integrato (IDE: </a:t>
            </a:r>
            <a:r>
              <a:rPr lang="it-IT" dirty="0" err="1" smtClean="0"/>
              <a:t>Integrated</a:t>
            </a:r>
            <a:r>
              <a:rPr lang="it-IT" dirty="0" smtClean="0"/>
              <a:t> Development Environment). In fase di programmazione aiuta i programmatore nello sviluppo del codice supportandolo con una serie di strumenti e funzionalità (es: segnala gli errori di sintassi).  </a:t>
            </a:r>
          </a:p>
          <a:p>
            <a:r>
              <a:rPr lang="it-IT" dirty="0" err="1" smtClean="0"/>
              <a:t>Eclipse</a:t>
            </a:r>
            <a:r>
              <a:rPr lang="it-IT" dirty="0" smtClean="0"/>
              <a:t> è anche una comunità open source i cui progetti sono focalizzati a costruire una piattaforma di sviluppo estensibile.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2173" y="6184980"/>
            <a:ext cx="306932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U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PC dei laboratori c'è </a:t>
            </a:r>
            <a:r>
              <a:rPr lang="it-IT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già!!!</a:t>
            </a: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573517"/>
            <a:ext cx="7704667" cy="3978111"/>
          </a:xfrm>
        </p:spPr>
        <p:txBody>
          <a:bodyPr>
            <a:normAutofit/>
          </a:bodyPr>
          <a:lstStyle/>
          <a:p>
            <a:r>
              <a:rPr lang="it-IT" dirty="0"/>
              <a:t>Collegatevi al sito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www.eclipse.org/downloads/packages/release/Oxygen/M2</a:t>
            </a:r>
            <a:r>
              <a:rPr lang="it-IT" dirty="0" smtClean="0"/>
              <a:t>  e scaricate la versione </a:t>
            </a:r>
            <a:r>
              <a:rPr lang="en-US" b="1" dirty="0" smtClean="0"/>
              <a:t>Eclipse </a:t>
            </a:r>
            <a:r>
              <a:rPr lang="en-US" b="1" dirty="0"/>
              <a:t>IDE for Java EE </a:t>
            </a:r>
            <a:r>
              <a:rPr lang="en-US" b="1" dirty="0" smtClean="0"/>
              <a:t>Developers</a:t>
            </a:r>
            <a:r>
              <a:rPr lang="it-IT" dirty="0" smtClean="0"/>
              <a:t>.  In questo modo troverete già l’ambiente di sviluppo configurato per sviluppare programmi Java.</a:t>
            </a:r>
          </a:p>
          <a:p>
            <a:r>
              <a:rPr lang="it-IT" dirty="0" smtClean="0"/>
              <a:t>Il programma è contenuto in un file .zip</a:t>
            </a:r>
          </a:p>
          <a:p>
            <a:r>
              <a:rPr lang="it-IT" dirty="0" smtClean="0"/>
              <a:t>Estraete il contenuto</a:t>
            </a:r>
          </a:p>
          <a:p>
            <a:r>
              <a:rPr lang="it-IT" dirty="0" smtClean="0"/>
              <a:t>Per avviare </a:t>
            </a:r>
            <a:r>
              <a:rPr lang="it-IT" dirty="0" err="1" smtClean="0"/>
              <a:t>Eclipse</a:t>
            </a:r>
            <a:r>
              <a:rPr lang="it-IT" dirty="0" smtClean="0"/>
              <a:t> è sufficiente eseguire il file eclipse.exe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avvio (1/3)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Selezionare il </a:t>
            </a:r>
            <a:r>
              <a:rPr lang="it-IT" b="1" dirty="0" err="1" smtClean="0"/>
              <a:t>Workspace</a:t>
            </a:r>
            <a:r>
              <a:rPr lang="it-IT" b="1" dirty="0" smtClean="0"/>
              <a:t> </a:t>
            </a:r>
            <a:r>
              <a:rPr lang="it-IT" dirty="0" smtClean="0"/>
              <a:t>(spazio </a:t>
            </a:r>
            <a:r>
              <a:rPr lang="it-IT" dirty="0"/>
              <a:t>di </a:t>
            </a:r>
            <a:r>
              <a:rPr lang="it-IT" dirty="0" smtClean="0"/>
              <a:t>lavoro): è una </a:t>
            </a:r>
            <a:r>
              <a:rPr lang="it-IT" dirty="0"/>
              <a:t>cartella dove verranno salvati i </a:t>
            </a:r>
            <a:r>
              <a:rPr lang="it-IT" dirty="0" smtClean="0"/>
              <a:t>file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2" y="3090322"/>
            <a:ext cx="6600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avvio (2/3)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Chiudente la schermata di benvenuto e togliete il </a:t>
            </a:r>
            <a:r>
              <a:rPr lang="it-IT" dirty="0" err="1" smtClean="0"/>
              <a:t>flag</a:t>
            </a:r>
            <a:r>
              <a:rPr lang="it-IT" dirty="0" smtClean="0"/>
              <a:t> dall’opzione «</a:t>
            </a:r>
            <a:r>
              <a:rPr lang="en-US" dirty="0"/>
              <a:t>Always show Welcome at start </a:t>
            </a:r>
            <a:r>
              <a:rPr lang="en-US" dirty="0" smtClean="0"/>
              <a:t>up”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32" y="3420831"/>
            <a:ext cx="5625908" cy="30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320</TotalTime>
  <Words>1586</Words>
  <Application>Microsoft Office PowerPoint</Application>
  <PresentationFormat>Presentazione su schermo (4:3)</PresentationFormat>
  <Paragraphs>206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Trebuchet MS</vt:lpstr>
      <vt:lpstr>Wingdings</vt:lpstr>
      <vt:lpstr>Berlin</vt:lpstr>
      <vt:lpstr>1_Berlin</vt:lpstr>
      <vt:lpstr>Programmazione a oggetti - Java</vt:lpstr>
      <vt:lpstr>Ambiente Java</vt:lpstr>
      <vt:lpstr>Cosa contiene</vt:lpstr>
      <vt:lpstr>Installazione</vt:lpstr>
      <vt:lpstr>Ambiente di sviluppo: Eclipse</vt:lpstr>
      <vt:lpstr>Eclipse</vt:lpstr>
      <vt:lpstr>Installazione</vt:lpstr>
      <vt:lpstr>Primo avvio (1/3)</vt:lpstr>
      <vt:lpstr>Primo avvio (2/3)</vt:lpstr>
      <vt:lpstr>Primo avvio (3/3)</vt:lpstr>
      <vt:lpstr>Progetto Java</vt:lpstr>
      <vt:lpstr>Classe Java</vt:lpstr>
      <vt:lpstr>Primo programma</vt:lpstr>
      <vt:lpstr>Compiliamo ed eseguiamo il programma</vt:lpstr>
      <vt:lpstr>Note:</vt:lpstr>
      <vt:lpstr>Come rinominare un file .java?</vt:lpstr>
      <vt:lpstr>Dove vengono salvati il progetto e i file .java?</vt:lpstr>
      <vt:lpstr>Come esportare un progetto esistente</vt:lpstr>
      <vt:lpstr>Come importare un progetto esistente (1/2)</vt:lpstr>
      <vt:lpstr>Come importare un progetto esistente (2/2)</vt:lpstr>
      <vt:lpstr>ConsoleOutputManager  ConsoleInputManager</vt:lpstr>
      <vt:lpstr>Esercizio 1 - guidato</vt:lpstr>
      <vt:lpstr>Come usare console output manager</vt:lpstr>
      <vt:lpstr>Come aggiungere la libreria prog?</vt:lpstr>
      <vt:lpstr>Aggiungere i jar</vt:lpstr>
      <vt:lpstr>Percorso relativo per le librerie</vt:lpstr>
      <vt:lpstr>Esercizio 2</vt:lpstr>
      <vt:lpstr>Esercizio 2_A - passi</vt:lpstr>
      <vt:lpstr>Esercizio 2_B 2_C - suggerimenti</vt:lpstr>
      <vt:lpstr>Frazioni</vt:lpstr>
      <vt:lpstr>Esercizio 3 - guidato</vt:lpstr>
      <vt:lpstr>Esercizio 4</vt:lpstr>
      <vt:lpstr>Esercizio 5</vt:lpstr>
      <vt:lpstr>Stringhe</vt:lpstr>
      <vt:lpstr>Esercizio 6</vt:lpstr>
      <vt:lpstr>Esercizio 7</vt:lpstr>
      <vt:lpstr>Esercizio 8</vt:lpstr>
      <vt:lpstr>Esercizio 9</vt:lpstr>
      <vt:lpstr>Esercizio 10</vt:lpstr>
      <vt:lpstr>Esercizio 11</vt:lpstr>
      <vt:lpstr>Esercizio 11 - suggerimenti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Bonfanti</dc:creator>
  <cp:lastModifiedBy>Silvia Bonfanti</cp:lastModifiedBy>
  <cp:revision>74</cp:revision>
  <dcterms:created xsi:type="dcterms:W3CDTF">2017-10-12T18:13:54Z</dcterms:created>
  <dcterms:modified xsi:type="dcterms:W3CDTF">2018-02-27T11:22:54Z</dcterms:modified>
</cp:coreProperties>
</file>