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00e60996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00e60996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200e60996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200e60996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00e60996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00e60996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24e68a1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24e68a1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00e60996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00e60996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00e60996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00e60996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00e6099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00e6099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00e60996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00e60996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00e60996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00e60996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5000" dirty="0">
                <a:solidFill>
                  <a:srgbClr val="1E1D1D"/>
                </a:solidFill>
                <a:latin typeface="Montserrat"/>
                <a:ea typeface="Montserrat"/>
                <a:cs typeface="Montserrat"/>
                <a:sym typeface="Montserrat"/>
              </a:rPr>
              <a:t>ISPR : Assignment 5</a:t>
            </a:r>
            <a:endParaRPr sz="5000" dirty="0">
              <a:latin typeface="Montserrat"/>
              <a:ea typeface="Montserrat"/>
              <a:cs typeface="Montserrat"/>
              <a:sym typeface="Montserra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2200" dirty="0">
                <a:solidFill>
                  <a:srgbClr val="1E1D1D"/>
                </a:solidFill>
                <a:latin typeface="Montserrat" panose="00000500000000000000" pitchFamily="2" charset="0"/>
                <a:ea typeface="Avenir"/>
                <a:cs typeface="Avenir"/>
                <a:sym typeface="Avenir"/>
              </a:rPr>
              <a:t>Performing clustering on the SIFT descriptors of images</a:t>
            </a:r>
            <a:endParaRPr sz="2500" dirty="0">
              <a:latin typeface="Montserrat" panose="00000500000000000000" pitchFamily="2" charset="0"/>
              <a:ea typeface="Avenir"/>
              <a:cs typeface="Avenir"/>
              <a:sym typeface="Avenir"/>
            </a:endParaRPr>
          </a:p>
        </p:txBody>
      </p:sp>
      <p:sp>
        <p:nvSpPr>
          <p:cNvPr id="56" name="Google Shape;56;p13"/>
          <p:cNvSpPr txBox="1"/>
          <p:nvPr/>
        </p:nvSpPr>
        <p:spPr>
          <a:xfrm>
            <a:off x="0" y="152400"/>
            <a:ext cx="9144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5000"/>
              </a:spcBef>
              <a:spcAft>
                <a:spcPts val="5000"/>
              </a:spcAft>
              <a:buNone/>
            </a:pPr>
            <a:r>
              <a:rPr lang="it" sz="1300" dirty="0">
                <a:solidFill>
                  <a:schemeClr val="dk1"/>
                </a:solidFill>
                <a:latin typeface="Montserrat"/>
                <a:ea typeface="Montserrat"/>
                <a:cs typeface="Montserrat"/>
                <a:sym typeface="Montserrat"/>
              </a:rPr>
              <a:t>CHIARA DE NIGRIS (586013)</a:t>
            </a:r>
            <a:endParaRPr sz="1300" dirty="0">
              <a:solidFill>
                <a:schemeClr val="dk1"/>
              </a:solidFill>
              <a:latin typeface="Montserrat"/>
              <a:ea typeface="Montserrat"/>
              <a:cs typeface="Montserrat"/>
              <a:sym typeface="Montserrat"/>
            </a:endParaRPr>
          </a:p>
        </p:txBody>
      </p:sp>
      <p:cxnSp>
        <p:nvCxnSpPr>
          <p:cNvPr id="57" name="Google Shape;57;p13"/>
          <p:cNvCxnSpPr/>
          <p:nvPr/>
        </p:nvCxnSpPr>
        <p:spPr>
          <a:xfrm rot="10800000" flipH="1">
            <a:off x="15725" y="606950"/>
            <a:ext cx="9148200" cy="1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b="1" dirty="0">
                <a:latin typeface="Montserrat"/>
                <a:ea typeface="Montserrat"/>
                <a:cs typeface="Montserrat"/>
                <a:sym typeface="Montserrat"/>
              </a:rPr>
              <a:t>Final considerations and conclusions</a:t>
            </a:r>
            <a:endParaRPr b="1" dirty="0">
              <a:latin typeface="Montserrat"/>
              <a:ea typeface="Montserrat"/>
              <a:cs typeface="Montserrat"/>
              <a:sym typeface="Montserrat"/>
            </a:endParaRPr>
          </a:p>
        </p:txBody>
      </p:sp>
      <p:sp>
        <p:nvSpPr>
          <p:cNvPr id="130" name="Google Shape;130;p22"/>
          <p:cNvSpPr txBox="1">
            <a:spLocks noGrp="1"/>
          </p:cNvSpPr>
          <p:nvPr>
            <p:ph type="body" idx="1"/>
          </p:nvPr>
        </p:nvSpPr>
        <p:spPr>
          <a:xfrm>
            <a:off x="1139675" y="1176967"/>
            <a:ext cx="6930600" cy="354199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it" dirty="0">
                <a:solidFill>
                  <a:schemeClr val="dk1"/>
                </a:solidFill>
                <a:latin typeface="Montserrat" panose="00000500000000000000" pitchFamily="2" charset="0"/>
                <a:ea typeface="Avenir"/>
                <a:cs typeface="Avenir"/>
                <a:sym typeface="Avenir"/>
              </a:rPr>
              <a:t>It seems to not be present a strong correlation between clusters and classes.</a:t>
            </a:r>
            <a:endParaRPr dirty="0">
              <a:solidFill>
                <a:schemeClr val="dk1"/>
              </a:solidFill>
              <a:latin typeface="Montserrat" panose="00000500000000000000" pitchFamily="2" charset="0"/>
              <a:ea typeface="Avenir"/>
              <a:cs typeface="Avenir"/>
              <a:sym typeface="Avenir"/>
            </a:endParaRPr>
          </a:p>
          <a:p>
            <a:pPr marL="0" lvl="0" indent="0" algn="l" rtl="0">
              <a:spcBef>
                <a:spcPts val="1200"/>
              </a:spcBef>
              <a:spcAft>
                <a:spcPts val="0"/>
              </a:spcAft>
              <a:buNone/>
            </a:pPr>
            <a:endParaRPr lang="it-IT" dirty="0">
              <a:solidFill>
                <a:schemeClr val="dk1"/>
              </a:solidFill>
              <a:latin typeface="Montserrat" panose="00000500000000000000" pitchFamily="2" charset="0"/>
              <a:ea typeface="Avenir"/>
              <a:cs typeface="Avenir"/>
              <a:sym typeface="Avenir"/>
            </a:endParaRPr>
          </a:p>
          <a:p>
            <a:pPr marL="0" lvl="0" indent="0" algn="l" rtl="0">
              <a:spcBef>
                <a:spcPts val="1200"/>
              </a:spcBef>
              <a:spcAft>
                <a:spcPts val="0"/>
              </a:spcAft>
              <a:buNone/>
            </a:pPr>
            <a:endParaRPr lang="it" dirty="0">
              <a:solidFill>
                <a:schemeClr val="dk1"/>
              </a:solidFill>
              <a:latin typeface="Montserrat" panose="00000500000000000000" pitchFamily="2" charset="0"/>
              <a:ea typeface="Avenir"/>
              <a:cs typeface="Avenir"/>
              <a:sym typeface="Avenir"/>
            </a:endParaRPr>
          </a:p>
          <a:p>
            <a:pPr marL="0" lvl="0" indent="0" algn="l" rtl="0">
              <a:spcBef>
                <a:spcPts val="1200"/>
              </a:spcBef>
              <a:spcAft>
                <a:spcPts val="0"/>
              </a:spcAft>
              <a:buNone/>
            </a:pPr>
            <a:r>
              <a:rPr lang="it" dirty="0">
                <a:solidFill>
                  <a:schemeClr val="dk1"/>
                </a:solidFill>
                <a:latin typeface="Montserrat" panose="00000500000000000000" pitchFamily="2" charset="0"/>
                <a:ea typeface="Avenir"/>
                <a:cs typeface="Avenir"/>
                <a:sym typeface="Avenir"/>
              </a:rPr>
              <a:t>Average silhouette value of 0.05 shows that resulting clusters are overlapped, that the separation between clusters is not very clear and that samples could be easily confused between clusters.</a:t>
            </a:r>
            <a:endParaRPr dirty="0">
              <a:solidFill>
                <a:schemeClr val="dk1"/>
              </a:solidFill>
              <a:latin typeface="Montserrat" panose="00000500000000000000" pitchFamily="2" charset="0"/>
              <a:ea typeface="Avenir"/>
              <a:cs typeface="Avenir"/>
              <a:sym typeface="Avenir"/>
            </a:endParaRPr>
          </a:p>
          <a:p>
            <a:pPr marL="0" lvl="0" indent="0" algn="l" rtl="0">
              <a:spcBef>
                <a:spcPts val="1200"/>
              </a:spcBef>
              <a:spcAft>
                <a:spcPts val="0"/>
              </a:spcAft>
              <a:buNone/>
            </a:pPr>
            <a:endParaRPr dirty="0">
              <a:solidFill>
                <a:schemeClr val="dk1"/>
              </a:solidFill>
              <a:latin typeface="Montserrat" panose="00000500000000000000" pitchFamily="2" charset="0"/>
              <a:ea typeface="Avenir"/>
              <a:cs typeface="Avenir"/>
              <a:sym typeface="Avenir"/>
            </a:endParaRPr>
          </a:p>
          <a:p>
            <a:pPr marL="0" lvl="0" indent="0" algn="l" rtl="0">
              <a:spcBef>
                <a:spcPts val="1200"/>
              </a:spcBef>
              <a:spcAft>
                <a:spcPts val="1200"/>
              </a:spcAft>
              <a:buNone/>
            </a:pPr>
            <a:r>
              <a:rPr lang="it" dirty="0">
                <a:solidFill>
                  <a:schemeClr val="dk1"/>
                </a:solidFill>
                <a:latin typeface="Montserrat" panose="00000500000000000000" pitchFamily="2" charset="0"/>
                <a:ea typeface="Avenir"/>
                <a:cs typeface="Avenir"/>
                <a:sym typeface="Avenir"/>
              </a:rPr>
              <a:t>Even testing another clustering algorithm different from K-means, results do not reveal significant correlations among data.</a:t>
            </a:r>
            <a:endParaRPr dirty="0">
              <a:solidFill>
                <a:schemeClr val="dk1"/>
              </a:solidFill>
              <a:latin typeface="Montserrat" panose="00000500000000000000" pitchFamily="2" charset="0"/>
              <a:ea typeface="Avenir"/>
              <a:cs typeface="Avenir"/>
              <a:sym typeface="Avenir"/>
            </a:endParaRPr>
          </a:p>
        </p:txBody>
      </p:sp>
      <p:cxnSp>
        <p:nvCxnSpPr>
          <p:cNvPr id="131" name="Google Shape;131;p22"/>
          <p:cNvCxnSpPr/>
          <p:nvPr/>
        </p:nvCxnSpPr>
        <p:spPr>
          <a:xfrm>
            <a:off x="472525" y="1448913"/>
            <a:ext cx="571800" cy="39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22"/>
          <p:cNvCxnSpPr/>
          <p:nvPr/>
        </p:nvCxnSpPr>
        <p:spPr>
          <a:xfrm>
            <a:off x="472525" y="2927127"/>
            <a:ext cx="571800" cy="39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22"/>
          <p:cNvCxnSpPr/>
          <p:nvPr/>
        </p:nvCxnSpPr>
        <p:spPr>
          <a:xfrm>
            <a:off x="472525" y="4170000"/>
            <a:ext cx="571800" cy="3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64100"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b="1" dirty="0">
                <a:latin typeface="Montserrat"/>
                <a:ea typeface="Montserrat"/>
                <a:cs typeface="Montserrat"/>
                <a:sym typeface="Montserrat"/>
              </a:rPr>
              <a:t>Dataset creation</a:t>
            </a:r>
            <a:endParaRPr b="1" dirty="0">
              <a:latin typeface="Montserrat"/>
              <a:ea typeface="Montserrat"/>
              <a:cs typeface="Montserrat"/>
              <a:sym typeface="Montserrat"/>
            </a:endParaRPr>
          </a:p>
        </p:txBody>
      </p:sp>
      <p:sp>
        <p:nvSpPr>
          <p:cNvPr id="63" name="Google Shape;63;p14"/>
          <p:cNvSpPr txBox="1">
            <a:spLocks noGrp="1"/>
          </p:cNvSpPr>
          <p:nvPr>
            <p:ph type="body" idx="1"/>
          </p:nvPr>
        </p:nvSpPr>
        <p:spPr>
          <a:xfrm>
            <a:off x="5690225" y="2023350"/>
            <a:ext cx="2900400" cy="225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it" sz="1600" dirty="0">
                <a:latin typeface="Montserrat" panose="00000500000000000000" pitchFamily="2" charset="0"/>
                <a:ea typeface="Avenir"/>
                <a:cs typeface="Avenir"/>
                <a:sym typeface="Avenir"/>
              </a:rPr>
              <a:t>Index</a:t>
            </a:r>
            <a:endParaRPr sz="1600" dirty="0">
              <a:latin typeface="Montserrat" panose="00000500000000000000" pitchFamily="2" charset="0"/>
              <a:ea typeface="Avenir"/>
              <a:cs typeface="Avenir"/>
              <a:sym typeface="Avenir"/>
            </a:endParaRPr>
          </a:p>
          <a:p>
            <a:pPr marL="0" lvl="0" indent="0" algn="l" rtl="0">
              <a:spcBef>
                <a:spcPts val="1200"/>
              </a:spcBef>
              <a:spcAft>
                <a:spcPts val="0"/>
              </a:spcAft>
              <a:buClr>
                <a:schemeClr val="dk1"/>
              </a:buClr>
              <a:buSzPts val="1100"/>
              <a:buFont typeface="Arial"/>
              <a:buNone/>
            </a:pPr>
            <a:r>
              <a:rPr lang="it" sz="1600" dirty="0">
                <a:latin typeface="Montserrat" panose="00000500000000000000" pitchFamily="2" charset="0"/>
                <a:ea typeface="Avenir"/>
                <a:cs typeface="Avenir"/>
                <a:sym typeface="Avenir"/>
              </a:rPr>
              <a:t>File name</a:t>
            </a:r>
            <a:endParaRPr sz="1600" dirty="0">
              <a:latin typeface="Montserrat" panose="00000500000000000000" pitchFamily="2" charset="0"/>
              <a:ea typeface="Avenir"/>
              <a:cs typeface="Avenir"/>
              <a:sym typeface="Avenir"/>
            </a:endParaRPr>
          </a:p>
          <a:p>
            <a:pPr marL="0" lvl="0" indent="0" algn="l" rtl="0">
              <a:spcBef>
                <a:spcPts val="1200"/>
              </a:spcBef>
              <a:spcAft>
                <a:spcPts val="0"/>
              </a:spcAft>
              <a:buClr>
                <a:schemeClr val="dk1"/>
              </a:buClr>
              <a:buSzPts val="1100"/>
              <a:buFont typeface="Arial"/>
              <a:buNone/>
            </a:pPr>
            <a:r>
              <a:rPr lang="it" sz="1600" dirty="0">
                <a:latin typeface="Montserrat" panose="00000500000000000000" pitchFamily="2" charset="0"/>
                <a:ea typeface="Avenir"/>
                <a:cs typeface="Avenir"/>
                <a:sym typeface="Avenir"/>
              </a:rPr>
              <a:t>File path</a:t>
            </a:r>
            <a:endParaRPr sz="1600" dirty="0">
              <a:latin typeface="Montserrat" panose="00000500000000000000" pitchFamily="2" charset="0"/>
              <a:ea typeface="Avenir"/>
              <a:cs typeface="Avenir"/>
              <a:sym typeface="Avenir"/>
            </a:endParaRPr>
          </a:p>
          <a:p>
            <a:pPr marL="0" lvl="0" indent="0" algn="l" rtl="0">
              <a:spcBef>
                <a:spcPts val="1200"/>
              </a:spcBef>
              <a:spcAft>
                <a:spcPts val="1200"/>
              </a:spcAft>
              <a:buNone/>
            </a:pPr>
            <a:r>
              <a:rPr lang="it" sz="1600" dirty="0">
                <a:latin typeface="Montserrat" panose="00000500000000000000" pitchFamily="2" charset="0"/>
                <a:ea typeface="Avenir"/>
                <a:cs typeface="Avenir"/>
                <a:sym typeface="Avenir"/>
              </a:rPr>
              <a:t>Image class</a:t>
            </a:r>
            <a:endParaRPr sz="1600" dirty="0">
              <a:latin typeface="Montserrat" panose="00000500000000000000" pitchFamily="2" charset="0"/>
              <a:ea typeface="Avenir"/>
              <a:cs typeface="Avenir"/>
              <a:sym typeface="Avenir"/>
            </a:endParaRPr>
          </a:p>
        </p:txBody>
      </p:sp>
      <p:cxnSp>
        <p:nvCxnSpPr>
          <p:cNvPr id="64" name="Google Shape;64;p14"/>
          <p:cNvCxnSpPr/>
          <p:nvPr/>
        </p:nvCxnSpPr>
        <p:spPr>
          <a:xfrm>
            <a:off x="5769425" y="3905175"/>
            <a:ext cx="2632500" cy="810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4"/>
          <p:cNvCxnSpPr/>
          <p:nvPr/>
        </p:nvCxnSpPr>
        <p:spPr>
          <a:xfrm>
            <a:off x="5769425" y="3426325"/>
            <a:ext cx="2632500" cy="81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14"/>
          <p:cNvCxnSpPr/>
          <p:nvPr/>
        </p:nvCxnSpPr>
        <p:spPr>
          <a:xfrm>
            <a:off x="5769425" y="2947475"/>
            <a:ext cx="2632500" cy="81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14"/>
          <p:cNvCxnSpPr/>
          <p:nvPr/>
        </p:nvCxnSpPr>
        <p:spPr>
          <a:xfrm>
            <a:off x="5747975" y="2502525"/>
            <a:ext cx="2632500" cy="8100"/>
          </a:xfrm>
          <a:prstGeom prst="straightConnector1">
            <a:avLst/>
          </a:prstGeom>
          <a:noFill/>
          <a:ln w="9525" cap="flat" cmpd="sng">
            <a:solidFill>
              <a:schemeClr val="dk2"/>
            </a:solidFill>
            <a:prstDash val="solid"/>
            <a:round/>
            <a:headEnd type="none" w="med" len="med"/>
            <a:tailEnd type="none" w="med" len="med"/>
          </a:ln>
        </p:spPr>
      </p:cxnSp>
      <p:sp>
        <p:nvSpPr>
          <p:cNvPr id="68" name="Google Shape;68;p14"/>
          <p:cNvSpPr txBox="1"/>
          <p:nvPr/>
        </p:nvSpPr>
        <p:spPr>
          <a:xfrm>
            <a:off x="464100" y="1286800"/>
            <a:ext cx="4578900" cy="22929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dirty="0">
                <a:solidFill>
                  <a:srgbClr val="1E1D1D"/>
                </a:solidFill>
                <a:latin typeface="Montserrat" panose="00000500000000000000" pitchFamily="2" charset="0"/>
                <a:ea typeface="Avenir"/>
                <a:cs typeface="Avenir"/>
                <a:sym typeface="Avenir"/>
              </a:rPr>
              <a:t>The first step to solve the task has been the creation of the image dataset in which each row contains the file name and path and the class of the images (extracted from the image title).</a:t>
            </a:r>
            <a:endParaRPr sz="1600" dirty="0">
              <a:solidFill>
                <a:srgbClr val="1E1D1D"/>
              </a:solidFill>
              <a:latin typeface="Montserrat" panose="00000500000000000000" pitchFamily="2" charset="0"/>
              <a:ea typeface="Avenir"/>
              <a:cs typeface="Avenir"/>
              <a:sym typeface="Avenir"/>
            </a:endParaRPr>
          </a:p>
          <a:p>
            <a:pPr marL="0" lvl="0" indent="0" algn="l" rtl="0">
              <a:spcBef>
                <a:spcPts val="1000"/>
              </a:spcBef>
              <a:spcAft>
                <a:spcPts val="0"/>
              </a:spcAft>
              <a:buNone/>
            </a:pPr>
            <a:endParaRPr sz="1600" dirty="0">
              <a:solidFill>
                <a:srgbClr val="1E1D1D"/>
              </a:solidFill>
              <a:latin typeface="Montserrat" panose="00000500000000000000" pitchFamily="2" charset="0"/>
              <a:ea typeface="Avenir"/>
              <a:cs typeface="Avenir"/>
              <a:sym typeface="Avenir"/>
            </a:endParaRPr>
          </a:p>
          <a:p>
            <a:pPr marL="0" lvl="0" indent="0" algn="l" rtl="0">
              <a:spcBef>
                <a:spcPts val="1000"/>
              </a:spcBef>
              <a:spcAft>
                <a:spcPts val="1000"/>
              </a:spcAft>
              <a:buNone/>
            </a:pPr>
            <a:r>
              <a:rPr lang="it" sz="1600" dirty="0">
                <a:solidFill>
                  <a:srgbClr val="1E1D1D"/>
                </a:solidFill>
                <a:latin typeface="Montserrat" panose="00000500000000000000" pitchFamily="2" charset="0"/>
                <a:ea typeface="Avenir"/>
                <a:cs typeface="Avenir"/>
                <a:sym typeface="Avenir"/>
              </a:rPr>
              <a:t>Four chosen classes: 3, 5, 6, 7</a:t>
            </a:r>
            <a:endParaRPr sz="1600" dirty="0">
              <a:latin typeface="Montserrat" panose="00000500000000000000" pitchFamily="2" charset="0"/>
              <a:ea typeface="Avenir"/>
              <a:cs typeface="Avenir"/>
              <a:sym typeface="Avenir"/>
            </a:endParaRPr>
          </a:p>
        </p:txBody>
      </p:sp>
      <p:sp>
        <p:nvSpPr>
          <p:cNvPr id="69" name="Google Shape;69;p14"/>
          <p:cNvSpPr txBox="1"/>
          <p:nvPr/>
        </p:nvSpPr>
        <p:spPr>
          <a:xfrm>
            <a:off x="5764925" y="1498875"/>
            <a:ext cx="2412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700" b="1">
                <a:latin typeface="Montserrat"/>
                <a:ea typeface="Montserrat"/>
                <a:cs typeface="Montserrat"/>
                <a:sym typeface="Montserrat"/>
              </a:rPr>
              <a:t>Dataset shape:</a:t>
            </a:r>
            <a:endParaRPr sz="1700"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35500" y="2045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00" b="1">
                <a:solidFill>
                  <a:srgbClr val="1E1D1D"/>
                </a:solidFill>
                <a:latin typeface="Montserrat"/>
                <a:ea typeface="Montserrat"/>
                <a:cs typeface="Montserrat"/>
                <a:sym typeface="Montserrat"/>
              </a:rPr>
              <a:t>Extracting SIFT descriptors (I)</a:t>
            </a:r>
            <a:endParaRPr sz="2500" b="1">
              <a:latin typeface="Montserrat"/>
              <a:ea typeface="Montserrat"/>
              <a:cs typeface="Montserrat"/>
              <a:sym typeface="Montserrat"/>
            </a:endParaRPr>
          </a:p>
        </p:txBody>
      </p:sp>
      <p:sp>
        <p:nvSpPr>
          <p:cNvPr id="75" name="Google Shape;75;p15"/>
          <p:cNvSpPr txBox="1"/>
          <p:nvPr/>
        </p:nvSpPr>
        <p:spPr>
          <a:xfrm>
            <a:off x="314175" y="801300"/>
            <a:ext cx="8520600" cy="1477682"/>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1100"/>
              </a:spcBef>
              <a:spcAft>
                <a:spcPts val="0"/>
              </a:spcAft>
              <a:buNone/>
            </a:pPr>
            <a:r>
              <a:rPr lang="it" sz="1200" dirty="0">
                <a:solidFill>
                  <a:schemeClr val="dk1"/>
                </a:solidFill>
                <a:highlight>
                  <a:srgbClr val="FFFFFF"/>
                </a:highlight>
                <a:latin typeface="Montserrat" panose="00000500000000000000" pitchFamily="2" charset="0"/>
                <a:ea typeface="Avenir"/>
                <a:cs typeface="Avenir"/>
                <a:sym typeface="Avenir"/>
              </a:rPr>
              <a:t>Keypoints within images have been detected using the </a:t>
            </a:r>
            <a:r>
              <a:rPr lang="it" sz="1200" b="1" dirty="0">
                <a:solidFill>
                  <a:schemeClr val="dk1"/>
                </a:solidFill>
                <a:highlight>
                  <a:srgbClr val="FFFFFF"/>
                </a:highlight>
                <a:latin typeface="Montserrat" panose="00000500000000000000" pitchFamily="2" charset="0"/>
                <a:ea typeface="Courier New"/>
                <a:cs typeface="Courier New"/>
                <a:sym typeface="Courier New"/>
              </a:rPr>
              <a:t>openCV</a:t>
            </a:r>
            <a:r>
              <a:rPr lang="it" sz="1200" dirty="0">
                <a:solidFill>
                  <a:schemeClr val="dk1"/>
                </a:solidFill>
                <a:highlight>
                  <a:srgbClr val="FFFFFF"/>
                </a:highlight>
                <a:latin typeface="Montserrat" panose="00000500000000000000" pitchFamily="2" charset="0"/>
                <a:ea typeface="Avenir"/>
                <a:cs typeface="Avenir"/>
                <a:sym typeface="Avenir"/>
              </a:rPr>
              <a:t> python library. </a:t>
            </a:r>
            <a:endParaRPr sz="1200" dirty="0">
              <a:solidFill>
                <a:schemeClr val="dk1"/>
              </a:solidFill>
              <a:highlight>
                <a:srgbClr val="FFFFFF"/>
              </a:highlight>
              <a:latin typeface="Montserrat" panose="00000500000000000000" pitchFamily="2" charset="0"/>
              <a:ea typeface="Avenir"/>
              <a:cs typeface="Avenir"/>
              <a:sym typeface="Avenir"/>
            </a:endParaRPr>
          </a:p>
          <a:p>
            <a:pPr marL="0" lvl="0" indent="0" algn="l" rtl="0">
              <a:lnSpc>
                <a:spcPct val="157142"/>
              </a:lnSpc>
              <a:spcBef>
                <a:spcPts val="1100"/>
              </a:spcBef>
              <a:spcAft>
                <a:spcPts val="1100"/>
              </a:spcAft>
              <a:buNone/>
            </a:pPr>
            <a:r>
              <a:rPr lang="it" sz="1200" dirty="0">
                <a:solidFill>
                  <a:schemeClr val="dk1"/>
                </a:solidFill>
                <a:highlight>
                  <a:srgbClr val="FFFFFF"/>
                </a:highlight>
                <a:latin typeface="Montserrat" panose="00000500000000000000" pitchFamily="2" charset="0"/>
                <a:ea typeface="Avenir"/>
                <a:cs typeface="Avenir"/>
                <a:sym typeface="Avenir"/>
              </a:rPr>
              <a:t>Specifically it has been firstly constructed a SIFT object (</a:t>
            </a:r>
            <a:r>
              <a:rPr lang="it" sz="1200" b="1" dirty="0">
                <a:solidFill>
                  <a:schemeClr val="dk1"/>
                </a:solidFill>
                <a:highlight>
                  <a:srgbClr val="FFFFFF"/>
                </a:highlight>
                <a:latin typeface="Courier New" panose="02070309020205020404" pitchFamily="49" charset="0"/>
                <a:ea typeface="Courier New"/>
                <a:cs typeface="Courier New" panose="02070309020205020404" pitchFamily="49" charset="0"/>
                <a:sym typeface="Courier New"/>
              </a:rPr>
              <a:t>sift = cv.SIFT_create()</a:t>
            </a:r>
            <a:r>
              <a:rPr lang="it" sz="1200" dirty="0">
                <a:solidFill>
                  <a:schemeClr val="dk1"/>
                </a:solidFill>
                <a:highlight>
                  <a:srgbClr val="FFFFFF"/>
                </a:highlight>
                <a:latin typeface="Courier New" panose="02070309020205020404" pitchFamily="49" charset="0"/>
                <a:ea typeface="Avenir"/>
                <a:cs typeface="Courier New" panose="02070309020205020404" pitchFamily="49" charset="0"/>
                <a:sym typeface="Avenir"/>
              </a:rPr>
              <a:t> </a:t>
            </a:r>
            <a:r>
              <a:rPr lang="it" sz="1200" dirty="0">
                <a:solidFill>
                  <a:schemeClr val="dk1"/>
                </a:solidFill>
                <a:highlight>
                  <a:srgbClr val="FFFFFF"/>
                </a:highlight>
                <a:latin typeface="Montserrat" panose="00000500000000000000" pitchFamily="2" charset="0"/>
                <a:ea typeface="Avenir"/>
                <a:cs typeface="Avenir"/>
                <a:sym typeface="Avenir"/>
              </a:rPr>
              <a:t>) and then points and descriptors have been detected and computed through the </a:t>
            </a:r>
            <a:r>
              <a:rPr lang="it" sz="1200" b="1" dirty="0">
                <a:solidFill>
                  <a:schemeClr val="dk1"/>
                </a:solidFill>
                <a:highlight>
                  <a:srgbClr val="FFFFFF"/>
                </a:highlight>
                <a:latin typeface="Courier New" panose="02070309020205020404" pitchFamily="49" charset="0"/>
                <a:ea typeface="Courier New"/>
                <a:cs typeface="Courier New" panose="02070309020205020404" pitchFamily="49" charset="0"/>
                <a:sym typeface="Courier New"/>
              </a:rPr>
              <a:t>sift.detectAndCompute()</a:t>
            </a:r>
            <a:r>
              <a:rPr lang="it" sz="1200" b="1" dirty="0">
                <a:solidFill>
                  <a:schemeClr val="dk1"/>
                </a:solidFill>
                <a:highlight>
                  <a:srgbClr val="FFFFFF"/>
                </a:highlight>
                <a:latin typeface="Courier New" panose="02070309020205020404" pitchFamily="49" charset="0"/>
                <a:ea typeface="Avenir"/>
                <a:cs typeface="Courier New" panose="02070309020205020404" pitchFamily="49" charset="0"/>
                <a:sym typeface="Avenir"/>
              </a:rPr>
              <a:t> </a:t>
            </a:r>
            <a:r>
              <a:rPr lang="it" sz="1200" dirty="0">
                <a:solidFill>
                  <a:schemeClr val="dk1"/>
                </a:solidFill>
                <a:highlight>
                  <a:srgbClr val="FFFFFF"/>
                </a:highlight>
                <a:latin typeface="Montserrat" panose="00000500000000000000" pitchFamily="2" charset="0"/>
                <a:ea typeface="Avenir"/>
                <a:cs typeface="Avenir"/>
                <a:sym typeface="Avenir"/>
              </a:rPr>
              <a:t>method.</a:t>
            </a:r>
            <a:endParaRPr sz="1200" dirty="0">
              <a:solidFill>
                <a:schemeClr val="dk1"/>
              </a:solidFill>
              <a:highlight>
                <a:srgbClr val="FFFFFF"/>
              </a:highlight>
              <a:latin typeface="Montserrat" panose="00000500000000000000" pitchFamily="2" charset="0"/>
              <a:ea typeface="Avenir"/>
              <a:cs typeface="Avenir"/>
              <a:sym typeface="Avenir"/>
            </a:endParaRPr>
          </a:p>
        </p:txBody>
      </p:sp>
      <p:pic>
        <p:nvPicPr>
          <p:cNvPr id="76" name="Google Shape;76;p15"/>
          <p:cNvPicPr preferRelativeResize="0"/>
          <p:nvPr/>
        </p:nvPicPr>
        <p:blipFill rotWithShape="1">
          <a:blip r:embed="rId3">
            <a:alphaModFix/>
          </a:blip>
          <a:srcRect l="8928" t="33317" r="36664" b="41150"/>
          <a:stretch/>
        </p:blipFill>
        <p:spPr>
          <a:xfrm>
            <a:off x="645213" y="2488750"/>
            <a:ext cx="7701173" cy="203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235500" y="2045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00" b="1" dirty="0">
                <a:solidFill>
                  <a:srgbClr val="1E1D1D"/>
                </a:solidFill>
                <a:latin typeface="Montserrat"/>
                <a:ea typeface="Montserrat"/>
                <a:cs typeface="Montserrat"/>
                <a:sym typeface="Montserrat"/>
              </a:rPr>
              <a:t>Extracting SIFT descriptors (II)</a:t>
            </a:r>
            <a:endParaRPr sz="2500" b="1" dirty="0">
              <a:latin typeface="Montserrat"/>
              <a:ea typeface="Montserrat"/>
              <a:cs typeface="Montserrat"/>
              <a:sym typeface="Montserrat"/>
            </a:endParaRPr>
          </a:p>
        </p:txBody>
      </p:sp>
      <p:pic>
        <p:nvPicPr>
          <p:cNvPr id="82" name="Google Shape;82;p16"/>
          <p:cNvPicPr preferRelativeResize="0"/>
          <p:nvPr/>
        </p:nvPicPr>
        <p:blipFill>
          <a:blip r:embed="rId3">
            <a:alphaModFix/>
          </a:blip>
          <a:stretch>
            <a:fillRect/>
          </a:stretch>
        </p:blipFill>
        <p:spPr>
          <a:xfrm>
            <a:off x="2726049" y="2425999"/>
            <a:ext cx="3691900" cy="2457425"/>
          </a:xfrm>
          <a:prstGeom prst="rect">
            <a:avLst/>
          </a:prstGeom>
          <a:noFill/>
          <a:ln>
            <a:noFill/>
          </a:ln>
        </p:spPr>
      </p:pic>
      <p:sp>
        <p:nvSpPr>
          <p:cNvPr id="83" name="Google Shape;83;p16"/>
          <p:cNvSpPr txBox="1"/>
          <p:nvPr/>
        </p:nvSpPr>
        <p:spPr>
          <a:xfrm>
            <a:off x="286550" y="864750"/>
            <a:ext cx="8454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b="1" dirty="0">
                <a:latin typeface="Montserrat" panose="00000500000000000000" pitchFamily="2" charset="0"/>
                <a:ea typeface="Avenir"/>
                <a:cs typeface="Avenir"/>
                <a:sym typeface="Avenir"/>
              </a:rPr>
              <a:t>Example</a:t>
            </a:r>
            <a:r>
              <a:rPr lang="it" sz="1600" dirty="0">
                <a:latin typeface="Montserrat" panose="00000500000000000000" pitchFamily="2" charset="0"/>
                <a:ea typeface="Avenir"/>
                <a:cs typeface="Avenir"/>
                <a:sym typeface="Avenir"/>
              </a:rPr>
              <a:t>: Keypoints on one image from the dataset printed using </a:t>
            </a:r>
            <a:endParaRPr sz="1600" dirty="0">
              <a:latin typeface="Montserrat" panose="00000500000000000000" pitchFamily="2" charset="0"/>
              <a:ea typeface="Avenir"/>
              <a:cs typeface="Avenir"/>
              <a:sym typeface="Avenir"/>
            </a:endParaRPr>
          </a:p>
        </p:txBody>
      </p:sp>
      <p:sp>
        <p:nvSpPr>
          <p:cNvPr id="84" name="Google Shape;84;p16"/>
          <p:cNvSpPr txBox="1"/>
          <p:nvPr/>
        </p:nvSpPr>
        <p:spPr>
          <a:xfrm>
            <a:off x="72225" y="1245100"/>
            <a:ext cx="925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dirty="0">
                <a:solidFill>
                  <a:schemeClr val="dk1"/>
                </a:solidFill>
                <a:latin typeface="Courier New"/>
                <a:ea typeface="Courier New"/>
                <a:cs typeface="Courier New"/>
                <a:sym typeface="Courier New"/>
              </a:rPr>
              <a:t>  img=cv.drawKeypoints(gray,kp,img,flags=cv.DRAW_MATCHES_FLAGS_DRAW_RICH_KEYPOINTS)</a:t>
            </a:r>
            <a:endParaRPr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it" dirty="0">
                <a:solidFill>
                  <a:schemeClr val="dk1"/>
                </a:solidFill>
                <a:latin typeface="Courier New"/>
                <a:ea typeface="Courier New"/>
                <a:cs typeface="Courier New"/>
                <a:sym typeface="Courier New"/>
              </a:rPr>
              <a:t>  cv.imwrite('sift_keypoints.jpg',img)</a:t>
            </a:r>
            <a:endParaRPr dirty="0">
              <a:solidFill>
                <a:schemeClr val="dk1"/>
              </a:solidFill>
              <a:latin typeface="Courier New"/>
              <a:ea typeface="Courier New"/>
              <a:cs typeface="Courier New"/>
              <a:sym typeface="Courier New"/>
            </a:endParaRPr>
          </a:p>
        </p:txBody>
      </p:sp>
      <p:sp>
        <p:nvSpPr>
          <p:cNvPr id="85" name="Google Shape;85;p16"/>
          <p:cNvSpPr txBox="1"/>
          <p:nvPr/>
        </p:nvSpPr>
        <p:spPr>
          <a:xfrm>
            <a:off x="336350" y="1830100"/>
            <a:ext cx="8355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dirty="0">
                <a:solidFill>
                  <a:schemeClr val="dk1"/>
                </a:solidFill>
                <a:latin typeface="Montserrat" panose="00000500000000000000" pitchFamily="2" charset="0"/>
                <a:ea typeface="Avenir"/>
                <a:cs typeface="Avenir"/>
                <a:sym typeface="Avenir"/>
              </a:rPr>
              <a:t>which draws the small circles on the locations of keypoints, with size of keypoint and its orientation. </a:t>
            </a:r>
            <a:endParaRPr dirty="0">
              <a:latin typeface="Montserrat"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976800" y="216425"/>
            <a:ext cx="3941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b="1" dirty="0">
                <a:latin typeface="Montserrat"/>
                <a:ea typeface="Montserrat"/>
                <a:cs typeface="Montserrat"/>
                <a:sym typeface="Montserrat"/>
              </a:rPr>
              <a:t>K-Means on keypoints</a:t>
            </a:r>
            <a:endParaRPr b="1" dirty="0">
              <a:latin typeface="Montserrat"/>
              <a:ea typeface="Montserrat"/>
              <a:cs typeface="Montserrat"/>
              <a:sym typeface="Montserrat"/>
            </a:endParaRPr>
          </a:p>
        </p:txBody>
      </p:sp>
      <p:sp>
        <p:nvSpPr>
          <p:cNvPr id="91" name="Google Shape;91;p17"/>
          <p:cNvSpPr txBox="1">
            <a:spLocks noGrp="1"/>
          </p:cNvSpPr>
          <p:nvPr>
            <p:ph type="body" idx="1"/>
          </p:nvPr>
        </p:nvSpPr>
        <p:spPr>
          <a:xfrm>
            <a:off x="4993847" y="934219"/>
            <a:ext cx="3941400" cy="3895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it" sz="1400" dirty="0">
                <a:solidFill>
                  <a:srgbClr val="1E1D1D"/>
                </a:solidFill>
                <a:latin typeface="Montserrat" panose="00000500000000000000" pitchFamily="2" charset="0"/>
                <a:ea typeface="Avenir"/>
                <a:cs typeface="Avenir"/>
                <a:sym typeface="Avenir"/>
              </a:rPr>
              <a:t>At this point, it has been applied </a:t>
            </a:r>
            <a:r>
              <a:rPr lang="it" sz="1400" b="1" dirty="0">
                <a:solidFill>
                  <a:srgbClr val="1E1D1D"/>
                </a:solidFill>
                <a:latin typeface="Montserrat" panose="00000500000000000000" pitchFamily="2" charset="0"/>
                <a:ea typeface="Avenir"/>
                <a:cs typeface="Avenir"/>
                <a:sym typeface="Avenir"/>
              </a:rPr>
              <a:t>K-means </a:t>
            </a:r>
            <a:r>
              <a:rPr lang="it" sz="1400" dirty="0">
                <a:solidFill>
                  <a:srgbClr val="1E1D1D"/>
                </a:solidFill>
                <a:latin typeface="Montserrat" panose="00000500000000000000" pitchFamily="2" charset="0"/>
                <a:ea typeface="Avenir"/>
                <a:cs typeface="Avenir"/>
                <a:sym typeface="Avenir"/>
              </a:rPr>
              <a:t>clustering algorithm to SIFT detectors.</a:t>
            </a:r>
            <a:endParaRPr sz="1400" dirty="0">
              <a:solidFill>
                <a:srgbClr val="1E1D1D"/>
              </a:solidFill>
              <a:latin typeface="Montserrat" panose="00000500000000000000" pitchFamily="2" charset="0"/>
              <a:ea typeface="Avenir"/>
              <a:cs typeface="Avenir"/>
              <a:sym typeface="Avenir"/>
            </a:endParaRPr>
          </a:p>
          <a:p>
            <a:pPr marL="0" lvl="0" indent="0" algn="l" rtl="0">
              <a:spcBef>
                <a:spcPts val="1200"/>
              </a:spcBef>
              <a:spcAft>
                <a:spcPts val="0"/>
              </a:spcAft>
              <a:buNone/>
            </a:pPr>
            <a:r>
              <a:rPr lang="it" sz="1400" dirty="0">
                <a:solidFill>
                  <a:srgbClr val="1E1D1D"/>
                </a:solidFill>
                <a:latin typeface="Montserrat" panose="00000500000000000000" pitchFamily="2" charset="0"/>
                <a:ea typeface="Avenir"/>
                <a:cs typeface="Avenir"/>
                <a:sym typeface="Avenir"/>
              </a:rPr>
              <a:t>Using </a:t>
            </a:r>
            <a:r>
              <a:rPr lang="it" sz="1400" dirty="0">
                <a:solidFill>
                  <a:srgbClr val="1E1D1D"/>
                </a:solidFill>
                <a:latin typeface="Courier New"/>
                <a:ea typeface="Courier New"/>
                <a:cs typeface="Courier New"/>
                <a:sym typeface="Courier New"/>
              </a:rPr>
              <a:t>sklearn </a:t>
            </a:r>
            <a:r>
              <a:rPr lang="it" sz="1400" dirty="0">
                <a:solidFill>
                  <a:srgbClr val="1E1D1D"/>
                </a:solidFill>
                <a:latin typeface="Montserrat" panose="00000500000000000000" pitchFamily="2" charset="0"/>
                <a:ea typeface="Avenir"/>
                <a:cs typeface="Avenir"/>
                <a:sym typeface="Avenir"/>
              </a:rPr>
              <a:t>library, the optimal number of K clusters has been detected plotting the average silhouette score for different numbers of clusters (from 2 to 20) through the </a:t>
            </a:r>
            <a:r>
              <a:rPr lang="it" sz="1400" i="1" dirty="0">
                <a:solidFill>
                  <a:srgbClr val="1E1D1D"/>
                </a:solidFill>
                <a:latin typeface="Montserrat" panose="00000500000000000000" pitchFamily="2" charset="0"/>
                <a:ea typeface="Avenir"/>
                <a:cs typeface="Avenir"/>
                <a:sym typeface="Avenir"/>
              </a:rPr>
              <a:t>Silhouette Elbow graph</a:t>
            </a:r>
            <a:r>
              <a:rPr lang="it" sz="1400" dirty="0">
                <a:solidFill>
                  <a:srgbClr val="1E1D1D"/>
                </a:solidFill>
                <a:latin typeface="Montserrat" panose="00000500000000000000" pitchFamily="2" charset="0"/>
                <a:ea typeface="Avenir"/>
                <a:cs typeface="Avenir"/>
                <a:sym typeface="Avenir"/>
              </a:rPr>
              <a:t>, resulting as best value </a:t>
            </a:r>
            <a:r>
              <a:rPr lang="it" sz="1400" b="1" dirty="0">
                <a:solidFill>
                  <a:srgbClr val="1E1D1D"/>
                </a:solidFill>
                <a:latin typeface="Montserrat" panose="00000500000000000000" pitchFamily="2" charset="0"/>
                <a:ea typeface="Avenir"/>
                <a:cs typeface="Avenir"/>
                <a:sym typeface="Avenir"/>
              </a:rPr>
              <a:t>K =6</a:t>
            </a:r>
            <a:r>
              <a:rPr lang="it" sz="1400" dirty="0">
                <a:solidFill>
                  <a:srgbClr val="1E1D1D"/>
                </a:solidFill>
                <a:latin typeface="Montserrat" panose="00000500000000000000" pitchFamily="2" charset="0"/>
                <a:ea typeface="Avenir"/>
                <a:cs typeface="Avenir"/>
                <a:sym typeface="Avenir"/>
              </a:rPr>
              <a:t>.</a:t>
            </a:r>
            <a:endParaRPr sz="1400" dirty="0">
              <a:solidFill>
                <a:srgbClr val="1E1D1D"/>
              </a:solidFill>
              <a:latin typeface="Montserrat" panose="00000500000000000000" pitchFamily="2" charset="0"/>
              <a:ea typeface="Avenir"/>
              <a:cs typeface="Avenir"/>
              <a:sym typeface="Avenir"/>
            </a:endParaRPr>
          </a:p>
          <a:p>
            <a:pPr marL="0" lvl="0" indent="0" algn="l" rtl="0">
              <a:lnSpc>
                <a:spcPct val="135714"/>
              </a:lnSpc>
              <a:spcBef>
                <a:spcPts val="1200"/>
              </a:spcBef>
              <a:spcAft>
                <a:spcPts val="0"/>
              </a:spcAft>
              <a:buClr>
                <a:schemeClr val="dk1"/>
              </a:buClr>
              <a:buSzPts val="1100"/>
              <a:buFont typeface="Arial"/>
              <a:buNone/>
            </a:pPr>
            <a:r>
              <a:rPr lang="it" sz="1400" dirty="0">
                <a:solidFill>
                  <a:schemeClr val="dk1"/>
                </a:solidFill>
                <a:highlight>
                  <a:srgbClr val="FFFFFE"/>
                </a:highlight>
                <a:latin typeface="Courier New"/>
                <a:ea typeface="Courier New"/>
                <a:cs typeface="Courier New"/>
                <a:sym typeface="Courier New"/>
              </a:rPr>
              <a:t>kmeans = KMeans(n_clusters=</a:t>
            </a:r>
            <a:r>
              <a:rPr lang="it" sz="1400" dirty="0">
                <a:solidFill>
                  <a:srgbClr val="098156"/>
                </a:solidFill>
                <a:highlight>
                  <a:srgbClr val="FFFFFE"/>
                </a:highlight>
                <a:latin typeface="Courier New"/>
                <a:ea typeface="Courier New"/>
                <a:cs typeface="Courier New"/>
                <a:sym typeface="Courier New"/>
              </a:rPr>
              <a:t>6</a:t>
            </a:r>
            <a:r>
              <a:rPr lang="it" sz="1400" dirty="0">
                <a:solidFill>
                  <a:schemeClr val="dk1"/>
                </a:solidFill>
                <a:highlight>
                  <a:srgbClr val="FFFFFE"/>
                </a:highlight>
                <a:latin typeface="Courier New"/>
                <a:ea typeface="Courier New"/>
                <a:cs typeface="Courier New"/>
                <a:sym typeface="Courier New"/>
              </a:rPr>
              <a:t>)</a:t>
            </a:r>
            <a:endParaRPr sz="14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400" dirty="0">
                <a:solidFill>
                  <a:schemeClr val="dk1"/>
                </a:solidFill>
                <a:highlight>
                  <a:srgbClr val="FFFFFE"/>
                </a:highlight>
                <a:latin typeface="Courier New"/>
                <a:ea typeface="Courier New"/>
                <a:cs typeface="Courier New"/>
                <a:sym typeface="Courier New"/>
              </a:rPr>
              <a:t>kmeans.fit(data)</a:t>
            </a:r>
            <a:endParaRPr sz="14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400" dirty="0">
                <a:solidFill>
                  <a:schemeClr val="dk1"/>
                </a:solidFill>
                <a:highlight>
                  <a:srgbClr val="FFFFFE"/>
                </a:highlight>
                <a:latin typeface="Courier New"/>
                <a:ea typeface="Courier New"/>
                <a:cs typeface="Courier New"/>
                <a:sym typeface="Courier New"/>
              </a:rPr>
              <a:t>cluster_labels = kmeans.labels_</a:t>
            </a:r>
            <a:endParaRPr sz="1400" dirty="0">
              <a:solidFill>
                <a:schemeClr val="dk1"/>
              </a:solidFill>
              <a:highlight>
                <a:srgbClr val="FFFFFE"/>
              </a:highlight>
              <a:latin typeface="Courier New"/>
              <a:ea typeface="Courier New"/>
              <a:cs typeface="Courier New"/>
              <a:sym typeface="Courier New"/>
            </a:endParaRPr>
          </a:p>
        </p:txBody>
      </p:sp>
      <p:pic>
        <p:nvPicPr>
          <p:cNvPr id="92" name="Google Shape;92;p17"/>
          <p:cNvPicPr preferRelativeResize="0"/>
          <p:nvPr/>
        </p:nvPicPr>
        <p:blipFill>
          <a:blip r:embed="rId3">
            <a:alphaModFix/>
          </a:blip>
          <a:stretch>
            <a:fillRect/>
          </a:stretch>
        </p:blipFill>
        <p:spPr>
          <a:xfrm>
            <a:off x="76200" y="941525"/>
            <a:ext cx="5235949" cy="349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00" b="1" dirty="0">
                <a:solidFill>
                  <a:srgbClr val="1E1D1D"/>
                </a:solidFill>
                <a:latin typeface="Montserrat"/>
                <a:ea typeface="Montserrat"/>
                <a:cs typeface="Montserrat"/>
                <a:sym typeface="Montserrat"/>
              </a:rPr>
              <a:t>Exploring clusters </a:t>
            </a:r>
            <a:endParaRPr sz="2500" b="1" dirty="0">
              <a:latin typeface="Montserrat"/>
              <a:ea typeface="Montserrat"/>
              <a:cs typeface="Montserrat"/>
              <a:sym typeface="Montserrat"/>
            </a:endParaRPr>
          </a:p>
        </p:txBody>
      </p:sp>
      <p:sp>
        <p:nvSpPr>
          <p:cNvPr id="98" name="Google Shape;98;p18"/>
          <p:cNvSpPr txBox="1"/>
          <p:nvPr/>
        </p:nvSpPr>
        <p:spPr>
          <a:xfrm>
            <a:off x="191960" y="1132709"/>
            <a:ext cx="4029000" cy="345476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500" dirty="0">
                <a:solidFill>
                  <a:srgbClr val="1E1D1D"/>
                </a:solidFill>
                <a:latin typeface="Montserrat" panose="00000500000000000000" pitchFamily="2" charset="0"/>
                <a:ea typeface="Avenir"/>
                <a:cs typeface="Avenir"/>
                <a:sym typeface="Avenir"/>
              </a:rPr>
              <a:t>Clusters have been explored creating a df which contains the number of elements for each class and cluster:</a:t>
            </a:r>
            <a:endParaRPr sz="1500" dirty="0">
              <a:solidFill>
                <a:srgbClr val="1E1D1D"/>
              </a:solidFill>
              <a:latin typeface="Montserrat" panose="00000500000000000000" pitchFamily="2" charset="0"/>
              <a:ea typeface="Avenir"/>
              <a:cs typeface="Avenir"/>
              <a:sym typeface="Avenir"/>
            </a:endParaRPr>
          </a:p>
          <a:p>
            <a:pPr marL="0" lvl="0" indent="0" algn="l" rtl="0">
              <a:lnSpc>
                <a:spcPct val="115000"/>
              </a:lnSpc>
              <a:spcBef>
                <a:spcPts val="1200"/>
              </a:spcBef>
              <a:spcAft>
                <a:spcPts val="0"/>
              </a:spcAft>
              <a:buNone/>
            </a:pPr>
            <a:r>
              <a:rPr lang="it" sz="1500" dirty="0">
                <a:solidFill>
                  <a:srgbClr val="1E1D1D"/>
                </a:solidFill>
                <a:latin typeface="Courier New"/>
                <a:ea typeface="Courier New"/>
                <a:cs typeface="Courier New"/>
                <a:sym typeface="Courier New"/>
              </a:rPr>
              <a:t>count_df = descriptor_df.groupby(['Cluster', 'class'])['class'].count().unstack().fillna(0)</a:t>
            </a:r>
            <a:endParaRPr sz="1500" dirty="0">
              <a:solidFill>
                <a:srgbClr val="1E1D1D"/>
              </a:solidFill>
              <a:latin typeface="Courier New"/>
              <a:ea typeface="Courier New"/>
              <a:cs typeface="Courier New"/>
              <a:sym typeface="Courier New"/>
            </a:endParaRPr>
          </a:p>
          <a:p>
            <a:pPr marL="0" lvl="0" indent="0" algn="l" rtl="0">
              <a:lnSpc>
                <a:spcPct val="115000"/>
              </a:lnSpc>
              <a:spcBef>
                <a:spcPts val="1200"/>
              </a:spcBef>
              <a:spcAft>
                <a:spcPts val="1200"/>
              </a:spcAft>
              <a:buNone/>
            </a:pPr>
            <a:r>
              <a:rPr lang="it" sz="1500" dirty="0">
                <a:solidFill>
                  <a:srgbClr val="1E1D1D"/>
                </a:solidFill>
                <a:latin typeface="Montserrat" panose="00000500000000000000" pitchFamily="2" charset="0"/>
                <a:ea typeface="Avenir"/>
                <a:cs typeface="Avenir"/>
                <a:sym typeface="Avenir"/>
              </a:rPr>
              <a:t>Each of the six obtained clusters shows a quite balanced distribution of descriptors from all four classes. </a:t>
            </a:r>
            <a:endParaRPr sz="1500" dirty="0">
              <a:solidFill>
                <a:srgbClr val="1E1D1D"/>
              </a:solidFill>
              <a:latin typeface="Montserrat" panose="00000500000000000000" pitchFamily="2" charset="0"/>
              <a:ea typeface="Avenir"/>
              <a:cs typeface="Avenir"/>
              <a:sym typeface="Avenir"/>
            </a:endParaRPr>
          </a:p>
        </p:txBody>
      </p:sp>
      <p:pic>
        <p:nvPicPr>
          <p:cNvPr id="99" name="Google Shape;99;p18"/>
          <p:cNvPicPr preferRelativeResize="0"/>
          <p:nvPr/>
        </p:nvPicPr>
        <p:blipFill>
          <a:blip r:embed="rId3">
            <a:alphaModFix/>
          </a:blip>
          <a:stretch>
            <a:fillRect/>
          </a:stretch>
        </p:blipFill>
        <p:spPr>
          <a:xfrm>
            <a:off x="4100821" y="1136025"/>
            <a:ext cx="4968625" cy="331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5180700" y="286100"/>
            <a:ext cx="3102300" cy="5727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it" sz="2500" b="1" dirty="0">
                <a:highlight>
                  <a:srgbClr val="FFFFFE"/>
                </a:highlight>
                <a:latin typeface="Montserrat"/>
                <a:ea typeface="Montserrat"/>
                <a:cs typeface="Montserrat"/>
                <a:sym typeface="Montserrat"/>
              </a:rPr>
              <a:t>Confusion matrix</a:t>
            </a:r>
            <a:endParaRPr sz="2500" b="1" dirty="0">
              <a:solidFill>
                <a:srgbClr val="1E1D1D"/>
              </a:solidFill>
              <a:latin typeface="Montserrat"/>
              <a:ea typeface="Montserrat"/>
              <a:cs typeface="Montserrat"/>
              <a:sym typeface="Montserrat"/>
            </a:endParaRPr>
          </a:p>
        </p:txBody>
      </p:sp>
      <p:sp>
        <p:nvSpPr>
          <p:cNvPr id="105" name="Google Shape;105;p19"/>
          <p:cNvSpPr txBox="1"/>
          <p:nvPr/>
        </p:nvSpPr>
        <p:spPr>
          <a:xfrm>
            <a:off x="5215900" y="1000150"/>
            <a:ext cx="3354000" cy="2226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it" dirty="0">
                <a:solidFill>
                  <a:srgbClr val="1E1D1D"/>
                </a:solidFill>
                <a:latin typeface="Montserrat" panose="00000500000000000000" pitchFamily="2" charset="0"/>
                <a:ea typeface="Avenir"/>
                <a:cs typeface="Avenir"/>
                <a:sym typeface="Avenir"/>
              </a:rPr>
              <a:t>To further explore the distribution of class elements among the clusters, it has been computed a confusion matrix between the six clusters and the four classes. Also in this case, it has been used the </a:t>
            </a:r>
            <a:r>
              <a:rPr lang="it" i="1" dirty="0">
                <a:solidFill>
                  <a:srgbClr val="1E1D1D"/>
                </a:solidFill>
                <a:latin typeface="Montserrat" panose="00000500000000000000" pitchFamily="2" charset="0"/>
                <a:ea typeface="Courier New"/>
                <a:cs typeface="Courier New"/>
                <a:sym typeface="Courier New"/>
              </a:rPr>
              <a:t>sklearn</a:t>
            </a:r>
            <a:r>
              <a:rPr lang="it" dirty="0">
                <a:solidFill>
                  <a:srgbClr val="1E1D1D"/>
                </a:solidFill>
                <a:latin typeface="Montserrat" panose="00000500000000000000" pitchFamily="2" charset="0"/>
                <a:ea typeface="Courier New"/>
                <a:cs typeface="Courier New"/>
                <a:sym typeface="Courier New"/>
              </a:rPr>
              <a:t> </a:t>
            </a:r>
            <a:r>
              <a:rPr lang="it" dirty="0">
                <a:solidFill>
                  <a:srgbClr val="1E1D1D"/>
                </a:solidFill>
                <a:latin typeface="Montserrat" panose="00000500000000000000" pitchFamily="2" charset="0"/>
                <a:ea typeface="Avenir"/>
                <a:cs typeface="Avenir"/>
                <a:sym typeface="Avenir"/>
              </a:rPr>
              <a:t>library:</a:t>
            </a:r>
            <a:endParaRPr dirty="0">
              <a:latin typeface="Montserrat" panose="00000500000000000000" pitchFamily="2" charset="0"/>
              <a:ea typeface="Avenir"/>
              <a:cs typeface="Avenir"/>
              <a:sym typeface="Avenir"/>
            </a:endParaRPr>
          </a:p>
        </p:txBody>
      </p:sp>
      <p:pic>
        <p:nvPicPr>
          <p:cNvPr id="106" name="Google Shape;106;p19"/>
          <p:cNvPicPr preferRelativeResize="0"/>
          <p:nvPr/>
        </p:nvPicPr>
        <p:blipFill rotWithShape="1">
          <a:blip r:embed="rId3">
            <a:alphaModFix/>
          </a:blip>
          <a:srcRect l="6383" t="9785" r="12189" b="7494"/>
          <a:stretch/>
        </p:blipFill>
        <p:spPr>
          <a:xfrm>
            <a:off x="-127500" y="76200"/>
            <a:ext cx="5003400" cy="5082805"/>
          </a:xfrm>
          <a:prstGeom prst="rect">
            <a:avLst/>
          </a:prstGeom>
          <a:noFill/>
          <a:ln>
            <a:noFill/>
          </a:ln>
        </p:spPr>
      </p:pic>
      <p:sp>
        <p:nvSpPr>
          <p:cNvPr id="107" name="Google Shape;107;p19"/>
          <p:cNvSpPr txBox="1"/>
          <p:nvPr/>
        </p:nvSpPr>
        <p:spPr>
          <a:xfrm>
            <a:off x="5215900" y="3212825"/>
            <a:ext cx="3543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500" dirty="0">
                <a:solidFill>
                  <a:schemeClr val="dk1"/>
                </a:solidFill>
                <a:latin typeface="Courier New"/>
                <a:ea typeface="Courier New"/>
                <a:cs typeface="Courier New"/>
                <a:sym typeface="Courier New"/>
              </a:rPr>
              <a:t>cm = confusion_matrix(descriptor_df['class'], descriptor_df['Cluster'])</a:t>
            </a: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dirty="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l="12861"/>
          <a:stretch/>
        </p:blipFill>
        <p:spPr>
          <a:xfrm>
            <a:off x="392800" y="1026425"/>
            <a:ext cx="5037250" cy="3854000"/>
          </a:xfrm>
          <a:prstGeom prst="rect">
            <a:avLst/>
          </a:prstGeom>
          <a:noFill/>
          <a:ln>
            <a:noFill/>
          </a:ln>
        </p:spPr>
      </p:pic>
      <p:sp>
        <p:nvSpPr>
          <p:cNvPr id="113" name="Google Shape;113;p20"/>
          <p:cNvSpPr txBox="1">
            <a:spLocks noGrp="1"/>
          </p:cNvSpPr>
          <p:nvPr>
            <p:ph type="title"/>
          </p:nvPr>
        </p:nvSpPr>
        <p:spPr>
          <a:xfrm>
            <a:off x="387900" y="1402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00" b="1" dirty="0">
                <a:solidFill>
                  <a:srgbClr val="1E1D1D"/>
                </a:solidFill>
                <a:latin typeface="Montserrat"/>
                <a:ea typeface="Montserrat"/>
                <a:cs typeface="Montserrat"/>
                <a:sym typeface="Montserrat"/>
              </a:rPr>
              <a:t>Silhouette and SSE scores</a:t>
            </a:r>
            <a:endParaRPr sz="2500" b="1" dirty="0">
              <a:latin typeface="Montserrat"/>
              <a:ea typeface="Montserrat"/>
              <a:cs typeface="Montserrat"/>
              <a:sym typeface="Montserrat"/>
            </a:endParaRPr>
          </a:p>
        </p:txBody>
      </p:sp>
      <p:sp>
        <p:nvSpPr>
          <p:cNvPr id="114" name="Google Shape;114;p20"/>
          <p:cNvSpPr txBox="1"/>
          <p:nvPr/>
        </p:nvSpPr>
        <p:spPr>
          <a:xfrm>
            <a:off x="320575" y="643124"/>
            <a:ext cx="8663700" cy="98793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it" dirty="0">
                <a:solidFill>
                  <a:srgbClr val="1E1D1D"/>
                </a:solidFill>
                <a:latin typeface="Montserrat" panose="00000500000000000000" pitchFamily="2" charset="0"/>
                <a:ea typeface="Avenir"/>
                <a:cs typeface="Avenir"/>
                <a:sym typeface="Avenir"/>
              </a:rPr>
              <a:t>It has been calculated the mean silhouette value for each cluster obtained with K-means and created a bar chart of silhouette values for each sample. </a:t>
            </a:r>
            <a:endParaRPr dirty="0">
              <a:latin typeface="Montserrat" panose="00000500000000000000" pitchFamily="2" charset="0"/>
              <a:ea typeface="Avenir"/>
              <a:cs typeface="Avenir"/>
              <a:sym typeface="Avenir"/>
            </a:endParaRPr>
          </a:p>
        </p:txBody>
      </p:sp>
      <p:sp>
        <p:nvSpPr>
          <p:cNvPr id="115" name="Google Shape;115;p20"/>
          <p:cNvSpPr txBox="1"/>
          <p:nvPr/>
        </p:nvSpPr>
        <p:spPr>
          <a:xfrm>
            <a:off x="5071425" y="1387250"/>
            <a:ext cx="3817500" cy="31239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dirty="0">
                <a:solidFill>
                  <a:srgbClr val="1E1D1D"/>
                </a:solidFill>
                <a:latin typeface="Montserrat" panose="00000500000000000000" pitchFamily="2" charset="0"/>
                <a:ea typeface="Avenir"/>
                <a:cs typeface="Avenir"/>
                <a:sym typeface="Avenir"/>
              </a:rPr>
              <a:t>The red vertical line in the graph shows the average silhouette value on the six samples (0.05). </a:t>
            </a:r>
            <a:endParaRPr dirty="0">
              <a:solidFill>
                <a:srgbClr val="1E1D1D"/>
              </a:solidFill>
              <a:latin typeface="Montserrat" panose="00000500000000000000" pitchFamily="2" charset="0"/>
              <a:ea typeface="Avenir"/>
              <a:cs typeface="Avenir"/>
              <a:sym typeface="Avenir"/>
            </a:endParaRPr>
          </a:p>
          <a:p>
            <a:pPr marL="0" lvl="0" indent="0" algn="l" rtl="0">
              <a:lnSpc>
                <a:spcPct val="115000"/>
              </a:lnSpc>
              <a:spcBef>
                <a:spcPts val="1200"/>
              </a:spcBef>
              <a:spcAft>
                <a:spcPts val="0"/>
              </a:spcAft>
              <a:buNone/>
            </a:pPr>
            <a:r>
              <a:rPr lang="it" dirty="0">
                <a:solidFill>
                  <a:srgbClr val="1E1D1D"/>
                </a:solidFill>
                <a:latin typeface="Montserrat" panose="00000500000000000000" pitchFamily="2" charset="0"/>
                <a:ea typeface="Avenir"/>
                <a:cs typeface="Avenir"/>
                <a:sym typeface="Avenir"/>
              </a:rPr>
              <a:t>Mean silhouette values for each cluster: </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120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0.1248, </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0.0874,</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0.0080, </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0.0675, </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0.0039, </a:t>
            </a:r>
            <a:endParaRPr dirty="0">
              <a:solidFill>
                <a:srgbClr val="1E1D1D"/>
              </a:solidFill>
              <a:latin typeface="Montserrat" panose="00000500000000000000" pitchFamily="2" charset="0"/>
              <a:ea typeface="Avenir"/>
              <a:cs typeface="Avenir"/>
              <a:sym typeface="Avenir"/>
            </a:endParaRPr>
          </a:p>
          <a:p>
            <a:pPr marL="457200" lvl="0" indent="-317500" algn="l" rtl="0">
              <a:lnSpc>
                <a:spcPct val="115000"/>
              </a:lnSpc>
              <a:spcBef>
                <a:spcPts val="0"/>
              </a:spcBef>
              <a:spcAft>
                <a:spcPts val="0"/>
              </a:spcAft>
              <a:buClr>
                <a:srgbClr val="1E1D1D"/>
              </a:buClr>
              <a:buSzPts val="1400"/>
              <a:buFont typeface="Avenir"/>
              <a:buAutoNum type="arabicPeriod"/>
            </a:pPr>
            <a:r>
              <a:rPr lang="it" dirty="0">
                <a:solidFill>
                  <a:srgbClr val="1E1D1D"/>
                </a:solidFill>
                <a:latin typeface="Montserrat" panose="00000500000000000000" pitchFamily="2" charset="0"/>
                <a:ea typeface="Avenir"/>
                <a:cs typeface="Avenir"/>
                <a:sym typeface="Avenir"/>
              </a:rPr>
              <a:t>0.0802</a:t>
            </a:r>
            <a:endParaRPr dirty="0">
              <a:solidFill>
                <a:srgbClr val="1E1D1D"/>
              </a:solidFill>
              <a:latin typeface="Montserrat" panose="00000500000000000000" pitchFamily="2" charset="0"/>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it" sz="2500" b="1" dirty="0">
                <a:highlight>
                  <a:srgbClr val="FFFFFE"/>
                </a:highlight>
                <a:latin typeface="Montserrat"/>
                <a:ea typeface="Montserrat"/>
                <a:cs typeface="Montserrat"/>
                <a:sym typeface="Montserrat"/>
              </a:rPr>
              <a:t>Dbscan algorithm</a:t>
            </a:r>
            <a:endParaRPr sz="2500" b="1" dirty="0">
              <a:solidFill>
                <a:srgbClr val="1E1D1D"/>
              </a:solidFill>
              <a:latin typeface="Montserrat"/>
              <a:ea typeface="Montserrat"/>
              <a:cs typeface="Montserrat"/>
              <a:sym typeface="Montserrat"/>
            </a:endParaRPr>
          </a:p>
        </p:txBody>
      </p:sp>
      <p:sp>
        <p:nvSpPr>
          <p:cNvPr id="121" name="Google Shape;121;p21"/>
          <p:cNvSpPr txBox="1"/>
          <p:nvPr/>
        </p:nvSpPr>
        <p:spPr>
          <a:xfrm>
            <a:off x="311700" y="711827"/>
            <a:ext cx="8350200" cy="9171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it" sz="1200" dirty="0">
                <a:latin typeface="Montserrat" panose="00000500000000000000" pitchFamily="2" charset="0"/>
                <a:ea typeface="Avenir"/>
                <a:cs typeface="Avenir"/>
                <a:sym typeface="Avenir"/>
              </a:rPr>
              <a:t>To explore if clustering performs better with a different kind of algorithm, data have been reduced t</a:t>
            </a:r>
            <a:r>
              <a:rPr lang="it" sz="1200" dirty="0">
                <a:solidFill>
                  <a:schemeClr val="dk1"/>
                </a:solidFill>
                <a:latin typeface="Montserrat" panose="00000500000000000000" pitchFamily="2" charset="0"/>
                <a:ea typeface="Avenir"/>
                <a:cs typeface="Avenir"/>
                <a:sym typeface="Avenir"/>
              </a:rPr>
              <a:t>wo dimensions using PCA and </a:t>
            </a:r>
            <a:r>
              <a:rPr lang="it" sz="1200" dirty="0">
                <a:latin typeface="Montserrat" panose="00000500000000000000" pitchFamily="2" charset="0"/>
                <a:ea typeface="Avenir"/>
                <a:cs typeface="Avenir"/>
                <a:sym typeface="Avenir"/>
              </a:rPr>
              <a:t>clustered also with Dbscan density algorithm.</a:t>
            </a:r>
            <a:endParaRPr sz="1200" dirty="0">
              <a:latin typeface="Montserrat" panose="00000500000000000000" pitchFamily="2" charset="0"/>
              <a:ea typeface="Avenir"/>
              <a:cs typeface="Avenir"/>
              <a:sym typeface="Avenir"/>
            </a:endParaRPr>
          </a:p>
        </p:txBody>
      </p:sp>
      <p:pic>
        <p:nvPicPr>
          <p:cNvPr id="122" name="Google Shape;122;p21"/>
          <p:cNvPicPr preferRelativeResize="0"/>
          <p:nvPr/>
        </p:nvPicPr>
        <p:blipFill>
          <a:blip r:embed="rId3">
            <a:alphaModFix/>
          </a:blip>
          <a:stretch>
            <a:fillRect/>
          </a:stretch>
        </p:blipFill>
        <p:spPr>
          <a:xfrm>
            <a:off x="3956625" y="1496825"/>
            <a:ext cx="4951875" cy="3301250"/>
          </a:xfrm>
          <a:prstGeom prst="rect">
            <a:avLst/>
          </a:prstGeom>
          <a:noFill/>
          <a:ln>
            <a:noFill/>
          </a:ln>
        </p:spPr>
      </p:pic>
      <p:sp>
        <p:nvSpPr>
          <p:cNvPr id="123" name="Google Shape;123;p21"/>
          <p:cNvSpPr txBox="1"/>
          <p:nvPr/>
        </p:nvSpPr>
        <p:spPr>
          <a:xfrm>
            <a:off x="398175" y="1496825"/>
            <a:ext cx="3222000" cy="2366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it" sz="1350" dirty="0">
                <a:solidFill>
                  <a:schemeClr val="dk1"/>
                </a:solidFill>
                <a:highlight>
                  <a:srgbClr val="FFFFFE"/>
                </a:highlight>
                <a:latin typeface="Courier New"/>
                <a:ea typeface="Courier New"/>
                <a:cs typeface="Courier New"/>
                <a:sym typeface="Courier New"/>
              </a:rPr>
              <a:t>pca = PCA(n_components=</a:t>
            </a:r>
            <a:r>
              <a:rPr lang="it" sz="1350" dirty="0">
                <a:solidFill>
                  <a:srgbClr val="098156"/>
                </a:solidFill>
                <a:highlight>
                  <a:srgbClr val="FFFFFE"/>
                </a:highlight>
                <a:latin typeface="Courier New"/>
                <a:ea typeface="Courier New"/>
                <a:cs typeface="Courier New"/>
                <a:sym typeface="Courier New"/>
              </a:rPr>
              <a:t>2</a:t>
            </a:r>
            <a:r>
              <a:rPr lang="it" sz="1350" dirty="0">
                <a:solidFill>
                  <a:schemeClr val="dk1"/>
                </a:solidFill>
                <a:highlight>
                  <a:srgbClr val="FFFFFE"/>
                </a:highlight>
                <a:latin typeface="Courier New"/>
                <a:ea typeface="Courier New"/>
                <a:cs typeface="Courier New"/>
                <a:sym typeface="Courier New"/>
              </a:rPr>
              <a:t>)</a:t>
            </a:r>
            <a:endParaRPr sz="13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350" dirty="0">
                <a:solidFill>
                  <a:schemeClr val="dk1"/>
                </a:solidFill>
                <a:highlight>
                  <a:srgbClr val="FFFFFE"/>
                </a:highlight>
                <a:latin typeface="Courier New"/>
                <a:ea typeface="Courier New"/>
                <a:cs typeface="Courier New"/>
                <a:sym typeface="Courier New"/>
              </a:rPr>
              <a:t>descriptors_reduced = pca.fit_transform(data_subset)</a:t>
            </a:r>
            <a:endParaRPr sz="135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350" dirty="0">
                <a:solidFill>
                  <a:schemeClr val="dk1"/>
                </a:solidFill>
                <a:highlight>
                  <a:srgbClr val="FFFFFE"/>
                </a:highlight>
                <a:latin typeface="Courier New"/>
                <a:ea typeface="Courier New"/>
                <a:cs typeface="Courier New"/>
                <a:sym typeface="Courier New"/>
              </a:rPr>
              <a:t>dbscan = DBSCAN(eps=</a:t>
            </a:r>
            <a:r>
              <a:rPr lang="it" sz="1350" dirty="0">
                <a:solidFill>
                  <a:srgbClr val="098156"/>
                </a:solidFill>
                <a:highlight>
                  <a:srgbClr val="FFFFFE"/>
                </a:highlight>
                <a:latin typeface="Courier New"/>
                <a:ea typeface="Courier New"/>
                <a:cs typeface="Courier New"/>
                <a:sym typeface="Courier New"/>
              </a:rPr>
              <a:t>0.5</a:t>
            </a:r>
            <a:r>
              <a:rPr lang="it" sz="1350" dirty="0">
                <a:solidFill>
                  <a:schemeClr val="dk1"/>
                </a:solidFill>
                <a:highlight>
                  <a:srgbClr val="FFFFFE"/>
                </a:highlight>
                <a:latin typeface="Courier New"/>
                <a:ea typeface="Courier New"/>
                <a:cs typeface="Courier New"/>
                <a:sym typeface="Courier New"/>
              </a:rPr>
              <a:t>, min_samples=</a:t>
            </a:r>
            <a:r>
              <a:rPr lang="it" sz="1350" dirty="0">
                <a:solidFill>
                  <a:srgbClr val="098156"/>
                </a:solidFill>
                <a:highlight>
                  <a:srgbClr val="FFFFFE"/>
                </a:highlight>
                <a:latin typeface="Courier New"/>
                <a:ea typeface="Courier New"/>
                <a:cs typeface="Courier New"/>
                <a:sym typeface="Courier New"/>
              </a:rPr>
              <a:t>5</a:t>
            </a:r>
            <a:r>
              <a:rPr lang="it" sz="1350" dirty="0">
                <a:solidFill>
                  <a:schemeClr val="dk1"/>
                </a:solidFill>
                <a:highlight>
                  <a:srgbClr val="FFFFFE"/>
                </a:highlight>
                <a:latin typeface="Courier New"/>
                <a:ea typeface="Courier New"/>
                <a:cs typeface="Courier New"/>
                <a:sym typeface="Courier New"/>
              </a:rPr>
              <a:t>)</a:t>
            </a:r>
            <a:endParaRPr sz="13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350" dirty="0">
                <a:solidFill>
                  <a:schemeClr val="dk1"/>
                </a:solidFill>
                <a:highlight>
                  <a:srgbClr val="FFFFFE"/>
                </a:highlight>
                <a:latin typeface="Courier New"/>
                <a:ea typeface="Courier New"/>
                <a:cs typeface="Courier New"/>
                <a:sym typeface="Courier New"/>
              </a:rPr>
              <a:t>dbscan.fit(descriptors_reduced)</a:t>
            </a:r>
            <a:endParaRPr sz="1700" dirty="0"/>
          </a:p>
        </p:txBody>
      </p:sp>
      <p:sp>
        <p:nvSpPr>
          <p:cNvPr id="124" name="Google Shape;124;p21"/>
          <p:cNvSpPr txBox="1"/>
          <p:nvPr/>
        </p:nvSpPr>
        <p:spPr>
          <a:xfrm>
            <a:off x="390275" y="4043725"/>
            <a:ext cx="3417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dirty="0">
                <a:latin typeface="Montserrat" panose="00000500000000000000" pitchFamily="2" charset="0"/>
                <a:ea typeface="Avenir"/>
                <a:cs typeface="Avenir"/>
                <a:sym typeface="Avenir"/>
              </a:rPr>
              <a:t>Dbscan with </a:t>
            </a:r>
            <a:r>
              <a:rPr lang="it" sz="1200" i="1" dirty="0">
                <a:latin typeface="Montserrat" panose="00000500000000000000" pitchFamily="2" charset="0"/>
                <a:ea typeface="Avenir"/>
                <a:cs typeface="Avenir"/>
                <a:sym typeface="Avenir"/>
              </a:rPr>
              <a:t>epsilon=300</a:t>
            </a:r>
            <a:r>
              <a:rPr lang="it" sz="1200" dirty="0">
                <a:latin typeface="Montserrat" panose="00000500000000000000" pitchFamily="2" charset="0"/>
                <a:ea typeface="Avenir"/>
                <a:cs typeface="Avenir"/>
                <a:sym typeface="Avenir"/>
              </a:rPr>
              <a:t> and </a:t>
            </a:r>
            <a:r>
              <a:rPr lang="it" sz="1200" i="1" dirty="0">
                <a:latin typeface="Montserrat" panose="00000500000000000000" pitchFamily="2" charset="0"/>
                <a:ea typeface="Avenir"/>
                <a:cs typeface="Avenir"/>
                <a:sym typeface="Avenir"/>
              </a:rPr>
              <a:t>min_samples= 5 </a:t>
            </a:r>
            <a:r>
              <a:rPr lang="it" sz="1200" dirty="0">
                <a:latin typeface="Montserrat" panose="00000500000000000000" pitchFamily="2" charset="0"/>
                <a:ea typeface="Avenir"/>
                <a:cs typeface="Avenir"/>
                <a:sym typeface="Avenir"/>
              </a:rPr>
              <a:t>returned 12 clusters.</a:t>
            </a:r>
            <a:endParaRPr sz="1200" dirty="0">
              <a:latin typeface="Montserrat" panose="00000500000000000000" pitchFamily="2" charset="0"/>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647</Words>
  <Application>Microsoft Office PowerPoint</Application>
  <PresentationFormat>Presentazione su schermo (16:9)</PresentationFormat>
  <Paragraphs>57</Paragraphs>
  <Slides>10</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Montserrat</vt:lpstr>
      <vt:lpstr>Avenir</vt:lpstr>
      <vt:lpstr>Courier New</vt:lpstr>
      <vt:lpstr>Simple Light</vt:lpstr>
      <vt:lpstr>ISPR : Assignment 5</vt:lpstr>
      <vt:lpstr>Dataset creation</vt:lpstr>
      <vt:lpstr>Extracting SIFT descriptors (I)</vt:lpstr>
      <vt:lpstr>Extracting SIFT descriptors (II)</vt:lpstr>
      <vt:lpstr>K-Means on keypoints</vt:lpstr>
      <vt:lpstr>Exploring clusters </vt:lpstr>
      <vt:lpstr>Confusion matrix</vt:lpstr>
      <vt:lpstr>Silhouette and SSE scores</vt:lpstr>
      <vt:lpstr>Dbscan algorithm</vt:lpstr>
      <vt:lpstr>Final considerations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ISPR : Assignment 5</dc:title>
  <cp:lastModifiedBy>Chiara De Nigris</cp:lastModifiedBy>
  <cp:revision>2</cp:revision>
  <dcterms:modified xsi:type="dcterms:W3CDTF">2023-03-22T20:54:09Z</dcterms:modified>
</cp:coreProperties>
</file>