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0C3-64C2-4688-A283-F63496F1083B}" type="datetimeFigureOut">
              <a:rPr lang="en-IE" smtClean="0"/>
              <a:t>09/07/2020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0170-CE31-41A3-B390-B33D4F90BD2D}" type="slidenum">
              <a:rPr lang="en-IE" smtClean="0"/>
              <a:t>‹N›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787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0C3-64C2-4688-A283-F63496F1083B}" type="datetimeFigureOut">
              <a:rPr lang="en-IE" smtClean="0"/>
              <a:t>09/07/2020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0170-CE31-41A3-B390-B33D4F90BD2D}" type="slidenum">
              <a:rPr lang="en-IE" smtClean="0"/>
              <a:t>‹N›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888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0C3-64C2-4688-A283-F63496F1083B}" type="datetimeFigureOut">
              <a:rPr lang="en-IE" smtClean="0"/>
              <a:t>09/07/2020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0170-CE31-41A3-B390-B33D4F90BD2D}" type="slidenum">
              <a:rPr lang="en-IE" smtClean="0"/>
              <a:t>‹N›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192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0C3-64C2-4688-A283-F63496F1083B}" type="datetimeFigureOut">
              <a:rPr lang="en-IE" smtClean="0"/>
              <a:t>09/07/2020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0170-CE31-41A3-B390-B33D4F90BD2D}" type="slidenum">
              <a:rPr lang="en-IE" smtClean="0"/>
              <a:t>‹N›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7582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0C3-64C2-4688-A283-F63496F1083B}" type="datetimeFigureOut">
              <a:rPr lang="en-IE" smtClean="0"/>
              <a:t>09/07/2020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0170-CE31-41A3-B390-B33D4F90BD2D}" type="slidenum">
              <a:rPr lang="en-IE" smtClean="0"/>
              <a:t>‹N›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726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0C3-64C2-4688-A283-F63496F1083B}" type="datetimeFigureOut">
              <a:rPr lang="en-IE" smtClean="0"/>
              <a:t>09/07/2020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0170-CE31-41A3-B390-B33D4F90BD2D}" type="slidenum">
              <a:rPr lang="en-IE" smtClean="0"/>
              <a:t>‹N›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5442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0C3-64C2-4688-A283-F63496F1083B}" type="datetimeFigureOut">
              <a:rPr lang="en-IE" smtClean="0"/>
              <a:t>09/07/2020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0170-CE31-41A3-B390-B33D4F90BD2D}" type="slidenum">
              <a:rPr lang="en-IE" smtClean="0"/>
              <a:t>‹N›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5389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0C3-64C2-4688-A283-F63496F1083B}" type="datetimeFigureOut">
              <a:rPr lang="en-IE" smtClean="0"/>
              <a:t>09/07/2020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0170-CE31-41A3-B390-B33D4F90BD2D}" type="slidenum">
              <a:rPr lang="en-IE" smtClean="0"/>
              <a:t>‹N›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204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0C3-64C2-4688-A283-F63496F1083B}" type="datetimeFigureOut">
              <a:rPr lang="en-IE" smtClean="0"/>
              <a:t>09/07/2020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0170-CE31-41A3-B390-B33D4F90BD2D}" type="slidenum">
              <a:rPr lang="en-IE" smtClean="0"/>
              <a:t>‹N›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338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0C3-64C2-4688-A283-F63496F1083B}" type="datetimeFigureOut">
              <a:rPr lang="en-IE" smtClean="0"/>
              <a:t>09/07/2020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0170-CE31-41A3-B390-B33D4F90BD2D}" type="slidenum">
              <a:rPr lang="en-IE" smtClean="0"/>
              <a:t>‹N›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456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0C3-64C2-4688-A283-F63496F1083B}" type="datetimeFigureOut">
              <a:rPr lang="en-IE" smtClean="0"/>
              <a:t>09/07/2020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0170-CE31-41A3-B390-B33D4F90BD2D}" type="slidenum">
              <a:rPr lang="en-IE" smtClean="0"/>
              <a:t>‹N›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952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0C3-64C2-4688-A283-F63496F1083B}" type="datetimeFigureOut">
              <a:rPr lang="en-IE" smtClean="0"/>
              <a:t>09/07/2020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0170-CE31-41A3-B390-B33D4F90BD2D}" type="slidenum">
              <a:rPr lang="en-IE" smtClean="0"/>
              <a:t>‹N›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645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0C3-64C2-4688-A283-F63496F1083B}" type="datetimeFigureOut">
              <a:rPr lang="en-IE" smtClean="0"/>
              <a:t>09/07/2020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0170-CE31-41A3-B390-B33D4F90BD2D}" type="slidenum">
              <a:rPr lang="en-IE" smtClean="0"/>
              <a:t>‹N›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081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0C3-64C2-4688-A283-F63496F1083B}" type="datetimeFigureOut">
              <a:rPr lang="en-IE" smtClean="0"/>
              <a:t>09/07/2020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0170-CE31-41A3-B390-B33D4F90BD2D}" type="slidenum">
              <a:rPr lang="en-IE" smtClean="0"/>
              <a:t>‹N›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168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0C3-64C2-4688-A283-F63496F1083B}" type="datetimeFigureOut">
              <a:rPr lang="en-IE" smtClean="0"/>
              <a:t>09/07/2020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0170-CE31-41A3-B390-B33D4F90BD2D}" type="slidenum">
              <a:rPr lang="en-IE" smtClean="0"/>
              <a:t>‹N›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579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0170-CE31-41A3-B390-B33D4F90BD2D}" type="slidenum">
              <a:rPr lang="en-IE" smtClean="0"/>
              <a:t>‹N›</a:t>
            </a:fld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0C3-64C2-4688-A283-F63496F1083B}" type="datetimeFigureOut">
              <a:rPr lang="en-IE" smtClean="0"/>
              <a:t>09/07/2020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118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F50C3-64C2-4688-A283-F63496F1083B}" type="datetimeFigureOut">
              <a:rPr lang="en-IE" smtClean="0"/>
              <a:t>09/07/2020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300170-CE31-41A3-B390-B33D4F90BD2D}" type="slidenum">
              <a:rPr lang="en-IE" smtClean="0"/>
              <a:t>‹N›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890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ps-coordinates.net/" TargetMode="External"/><Relationship Id="rId2" Type="http://schemas.openxmlformats.org/officeDocument/2006/relationships/hyperlink" Target="https://it.wikipedia.org/wiki/Circoscrizioni_di_Torin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E4FCF2-8354-42D4-BA46-F83F981BFD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4800" b="1" dirty="0"/>
              <a:t>Capstone Project - The Battle of </a:t>
            </a:r>
            <a:r>
              <a:rPr lang="en-IE" sz="4800" b="1" dirty="0" err="1"/>
              <a:t>Neighborhoods</a:t>
            </a:r>
            <a:endParaRPr lang="en-IE" sz="4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342F0AA-E07D-4D34-915C-6AAB06385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Ferretti Chiara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Assignment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05852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AFEE8-0C87-40D2-AE56-C2F068D8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4. </a:t>
            </a:r>
            <a:r>
              <a:rPr lang="it-IT" b="1" dirty="0" err="1"/>
              <a:t>Results</a:t>
            </a:r>
            <a:endParaRPr lang="en-IE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7E05D8A-A319-452B-AE10-7045E89C02A4}"/>
              </a:ext>
            </a:extLst>
          </p:cNvPr>
          <p:cNvSpPr txBox="1"/>
          <p:nvPr/>
        </p:nvSpPr>
        <p:spPr>
          <a:xfrm>
            <a:off x="1366887" y="4131967"/>
            <a:ext cx="343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Cluster 3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38B467A-2529-4E86-B2D1-EF6DB60E5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8" y="1806706"/>
            <a:ext cx="1247775" cy="200025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CD68960-B87F-4A53-85D9-D73554A64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624" y="1858896"/>
            <a:ext cx="65341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4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AFEE8-0C87-40D2-AE56-C2F068D8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4. </a:t>
            </a:r>
            <a:r>
              <a:rPr lang="it-IT" b="1" dirty="0" err="1"/>
              <a:t>Results</a:t>
            </a:r>
            <a:endParaRPr lang="en-IE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7E05D8A-A319-452B-AE10-7045E89C02A4}"/>
              </a:ext>
            </a:extLst>
          </p:cNvPr>
          <p:cNvSpPr txBox="1"/>
          <p:nvPr/>
        </p:nvSpPr>
        <p:spPr>
          <a:xfrm>
            <a:off x="1366887" y="4131967"/>
            <a:ext cx="343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Cluster 4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AB6772A9-BA97-4EF0-B9DA-33B48D375AD0}"/>
              </a:ext>
            </a:extLst>
          </p:cNvPr>
          <p:cNvGrpSpPr/>
          <p:nvPr/>
        </p:nvGrpSpPr>
        <p:grpSpPr>
          <a:xfrm>
            <a:off x="96870" y="2048611"/>
            <a:ext cx="9546751" cy="1439307"/>
            <a:chOff x="96870" y="2048611"/>
            <a:chExt cx="10366244" cy="1723731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A98C88A7-DADC-49FD-B5FC-664DC80B7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870" y="2086417"/>
              <a:ext cx="1628775" cy="1685925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F6B3C950-612F-47D0-8676-DBB3C3399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7739" y="2048611"/>
              <a:ext cx="8715375" cy="1704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7641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AFEE8-0C87-40D2-AE56-C2F068D8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4. </a:t>
            </a:r>
            <a:r>
              <a:rPr lang="it-IT" b="1" dirty="0" err="1"/>
              <a:t>Results</a:t>
            </a:r>
            <a:endParaRPr lang="en-IE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7E05D8A-A319-452B-AE10-7045E89C02A4}"/>
              </a:ext>
            </a:extLst>
          </p:cNvPr>
          <p:cNvSpPr txBox="1"/>
          <p:nvPr/>
        </p:nvSpPr>
        <p:spPr>
          <a:xfrm>
            <a:off x="1366887" y="4131967"/>
            <a:ext cx="343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Cluster 5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2444F6DB-0829-4B6E-9516-984F391D3691}"/>
              </a:ext>
            </a:extLst>
          </p:cNvPr>
          <p:cNvGrpSpPr/>
          <p:nvPr/>
        </p:nvGrpSpPr>
        <p:grpSpPr>
          <a:xfrm>
            <a:off x="134675" y="1778720"/>
            <a:ext cx="9292129" cy="1614929"/>
            <a:chOff x="134675" y="1778720"/>
            <a:chExt cx="10200736" cy="1943100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E75A516D-4F64-44FF-B911-5C7E3C889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675" y="1778720"/>
              <a:ext cx="1609725" cy="1943100"/>
            </a:xfrm>
            <a:prstGeom prst="rect">
              <a:avLst/>
            </a:prstGeom>
          </p:spPr>
        </p:pic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64AB960D-2334-4D8D-A06C-3E247905A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5761" y="1783482"/>
              <a:ext cx="8629650" cy="1933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5648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64BE9D-03D0-4EAB-B821-8A6C2804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4. </a:t>
            </a:r>
            <a:r>
              <a:rPr lang="it-IT" b="1" dirty="0" err="1"/>
              <a:t>Results</a:t>
            </a:r>
            <a:endParaRPr lang="en-IE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8CFAF4-B323-441C-8951-3CA21A78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Examining Clusters, it is possible to notice that </a:t>
            </a:r>
            <a:r>
              <a:rPr lang="en-IE" dirty="0" err="1"/>
              <a:t>resturants</a:t>
            </a:r>
            <a:r>
              <a:rPr lang="en-IE" dirty="0"/>
              <a:t> are very popular in Turin.</a:t>
            </a:r>
          </a:p>
          <a:p>
            <a:r>
              <a:rPr lang="en-IE" dirty="0"/>
              <a:t>There are many categories that contain the word "</a:t>
            </a:r>
            <a:r>
              <a:rPr lang="en-IE" dirty="0" err="1"/>
              <a:t>Resturant</a:t>
            </a:r>
            <a:r>
              <a:rPr lang="en-IE" dirty="0"/>
              <a:t>", such as "Sushi Restaurant, Asian Restaurant, </a:t>
            </a:r>
            <a:r>
              <a:rPr lang="en-IE" dirty="0" err="1"/>
              <a:t>Piedmontese</a:t>
            </a:r>
            <a:r>
              <a:rPr lang="en-IE" dirty="0"/>
              <a:t> </a:t>
            </a:r>
            <a:r>
              <a:rPr lang="en-IE" dirty="0" err="1"/>
              <a:t>Resturant</a:t>
            </a:r>
            <a:r>
              <a:rPr lang="en-IE" dirty="0"/>
              <a:t>".</a:t>
            </a:r>
          </a:p>
          <a:p>
            <a:r>
              <a:rPr lang="en-IE" b="1" dirty="0"/>
              <a:t>The cluster where </a:t>
            </a:r>
            <a:r>
              <a:rPr lang="en-IE" b="1" dirty="0" err="1"/>
              <a:t>Resturants</a:t>
            </a:r>
            <a:r>
              <a:rPr lang="en-IE" b="1" dirty="0"/>
              <a:t> are less popular is the second cluster</a:t>
            </a:r>
            <a:r>
              <a:rPr lang="en-IE" dirty="0"/>
              <a:t>.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83518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D85793-744E-47C8-9093-7A16BD76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5. </a:t>
            </a:r>
            <a:r>
              <a:rPr lang="it-IT" b="1" dirty="0" err="1"/>
              <a:t>Discussion</a:t>
            </a:r>
            <a:endParaRPr lang="en-IE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CB01A9-A44F-4A77-8F52-442828496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sz="2400" b="1" dirty="0"/>
              <a:t>I would open a restaurant in one of the </a:t>
            </a:r>
            <a:r>
              <a:rPr lang="en-IE" sz="2400" b="1" dirty="0" err="1"/>
              <a:t>neighboroods</a:t>
            </a:r>
            <a:r>
              <a:rPr lang="en-IE" sz="2400" b="1" dirty="0"/>
              <a:t> clustered in the 2nd cluster.</a:t>
            </a:r>
          </a:p>
          <a:p>
            <a:r>
              <a:rPr lang="en-IE" sz="2400" dirty="0"/>
              <a:t>Particularly, I would choose one of the following </a:t>
            </a:r>
            <a:r>
              <a:rPr lang="en-IE" sz="2400" dirty="0" err="1"/>
              <a:t>neighborhoods</a:t>
            </a:r>
            <a:r>
              <a:rPr lang="en-IE" sz="2400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en-IE" sz="2400" dirty="0"/>
              <a:t>Regio Parco</a:t>
            </a:r>
          </a:p>
          <a:p>
            <a:pPr lvl="1">
              <a:buFont typeface="+mj-lt"/>
              <a:buAutoNum type="arabicPeriod"/>
            </a:pPr>
            <a:r>
              <a:rPr lang="en-IE" sz="2400" dirty="0" err="1"/>
              <a:t>Lingotto</a:t>
            </a:r>
            <a:endParaRPr lang="en-IE" sz="2400" dirty="0"/>
          </a:p>
          <a:p>
            <a:r>
              <a:rPr lang="en-IE" sz="2400" dirty="0"/>
              <a:t>In fact, in these </a:t>
            </a:r>
            <a:r>
              <a:rPr lang="en-IE" sz="2400" dirty="0" err="1"/>
              <a:t>neighborhoods</a:t>
            </a:r>
            <a:r>
              <a:rPr lang="en-IE" sz="2400" dirty="0"/>
              <a:t> most common venues from 1st to 9th do not contain the word "Restaurant” (see next slide), so competition with other restaurants can be avoided.</a:t>
            </a:r>
          </a:p>
        </p:txBody>
      </p:sp>
    </p:spTree>
    <p:extLst>
      <p:ext uri="{BB962C8B-B14F-4D97-AF65-F5344CB8AC3E}">
        <p14:creationId xmlns:p14="http://schemas.microsoft.com/office/powerpoint/2010/main" val="1002538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836F54-198A-4FAA-B04F-AEF77460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5. </a:t>
            </a:r>
            <a:r>
              <a:rPr lang="it-IT" b="1" dirty="0" err="1"/>
              <a:t>Discussion</a:t>
            </a:r>
            <a:endParaRPr lang="en-IE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78786C0-CA24-49AB-95D3-1AA8BCFDB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14"/>
          <a:stretch/>
        </p:blipFill>
        <p:spPr>
          <a:xfrm>
            <a:off x="583850" y="1959511"/>
            <a:ext cx="8211358" cy="4898489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F13634AD-68E2-48E7-8A88-702C67FBFA73}"/>
              </a:ext>
            </a:extLst>
          </p:cNvPr>
          <p:cNvSpPr/>
          <p:nvPr/>
        </p:nvSpPr>
        <p:spPr>
          <a:xfrm>
            <a:off x="593889" y="2507530"/>
            <a:ext cx="8191892" cy="42420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25D1AB3-46C9-46C2-B240-8C0B702F9E20}"/>
              </a:ext>
            </a:extLst>
          </p:cNvPr>
          <p:cNvSpPr/>
          <p:nvPr/>
        </p:nvSpPr>
        <p:spPr>
          <a:xfrm>
            <a:off x="567179" y="6433794"/>
            <a:ext cx="8191892" cy="42420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6430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06AB82-C852-41C1-BD8A-F1856ADB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6. Conclusion</a:t>
            </a:r>
            <a:endParaRPr lang="en-IE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422FC3-8BBA-4630-956E-7FBC4762C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I recommend the stakeholders to spend in one of these </a:t>
            </a:r>
            <a:r>
              <a:rPr lang="en-IE" sz="2400" dirty="0" err="1"/>
              <a:t>neighborhoods</a:t>
            </a:r>
            <a:r>
              <a:rPr lang="en-IE" sz="2400" dirty="0"/>
              <a:t> their money, because here there would be less competition.</a:t>
            </a:r>
          </a:p>
          <a:p>
            <a:r>
              <a:rPr lang="en-IE" sz="2400" dirty="0"/>
              <a:t>To choose between these two </a:t>
            </a:r>
            <a:r>
              <a:rPr lang="en-IE" sz="2400" dirty="0" err="1"/>
              <a:t>neighborhoods</a:t>
            </a:r>
            <a:r>
              <a:rPr lang="en-IE" sz="2400" dirty="0"/>
              <a:t> further elements could be considered, such as how far they are to the </a:t>
            </a:r>
            <a:r>
              <a:rPr lang="en-IE" sz="2400" dirty="0" err="1"/>
              <a:t>center</a:t>
            </a:r>
            <a:r>
              <a:rPr lang="en-IE" sz="2400" dirty="0"/>
              <a:t> and how many </a:t>
            </a:r>
            <a:r>
              <a:rPr lang="en-IE" sz="2400" dirty="0" err="1"/>
              <a:t>turists</a:t>
            </a:r>
            <a:r>
              <a:rPr lang="en-IE" sz="2400" dirty="0"/>
              <a:t>' attractions are there,</a:t>
            </a:r>
          </a:p>
          <a:p>
            <a:r>
              <a:rPr lang="en-IE" sz="2400" dirty="0"/>
              <a:t>but the analysis of these elements is beyond the scope of this </a:t>
            </a:r>
            <a:r>
              <a:rPr lang="en-IE" sz="2400" dirty="0" err="1"/>
              <a:t>excercise</a:t>
            </a:r>
            <a:r>
              <a:rPr lang="en-IE" sz="2400" dirty="0"/>
              <a:t>, so this analysis is left to future analysis.</a:t>
            </a:r>
          </a:p>
        </p:txBody>
      </p:sp>
    </p:spTree>
    <p:extLst>
      <p:ext uri="{BB962C8B-B14F-4D97-AF65-F5344CB8AC3E}">
        <p14:creationId xmlns:p14="http://schemas.microsoft.com/office/powerpoint/2010/main" val="1390895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222E9C-D23F-4A6B-80DE-F32BCBBD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en-I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565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AAF14B-6335-413C-A0A2-555AB97E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1. Introduction</a:t>
            </a:r>
            <a:endParaRPr lang="en-IE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11F1A4-D40E-40C8-89EC-E22996FCC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/>
              <a:t>The aim of this analysis is to find the perfect spot to open a restaurant in Turin, a city in northern Italy.</a:t>
            </a:r>
          </a:p>
          <a:p>
            <a:r>
              <a:rPr lang="en-IE" sz="2400" dirty="0"/>
              <a:t>Turin is the Chief Town of Piemonte Region, and the former Capital City of Italy. It is very important both for industrial context and for tourism.</a:t>
            </a:r>
          </a:p>
          <a:p>
            <a:r>
              <a:rPr lang="en-IE" sz="2400" dirty="0"/>
              <a:t>Therefore, the audience of this study are stakeholders interested in opening a new restaurant in Turin.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7324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CD7A24-3791-48F6-8A69-8A0AB167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2.</a:t>
            </a:r>
            <a:r>
              <a:rPr lang="it-IT" dirty="0"/>
              <a:t> </a:t>
            </a:r>
            <a:r>
              <a:rPr lang="en-IE" b="1" dirty="0"/>
              <a:t>Data</a:t>
            </a:r>
            <a:br>
              <a:rPr lang="en-IE" b="1" dirty="0"/>
            </a:br>
            <a:endParaRPr lang="en-IE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50905C-5438-4130-8678-19F96695B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000" dirty="0"/>
              <a:t>Data on Boroughs (called "Municipalities"), Neighbourhoods and their coordinates is needed.</a:t>
            </a:r>
          </a:p>
          <a:p>
            <a:r>
              <a:rPr lang="en-IE" sz="2000" dirty="0"/>
              <a:t>A list of Turin's Boroughs and Neighbourhoods can be find at the following link: </a:t>
            </a:r>
            <a:r>
              <a:rPr lang="en-IE" sz="2000" u="sng" dirty="0">
                <a:hlinkClick r:id="rId2"/>
              </a:rPr>
              <a:t>https://it.wikipedia.org/wiki/Circoscrizioni_di_Torino</a:t>
            </a:r>
            <a:endParaRPr lang="en-IE" sz="2000" dirty="0"/>
          </a:p>
          <a:p>
            <a:r>
              <a:rPr lang="en-IE" sz="2000" dirty="0"/>
              <a:t>On the contrary, coordinates of every </a:t>
            </a:r>
            <a:r>
              <a:rPr lang="en-IE" sz="2000" dirty="0" err="1"/>
              <a:t>neighborhood</a:t>
            </a:r>
            <a:r>
              <a:rPr lang="en-IE" sz="2000" dirty="0"/>
              <a:t> can be collected from the following site: </a:t>
            </a:r>
            <a:r>
              <a:rPr lang="en-IE" sz="2000" u="sng" dirty="0">
                <a:hlinkClick r:id="rId3"/>
              </a:rPr>
              <a:t>https://www.gps-coordinates.net/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331415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CD7A24-3791-48F6-8A69-8A0AB167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2.</a:t>
            </a:r>
            <a:r>
              <a:rPr lang="it-IT" dirty="0"/>
              <a:t> </a:t>
            </a:r>
            <a:r>
              <a:rPr lang="en-IE" b="1" dirty="0"/>
              <a:t>Data</a:t>
            </a:r>
            <a:br>
              <a:rPr lang="en-IE" b="1" dirty="0"/>
            </a:br>
            <a:endParaRPr lang="en-IE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50905C-5438-4130-8678-19F96695B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000" dirty="0"/>
              <a:t>These pieces of information have been gathered together and put in a table.</a:t>
            </a:r>
          </a:p>
          <a:p>
            <a:r>
              <a:rPr lang="en-IE" sz="2000" dirty="0"/>
              <a:t>The image below shows first 5 rows of the table:</a:t>
            </a:r>
          </a:p>
          <a:p>
            <a:endParaRPr lang="en-IE" sz="2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D69B038-5C40-4A01-ADB5-2827C7ACF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042" y="3431358"/>
            <a:ext cx="4949917" cy="250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6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F2CBEF-3036-4BF7-A95D-22A9F2883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b="1" dirty="0"/>
              <a:t>3. </a:t>
            </a:r>
            <a:r>
              <a:rPr lang="it-IT" b="1" dirty="0" err="1"/>
              <a:t>Methodology</a:t>
            </a:r>
            <a:endParaRPr lang="en-IE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EE09EA-7053-42F5-89F2-331B640D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The total number of </a:t>
            </a:r>
            <a:r>
              <a:rPr lang="en-IE" sz="2400" dirty="0" err="1"/>
              <a:t>neighborhoods</a:t>
            </a:r>
            <a:r>
              <a:rPr lang="en-IE" sz="2400" dirty="0"/>
              <a:t> in Turin are 35.</a:t>
            </a:r>
          </a:p>
          <a:p>
            <a:r>
              <a:rPr lang="en-IE" sz="2400" dirty="0"/>
              <a:t>So, we need to find a way to cluster them based on their similarities, that are the number and the kind of venues.</a:t>
            </a:r>
          </a:p>
          <a:p>
            <a:r>
              <a:rPr lang="en-IE" sz="2400" dirty="0"/>
              <a:t>In order to do this, a Foursquare API will be used to explore the </a:t>
            </a:r>
            <a:r>
              <a:rPr lang="en-IE" sz="2400" dirty="0" err="1"/>
              <a:t>neighborhoods</a:t>
            </a:r>
            <a:r>
              <a:rPr lang="en-IE" sz="2400" dirty="0"/>
              <a:t>.</a:t>
            </a:r>
          </a:p>
          <a:p>
            <a:r>
              <a:rPr lang="en-IE" sz="2400" dirty="0"/>
              <a:t>Then, a K-Means algorithm will be used to extract the clusters, afterwards they will be examined to find the best </a:t>
            </a:r>
            <a:r>
              <a:rPr lang="en-IE" sz="2400" dirty="0" err="1"/>
              <a:t>neighborood</a:t>
            </a:r>
            <a:r>
              <a:rPr lang="en-IE" sz="2400" dirty="0"/>
              <a:t> to open a restaurant in Turin.</a:t>
            </a:r>
          </a:p>
        </p:txBody>
      </p:sp>
    </p:spTree>
    <p:extLst>
      <p:ext uri="{BB962C8B-B14F-4D97-AF65-F5344CB8AC3E}">
        <p14:creationId xmlns:p14="http://schemas.microsoft.com/office/powerpoint/2010/main" val="217598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4EFF11-B6EE-4C2A-A41B-B7BFD575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4. </a:t>
            </a:r>
            <a:r>
              <a:rPr lang="it-IT" b="1" dirty="0" err="1"/>
              <a:t>Results</a:t>
            </a:r>
            <a:endParaRPr lang="en-IE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8AEA37-0683-4397-BC34-1D656A139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In Turin there are </a:t>
            </a:r>
            <a:r>
              <a:rPr lang="en-IE" b="1" dirty="0"/>
              <a:t>590 venues </a:t>
            </a:r>
            <a:r>
              <a:rPr lang="en-IE" dirty="0"/>
              <a:t>and they can be gathered in</a:t>
            </a:r>
            <a:r>
              <a:rPr lang="en-IE" b="1" dirty="0"/>
              <a:t> 144 categories</a:t>
            </a:r>
            <a:r>
              <a:rPr lang="en-IE" dirty="0"/>
              <a:t>.</a:t>
            </a:r>
          </a:p>
          <a:p>
            <a:r>
              <a:rPr lang="en-IE" dirty="0"/>
              <a:t>Rows of the </a:t>
            </a:r>
            <a:r>
              <a:rPr lang="en-IE" dirty="0" err="1"/>
              <a:t>dataframe</a:t>
            </a:r>
            <a:r>
              <a:rPr lang="en-IE" dirty="0"/>
              <a:t> have been grouped by </a:t>
            </a:r>
            <a:r>
              <a:rPr lang="en-IE" dirty="0" err="1"/>
              <a:t>neighborhood</a:t>
            </a:r>
            <a:r>
              <a:rPr lang="en-IE" dirty="0"/>
              <a:t> and by taking the mean of the frequency of occurrence of each category.</a:t>
            </a:r>
          </a:p>
          <a:p>
            <a:r>
              <a:rPr lang="en-IE" dirty="0"/>
              <a:t>Image below shows first 5 rows and 15 columns of the table:</a:t>
            </a:r>
          </a:p>
          <a:p>
            <a:endParaRPr lang="en-IE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BA0E8D8-892A-47BB-BDF2-8D634AF52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87" y="4064744"/>
            <a:ext cx="8832915" cy="216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5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4EFF11-B6EE-4C2A-A41B-B7BFD575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4. </a:t>
            </a:r>
            <a:r>
              <a:rPr lang="it-IT" b="1" dirty="0" err="1"/>
              <a:t>Results</a:t>
            </a:r>
            <a:endParaRPr lang="en-IE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8AEA37-0683-4397-BC34-1D656A139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It has been shown each </a:t>
            </a:r>
            <a:r>
              <a:rPr lang="en-IE" sz="2400" dirty="0" err="1"/>
              <a:t>neighborhood</a:t>
            </a:r>
            <a:r>
              <a:rPr lang="en-IE" sz="2400" dirty="0"/>
              <a:t> along with the top 10 most common venues.</a:t>
            </a:r>
          </a:p>
          <a:p>
            <a:r>
              <a:rPr lang="en-IE" sz="2400" b="1" dirty="0"/>
              <a:t>Then, </a:t>
            </a:r>
            <a:r>
              <a:rPr lang="en-IE" sz="2400" b="1" dirty="0" err="1"/>
              <a:t>neighborhoods</a:t>
            </a:r>
            <a:r>
              <a:rPr lang="en-IE" sz="2400" b="1" dirty="0"/>
              <a:t> have been clustered in 5 clusters (k-means algorithm).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3044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AFEE8-0C87-40D2-AE56-C2F068D8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4. </a:t>
            </a:r>
            <a:r>
              <a:rPr lang="it-IT" b="1" dirty="0" err="1"/>
              <a:t>Results</a:t>
            </a:r>
            <a:endParaRPr lang="en-IE" b="1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12A578F-34BD-427A-8970-156328669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689" y="2030698"/>
            <a:ext cx="8596312" cy="193534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3132D75-E5D8-4B13-9CCD-B172DF396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2867"/>
            <a:ext cx="1657350" cy="1905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7E05D8A-A319-452B-AE10-7045E89C02A4}"/>
              </a:ext>
            </a:extLst>
          </p:cNvPr>
          <p:cNvSpPr txBox="1"/>
          <p:nvPr/>
        </p:nvSpPr>
        <p:spPr>
          <a:xfrm>
            <a:off x="1121790" y="4270342"/>
            <a:ext cx="343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Cluster 1</a:t>
            </a:r>
            <a:endParaRPr lang="en-IE" i="1" dirty="0"/>
          </a:p>
        </p:txBody>
      </p:sp>
    </p:spTree>
    <p:extLst>
      <p:ext uri="{BB962C8B-B14F-4D97-AF65-F5344CB8AC3E}">
        <p14:creationId xmlns:p14="http://schemas.microsoft.com/office/powerpoint/2010/main" val="198453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817A7C49-61D3-4362-BB19-8B45EB7C5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30" y="1215599"/>
            <a:ext cx="8217462" cy="526061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EAAFEE8-0C87-40D2-AE56-C2F068D8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4. </a:t>
            </a:r>
            <a:r>
              <a:rPr lang="it-IT" b="1" dirty="0" err="1"/>
              <a:t>Results</a:t>
            </a:r>
            <a:endParaRPr lang="en-IE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7E05D8A-A319-452B-AE10-7045E89C02A4}"/>
              </a:ext>
            </a:extLst>
          </p:cNvPr>
          <p:cNvSpPr txBox="1"/>
          <p:nvPr/>
        </p:nvSpPr>
        <p:spPr>
          <a:xfrm>
            <a:off x="1564850" y="6488668"/>
            <a:ext cx="343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Cluster 2</a:t>
            </a:r>
            <a:endParaRPr lang="en-IE" i="1" dirty="0"/>
          </a:p>
        </p:txBody>
      </p:sp>
    </p:spTree>
    <p:extLst>
      <p:ext uri="{BB962C8B-B14F-4D97-AF65-F5344CB8AC3E}">
        <p14:creationId xmlns:p14="http://schemas.microsoft.com/office/powerpoint/2010/main" val="1643246774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548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Sfaccettatura</vt:lpstr>
      <vt:lpstr>Capstone Project - The Battle of Neighborhoods</vt:lpstr>
      <vt:lpstr>1. Introduction</vt:lpstr>
      <vt:lpstr>2. Data </vt:lpstr>
      <vt:lpstr>2. Data </vt:lpstr>
      <vt:lpstr>3. Methodology</vt:lpstr>
      <vt:lpstr>4. Results</vt:lpstr>
      <vt:lpstr>4. Results</vt:lpstr>
      <vt:lpstr>4. Results</vt:lpstr>
      <vt:lpstr>4. Results</vt:lpstr>
      <vt:lpstr>4. Results</vt:lpstr>
      <vt:lpstr>4. Results</vt:lpstr>
      <vt:lpstr>4. Results</vt:lpstr>
      <vt:lpstr>4. Results</vt:lpstr>
      <vt:lpstr>5. Discussion</vt:lpstr>
      <vt:lpstr>5. Discussion</vt:lpstr>
      <vt:lpstr>6. 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</dc:title>
  <dc:creator>giovanni ferretti</dc:creator>
  <cp:lastModifiedBy>giovanni ferretti</cp:lastModifiedBy>
  <cp:revision>9</cp:revision>
  <dcterms:created xsi:type="dcterms:W3CDTF">2020-07-09T11:51:39Z</dcterms:created>
  <dcterms:modified xsi:type="dcterms:W3CDTF">2020-07-09T12:16:51Z</dcterms:modified>
</cp:coreProperties>
</file>