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98" r:id="rId2"/>
    <p:sldId id="478" r:id="rId3"/>
    <p:sldId id="307" r:id="rId4"/>
    <p:sldId id="480" r:id="rId5"/>
    <p:sldId id="310" r:id="rId6"/>
    <p:sldId id="308" r:id="rId7"/>
    <p:sldId id="309" r:id="rId8"/>
    <p:sldId id="312" r:id="rId9"/>
    <p:sldId id="303" r:id="rId10"/>
    <p:sldId id="314" r:id="rId11"/>
    <p:sldId id="315" r:id="rId12"/>
    <p:sldId id="316" r:id="rId13"/>
    <p:sldId id="317" r:id="rId14"/>
    <p:sldId id="318" r:id="rId15"/>
    <p:sldId id="319" r:id="rId16"/>
    <p:sldId id="322" r:id="rId17"/>
    <p:sldId id="323" r:id="rId18"/>
    <p:sldId id="324" r:id="rId19"/>
    <p:sldId id="479" r:id="rId20"/>
    <p:sldId id="326" r:id="rId21"/>
    <p:sldId id="327" r:id="rId22"/>
    <p:sldId id="330" r:id="rId23"/>
    <p:sldId id="331" r:id="rId24"/>
    <p:sldId id="394" r:id="rId25"/>
    <p:sldId id="332" r:id="rId26"/>
    <p:sldId id="335" r:id="rId27"/>
    <p:sldId id="395" r:id="rId28"/>
    <p:sldId id="396" r:id="rId29"/>
    <p:sldId id="397" r:id="rId30"/>
    <p:sldId id="398" r:id="rId31"/>
    <p:sldId id="338" r:id="rId32"/>
    <p:sldId id="351" r:id="rId33"/>
    <p:sldId id="352" r:id="rId34"/>
    <p:sldId id="399" r:id="rId35"/>
    <p:sldId id="353" r:id="rId36"/>
    <p:sldId id="354" r:id="rId37"/>
    <p:sldId id="355" r:id="rId38"/>
    <p:sldId id="366" r:id="rId39"/>
    <p:sldId id="356" r:id="rId40"/>
    <p:sldId id="357" r:id="rId41"/>
    <p:sldId id="358" r:id="rId42"/>
    <p:sldId id="359" r:id="rId43"/>
    <p:sldId id="360" r:id="rId44"/>
    <p:sldId id="393" r:id="rId45"/>
    <p:sldId id="392" r:id="rId46"/>
    <p:sldId id="304" r:id="rId47"/>
    <p:sldId id="340" r:id="rId48"/>
    <p:sldId id="339" r:id="rId49"/>
    <p:sldId id="341" r:id="rId50"/>
    <p:sldId id="342" r:id="rId51"/>
    <p:sldId id="343" r:id="rId52"/>
    <p:sldId id="344" r:id="rId53"/>
    <p:sldId id="345" r:id="rId54"/>
    <p:sldId id="346" r:id="rId55"/>
    <p:sldId id="347" r:id="rId56"/>
    <p:sldId id="348" r:id="rId57"/>
    <p:sldId id="350" r:id="rId58"/>
    <p:sldId id="400" r:id="rId59"/>
    <p:sldId id="305" r:id="rId60"/>
    <p:sldId id="368" r:id="rId61"/>
    <p:sldId id="369" r:id="rId62"/>
    <p:sldId id="370"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384" r:id="rId77"/>
    <p:sldId id="391" r:id="rId78"/>
    <p:sldId id="385" r:id="rId79"/>
    <p:sldId id="386" r:id="rId80"/>
    <p:sldId id="387" r:id="rId81"/>
    <p:sldId id="388" r:id="rId82"/>
    <p:sldId id="389" r:id="rId8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5772" autoAdjust="0"/>
  </p:normalViewPr>
  <p:slideViewPr>
    <p:cSldViewPr snapToGrid="0">
      <p:cViewPr varScale="1">
        <p:scale>
          <a:sx n="72" d="100"/>
          <a:sy n="72" d="100"/>
        </p:scale>
        <p:origin x="732" y="5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1/26/2022</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‹N›</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26/01/2022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‹N›</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noProof="0" dirty="0"/>
          </a:p>
        </p:txBody>
      </p:sp>
      <p:sp>
        <p:nvSpPr>
          <p:cNvPr id="4" name="Segnaposto numero diapositiva 3"/>
          <p:cNvSpPr>
            <a:spLocks noGrp="1"/>
          </p:cNvSpPr>
          <p:nvPr>
            <p:ph type="sldNum" sz="quarter" idx="10"/>
          </p:nvPr>
        </p:nvSpPr>
        <p:spPr/>
        <p:txBody>
          <a:bodyPr/>
          <a:lstStyle/>
          <a:p>
            <a:pPr rtl="0"/>
            <a:r>
              <a:rPr lang="en-US" dirty="0"/>
              <a:t>‹n.›</a:t>
            </a:r>
          </a:p>
        </p:txBody>
      </p:sp>
    </p:spTree>
    <p:extLst>
      <p:ext uri="{BB962C8B-B14F-4D97-AF65-F5344CB8AC3E}">
        <p14:creationId xmlns:p14="http://schemas.microsoft.com/office/powerpoint/2010/main" val="3107324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37</a:t>
            </a:fld>
            <a:endParaRPr lang="it-IT"/>
          </a:p>
        </p:txBody>
      </p:sp>
    </p:spTree>
    <p:extLst>
      <p:ext uri="{BB962C8B-B14F-4D97-AF65-F5344CB8AC3E}">
        <p14:creationId xmlns:p14="http://schemas.microsoft.com/office/powerpoint/2010/main" val="2940467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38</a:t>
            </a:fld>
            <a:endParaRPr lang="it-IT"/>
          </a:p>
        </p:txBody>
      </p:sp>
    </p:spTree>
    <p:extLst>
      <p:ext uri="{BB962C8B-B14F-4D97-AF65-F5344CB8AC3E}">
        <p14:creationId xmlns:p14="http://schemas.microsoft.com/office/powerpoint/2010/main" val="960822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
        <p:nvSpPr>
          <p:cNvPr id="4" name="Segnaposto numero diapositiva 3"/>
          <p:cNvSpPr>
            <a:spLocks noGrp="1"/>
          </p:cNvSpPr>
          <p:nvPr>
            <p:ph type="sldNum" sz="quarter" idx="10"/>
          </p:nvPr>
        </p:nvSpPr>
        <p:spPr/>
        <p:txBody>
          <a:bodyPr/>
          <a:lstStyle/>
          <a:p>
            <a:fld id="{B38CEA09-33FA-4F6C-9D30-5FB0AA0E11C3}" type="slidenum">
              <a:rPr lang="it-IT" smtClean="0"/>
              <a:t>39</a:t>
            </a:fld>
            <a:endParaRPr lang="it-IT"/>
          </a:p>
        </p:txBody>
      </p:sp>
    </p:spTree>
    <p:extLst>
      <p:ext uri="{BB962C8B-B14F-4D97-AF65-F5344CB8AC3E}">
        <p14:creationId xmlns:p14="http://schemas.microsoft.com/office/powerpoint/2010/main" val="372586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
        <p:nvSpPr>
          <p:cNvPr id="4" name="Segnaposto numero diapositiva 3"/>
          <p:cNvSpPr>
            <a:spLocks noGrp="1"/>
          </p:cNvSpPr>
          <p:nvPr>
            <p:ph type="sldNum" sz="quarter" idx="10"/>
          </p:nvPr>
        </p:nvSpPr>
        <p:spPr/>
        <p:txBody>
          <a:bodyPr/>
          <a:lstStyle/>
          <a:p>
            <a:fld id="{B38CEA09-33FA-4F6C-9D30-5FB0AA0E11C3}" type="slidenum">
              <a:rPr lang="it-IT" smtClean="0"/>
              <a:t>40</a:t>
            </a:fld>
            <a:endParaRPr lang="it-IT"/>
          </a:p>
        </p:txBody>
      </p:sp>
    </p:spTree>
    <p:extLst>
      <p:ext uri="{BB962C8B-B14F-4D97-AF65-F5344CB8AC3E}">
        <p14:creationId xmlns:p14="http://schemas.microsoft.com/office/powerpoint/2010/main" val="443965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TODO: come gestire</a:t>
            </a:r>
            <a:r>
              <a:rPr lang="it-IT" baseline="0" dirty="0"/>
              <a:t> conflitti in scrittura? Quorum, l‘ultimo vince o segnalazione.</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43</a:t>
            </a:fld>
            <a:endParaRPr lang="it-IT"/>
          </a:p>
        </p:txBody>
      </p:sp>
    </p:spTree>
    <p:extLst>
      <p:ext uri="{BB962C8B-B14F-4D97-AF65-F5344CB8AC3E}">
        <p14:creationId xmlns:p14="http://schemas.microsoft.com/office/powerpoint/2010/main" val="71313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noProof="0" dirty="0" err="1"/>
              <a:t>Eventual</a:t>
            </a:r>
            <a:r>
              <a:rPr lang="it-IT" noProof="0" dirty="0"/>
              <a:t> </a:t>
            </a:r>
            <a:r>
              <a:rPr lang="it-IT" noProof="0" dirty="0" err="1"/>
              <a:t>consistency</a:t>
            </a:r>
            <a:r>
              <a:rPr lang="it-IT" noProof="0" dirty="0"/>
              <a:t> </a:t>
            </a:r>
            <a:r>
              <a:rPr lang="it-IT" noProof="0" dirty="0" err="1"/>
              <a:t>is</a:t>
            </a:r>
            <a:r>
              <a:rPr lang="it-IT" noProof="0" dirty="0"/>
              <a:t> </a:t>
            </a:r>
            <a:r>
              <a:rPr lang="it-IT" noProof="0" dirty="0" err="1"/>
              <a:t>independent</a:t>
            </a:r>
            <a:r>
              <a:rPr lang="it-IT" noProof="0" dirty="0"/>
              <a:t> from </a:t>
            </a:r>
            <a:r>
              <a:rPr lang="it-IT" noProof="0" dirty="0" err="1"/>
              <a:t>logical</a:t>
            </a:r>
            <a:r>
              <a:rPr lang="it-IT" noProof="0" dirty="0"/>
              <a:t> </a:t>
            </a:r>
            <a:r>
              <a:rPr lang="it-IT" noProof="0" dirty="0" err="1"/>
              <a:t>consistency</a:t>
            </a:r>
            <a:r>
              <a:rPr lang="it-IT" noProof="0" dirty="0"/>
              <a:t> </a:t>
            </a:r>
            <a:r>
              <a:rPr lang="it-IT" noProof="0" dirty="0" err="1"/>
              <a:t>but</a:t>
            </a:r>
            <a:r>
              <a:rPr lang="it-IT" noProof="0" dirty="0"/>
              <a:t> </a:t>
            </a:r>
            <a:r>
              <a:rPr lang="it-IT" noProof="0" dirty="0" err="1"/>
              <a:t>replication</a:t>
            </a:r>
            <a:r>
              <a:rPr lang="it-IT" noProof="0" dirty="0"/>
              <a:t> can </a:t>
            </a:r>
            <a:r>
              <a:rPr lang="it-IT" noProof="0" dirty="0" err="1"/>
              <a:t>lengthen</a:t>
            </a:r>
            <a:r>
              <a:rPr lang="it-IT" noProof="0" dirty="0"/>
              <a:t> the </a:t>
            </a:r>
            <a:r>
              <a:rPr lang="it-IT" noProof="0" dirty="0" err="1"/>
              <a:t>inconsistency</a:t>
            </a:r>
            <a:r>
              <a:rPr lang="it-IT" noProof="0" dirty="0"/>
              <a:t> </a:t>
            </a:r>
            <a:r>
              <a:rPr lang="it-IT" noProof="0" dirty="0" err="1"/>
              <a:t>window</a:t>
            </a:r>
            <a:r>
              <a:rPr lang="it-IT" noProof="0" dirty="0"/>
              <a:t>. </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44</a:t>
            </a:fld>
            <a:endParaRPr lang="it-IT"/>
          </a:p>
        </p:txBody>
      </p:sp>
    </p:spTree>
    <p:extLst>
      <p:ext uri="{BB962C8B-B14F-4D97-AF65-F5344CB8AC3E}">
        <p14:creationId xmlns:p14="http://schemas.microsoft.com/office/powerpoint/2010/main" val="288155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45</a:t>
            </a:fld>
            <a:endParaRPr lang="it-IT"/>
          </a:p>
        </p:txBody>
      </p:sp>
    </p:spTree>
    <p:extLst>
      <p:ext uri="{BB962C8B-B14F-4D97-AF65-F5344CB8AC3E}">
        <p14:creationId xmlns:p14="http://schemas.microsoft.com/office/powerpoint/2010/main" val="3124853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http://dbmsmusings.blogspot.com/2010/04/problems-with-cap-and-yahoos-little.html</a:t>
            </a:r>
          </a:p>
        </p:txBody>
      </p:sp>
      <p:sp>
        <p:nvSpPr>
          <p:cNvPr id="4" name="Segnaposto numero diapositiva 3"/>
          <p:cNvSpPr>
            <a:spLocks noGrp="1"/>
          </p:cNvSpPr>
          <p:nvPr>
            <p:ph type="sldNum" sz="quarter" idx="10"/>
          </p:nvPr>
        </p:nvSpPr>
        <p:spPr/>
        <p:txBody>
          <a:bodyPr/>
          <a:lstStyle/>
          <a:p>
            <a:fld id="{B38CEA09-33FA-4F6C-9D30-5FB0AA0E11C3}" type="slidenum">
              <a:rPr lang="it-IT" smtClean="0"/>
              <a:t>56</a:t>
            </a:fld>
            <a:endParaRPr lang="it-IT"/>
          </a:p>
        </p:txBody>
      </p:sp>
    </p:spTree>
    <p:extLst>
      <p:ext uri="{BB962C8B-B14F-4D97-AF65-F5344CB8AC3E}">
        <p14:creationId xmlns:p14="http://schemas.microsoft.com/office/powerpoint/2010/main" val="3262069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Gestione del conflitto in scrittura:</a:t>
            </a:r>
          </a:p>
          <a:p>
            <a:pPr marL="171450" indent="-171450">
              <a:buFontTx/>
              <a:buChar char="-"/>
            </a:pPr>
            <a:r>
              <a:rPr lang="it-IT" dirty="0"/>
              <a:t>Last </a:t>
            </a:r>
            <a:r>
              <a:rPr lang="it-IT" dirty="0" err="1"/>
              <a:t>one</a:t>
            </a:r>
            <a:r>
              <a:rPr lang="it-IT" dirty="0"/>
              <a:t> </a:t>
            </a:r>
            <a:r>
              <a:rPr lang="it-IT" dirty="0" err="1"/>
              <a:t>wins</a:t>
            </a:r>
            <a:r>
              <a:rPr lang="it-IT" dirty="0"/>
              <a:t> (vince l’ultimo</a:t>
            </a:r>
            <a:r>
              <a:rPr lang="it-IT" baseline="0" dirty="0"/>
              <a:t> che arriva)</a:t>
            </a:r>
            <a:endParaRPr lang="it-IT" dirty="0"/>
          </a:p>
          <a:p>
            <a:pPr marL="171450" indent="-171450">
              <a:buFontTx/>
              <a:buChar char="-"/>
            </a:pPr>
            <a:r>
              <a:rPr lang="it-IT" dirty="0"/>
              <a:t>Segnalazione</a:t>
            </a:r>
            <a:r>
              <a:rPr lang="it-IT" baseline="0" dirty="0"/>
              <a:t> all’utente del conflitto</a:t>
            </a:r>
          </a:p>
          <a:p>
            <a:pPr marL="171450" indent="-171450">
              <a:buFontTx/>
              <a:buChar char="-"/>
            </a:pPr>
            <a:r>
              <a:rPr lang="it-IT" baseline="0" dirty="0"/>
              <a:t>Quorum</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57</a:t>
            </a:fld>
            <a:endParaRPr lang="it-IT"/>
          </a:p>
        </p:txBody>
      </p:sp>
    </p:spTree>
    <p:extLst>
      <p:ext uri="{BB962C8B-B14F-4D97-AF65-F5344CB8AC3E}">
        <p14:creationId xmlns:p14="http://schemas.microsoft.com/office/powerpoint/2010/main" val="3737598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61</a:t>
            </a:fld>
            <a:endParaRPr lang="it-IT"/>
          </a:p>
        </p:txBody>
      </p:sp>
    </p:spTree>
    <p:extLst>
      <p:ext uri="{BB962C8B-B14F-4D97-AF65-F5344CB8AC3E}">
        <p14:creationId xmlns:p14="http://schemas.microsoft.com/office/powerpoint/2010/main" val="361661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a:t>
            </a:r>
            <a:r>
              <a:rPr lang="it-IT" dirty="0" err="1"/>
              <a:t>It’s</a:t>
            </a:r>
            <a:r>
              <a:rPr lang="it-IT" dirty="0"/>
              <a:t> </a:t>
            </a:r>
            <a:r>
              <a:rPr lang="it-IT" dirty="0" err="1"/>
              <a:t>not</a:t>
            </a:r>
            <a:r>
              <a:rPr lang="it-IT" dirty="0"/>
              <a:t> </a:t>
            </a:r>
            <a:r>
              <a:rPr lang="it-IT" dirty="0" err="1"/>
              <a:t>about</a:t>
            </a:r>
            <a:r>
              <a:rPr lang="it-IT" dirty="0"/>
              <a:t> a </a:t>
            </a:r>
            <a:r>
              <a:rPr lang="it-IT" dirty="0" err="1"/>
              <a:t>clever</a:t>
            </a:r>
            <a:r>
              <a:rPr lang="it-IT" dirty="0"/>
              <a:t> use of RAM and SSD—</a:t>
            </a:r>
            <a:r>
              <a:rPr lang="it-IT" dirty="0" err="1"/>
              <a:t>Many</a:t>
            </a:r>
            <a:r>
              <a:rPr lang="it-IT" dirty="0"/>
              <a:t> </a:t>
            </a:r>
            <a:r>
              <a:rPr lang="it-IT" dirty="0" err="1"/>
              <a:t>NoSQL</a:t>
            </a:r>
            <a:r>
              <a:rPr lang="it-IT" dirty="0"/>
              <a:t> </a:t>
            </a:r>
            <a:r>
              <a:rPr lang="it-IT" dirty="0" err="1"/>
              <a:t>systems</a:t>
            </a:r>
            <a:r>
              <a:rPr lang="it-IT" dirty="0"/>
              <a:t> focus on the </a:t>
            </a:r>
            <a:r>
              <a:rPr lang="it-IT" dirty="0" err="1"/>
              <a:t>efficient</a:t>
            </a:r>
            <a:r>
              <a:rPr lang="it-IT" dirty="0"/>
              <a:t> use of RAM or </a:t>
            </a:r>
            <a:r>
              <a:rPr lang="it-IT" dirty="0" err="1"/>
              <a:t>solid</a:t>
            </a:r>
            <a:r>
              <a:rPr lang="it-IT" dirty="0"/>
              <a:t> state disks to </a:t>
            </a:r>
            <a:r>
              <a:rPr lang="it-IT" dirty="0" err="1"/>
              <a:t>increase</a:t>
            </a:r>
            <a:r>
              <a:rPr lang="it-IT" dirty="0"/>
              <a:t> performance. </a:t>
            </a:r>
            <a:r>
              <a:rPr lang="it-IT" dirty="0" err="1"/>
              <a:t>Though</a:t>
            </a:r>
            <a:r>
              <a:rPr lang="it-IT" dirty="0"/>
              <a:t> </a:t>
            </a:r>
            <a:r>
              <a:rPr lang="it-IT" dirty="0" err="1"/>
              <a:t>this</a:t>
            </a:r>
            <a:r>
              <a:rPr lang="it-IT" dirty="0"/>
              <a:t> </a:t>
            </a:r>
            <a:r>
              <a:rPr lang="it-IT" dirty="0" err="1"/>
              <a:t>is</a:t>
            </a:r>
            <a:r>
              <a:rPr lang="it-IT" dirty="0"/>
              <a:t> </a:t>
            </a:r>
            <a:r>
              <a:rPr lang="it-IT" dirty="0" err="1"/>
              <a:t>important</a:t>
            </a:r>
            <a:r>
              <a:rPr lang="it-IT" dirty="0"/>
              <a:t>, </a:t>
            </a:r>
            <a:r>
              <a:rPr lang="it-IT" dirty="0" err="1"/>
              <a:t>NoSQL</a:t>
            </a:r>
            <a:r>
              <a:rPr lang="it-IT" dirty="0"/>
              <a:t> </a:t>
            </a:r>
            <a:r>
              <a:rPr lang="it-IT" dirty="0" err="1"/>
              <a:t>systems</a:t>
            </a:r>
            <a:r>
              <a:rPr lang="it-IT" dirty="0"/>
              <a:t> can </a:t>
            </a:r>
            <a:r>
              <a:rPr lang="it-IT" dirty="0" err="1"/>
              <a:t>run</a:t>
            </a:r>
            <a:r>
              <a:rPr lang="it-IT" dirty="0"/>
              <a:t> on standard hardware.</a:t>
            </a:r>
          </a:p>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a:t>
            </a:fld>
            <a:endParaRPr lang="it-IT"/>
          </a:p>
        </p:txBody>
      </p:sp>
    </p:spTree>
    <p:extLst>
      <p:ext uri="{BB962C8B-B14F-4D97-AF65-F5344CB8AC3E}">
        <p14:creationId xmlns:p14="http://schemas.microsoft.com/office/powerpoint/2010/main" val="942735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r>
              <a:rPr lang="it-IT" dirty="0"/>
              <a:t>https://www.infoq.com/presentations/Real-Time-Delivery-Twitter</a:t>
            </a:r>
          </a:p>
          <a:p>
            <a:r>
              <a:rPr lang="it-IT" dirty="0"/>
              <a:t>http://highscalability.com/blog/2014/9/8/how-twitter-uses-redis-to-scale-105tb-ram-39mm-qps-10000-ins.html</a:t>
            </a:r>
          </a:p>
          <a:p>
            <a:r>
              <a:rPr lang="it-IT" dirty="0"/>
              <a:t>https://www.quora.com/Why-is-Twitter-not-using-NoSQL</a:t>
            </a:r>
          </a:p>
        </p:txBody>
      </p:sp>
      <p:sp>
        <p:nvSpPr>
          <p:cNvPr id="4" name="Segnaposto numero diapositiva 3"/>
          <p:cNvSpPr>
            <a:spLocks noGrp="1"/>
          </p:cNvSpPr>
          <p:nvPr>
            <p:ph type="sldNum" sz="quarter" idx="10"/>
          </p:nvPr>
        </p:nvSpPr>
        <p:spPr/>
        <p:txBody>
          <a:bodyPr/>
          <a:lstStyle/>
          <a:p>
            <a:fld id="{B38CEA09-33FA-4F6C-9D30-5FB0AA0E11C3}" type="slidenum">
              <a:rPr lang="it-IT" smtClean="0"/>
              <a:t>62</a:t>
            </a:fld>
            <a:endParaRPr lang="it-IT"/>
          </a:p>
        </p:txBody>
      </p:sp>
    </p:spTree>
    <p:extLst>
      <p:ext uri="{BB962C8B-B14F-4D97-AF65-F5344CB8AC3E}">
        <p14:creationId xmlns:p14="http://schemas.microsoft.com/office/powerpoint/2010/main" val="1529172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Netflix</a:t>
            </a:r>
            <a:r>
              <a:rPr lang="en-US" baseline="0" dirty="0"/>
              <a:t>: 12M trans/sec. </a:t>
            </a:r>
            <a:r>
              <a:rPr lang="en-US" baseline="0" dirty="0" err="1"/>
              <a:t>Ebay</a:t>
            </a:r>
            <a:r>
              <a:rPr lang="en-US" baseline="0" dirty="0"/>
              <a:t>, &gt;100TB. </a:t>
            </a:r>
            <a:r>
              <a:rPr lang="en-US" baseline="0" dirty="0" err="1"/>
              <a:t>IoT</a:t>
            </a:r>
            <a:endParaRPr lang="en-US" baseline="0" dirty="0"/>
          </a:p>
          <a:p>
            <a:endParaRPr lang="en-US" dirty="0"/>
          </a:p>
          <a:p>
            <a:r>
              <a:rPr lang="en-US" dirty="0"/>
              <a:t>https://labs.spotify.com/2015/01/09/personalization-at-spotify-using-cassandra/</a:t>
            </a:r>
          </a:p>
          <a:p>
            <a:endParaRPr lang="en-US" dirty="0"/>
          </a:p>
          <a:p>
            <a:r>
              <a:rPr lang="en-US" dirty="0"/>
              <a:t>https://academy.datastax.com/resources/ds220-data-modeling?unit=use-cases-use-case-introduction</a:t>
            </a:r>
          </a:p>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70</a:t>
            </a:fld>
            <a:endParaRPr lang="it-IT"/>
          </a:p>
        </p:txBody>
      </p:sp>
    </p:spTree>
    <p:extLst>
      <p:ext uri="{BB962C8B-B14F-4D97-AF65-F5344CB8AC3E}">
        <p14:creationId xmlns:p14="http://schemas.microsoft.com/office/powerpoint/2010/main" val="320408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Prototipazioni: </a:t>
            </a:r>
            <a:r>
              <a:rPr lang="it-IT" dirty="0"/>
              <a:t>nelle prima fasi di progetto, i pattern delle </a:t>
            </a:r>
            <a:r>
              <a:rPr lang="it-IT" dirty="0" err="1"/>
              <a:t>query</a:t>
            </a:r>
            <a:r>
              <a:rPr lang="it-IT" dirty="0"/>
              <a:t> possono cambiare frequentemente, con la conseguenza di dover riprogettare le famiglie di colonne. </a:t>
            </a:r>
            <a:r>
              <a:rPr lang="it-IT" noProof="0" dirty="0"/>
              <a:t>In Cassandra, the </a:t>
            </a:r>
            <a:r>
              <a:rPr lang="it-IT" noProof="0" dirty="0" err="1"/>
              <a:t>cost</a:t>
            </a:r>
            <a:r>
              <a:rPr lang="it-IT" noProof="0" dirty="0"/>
              <a:t> </a:t>
            </a:r>
            <a:r>
              <a:rPr lang="it-IT" noProof="0" dirty="0" err="1"/>
              <a:t>may</a:t>
            </a:r>
            <a:r>
              <a:rPr lang="it-IT" noProof="0" dirty="0"/>
              <a:t> be </a:t>
            </a:r>
            <a:r>
              <a:rPr lang="it-IT" noProof="0" dirty="0" err="1"/>
              <a:t>higher</a:t>
            </a:r>
            <a:r>
              <a:rPr lang="it-IT" noProof="0" dirty="0"/>
              <a:t> for </a:t>
            </a:r>
            <a:r>
              <a:rPr lang="it-IT" noProof="0" dirty="0" err="1"/>
              <a:t>query</a:t>
            </a:r>
            <a:r>
              <a:rPr lang="it-IT" noProof="0" dirty="0"/>
              <a:t> </a:t>
            </a:r>
            <a:r>
              <a:rPr lang="it-IT" noProof="0" dirty="0" err="1"/>
              <a:t>change</a:t>
            </a:r>
            <a:r>
              <a:rPr lang="it-IT" noProof="0" dirty="0"/>
              <a:t> </a:t>
            </a:r>
            <a:r>
              <a:rPr lang="it-IT" noProof="0" dirty="0" err="1"/>
              <a:t>as</a:t>
            </a:r>
            <a:r>
              <a:rPr lang="it-IT" noProof="0" dirty="0"/>
              <a:t> </a:t>
            </a:r>
            <a:r>
              <a:rPr lang="it-IT" noProof="0" dirty="0" err="1"/>
              <a:t>compared</a:t>
            </a:r>
            <a:r>
              <a:rPr lang="it-IT" noProof="0" dirty="0"/>
              <a:t> to schema </a:t>
            </a:r>
            <a:r>
              <a:rPr lang="it-IT" noProof="0" dirty="0" err="1"/>
              <a:t>change</a:t>
            </a:r>
            <a:r>
              <a:rPr lang="it-IT" noProof="0" dirty="0"/>
              <a:t>.</a:t>
            </a:r>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71</a:t>
            </a:fld>
            <a:endParaRPr lang="it-IT"/>
          </a:p>
        </p:txBody>
      </p:sp>
    </p:spTree>
    <p:extLst>
      <p:ext uri="{BB962C8B-B14F-4D97-AF65-F5344CB8AC3E}">
        <p14:creationId xmlns:p14="http://schemas.microsoft.com/office/powerpoint/2010/main" val="87274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https://developer.ibm.com/dwblog/2017/detecting-complex-fraud-real-time-graph-databases/</a:t>
            </a:r>
          </a:p>
        </p:txBody>
      </p:sp>
      <p:sp>
        <p:nvSpPr>
          <p:cNvPr id="4" name="Segnaposto numero diapositiva 3"/>
          <p:cNvSpPr>
            <a:spLocks noGrp="1"/>
          </p:cNvSpPr>
          <p:nvPr>
            <p:ph type="sldNum" sz="quarter" idx="10"/>
          </p:nvPr>
        </p:nvSpPr>
        <p:spPr/>
        <p:txBody>
          <a:bodyPr/>
          <a:lstStyle/>
          <a:p>
            <a:fld id="{B38CEA09-33FA-4F6C-9D30-5FB0AA0E11C3}" type="slidenum">
              <a:rPr lang="it-IT" smtClean="0"/>
              <a:t>74</a:t>
            </a:fld>
            <a:endParaRPr lang="it-IT"/>
          </a:p>
        </p:txBody>
      </p:sp>
    </p:spTree>
    <p:extLst>
      <p:ext uri="{BB962C8B-B14F-4D97-AF65-F5344CB8AC3E}">
        <p14:creationId xmlns:p14="http://schemas.microsoft.com/office/powerpoint/2010/main" val="2486013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75</a:t>
            </a:fld>
            <a:endParaRPr lang="it-IT"/>
          </a:p>
        </p:txBody>
      </p:sp>
    </p:spTree>
    <p:extLst>
      <p:ext uri="{BB962C8B-B14F-4D97-AF65-F5344CB8AC3E}">
        <p14:creationId xmlns:p14="http://schemas.microsoft.com/office/powerpoint/2010/main" val="2158725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a:t>Termine</a:t>
            </a:r>
            <a:r>
              <a:rPr lang="en-US" dirty="0"/>
              <a:t> </a:t>
            </a:r>
            <a:r>
              <a:rPr lang="en-US" dirty="0" err="1"/>
              <a:t>derivato</a:t>
            </a:r>
            <a:r>
              <a:rPr lang="en-US" dirty="0"/>
              <a:t> da "</a:t>
            </a:r>
            <a:r>
              <a:rPr lang="en-US" dirty="0" err="1"/>
              <a:t>programmazione</a:t>
            </a:r>
            <a:r>
              <a:rPr lang="en-US" dirty="0"/>
              <a:t> </a:t>
            </a:r>
            <a:r>
              <a:rPr lang="en-US" dirty="0" err="1"/>
              <a:t>poliglotta</a:t>
            </a:r>
            <a:r>
              <a:rPr lang="en-US" dirty="0"/>
              <a:t>"</a:t>
            </a:r>
          </a:p>
        </p:txBody>
      </p:sp>
      <p:sp>
        <p:nvSpPr>
          <p:cNvPr id="4" name="Segnaposto numero diapositiva 3"/>
          <p:cNvSpPr>
            <a:spLocks noGrp="1"/>
          </p:cNvSpPr>
          <p:nvPr>
            <p:ph type="sldNum" sz="quarter" idx="10"/>
          </p:nvPr>
        </p:nvSpPr>
        <p:spPr/>
        <p:txBody>
          <a:bodyPr/>
          <a:lstStyle/>
          <a:p>
            <a:fld id="{B38CEA09-33FA-4F6C-9D30-5FB0AA0E11C3}" type="slidenum">
              <a:rPr lang="it-IT" smtClean="0"/>
              <a:t>76</a:t>
            </a:fld>
            <a:endParaRPr lang="it-IT"/>
          </a:p>
        </p:txBody>
      </p:sp>
    </p:spTree>
    <p:extLst>
      <p:ext uri="{BB962C8B-B14F-4D97-AF65-F5344CB8AC3E}">
        <p14:creationId xmlns:p14="http://schemas.microsoft.com/office/powerpoint/2010/main" val="1735169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session, shopping cart, or order data do not need the same properties of availability, consistency, or backup requirements. Does session management storage need the same rigorous backup/recovery strategy as the e-commerce orders data? Does the session management storage need more availability of an instance of database engine to write/read session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2006, Neal Ford coined the term </a:t>
            </a:r>
            <a:r>
              <a:rPr lang="en-US" sz="1200" b="1" i="0" u="none" strike="noStrike" kern="1200" baseline="0" dirty="0">
                <a:solidFill>
                  <a:schemeClr val="tx1"/>
                </a:solidFill>
                <a:latin typeface="+mn-lt"/>
                <a:ea typeface="+mn-ea"/>
                <a:cs typeface="+mn-cs"/>
              </a:rPr>
              <a:t>polyglot programming</a:t>
            </a:r>
            <a:r>
              <a:rPr lang="en-US" sz="1200" b="0" i="0" u="none" strike="noStrike" kern="1200" baseline="0" dirty="0">
                <a:solidFill>
                  <a:schemeClr val="tx1"/>
                </a:solidFill>
                <a:latin typeface="+mn-lt"/>
                <a:ea typeface="+mn-ea"/>
                <a:cs typeface="+mn-cs"/>
              </a:rPr>
              <a:t>, to express the idea that applications should be written in a mix of languages to take advantage of the fact that different languages are suitable for tackling different problems. Complex applications combine different types of problems, so picking the right language for each job may be more productive than trying to fit all aspects into a single </a:t>
            </a:r>
            <a:r>
              <a:rPr lang="it-IT" sz="1200" b="0" i="0" u="none" strike="noStrike" kern="1200" baseline="0" dirty="0" err="1">
                <a:solidFill>
                  <a:schemeClr val="tx1"/>
                </a:solidFill>
                <a:latin typeface="+mn-lt"/>
                <a:ea typeface="+mn-ea"/>
                <a:cs typeface="+mn-cs"/>
              </a:rPr>
              <a:t>language</a:t>
            </a:r>
            <a:r>
              <a:rPr lang="it-IT" sz="1200" b="0" i="0" u="none" strike="noStrike" kern="1200" baseline="0" dirty="0">
                <a:solidFill>
                  <a:schemeClr val="tx1"/>
                </a:solidFill>
                <a:latin typeface="+mn-lt"/>
                <a:ea typeface="+mn-ea"/>
                <a:cs typeface="+mn-cs"/>
              </a:rPr>
              <a:t>.</a:t>
            </a:r>
            <a:endParaRPr lang="it-IT" dirty="0"/>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78</a:t>
            </a:fld>
            <a:endParaRPr lang="it-IT"/>
          </a:p>
        </p:txBody>
      </p:sp>
    </p:spTree>
    <p:extLst>
      <p:ext uri="{BB962C8B-B14F-4D97-AF65-F5344CB8AC3E}">
        <p14:creationId xmlns:p14="http://schemas.microsoft.com/office/powerpoint/2010/main" val="4177316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A </a:t>
            </a:r>
            <a:r>
              <a:rPr lang="it-IT" sz="1200" b="0" i="0" u="none" strike="noStrike" kern="1200" baseline="0" dirty="0" err="1">
                <a:solidFill>
                  <a:schemeClr val="tx1"/>
                </a:solidFill>
                <a:latin typeface="+mn-lt"/>
                <a:ea typeface="+mn-ea"/>
                <a:cs typeface="+mn-cs"/>
              </a:rPr>
              <a:t>key-value</a:t>
            </a:r>
            <a:r>
              <a:rPr lang="it-IT" sz="1200" b="0" i="0" u="none" strike="noStrike" kern="1200" baseline="0" dirty="0">
                <a:solidFill>
                  <a:schemeClr val="tx1"/>
                </a:solidFill>
                <a:latin typeface="+mn-lt"/>
                <a:ea typeface="+mn-ea"/>
                <a:cs typeface="+mn-cs"/>
              </a:rPr>
              <a:t> data </a:t>
            </a:r>
            <a:r>
              <a:rPr lang="en-US" sz="1200" b="0" i="0" u="none" strike="noStrike" kern="1200" baseline="0" dirty="0">
                <a:solidFill>
                  <a:schemeClr val="tx1"/>
                </a:solidFill>
                <a:latin typeface="+mn-lt"/>
                <a:ea typeface="+mn-ea"/>
                <a:cs typeface="+mn-cs"/>
              </a:rPr>
              <a:t>store could be used to store the shopping cart data before the order is confirmed by the customer and also store the session data so that the RDBMS is not used for this transient data. Key-value stores make sense here since the shopping cart is usually accessed by user ID and, once confirmed and paid by the customer, can be saved in the RDBMS. Similarly, session data is keyed by the session ID. If we need to recommend products to customers when they place products into their shopping carts—for example, “ your friends also bought these products” or “ your friends bought these accessories for this product”—then introducing a graph data store in the mix becomes relevant.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Even using specialized relational databases for different purposes, such as data warehousing appliances or analytics appliances within the same application, can be </a:t>
            </a:r>
            <a:r>
              <a:rPr lang="it-IT" sz="1200" b="0" i="0" u="none" strike="noStrike" kern="1200" baseline="0" dirty="0" err="1">
                <a:solidFill>
                  <a:schemeClr val="tx1"/>
                </a:solidFill>
                <a:latin typeface="+mn-lt"/>
                <a:ea typeface="+mn-ea"/>
                <a:cs typeface="+mn-cs"/>
              </a:rPr>
              <a:t>viewed</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as</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polyglot</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persistence</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79</a:t>
            </a:fld>
            <a:endParaRPr lang="it-IT"/>
          </a:p>
        </p:txBody>
      </p:sp>
    </p:spTree>
    <p:extLst>
      <p:ext uri="{BB962C8B-B14F-4D97-AF65-F5344CB8AC3E}">
        <p14:creationId xmlns:p14="http://schemas.microsoft.com/office/powerpoint/2010/main" val="3609248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80</a:t>
            </a:fld>
            <a:endParaRPr lang="it-IT"/>
          </a:p>
        </p:txBody>
      </p:sp>
    </p:spTree>
    <p:extLst>
      <p:ext uri="{BB962C8B-B14F-4D97-AF65-F5344CB8AC3E}">
        <p14:creationId xmlns:p14="http://schemas.microsoft.com/office/powerpoint/2010/main" val="3461734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doing this, we need to update the indexed data as the data in the application database changes. The process of updating the data can be real-time or batch, as long as we ensure that the application can deal with stale data in the index/search engine. The event sourcing (“ Event Sourcing,” p. 142) pattern can be used to update the index.</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81</a:t>
            </a:fld>
            <a:endParaRPr lang="it-IT"/>
          </a:p>
        </p:txBody>
      </p:sp>
    </p:spTree>
    <p:extLst>
      <p:ext uri="{BB962C8B-B14F-4D97-AF65-F5344CB8AC3E}">
        <p14:creationId xmlns:p14="http://schemas.microsoft.com/office/powerpoint/2010/main" val="299563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https://en.wikipedia.org/wiki/LiveJournal </a:t>
            </a:r>
            <a:r>
              <a:rPr lang="it-IT" dirty="0" err="1"/>
              <a:t>LiveJournal</a:t>
            </a:r>
            <a:r>
              <a:rPr lang="it-IT" dirty="0"/>
              <a:t> è una sorta di MSN russo</a:t>
            </a:r>
          </a:p>
        </p:txBody>
      </p:sp>
      <p:sp>
        <p:nvSpPr>
          <p:cNvPr id="4" name="Segnaposto numero diapositiva 3"/>
          <p:cNvSpPr>
            <a:spLocks noGrp="1"/>
          </p:cNvSpPr>
          <p:nvPr>
            <p:ph type="sldNum" sz="quarter" idx="10"/>
          </p:nvPr>
        </p:nvSpPr>
        <p:spPr/>
        <p:txBody>
          <a:bodyPr/>
          <a:lstStyle/>
          <a:p>
            <a:fld id="{B38CEA09-33FA-4F6C-9D30-5FB0AA0E11C3}" type="slidenum">
              <a:rPr lang="it-IT" smtClean="0"/>
              <a:t>8</a:t>
            </a:fld>
            <a:endParaRPr lang="it-IT"/>
          </a:p>
        </p:txBody>
      </p:sp>
    </p:spTree>
    <p:extLst>
      <p:ext uri="{BB962C8B-B14F-4D97-AF65-F5344CB8AC3E}">
        <p14:creationId xmlns:p14="http://schemas.microsoft.com/office/powerpoint/2010/main" val="2665115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Persistenza poliglotta</a:t>
            </a:r>
          </a:p>
        </p:txBody>
      </p:sp>
      <p:sp>
        <p:nvSpPr>
          <p:cNvPr id="4" name="Segnaposto numero diapositiva 3"/>
          <p:cNvSpPr>
            <a:spLocks noGrp="1"/>
          </p:cNvSpPr>
          <p:nvPr>
            <p:ph type="sldNum" sz="quarter" idx="10"/>
          </p:nvPr>
        </p:nvSpPr>
        <p:spPr/>
        <p:txBody>
          <a:bodyPr/>
          <a:lstStyle/>
          <a:p>
            <a:fld id="{B38CEA09-33FA-4F6C-9D30-5FB0AA0E11C3}" type="slidenum">
              <a:rPr lang="it-IT" smtClean="0"/>
              <a:t>82</a:t>
            </a:fld>
            <a:endParaRPr lang="it-IT"/>
          </a:p>
        </p:txBody>
      </p:sp>
    </p:spTree>
    <p:extLst>
      <p:ext uri="{BB962C8B-B14F-4D97-AF65-F5344CB8AC3E}">
        <p14:creationId xmlns:p14="http://schemas.microsoft.com/office/powerpoint/2010/main" val="131983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https://stackoverflow.com/questions/5040617/what-is-the-difference-between-a-graph-database-and-a-network-database</a:t>
            </a:r>
          </a:p>
        </p:txBody>
      </p:sp>
      <p:sp>
        <p:nvSpPr>
          <p:cNvPr id="4" name="Segnaposto numero diapositiva 3"/>
          <p:cNvSpPr>
            <a:spLocks noGrp="1"/>
          </p:cNvSpPr>
          <p:nvPr>
            <p:ph type="sldNum" sz="quarter" idx="10"/>
          </p:nvPr>
        </p:nvSpPr>
        <p:spPr/>
        <p:txBody>
          <a:bodyPr/>
          <a:lstStyle/>
          <a:p>
            <a:fld id="{B38CEA09-33FA-4F6C-9D30-5FB0AA0E11C3}" type="slidenum">
              <a:rPr lang="it-IT" smtClean="0"/>
              <a:t>19</a:t>
            </a:fld>
            <a:endParaRPr lang="it-IT"/>
          </a:p>
        </p:txBody>
      </p:sp>
    </p:spTree>
    <p:extLst>
      <p:ext uri="{BB962C8B-B14F-4D97-AF65-F5344CB8AC3E}">
        <p14:creationId xmlns:p14="http://schemas.microsoft.com/office/powerpoint/2010/main" val="205672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24</a:t>
            </a:fld>
            <a:endParaRPr lang="it-IT"/>
          </a:p>
        </p:txBody>
      </p:sp>
    </p:spTree>
    <p:extLst>
      <p:ext uri="{BB962C8B-B14F-4D97-AF65-F5344CB8AC3E}">
        <p14:creationId xmlns:p14="http://schemas.microsoft.com/office/powerpoint/2010/main" val="82228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30</a:t>
            </a:fld>
            <a:endParaRPr lang="it-IT"/>
          </a:p>
        </p:txBody>
      </p:sp>
    </p:spTree>
    <p:extLst>
      <p:ext uri="{BB962C8B-B14F-4D97-AF65-F5344CB8AC3E}">
        <p14:creationId xmlns:p14="http://schemas.microsoft.com/office/powerpoint/2010/main" val="215247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data volumes increase, it becomes more difficult and expensive to</a:t>
            </a:r>
          </a:p>
          <a:p>
            <a:r>
              <a:rPr lang="en-US" sz="1200" b="0" i="0" u="none" strike="noStrike" kern="1200" baseline="0" dirty="0">
                <a:solidFill>
                  <a:schemeClr val="tx1"/>
                </a:solidFill>
                <a:latin typeface="+mn-lt"/>
                <a:ea typeface="+mn-ea"/>
                <a:cs typeface="+mn-cs"/>
              </a:rPr>
              <a:t>scale up—buy a bigger server to run the database on. A more appealing option is to</a:t>
            </a:r>
          </a:p>
          <a:p>
            <a:r>
              <a:rPr lang="en-US" sz="1200" b="0" i="0" u="none" strike="noStrike" kern="1200" baseline="0" dirty="0">
                <a:solidFill>
                  <a:schemeClr val="tx1"/>
                </a:solidFill>
                <a:latin typeface="+mn-lt"/>
                <a:ea typeface="+mn-ea"/>
                <a:cs typeface="+mn-cs"/>
              </a:rPr>
              <a:t>scale out—run the database on a cluster of servers. Aggregate orientation fits well</a:t>
            </a:r>
          </a:p>
          <a:p>
            <a:r>
              <a:rPr lang="en-US" sz="1200" b="0" i="0" u="none" strike="noStrike" kern="1200" baseline="0" dirty="0">
                <a:solidFill>
                  <a:schemeClr val="tx1"/>
                </a:solidFill>
                <a:latin typeface="+mn-lt"/>
                <a:ea typeface="+mn-ea"/>
                <a:cs typeface="+mn-cs"/>
              </a:rPr>
              <a:t>with scaling out because the aggregate is a natural unit to use for distribution.</a:t>
            </a:r>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33</a:t>
            </a:fld>
            <a:endParaRPr lang="it-IT"/>
          </a:p>
        </p:txBody>
      </p:sp>
    </p:spTree>
    <p:extLst>
      <p:ext uri="{BB962C8B-B14F-4D97-AF65-F5344CB8AC3E}">
        <p14:creationId xmlns:p14="http://schemas.microsoft.com/office/powerpoint/2010/main" val="414970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34</a:t>
            </a:fld>
            <a:endParaRPr lang="it-IT"/>
          </a:p>
        </p:txBody>
      </p:sp>
    </p:spTree>
    <p:extLst>
      <p:ext uri="{BB962C8B-B14F-4D97-AF65-F5344CB8AC3E}">
        <p14:creationId xmlns:p14="http://schemas.microsoft.com/office/powerpoint/2010/main" val="179409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Rimosso: Non dimenticarsi che, nei cluster,</a:t>
            </a:r>
            <a:br>
              <a:rPr lang="it-IT" dirty="0"/>
            </a:br>
            <a:r>
              <a:rPr lang="it-IT" dirty="0"/>
              <a:t>si usano macchine meno </a:t>
            </a:r>
            <a:br>
              <a:rPr lang="it-IT" dirty="0"/>
            </a:br>
            <a:r>
              <a:rPr lang="it-IT" dirty="0"/>
              <a:t>affidabili – </a:t>
            </a:r>
            <a:r>
              <a:rPr lang="it-IT" dirty="0">
                <a:solidFill>
                  <a:srgbClr val="0070C0"/>
                </a:solidFill>
              </a:rPr>
              <a:t>diminuisce </a:t>
            </a:r>
            <a:br>
              <a:rPr lang="it-IT" dirty="0">
                <a:solidFill>
                  <a:srgbClr val="0070C0"/>
                </a:solidFill>
              </a:rPr>
            </a:br>
            <a:r>
              <a:rPr lang="it-IT" dirty="0">
                <a:solidFill>
                  <a:srgbClr val="0070C0"/>
                </a:solidFill>
              </a:rPr>
              <a:t>la resistenza ai guasti</a:t>
            </a:r>
          </a:p>
          <a:p>
            <a:endParaRPr lang="it-IT" dirty="0"/>
          </a:p>
        </p:txBody>
      </p:sp>
      <p:sp>
        <p:nvSpPr>
          <p:cNvPr id="4" name="Segnaposto numero diapositiva 3"/>
          <p:cNvSpPr>
            <a:spLocks noGrp="1"/>
          </p:cNvSpPr>
          <p:nvPr>
            <p:ph type="sldNum" sz="quarter" idx="10"/>
          </p:nvPr>
        </p:nvSpPr>
        <p:spPr/>
        <p:txBody>
          <a:bodyPr/>
          <a:lstStyle/>
          <a:p>
            <a:fld id="{B38CEA09-33FA-4F6C-9D30-5FB0AA0E11C3}" type="slidenum">
              <a:rPr lang="it-IT" smtClean="0"/>
              <a:t>36</a:t>
            </a:fld>
            <a:endParaRPr lang="it-IT"/>
          </a:p>
        </p:txBody>
      </p:sp>
    </p:spTree>
    <p:extLst>
      <p:ext uri="{BB962C8B-B14F-4D97-AF65-F5344CB8AC3E}">
        <p14:creationId xmlns:p14="http://schemas.microsoft.com/office/powerpoint/2010/main" val="122434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0070C0"/>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olo 6">
            <a:extLst>
              <a:ext uri="{FF2B5EF4-FFF2-40B4-BE49-F238E27FC236}">
                <a16:creationId xmlns:a16="http://schemas.microsoft.com/office/drawing/2014/main" id="{3E9DBF1B-F44D-4D2E-94B6-F32312E85D02}"/>
              </a:ext>
            </a:extLst>
          </p:cNvPr>
          <p:cNvSpPr>
            <a:spLocks noGrp="1"/>
          </p:cNvSpPr>
          <p:nvPr>
            <p:ph type="title"/>
          </p:nvPr>
        </p:nvSpPr>
        <p:spPr>
          <a:xfrm>
            <a:off x="1524000" y="2271199"/>
            <a:ext cx="9144000" cy="1325563"/>
          </a:xfrm>
        </p:spPr>
        <p:txBody>
          <a:bodyPr/>
          <a:lstStyle/>
          <a:p>
            <a:r>
              <a:rPr lang="it-IT" dirty="0"/>
              <a:t>Fare clic per modificare lo stile del titolo dello schema</a:t>
            </a:r>
            <a:endParaRPr lang="en-US" dirty="0"/>
          </a:p>
        </p:txBody>
      </p: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Tree>
    <p:extLst>
      <p:ext uri="{BB962C8B-B14F-4D97-AF65-F5344CB8AC3E}">
        <p14:creationId xmlns:p14="http://schemas.microsoft.com/office/powerpoint/2010/main" val="260018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Tree>
    <p:extLst>
      <p:ext uri="{BB962C8B-B14F-4D97-AF65-F5344CB8AC3E}">
        <p14:creationId xmlns:p14="http://schemas.microsoft.com/office/powerpoint/2010/main" val="278113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a:xfrm>
            <a:off x="9448800" y="6492874"/>
            <a:ext cx="2743200" cy="365125"/>
          </a:xfrm>
          <a:prstGeom prst="rect">
            <a:avLst/>
          </a:prstGeom>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10474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3_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409155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7" name="Segnaposto piè di pagina 4">
            <a:extLst>
              <a:ext uri="{FF2B5EF4-FFF2-40B4-BE49-F238E27FC236}">
                <a16:creationId xmlns:a16="http://schemas.microsoft.com/office/drawing/2014/main" id="{38244904-21AE-45D0-AF1E-12336AFA4C1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FITSTIC</a:t>
            </a:r>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 name="CasellaDiTesto 9">
            <a:extLst>
              <a:ext uri="{FF2B5EF4-FFF2-40B4-BE49-F238E27FC236}">
                <a16:creationId xmlns:a16="http://schemas.microsoft.com/office/drawing/2014/main" id="{1ED875AB-6582-4105-A3E6-DFC8F328D483}"/>
              </a:ext>
            </a:extLst>
          </p:cNvPr>
          <p:cNvSpPr txBox="1"/>
          <p:nvPr userDrawn="1"/>
        </p:nvSpPr>
        <p:spPr>
          <a:xfrm>
            <a:off x="-5366" y="6514114"/>
            <a:ext cx="2903112" cy="365125"/>
          </a:xfrm>
          <a:prstGeom prst="rect">
            <a:avLst/>
          </a:prstGeom>
        </p:spPr>
        <p:txBody>
          <a:bodyPr vert="horz" lIns="91440" tIns="45720" rIns="91440" bIns="45720" rtlCol="0" anchor="ctr"/>
          <a:lstStyle>
            <a:defPPr>
              <a:defRPr lang="it-IT"/>
            </a:defPPr>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lvl="0" algn="l"/>
            <a:r>
              <a:rPr lang="it-IT" dirty="0"/>
              <a:t>Matteo Francia – University of Bologna</a:t>
            </a:r>
          </a:p>
        </p:txBody>
      </p:sp>
      <p:sp>
        <p:nvSpPr>
          <p:cNvPr id="12" name="Segnaposto numero diapositiva 10">
            <a:extLst>
              <a:ext uri="{FF2B5EF4-FFF2-40B4-BE49-F238E27FC236}">
                <a16:creationId xmlns:a16="http://schemas.microsoft.com/office/drawing/2014/main" id="{9CC09462-5F55-4E93-9637-A8B88F35FEDF}"/>
              </a:ext>
            </a:extLst>
          </p:cNvPr>
          <p:cNvSpPr txBox="1">
            <a:spLocks/>
          </p:cNvSpPr>
          <p:nvPr userDrawn="1"/>
        </p:nvSpPr>
        <p:spPr>
          <a:xfrm>
            <a:off x="9441284" y="6492872"/>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lang="en-US" sz="1200" kern="1200" smtClean="0">
                <a:solidFill>
                  <a:schemeClr val="tx1">
                    <a:tint val="75000"/>
                  </a:schemeClr>
                </a:solidFill>
                <a:latin typeface="Helvetica" panose="020B0604020202020204" pitchFamily="34" charset="0"/>
                <a:ea typeface="+mn-ea"/>
                <a:cs typeface="Helvetica"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0FD6C2-E3ED-40C5-8699-39D0C34FA95B}" type="slidenum">
              <a:rPr lang="en-US" smtClean="0"/>
              <a:pPr/>
              <a:t>‹N›</a:t>
            </a:fld>
            <a:endParaRPr lang="en-US" dirty="0"/>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4" r:id="rId6"/>
    <p:sldLayoutId id="2147483655" r:id="rId7"/>
    <p:sldLayoutId id="2147483661" r:id="rId8"/>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francia@unibo.it" TargetMode="External"/><Relationship Id="rId1" Type="http://schemas.openxmlformats.org/officeDocument/2006/relationships/slideLayout" Target="../slideLayouts/slideLayout5.xml"/><Relationship Id="rId4" Type="http://schemas.openxmlformats.org/officeDocument/2006/relationships/hyperlink" Target="https://big.csr.unibo.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8" Type="http://schemas.openxmlformats.org/officeDocument/2006/relationships/hyperlink" Target="http://www.project-voldemort.com/" TargetMode="External"/><Relationship Id="rId3" Type="http://schemas.openxmlformats.org/officeDocument/2006/relationships/hyperlink" Target="http://redis.io/" TargetMode="External"/><Relationship Id="rId7" Type="http://schemas.openxmlformats.org/officeDocument/2006/relationships/hyperlink" Target="https://aws.amazon.com/dynamodb/" TargetMode="External"/><Relationship Id="rId2" Type="http://schemas.openxmlformats.org/officeDocument/2006/relationships/hyperlink" Target="http://basho.com/riak/" TargetMode="External"/><Relationship Id="rId1" Type="http://schemas.openxmlformats.org/officeDocument/2006/relationships/slideLayout" Target="../slideLayouts/slideLayout8.xml"/><Relationship Id="rId6" Type="http://schemas.openxmlformats.org/officeDocument/2006/relationships/hyperlink" Target="http://hamsterdb.com/" TargetMode="External"/><Relationship Id="rId5" Type="http://schemas.openxmlformats.org/officeDocument/2006/relationships/hyperlink" Target="http://www.oracle.com/us/products/database/berkeley-db/" TargetMode="External"/><Relationship Id="rId4" Type="http://schemas.openxmlformats.org/officeDocument/2006/relationships/hyperlink" Target="http://memcached.org/"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hyperlink" Target="http://couchdb.apache.org/" TargetMode="External"/><Relationship Id="rId7" Type="http://schemas.openxmlformats.org/officeDocument/2006/relationships/hyperlink" Target="http://www-03.ibm.com/software/products" TargetMode="External"/><Relationship Id="rId2" Type="http://schemas.openxmlformats.org/officeDocument/2006/relationships/hyperlink" Target="http://www.mongodb.org/" TargetMode="External"/><Relationship Id="rId1" Type="http://schemas.openxmlformats.org/officeDocument/2006/relationships/slideLayout" Target="../slideLayouts/slideLayout8.xml"/><Relationship Id="rId6" Type="http://schemas.openxmlformats.org/officeDocument/2006/relationships/hyperlink" Target="http://ravendb.net/" TargetMode="External"/><Relationship Id="rId5" Type="http://schemas.openxmlformats.org/officeDocument/2006/relationships/hyperlink" Target="http://www.orientechnologies.com/" TargetMode="External"/><Relationship Id="rId4" Type="http://schemas.openxmlformats.org/officeDocument/2006/relationships/hyperlink" Target="https://code.google.com/p/terrastore"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hyperlink" Target="https://hbase.apache.org/" TargetMode="External"/><Relationship Id="rId2" Type="http://schemas.openxmlformats.org/officeDocument/2006/relationships/hyperlink" Target="http://cassandra.apache.org/" TargetMode="External"/><Relationship Id="rId1" Type="http://schemas.openxmlformats.org/officeDocument/2006/relationships/slideLayout" Target="../slideLayouts/slideLayout8.xml"/><Relationship Id="rId6" Type="http://schemas.openxmlformats.org/officeDocument/2006/relationships/hyperlink" Target="https://cloud.google.com/bigtable/" TargetMode="External"/><Relationship Id="rId5" Type="http://schemas.openxmlformats.org/officeDocument/2006/relationships/hyperlink" Target="https://aws.amazon.com/simpledb" TargetMode="External"/><Relationship Id="rId4" Type="http://schemas.openxmlformats.org/officeDocument/2006/relationships/hyperlink" Target="http://hypertable.or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hyperlink" Target="http://www.objectivity.com/products/infinitegraph/" TargetMode="External"/><Relationship Id="rId2" Type="http://schemas.openxmlformats.org/officeDocument/2006/relationships/hyperlink" Target="http://neo4j.com/" TargetMode="External"/><Relationship Id="rId1" Type="http://schemas.openxmlformats.org/officeDocument/2006/relationships/slideLayout" Target="../slideLayouts/slideLayout8.xml"/><Relationship Id="rId5" Type="http://schemas.openxmlformats.org/officeDocument/2006/relationships/hyperlink" Target="http://github.com/twitter-archive/flockdb" TargetMode="External"/><Relationship Id="rId4" Type="http://schemas.openxmlformats.org/officeDocument/2006/relationships/hyperlink" Target="http://orientdb.com/orientdb/"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hyperlink" Target="https://neo4j.com/use-cases/fraud-detection/"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ttotitolo 5">
            <a:extLst>
              <a:ext uri="{FF2B5EF4-FFF2-40B4-BE49-F238E27FC236}">
                <a16:creationId xmlns:a16="http://schemas.microsoft.com/office/drawing/2014/main" id="{E2C81298-4A4F-4764-AF44-397E6BC4BD87}"/>
              </a:ext>
            </a:extLst>
          </p:cNvPr>
          <p:cNvSpPr>
            <a:spLocks noGrp="1"/>
          </p:cNvSpPr>
          <p:nvPr>
            <p:ph type="subTitle" idx="1"/>
          </p:nvPr>
        </p:nvSpPr>
        <p:spPr>
          <a:xfrm>
            <a:off x="1524000" y="3612590"/>
            <a:ext cx="9144000" cy="1655762"/>
          </a:xfrm>
        </p:spPr>
        <p:txBody>
          <a:bodyPr anchor="ctr"/>
          <a:lstStyle/>
          <a:p>
            <a:r>
              <a:rPr lang="it-IT" dirty="0"/>
              <a:t>FITSTIC 2022</a:t>
            </a:r>
          </a:p>
        </p:txBody>
      </p:sp>
      <p:sp>
        <p:nvSpPr>
          <p:cNvPr id="2" name="Titolo 1"/>
          <p:cNvSpPr>
            <a:spLocks noGrp="1"/>
          </p:cNvSpPr>
          <p:nvPr>
            <p:ph type="title"/>
          </p:nvPr>
        </p:nvSpPr>
        <p:spPr>
          <a:xfrm>
            <a:off x="1524000" y="2271199"/>
            <a:ext cx="9144000" cy="1325563"/>
          </a:xfrm>
        </p:spPr>
        <p:txBody>
          <a:bodyPr anchor="b">
            <a:normAutofit/>
          </a:bodyPr>
          <a:lstStyle/>
          <a:p>
            <a:r>
              <a:rPr lang="it-IT" noProof="0" dirty="0"/>
              <a:t>DBMS </a:t>
            </a:r>
            <a:r>
              <a:rPr lang="it-IT" noProof="0" dirty="0" err="1"/>
              <a:t>NoSQL</a:t>
            </a:r>
            <a:r>
              <a:rPr lang="it-IT" noProof="0" dirty="0"/>
              <a:t> (Not </a:t>
            </a:r>
            <a:r>
              <a:rPr lang="it-IT" noProof="0" dirty="0" err="1"/>
              <a:t>Only</a:t>
            </a:r>
            <a:r>
              <a:rPr lang="it-IT" noProof="0" dirty="0"/>
              <a:t> SQL)</a:t>
            </a:r>
          </a:p>
        </p:txBody>
      </p:sp>
    </p:spTree>
    <p:extLst>
      <p:ext uri="{BB962C8B-B14F-4D97-AF65-F5344CB8AC3E}">
        <p14:creationId xmlns:p14="http://schemas.microsoft.com/office/powerpoint/2010/main" val="32299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Modello relazionale</a:t>
            </a:r>
          </a:p>
        </p:txBody>
      </p:sp>
      <p:sp>
        <p:nvSpPr>
          <p:cNvPr id="3" name="Segnaposto contenuto 2"/>
          <p:cNvSpPr>
            <a:spLocks noGrp="1"/>
          </p:cNvSpPr>
          <p:nvPr>
            <p:ph idx="1"/>
          </p:nvPr>
        </p:nvSpPr>
        <p:spPr/>
        <p:txBody>
          <a:bodyPr/>
          <a:lstStyle/>
          <a:p>
            <a:r>
              <a:rPr lang="it-IT" dirty="0"/>
              <a:t>Il modello relazionale si basa su righe e tabelle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pSp>
        <p:nvGrpSpPr>
          <p:cNvPr id="13" name="Gruppo 12"/>
          <p:cNvGrpSpPr/>
          <p:nvPr/>
        </p:nvGrpSpPr>
        <p:grpSpPr>
          <a:xfrm>
            <a:off x="1956967" y="2125288"/>
            <a:ext cx="8339026" cy="3968999"/>
            <a:chOff x="1956967" y="2273237"/>
            <a:chExt cx="8339026" cy="3968999"/>
          </a:xfrm>
        </p:grpSpPr>
        <p:pic>
          <p:nvPicPr>
            <p:cNvPr id="4" name="Immagine 3"/>
            <p:cNvPicPr>
              <a:picLocks noChangeAspect="1"/>
            </p:cNvPicPr>
            <p:nvPr/>
          </p:nvPicPr>
          <p:blipFill>
            <a:blip r:embed="rId2"/>
            <a:stretch>
              <a:fillRect/>
            </a:stretch>
          </p:blipFill>
          <p:spPr>
            <a:xfrm>
              <a:off x="2268855" y="2336986"/>
              <a:ext cx="7715250" cy="3905250"/>
            </a:xfrm>
            <a:prstGeom prst="rect">
              <a:avLst/>
            </a:prstGeom>
          </p:spPr>
        </p:pic>
        <p:sp>
          <p:nvSpPr>
            <p:cNvPr id="5" name="CasellaDiTesto 4"/>
            <p:cNvSpPr txBox="1"/>
            <p:nvPr/>
          </p:nvSpPr>
          <p:spPr>
            <a:xfrm>
              <a:off x="8749553" y="3187172"/>
              <a:ext cx="1434239"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Valori di singole</a:t>
              </a:r>
              <a:br>
                <a:rPr lang="it-IT" sz="1400" dirty="0">
                  <a:solidFill>
                    <a:schemeClr val="bg1">
                      <a:lumMod val="50000"/>
                    </a:schemeClr>
                  </a:solidFill>
                </a:rPr>
              </a:br>
              <a:r>
                <a:rPr lang="it-IT" sz="1400" dirty="0">
                  <a:solidFill>
                    <a:schemeClr val="bg1">
                      <a:lumMod val="50000"/>
                    </a:schemeClr>
                  </a:solidFill>
                </a:rPr>
                <a:t>celle possono</a:t>
              </a:r>
              <a:br>
                <a:rPr lang="it-IT" sz="1400" dirty="0">
                  <a:solidFill>
                    <a:schemeClr val="bg1">
                      <a:lumMod val="50000"/>
                    </a:schemeClr>
                  </a:solidFill>
                </a:rPr>
              </a:br>
              <a:r>
                <a:rPr lang="it-IT" sz="1400" dirty="0">
                  <a:solidFill>
                    <a:schemeClr val="bg1">
                      <a:lumMod val="50000"/>
                    </a:schemeClr>
                  </a:solidFill>
                </a:rPr>
                <a:t>essere aggiornati</a:t>
              </a:r>
            </a:p>
          </p:txBody>
        </p:sp>
        <p:sp>
          <p:nvSpPr>
            <p:cNvPr id="6" name="CasellaDiTesto 5"/>
            <p:cNvSpPr txBox="1"/>
            <p:nvPr/>
          </p:nvSpPr>
          <p:spPr>
            <a:xfrm>
              <a:off x="6589058" y="2488681"/>
              <a:ext cx="1785489" cy="523220"/>
            </a:xfrm>
            <a:prstGeom prst="rect">
              <a:avLst/>
            </a:prstGeom>
            <a:solidFill>
              <a:schemeClr val="bg1"/>
            </a:solidFill>
          </p:spPr>
          <p:txBody>
            <a:bodyPr wrap="none" rtlCol="0">
              <a:spAutoFit/>
            </a:bodyPr>
            <a:lstStyle/>
            <a:p>
              <a:pPr algn="ctr"/>
              <a:r>
                <a:rPr lang="it-IT" sz="1400" dirty="0">
                  <a:solidFill>
                    <a:schemeClr val="bg1">
                      <a:lumMod val="50000"/>
                    </a:schemeClr>
                  </a:solidFill>
                </a:rPr>
                <a:t>I nomi delle colonne</a:t>
              </a:r>
              <a:br>
                <a:rPr lang="it-IT" sz="1400" dirty="0">
                  <a:solidFill>
                    <a:schemeClr val="bg1">
                      <a:lumMod val="50000"/>
                    </a:schemeClr>
                  </a:solidFill>
                </a:rPr>
              </a:br>
              <a:r>
                <a:rPr lang="it-IT" sz="1400" dirty="0">
                  <a:solidFill>
                    <a:schemeClr val="bg1">
                      <a:lumMod val="50000"/>
                    </a:schemeClr>
                  </a:solidFill>
                </a:rPr>
                <a:t>devono essere distinti</a:t>
              </a:r>
            </a:p>
          </p:txBody>
        </p:sp>
        <p:sp>
          <p:nvSpPr>
            <p:cNvPr id="7" name="CasellaDiTesto 6"/>
            <p:cNvSpPr txBox="1"/>
            <p:nvPr/>
          </p:nvSpPr>
          <p:spPr>
            <a:xfrm>
              <a:off x="3939856" y="2273237"/>
              <a:ext cx="2079287"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ed i rispettivi</a:t>
              </a:r>
              <a:br>
                <a:rPr lang="it-IT" sz="1400" dirty="0">
                  <a:solidFill>
                    <a:schemeClr val="bg1">
                      <a:lumMod val="50000"/>
                    </a:schemeClr>
                  </a:solidFill>
                </a:rPr>
              </a:br>
              <a:r>
                <a:rPr lang="it-IT" sz="1400" dirty="0">
                  <a:solidFill>
                    <a:schemeClr val="bg1">
                      <a:lumMod val="50000"/>
                    </a:schemeClr>
                  </a:solidFill>
                </a:rPr>
                <a:t>tipi devono essere definiti</a:t>
              </a:r>
              <a:br>
                <a:rPr lang="it-IT" sz="1400" dirty="0">
                  <a:solidFill>
                    <a:schemeClr val="bg1">
                      <a:lumMod val="50000"/>
                    </a:schemeClr>
                  </a:solidFill>
                </a:rPr>
              </a:br>
              <a:r>
                <a:rPr lang="it-IT" sz="1400" dirty="0">
                  <a:solidFill>
                    <a:schemeClr val="bg1">
                      <a:lumMod val="50000"/>
                    </a:schemeClr>
                  </a:solidFill>
                </a:rPr>
                <a:t>in fase di creazione</a:t>
              </a:r>
            </a:p>
          </p:txBody>
        </p:sp>
        <p:sp>
          <p:nvSpPr>
            <p:cNvPr id="8" name="CasellaDiTesto 7"/>
            <p:cNvSpPr txBox="1"/>
            <p:nvPr/>
          </p:nvSpPr>
          <p:spPr>
            <a:xfrm>
              <a:off x="2247013" y="2900410"/>
              <a:ext cx="1407886"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righe devono</a:t>
              </a:r>
              <a:br>
                <a:rPr lang="it-IT" sz="1400" dirty="0">
                  <a:solidFill>
                    <a:schemeClr val="bg1">
                      <a:lumMod val="50000"/>
                    </a:schemeClr>
                  </a:solidFill>
                </a:rPr>
              </a:br>
              <a:r>
                <a:rPr lang="it-IT" sz="1400" dirty="0">
                  <a:solidFill>
                    <a:schemeClr val="bg1">
                      <a:lumMod val="50000"/>
                    </a:schemeClr>
                  </a:solidFill>
                </a:rPr>
                <a:t>contenere valori</a:t>
              </a:r>
              <a:br>
                <a:rPr lang="it-IT" sz="1400" dirty="0">
                  <a:solidFill>
                    <a:schemeClr val="bg1">
                      <a:lumMod val="50000"/>
                    </a:schemeClr>
                  </a:solidFill>
                </a:rPr>
              </a:br>
              <a:r>
                <a:rPr lang="it-IT" sz="1400" dirty="0">
                  <a:solidFill>
                    <a:schemeClr val="bg1">
                      <a:lumMod val="50000"/>
                    </a:schemeClr>
                  </a:solidFill>
                </a:rPr>
                <a:t>per ogni colonna</a:t>
              </a:r>
            </a:p>
          </p:txBody>
        </p:sp>
        <p:sp>
          <p:nvSpPr>
            <p:cNvPr id="9" name="CasellaDiTesto 8"/>
            <p:cNvSpPr txBox="1"/>
            <p:nvPr/>
          </p:nvSpPr>
          <p:spPr>
            <a:xfrm>
              <a:off x="1956967" y="4362814"/>
              <a:ext cx="1626214"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Nuove righe</a:t>
              </a:r>
              <a:br>
                <a:rPr lang="it-IT" sz="1400" dirty="0">
                  <a:solidFill>
                    <a:schemeClr val="bg1">
                      <a:lumMod val="50000"/>
                    </a:schemeClr>
                  </a:solidFill>
                </a:rPr>
              </a:br>
              <a:r>
                <a:rPr lang="it-IT" sz="1400" dirty="0">
                  <a:solidFill>
                    <a:schemeClr val="bg1">
                      <a:lumMod val="50000"/>
                    </a:schemeClr>
                  </a:solidFill>
                </a:rPr>
                <a:t>vengono inserite in</a:t>
              </a:r>
              <a:br>
                <a:rPr lang="it-IT" sz="1400" dirty="0">
                  <a:solidFill>
                    <a:schemeClr val="bg1">
                      <a:lumMod val="50000"/>
                    </a:schemeClr>
                  </a:solidFill>
                </a:rPr>
              </a:br>
              <a:r>
                <a:rPr lang="it-IT" sz="1400" dirty="0">
                  <a:solidFill>
                    <a:schemeClr val="bg1">
                      <a:lumMod val="50000"/>
                    </a:schemeClr>
                  </a:solidFill>
                </a:rPr>
                <a:t>fondo alla tabella</a:t>
              </a:r>
            </a:p>
          </p:txBody>
        </p:sp>
        <p:sp>
          <p:nvSpPr>
            <p:cNvPr id="10" name="CasellaDiTesto 9"/>
            <p:cNvSpPr txBox="1"/>
            <p:nvPr/>
          </p:nvSpPr>
          <p:spPr>
            <a:xfrm>
              <a:off x="8851110" y="4362814"/>
              <a:ext cx="1444883" cy="1169551"/>
            </a:xfrm>
            <a:prstGeom prst="rect">
              <a:avLst/>
            </a:prstGeom>
            <a:solidFill>
              <a:schemeClr val="bg1"/>
            </a:solidFill>
          </p:spPr>
          <p:txBody>
            <a:bodyPr wrap="none" rtlCol="0" anchor="ctr">
              <a:spAutoFit/>
            </a:bodyPr>
            <a:lstStyle/>
            <a:p>
              <a:pPr algn="ctr"/>
              <a:br>
                <a:rPr lang="it-IT" sz="700" dirty="0">
                  <a:solidFill>
                    <a:schemeClr val="bg1">
                      <a:lumMod val="50000"/>
                    </a:schemeClr>
                  </a:solidFill>
                </a:rPr>
              </a:br>
              <a:r>
                <a:rPr lang="it-IT" sz="1400" dirty="0">
                  <a:solidFill>
                    <a:schemeClr val="bg1">
                      <a:lumMod val="50000"/>
                    </a:schemeClr>
                  </a:solidFill>
                </a:rPr>
                <a:t>I dati di una </a:t>
              </a:r>
              <a:br>
                <a:rPr lang="it-IT" sz="1400" dirty="0">
                  <a:solidFill>
                    <a:schemeClr val="bg1">
                      <a:lumMod val="50000"/>
                    </a:schemeClr>
                  </a:solidFill>
                </a:rPr>
              </a:br>
              <a:r>
                <a:rPr lang="it-IT" sz="1400" dirty="0">
                  <a:solidFill>
                    <a:schemeClr val="bg1">
                      <a:lumMod val="50000"/>
                    </a:schemeClr>
                  </a:solidFill>
                </a:rPr>
                <a:t>singola riga sono </a:t>
              </a:r>
              <a:br>
                <a:rPr lang="it-IT" sz="1400" dirty="0">
                  <a:solidFill>
                    <a:schemeClr val="bg1">
                      <a:lumMod val="50000"/>
                    </a:schemeClr>
                  </a:solidFill>
                </a:rPr>
              </a:br>
              <a:r>
                <a:rPr lang="it-IT" sz="1400" dirty="0">
                  <a:solidFill>
                    <a:schemeClr val="bg1">
                      <a:lumMod val="50000"/>
                    </a:schemeClr>
                  </a:solidFill>
                </a:rPr>
                <a:t>memorizzati</a:t>
              </a:r>
              <a:br>
                <a:rPr lang="it-IT" sz="1400" dirty="0">
                  <a:solidFill>
                    <a:schemeClr val="bg1">
                      <a:lumMod val="50000"/>
                    </a:schemeClr>
                  </a:solidFill>
                </a:rPr>
              </a:br>
              <a:r>
                <a:rPr lang="it-IT" sz="1400" dirty="0">
                  <a:solidFill>
                    <a:schemeClr val="bg1">
                      <a:lumMod val="50000"/>
                    </a:schemeClr>
                  </a:solidFill>
                </a:rPr>
                <a:t>insieme su disco</a:t>
              </a:r>
              <a:br>
                <a:rPr lang="it-IT" sz="1400" dirty="0">
                  <a:solidFill>
                    <a:schemeClr val="bg1">
                      <a:lumMod val="50000"/>
                    </a:schemeClr>
                  </a:solidFill>
                </a:rPr>
              </a:br>
              <a:endParaRPr lang="it-IT" sz="700" dirty="0">
                <a:solidFill>
                  <a:schemeClr val="bg1">
                    <a:lumMod val="50000"/>
                  </a:schemeClr>
                </a:solidFill>
              </a:endParaRPr>
            </a:p>
          </p:txBody>
        </p:sp>
        <p:sp>
          <p:nvSpPr>
            <p:cNvPr id="12" name="CasellaDiTesto 11"/>
            <p:cNvSpPr txBox="1"/>
            <p:nvPr/>
          </p:nvSpPr>
          <p:spPr>
            <a:xfrm>
              <a:off x="3583181" y="5559525"/>
              <a:ext cx="3842720" cy="307777"/>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possono referenziare ID di altre tabelle</a:t>
              </a:r>
            </a:p>
          </p:txBody>
        </p:sp>
      </p:grpSp>
    </p:spTree>
    <p:extLst>
      <p:ext uri="{BB962C8B-B14F-4D97-AF65-F5344CB8AC3E}">
        <p14:creationId xmlns:p14="http://schemas.microsoft.com/office/powerpoint/2010/main" val="97142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NoSQL</a:t>
            </a:r>
            <a:r>
              <a:rPr lang="it-IT" dirty="0"/>
              <a:t>: tanti modelli</a:t>
            </a:r>
          </a:p>
        </p:txBody>
      </p:sp>
      <p:sp>
        <p:nvSpPr>
          <p:cNvPr id="3" name="Segnaposto contenuto 2"/>
          <p:cNvSpPr>
            <a:spLocks noGrp="1"/>
          </p:cNvSpPr>
          <p:nvPr>
            <p:ph idx="1"/>
          </p:nvPr>
        </p:nvSpPr>
        <p:spPr/>
        <p:txBody>
          <a:bodyPr/>
          <a:lstStyle/>
          <a:p>
            <a:r>
              <a:rPr lang="it-IT" dirty="0"/>
              <a:t>Una delle principali difficoltà è capire quale modello adottare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aphicFrame>
        <p:nvGraphicFramePr>
          <p:cNvPr id="5" name="Tabella 4">
            <a:extLst>
              <a:ext uri="{FF2B5EF4-FFF2-40B4-BE49-F238E27FC236}">
                <a16:creationId xmlns:a16="http://schemas.microsoft.com/office/drawing/2014/main" id="{5D65498C-3DA4-4A89-A247-369A2BBA88B3}"/>
              </a:ext>
            </a:extLst>
          </p:cNvPr>
          <p:cNvGraphicFramePr>
            <a:graphicFrameLocks noGrp="1"/>
          </p:cNvGraphicFramePr>
          <p:nvPr>
            <p:extLst>
              <p:ext uri="{D42A27DB-BD31-4B8C-83A1-F6EECF244321}">
                <p14:modId xmlns:p14="http://schemas.microsoft.com/office/powerpoint/2010/main" val="3535052309"/>
              </p:ext>
            </p:extLst>
          </p:nvPr>
        </p:nvGraphicFramePr>
        <p:xfrm>
          <a:off x="1005842" y="2361807"/>
          <a:ext cx="10058397" cy="3479800"/>
        </p:xfrm>
        <a:graphic>
          <a:graphicData uri="http://schemas.openxmlformats.org/drawingml/2006/table">
            <a:tbl>
              <a:tblPr firstRow="1" bandRow="1">
                <a:tableStyleId>{5C22544A-7EE6-4342-B048-85BDC9FD1C3A}</a:tableStyleId>
              </a:tblPr>
              <a:tblGrid>
                <a:gridCol w="1654883">
                  <a:extLst>
                    <a:ext uri="{9D8B030D-6E8A-4147-A177-3AD203B41FA5}">
                      <a16:colId xmlns:a16="http://schemas.microsoft.com/office/drawing/2014/main" val="20000"/>
                    </a:ext>
                  </a:extLst>
                </a:gridCol>
                <a:gridCol w="4760259">
                  <a:extLst>
                    <a:ext uri="{9D8B030D-6E8A-4147-A177-3AD203B41FA5}">
                      <a16:colId xmlns:a16="http://schemas.microsoft.com/office/drawing/2014/main" val="20001"/>
                    </a:ext>
                  </a:extLst>
                </a:gridCol>
                <a:gridCol w="3643255">
                  <a:extLst>
                    <a:ext uri="{9D8B030D-6E8A-4147-A177-3AD203B41FA5}">
                      <a16:colId xmlns:a16="http://schemas.microsoft.com/office/drawing/2014/main" val="20002"/>
                    </a:ext>
                  </a:extLst>
                </a:gridCol>
              </a:tblGrid>
              <a:tr h="370840">
                <a:tc>
                  <a:txBody>
                    <a:bodyPr/>
                    <a:lstStyle/>
                    <a:p>
                      <a:r>
                        <a:rPr lang="it-IT" dirty="0">
                          <a:latin typeface="Helvetica" panose="020B0604020202020204" pitchFamily="34" charset="0"/>
                          <a:cs typeface="Helvetica" panose="020B0604020202020204" pitchFamily="34" charset="0"/>
                        </a:rPr>
                        <a:t>Modello</a:t>
                      </a:r>
                    </a:p>
                  </a:txBody>
                  <a:tcPr/>
                </a:tc>
                <a:tc>
                  <a:txBody>
                    <a:bodyPr/>
                    <a:lstStyle/>
                    <a:p>
                      <a:r>
                        <a:rPr lang="it-IT" dirty="0">
                          <a:latin typeface="Helvetica" panose="020B0604020202020204" pitchFamily="34" charset="0"/>
                          <a:cs typeface="Helvetica" panose="020B0604020202020204" pitchFamily="34" charset="0"/>
                        </a:rPr>
                        <a:t>Descrizione</a:t>
                      </a:r>
                    </a:p>
                  </a:txBody>
                  <a:tcPr/>
                </a:tc>
                <a:tc>
                  <a:txBody>
                    <a:bodyPr/>
                    <a:lstStyle/>
                    <a:p>
                      <a:r>
                        <a:rPr lang="it-IT" dirty="0">
                          <a:latin typeface="Helvetica" panose="020B0604020202020204" pitchFamily="34" charset="0"/>
                          <a:cs typeface="Helvetica" panose="020B0604020202020204" pitchFamily="34" charset="0"/>
                        </a:rPr>
                        <a:t>Casi d'uso</a:t>
                      </a:r>
                    </a:p>
                  </a:txBody>
                  <a:tcPr/>
                </a:tc>
                <a:extLst>
                  <a:ext uri="{0D108BD9-81ED-4DB2-BD59-A6C34878D82A}">
                    <a16:rowId xmlns:a16="http://schemas.microsoft.com/office/drawing/2014/main" val="10000"/>
                  </a:ext>
                </a:extLst>
              </a:tr>
              <a:tr h="370840">
                <a:tc>
                  <a:txBody>
                    <a:bodyPr/>
                    <a:lstStyle/>
                    <a:p>
                      <a:r>
                        <a:rPr lang="it-IT" dirty="0" err="1">
                          <a:latin typeface="Helvetica" panose="020B0604020202020204" pitchFamily="34" charset="0"/>
                          <a:cs typeface="Helvetica" panose="020B0604020202020204" pitchFamily="34" charset="0"/>
                        </a:rPr>
                        <a:t>Key-value</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Associa un qualunque valore ad</a:t>
                      </a:r>
                      <a:r>
                        <a:rPr lang="it-IT" baseline="0" dirty="0">
                          <a:latin typeface="Helvetica" panose="020B0604020202020204" pitchFamily="34" charset="0"/>
                          <a:cs typeface="Helvetica" panose="020B0604020202020204" pitchFamily="34" charset="0"/>
                        </a:rPr>
                        <a:t> una stringa di testo</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Dizionari,</a:t>
                      </a:r>
                      <a:r>
                        <a:rPr lang="it-IT" baseline="0" dirty="0">
                          <a:latin typeface="Helvetica" panose="020B0604020202020204" pitchFamily="34" charset="0"/>
                          <a:cs typeface="Helvetica" panose="020B0604020202020204" pitchFamily="34" charset="0"/>
                        </a:rPr>
                        <a:t> tabelle di </a:t>
                      </a:r>
                      <a:r>
                        <a:rPr lang="it-IT" baseline="0" dirty="0" err="1">
                          <a:latin typeface="Helvetica" panose="020B0604020202020204" pitchFamily="34" charset="0"/>
                          <a:cs typeface="Helvetica" panose="020B0604020202020204" pitchFamily="34" charset="0"/>
                        </a:rPr>
                        <a:t>lookup</a:t>
                      </a:r>
                      <a:r>
                        <a:rPr lang="it-IT" baseline="0" dirty="0">
                          <a:latin typeface="Helvetica" panose="020B0604020202020204" pitchFamily="34" charset="0"/>
                          <a:cs typeface="Helvetica" panose="020B0604020202020204" pitchFamily="34" charset="0"/>
                        </a:rPr>
                        <a:t>, cache, memorizzazione file e immagini</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1"/>
                  </a:ext>
                </a:extLst>
              </a:tr>
              <a:tr h="0">
                <a:tc>
                  <a:txBody>
                    <a:bodyPr/>
                    <a:lstStyle/>
                    <a:p>
                      <a:r>
                        <a:rPr lang="it-IT" dirty="0" err="1">
                          <a:latin typeface="Helvetica" panose="020B0604020202020204" pitchFamily="34" charset="0"/>
                          <a:cs typeface="Helvetica" panose="020B0604020202020204" pitchFamily="34" charset="0"/>
                        </a:rPr>
                        <a:t>Document</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 informazioni gerarchiche con una struttura ad albero</a:t>
                      </a:r>
                    </a:p>
                  </a:txBody>
                  <a:tcPr/>
                </a:tc>
                <a:tc>
                  <a:txBody>
                    <a:bodyPr/>
                    <a:lstStyle/>
                    <a:p>
                      <a:r>
                        <a:rPr lang="it-IT" dirty="0">
                          <a:latin typeface="Helvetica" panose="020B0604020202020204" pitchFamily="34" charset="0"/>
                          <a:cs typeface="Helvetica" panose="020B0604020202020204" pitchFamily="34" charset="0"/>
                        </a:rPr>
                        <a:t>Documenti</a:t>
                      </a:r>
                      <a:r>
                        <a:rPr lang="it-IT" baseline="0" dirty="0">
                          <a:latin typeface="Helvetica" panose="020B0604020202020204" pitchFamily="34" charset="0"/>
                          <a:cs typeface="Helvetica" panose="020B0604020202020204" pitchFamily="34" charset="0"/>
                        </a:rPr>
                        <a:t>, qualunque dato idoneo ad una struttura gerarchica</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2"/>
                  </a:ext>
                </a:extLst>
              </a:tr>
              <a:tr h="370840">
                <a:tc>
                  <a:txBody>
                    <a:bodyPr/>
                    <a:lstStyle/>
                    <a:p>
                      <a:r>
                        <a:rPr lang="it-IT" dirty="0" err="1">
                          <a:latin typeface="Helvetica" panose="020B0604020202020204" pitchFamily="34" charset="0"/>
                          <a:cs typeface="Helvetica" panose="020B0604020202020204" pitchFamily="34" charset="0"/>
                        </a:rPr>
                        <a:t>Column</a:t>
                      </a:r>
                      <a:r>
                        <a:rPr lang="it-IT" dirty="0">
                          <a:latin typeface="Helvetica" panose="020B0604020202020204" pitchFamily="34" charset="0"/>
                          <a:cs typeface="Helvetica" panose="020B0604020202020204" pitchFamily="34" charset="0"/>
                        </a:rPr>
                        <a:t> family</a:t>
                      </a:r>
                    </a:p>
                  </a:txBody>
                  <a:tcPr/>
                </a:tc>
                <a:tc>
                  <a:txBody>
                    <a:bodyPr/>
                    <a:lstStyle/>
                    <a:p>
                      <a:r>
                        <a:rPr lang="it-IT" dirty="0">
                          <a:latin typeface="Helvetica" panose="020B0604020202020204" pitchFamily="34" charset="0"/>
                          <a:cs typeface="Helvetica" panose="020B0604020202020204" pitchFamily="34" charset="0"/>
                        </a:rPr>
                        <a:t>Memorizza matrice</a:t>
                      </a:r>
                      <a:r>
                        <a:rPr lang="it-IT" baseline="0" dirty="0">
                          <a:latin typeface="Helvetica" panose="020B0604020202020204" pitchFamily="34" charset="0"/>
                          <a:cs typeface="Helvetica" panose="020B0604020202020204" pitchFamily="34" charset="0"/>
                        </a:rPr>
                        <a:t> sparse usando sia la riga che la colonna come chiave</a:t>
                      </a:r>
                      <a:endParaRPr lang="it-IT" dirty="0">
                        <a:latin typeface="Helvetica" panose="020B0604020202020204" pitchFamily="34" charset="0"/>
                        <a:cs typeface="Helvetica" panose="020B0604020202020204" pitchFamily="34" charset="0"/>
                      </a:endParaRPr>
                    </a:p>
                  </a:txBody>
                  <a:tcPr/>
                </a:tc>
                <a:tc>
                  <a:txBody>
                    <a:bodyPr/>
                    <a:lstStyle/>
                    <a:p>
                      <a:r>
                        <a:rPr lang="it-IT" dirty="0" err="1">
                          <a:latin typeface="Helvetica" panose="020B0604020202020204" pitchFamily="34" charset="0"/>
                          <a:cs typeface="Helvetica" panose="020B0604020202020204" pitchFamily="34" charset="0"/>
                        </a:rPr>
                        <a:t>Crawling</a:t>
                      </a:r>
                      <a:r>
                        <a:rPr lang="it-IT" dirty="0">
                          <a:latin typeface="Helvetica" panose="020B0604020202020204" pitchFamily="34" charset="0"/>
                          <a:cs typeface="Helvetica" panose="020B0604020202020204" pitchFamily="34" charset="0"/>
                        </a:rPr>
                        <a:t>, sistemi</a:t>
                      </a:r>
                      <a:r>
                        <a:rPr lang="it-IT" baseline="0" dirty="0">
                          <a:latin typeface="Helvetica" panose="020B0604020202020204" pitchFamily="34" charset="0"/>
                          <a:cs typeface="Helvetica" panose="020B0604020202020204" pitchFamily="34" charset="0"/>
                        </a:rPr>
                        <a:t> con elevata variabilità, matrici sparse</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3"/>
                  </a:ext>
                </a:extLst>
              </a:tr>
              <a:tr h="370840">
                <a:tc>
                  <a:txBody>
                    <a:bodyPr/>
                    <a:lstStyle/>
                    <a:p>
                      <a:r>
                        <a:rPr lang="it-IT" dirty="0" err="1">
                          <a:latin typeface="Helvetica" panose="020B0604020202020204" pitchFamily="34" charset="0"/>
                          <a:cs typeface="Helvetica" panose="020B0604020202020204" pitchFamily="34" charset="0"/>
                        </a:rPr>
                        <a:t>Graph</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a:t>
                      </a:r>
                      <a:r>
                        <a:rPr lang="it-IT" baseline="0" dirty="0">
                          <a:latin typeface="Helvetica" panose="020B0604020202020204" pitchFamily="34" charset="0"/>
                          <a:cs typeface="Helvetica" panose="020B0604020202020204" pitchFamily="34" charset="0"/>
                        </a:rPr>
                        <a:t> nodi e archi</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Query su reti sociali,</a:t>
                      </a:r>
                      <a:r>
                        <a:rPr lang="it-IT" baseline="0" dirty="0">
                          <a:latin typeface="Helvetica" panose="020B0604020202020204" pitchFamily="34" charset="0"/>
                          <a:cs typeface="Helvetica" panose="020B0604020202020204" pitchFamily="34" charset="0"/>
                        </a:rPr>
                        <a:t> inferenza, pattern matching</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0436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coppie chiave-valore</a:t>
            </a:r>
          </a:p>
          <a:p>
            <a:pPr lvl="1"/>
            <a:r>
              <a:rPr lang="it-IT" dirty="0"/>
              <a:t>Chiave: una stringa di testo univoca</a:t>
            </a:r>
          </a:p>
          <a:p>
            <a:pPr lvl="2"/>
            <a:r>
              <a:rPr lang="it-IT" dirty="0"/>
              <a:t>Esempi: id, </a:t>
            </a:r>
            <a:r>
              <a:rPr lang="it-IT" dirty="0" err="1"/>
              <a:t>hash</a:t>
            </a:r>
            <a:r>
              <a:rPr lang="it-IT" dirty="0"/>
              <a:t>, </a:t>
            </a:r>
            <a:r>
              <a:rPr lang="it-IT" dirty="0" err="1"/>
              <a:t>path</a:t>
            </a:r>
            <a:r>
              <a:rPr lang="it-IT" dirty="0"/>
              <a:t>, query, chiamate REST</a:t>
            </a:r>
          </a:p>
          <a:p>
            <a:pPr lvl="1"/>
            <a:r>
              <a:rPr lang="it-IT" dirty="0"/>
              <a:t>Valore: un BLOB (</a:t>
            </a:r>
            <a:r>
              <a:rPr lang="it-IT" dirty="0" err="1"/>
              <a:t>binary</a:t>
            </a:r>
            <a:r>
              <a:rPr lang="it-IT" dirty="0"/>
              <a:t> large </a:t>
            </a:r>
            <a:r>
              <a:rPr lang="it-IT" dirty="0" err="1"/>
              <a:t>object</a:t>
            </a:r>
            <a:r>
              <a:rPr lang="it-IT" dirty="0"/>
              <a:t>)</a:t>
            </a:r>
          </a:p>
          <a:p>
            <a:pPr lvl="2"/>
            <a:r>
              <a:rPr lang="it-IT" dirty="0"/>
              <a:t>Esempi: testo, documenti, pagine web, file multimediali</a:t>
            </a:r>
          </a:p>
          <a:p>
            <a:r>
              <a:rPr lang="it-IT" dirty="0">
                <a:solidFill>
                  <a:srgbClr val="0070C0"/>
                </a:solidFill>
              </a:rPr>
              <a:t>Livello di atomicità</a:t>
            </a:r>
            <a:r>
              <a:rPr lang="it-IT" dirty="0"/>
              <a:t>: la coppia chiave-valore</a:t>
            </a:r>
          </a:p>
          <a:p>
            <a:endParaRPr lang="it-IT" dirty="0"/>
          </a:p>
          <a:p>
            <a:r>
              <a:rPr lang="it-IT" dirty="0"/>
              <a:t>Ricorda un semplice dizionario</a:t>
            </a:r>
          </a:p>
          <a:p>
            <a:pPr lvl="1"/>
            <a:r>
              <a:rPr lang="it-IT" dirty="0">
                <a:solidFill>
                  <a:schemeClr val="accent2"/>
                </a:solidFill>
              </a:rPr>
              <a:t>La collezione è indicizzata per chiave</a:t>
            </a:r>
          </a:p>
          <a:p>
            <a:pPr lvl="1"/>
            <a:r>
              <a:rPr lang="it-IT" dirty="0">
                <a:solidFill>
                  <a:schemeClr val="accent2"/>
                </a:solidFill>
              </a:rPr>
              <a:t>Il valore può contenere informazioni diverse</a:t>
            </a:r>
            <a:r>
              <a:rPr lang="it-IT" dirty="0"/>
              <a:t>:</a:t>
            </a:r>
            <a:br>
              <a:rPr lang="it-IT" dirty="0"/>
            </a:br>
            <a:r>
              <a:rPr lang="it-IT" dirty="0"/>
              <a:t>una o più definizioni, sinonimi e contrari,</a:t>
            </a:r>
            <a:br>
              <a:rPr lang="it-IT" dirty="0"/>
            </a:br>
            <a:r>
              <a:rPr lang="it-IT" dirty="0"/>
              <a:t>immagini, ecc.</a:t>
            </a:r>
          </a:p>
        </p:txBody>
      </p:sp>
      <p:pic>
        <p:nvPicPr>
          <p:cNvPr id="4" name="Immagine 3"/>
          <p:cNvPicPr>
            <a:picLocks noChangeAspect="1"/>
          </p:cNvPicPr>
          <p:nvPr/>
        </p:nvPicPr>
        <p:blipFill>
          <a:blip r:embed="rId2"/>
          <a:stretch>
            <a:fillRect/>
          </a:stretch>
        </p:blipFill>
        <p:spPr>
          <a:xfrm>
            <a:off x="7141324" y="3120851"/>
            <a:ext cx="4784966" cy="2846854"/>
          </a:xfrm>
          <a:prstGeom prst="rect">
            <a:avLst/>
          </a:prstGeom>
        </p:spPr>
      </p:pic>
    </p:spTree>
    <p:extLst>
      <p:ext uri="{BB962C8B-B14F-4D97-AF65-F5344CB8AC3E}">
        <p14:creationId xmlns:p14="http://schemas.microsoft.com/office/powerpoint/2010/main" val="39130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interrogazione</a:t>
            </a:r>
          </a:p>
        </p:txBody>
      </p:sp>
      <p:sp>
        <p:nvSpPr>
          <p:cNvPr id="3" name="Segnaposto contenuto 2"/>
          <p:cNvSpPr>
            <a:spLocks noGrp="1"/>
          </p:cNvSpPr>
          <p:nvPr>
            <p:ph idx="1"/>
          </p:nvPr>
        </p:nvSpPr>
        <p:spPr/>
        <p:txBody>
          <a:bodyPr/>
          <a:lstStyle/>
          <a:p>
            <a:r>
              <a:rPr lang="it-IT" dirty="0"/>
              <a:t>Tre semplici modalità di interrogazione:</a:t>
            </a:r>
          </a:p>
          <a:p>
            <a:pPr lvl="1"/>
            <a:r>
              <a:rPr lang="it-IT" dirty="0">
                <a:solidFill>
                  <a:schemeClr val="accent2"/>
                </a:solidFill>
              </a:rPr>
              <a:t>put($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value</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Aggiunge una coppa chiave-valore alla collezione</a:t>
            </a:r>
          </a:p>
          <a:p>
            <a:pPr lvl="2"/>
            <a:r>
              <a:rPr lang="it-IT" dirty="0"/>
              <a:t>Se la chiave esiste già, il valore viene rimpiazzato</a:t>
            </a:r>
          </a:p>
          <a:p>
            <a:pPr lvl="1"/>
            <a:r>
              <a:rPr lang="it-IT" dirty="0" err="1">
                <a:solidFill>
                  <a:schemeClr val="accent2"/>
                </a:solidFill>
              </a:rPr>
              <a:t>get</a:t>
            </a:r>
            <a:r>
              <a:rPr lang="it-IT" dirty="0">
                <a:solidFill>
                  <a:schemeClr val="accent2"/>
                </a:solidFill>
              </a:rPr>
              <a: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Restituisce il valore corrispondente alla chiave indicata (se esiste)</a:t>
            </a:r>
          </a:p>
          <a:p>
            <a:pPr lvl="1"/>
            <a:r>
              <a:rPr lang="it-IT" dirty="0">
                <a:solidFill>
                  <a:schemeClr val="accent2"/>
                </a:solidFill>
              </a:rPr>
              <a:t>delete($</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a:t>
            </a:r>
          </a:p>
          <a:p>
            <a:pPr lvl="2"/>
            <a:r>
              <a:rPr lang="it-IT" dirty="0"/>
              <a:t>Elimina la coppia con la chiave indicata</a:t>
            </a:r>
          </a:p>
          <a:p>
            <a:endParaRPr lang="it-IT" dirty="0"/>
          </a:p>
          <a:p>
            <a:r>
              <a:rPr lang="it-IT" dirty="0"/>
              <a:t>Il valore è come una </a:t>
            </a:r>
            <a:r>
              <a:rPr lang="it-IT" i="1" dirty="0" err="1">
                <a:solidFill>
                  <a:srgbClr val="FF0000"/>
                </a:solidFill>
              </a:rPr>
              <a:t>black</a:t>
            </a:r>
            <a:r>
              <a:rPr lang="it-IT" i="1" dirty="0">
                <a:solidFill>
                  <a:srgbClr val="FF0000"/>
                </a:solidFill>
              </a:rPr>
              <a:t> box</a:t>
            </a:r>
            <a:r>
              <a:rPr lang="it-IT" dirty="0"/>
              <a:t>: non lo si può interrogare!</a:t>
            </a:r>
          </a:p>
          <a:p>
            <a:pPr lvl="1"/>
            <a:r>
              <a:rPr lang="it-IT" dirty="0"/>
              <a:t>Non è possibile fare query con filtri</a:t>
            </a:r>
          </a:p>
          <a:p>
            <a:pPr lvl="1"/>
            <a:r>
              <a:rPr lang="it-IT" dirty="0"/>
              <a:t>Non è possibile indicizzare i valori</a:t>
            </a:r>
          </a:p>
          <a:p>
            <a:pPr lvl="1"/>
            <a:r>
              <a:rPr lang="it-IT" dirty="0"/>
              <a:t>Per questo motivo, le chiavi sono spesso "parlanti"</a:t>
            </a:r>
          </a:p>
        </p:txBody>
      </p:sp>
      <p:graphicFrame>
        <p:nvGraphicFramePr>
          <p:cNvPr id="5" name="Tabella 4"/>
          <p:cNvGraphicFramePr>
            <a:graphicFrameLocks noGrp="1"/>
          </p:cNvGraphicFramePr>
          <p:nvPr>
            <p:extLst>
              <p:ext uri="{D42A27DB-BD31-4B8C-83A1-F6EECF244321}">
                <p14:modId xmlns:p14="http://schemas.microsoft.com/office/powerpoint/2010/main" val="1144029790"/>
              </p:ext>
            </p:extLst>
          </p:nvPr>
        </p:nvGraphicFramePr>
        <p:xfrm>
          <a:off x="8534399" y="2201334"/>
          <a:ext cx="3384203" cy="2225040"/>
        </p:xfrm>
        <a:graphic>
          <a:graphicData uri="http://schemas.openxmlformats.org/drawingml/2006/table">
            <a:tbl>
              <a:tblPr firstRow="1" bandRow="1">
                <a:tableStyleId>{5C22544A-7EE6-4342-B048-85BDC9FD1C3A}</a:tableStyleId>
              </a:tblPr>
              <a:tblGrid>
                <a:gridCol w="1924968">
                  <a:extLst>
                    <a:ext uri="{9D8B030D-6E8A-4147-A177-3AD203B41FA5}">
                      <a16:colId xmlns:a16="http://schemas.microsoft.com/office/drawing/2014/main" val="20000"/>
                    </a:ext>
                  </a:extLst>
                </a:gridCol>
                <a:gridCol w="1459235">
                  <a:extLst>
                    <a:ext uri="{9D8B030D-6E8A-4147-A177-3AD203B41FA5}">
                      <a16:colId xmlns:a16="http://schemas.microsoft.com/office/drawing/2014/main" val="20001"/>
                    </a:ext>
                  </a:extLst>
                </a:gridCol>
              </a:tblGrid>
              <a:tr h="370840">
                <a:tc>
                  <a:txBody>
                    <a:bodyPr/>
                    <a:lstStyle/>
                    <a:p>
                      <a:r>
                        <a:rPr lang="it-IT" sz="1400" dirty="0" err="1"/>
                        <a:t>Key</a:t>
                      </a:r>
                      <a:endParaRPr lang="it-IT" sz="1400" dirty="0"/>
                    </a:p>
                  </a:txBody>
                  <a:tcPr/>
                </a:tc>
                <a:tc>
                  <a:txBody>
                    <a:bodyPr/>
                    <a:lstStyle/>
                    <a:p>
                      <a:r>
                        <a:rPr lang="it-IT" sz="1400" dirty="0"/>
                        <a:t>Value</a:t>
                      </a:r>
                    </a:p>
                  </a:txBody>
                  <a:tcPr/>
                </a:tc>
                <a:extLst>
                  <a:ext uri="{0D108BD9-81ED-4DB2-BD59-A6C34878D82A}">
                    <a16:rowId xmlns:a16="http://schemas.microsoft.com/office/drawing/2014/main" val="10000"/>
                  </a:ext>
                </a:extLst>
              </a:tr>
              <a:tr h="370840">
                <a:tc>
                  <a:txBody>
                    <a:bodyPr/>
                    <a:lstStyle/>
                    <a:p>
                      <a:r>
                        <a:rPr lang="it-IT" sz="1400" dirty="0"/>
                        <a:t>user:1234:name</a:t>
                      </a:r>
                    </a:p>
                  </a:txBody>
                  <a:tcPr/>
                </a:tc>
                <a:tc>
                  <a:txBody>
                    <a:bodyPr/>
                    <a:lstStyle/>
                    <a:p>
                      <a:r>
                        <a:rPr lang="it-IT" sz="1400" dirty="0"/>
                        <a:t>Enrico</a:t>
                      </a:r>
                    </a:p>
                  </a:txBody>
                  <a:tcPr/>
                </a:tc>
                <a:extLst>
                  <a:ext uri="{0D108BD9-81ED-4DB2-BD59-A6C34878D82A}">
                    <a16:rowId xmlns:a16="http://schemas.microsoft.com/office/drawing/2014/main" val="10001"/>
                  </a:ext>
                </a:extLst>
              </a:tr>
              <a:tr h="370840">
                <a:tc>
                  <a:txBody>
                    <a:bodyPr/>
                    <a:lstStyle/>
                    <a:p>
                      <a:r>
                        <a:rPr lang="it-IT" sz="1400" dirty="0"/>
                        <a:t>user:1234:age</a:t>
                      </a:r>
                    </a:p>
                  </a:txBody>
                  <a:tcPr/>
                </a:tc>
                <a:tc>
                  <a:txBody>
                    <a:bodyPr/>
                    <a:lstStyle/>
                    <a:p>
                      <a:r>
                        <a:rPr lang="it-IT" sz="1400" dirty="0"/>
                        <a:t>30</a:t>
                      </a:r>
                    </a:p>
                  </a:txBody>
                  <a:tcPr/>
                </a:tc>
                <a:extLst>
                  <a:ext uri="{0D108BD9-81ED-4DB2-BD59-A6C34878D82A}">
                    <a16:rowId xmlns:a16="http://schemas.microsoft.com/office/drawing/2014/main" val="10002"/>
                  </a:ext>
                </a:extLst>
              </a:tr>
              <a:tr h="370840">
                <a:tc>
                  <a:txBody>
                    <a:bodyPr/>
                    <a:lstStyle/>
                    <a:p>
                      <a:r>
                        <a:rPr lang="it-IT" sz="1400" dirty="0"/>
                        <a:t>post:9876:written-by</a:t>
                      </a:r>
                    </a:p>
                  </a:txBody>
                  <a:tcPr/>
                </a:tc>
                <a:tc>
                  <a:txBody>
                    <a:bodyPr/>
                    <a:lstStyle/>
                    <a:p>
                      <a:r>
                        <a:rPr lang="it-IT" sz="1400" dirty="0"/>
                        <a:t>user:1234</a:t>
                      </a:r>
                    </a:p>
                  </a:txBody>
                  <a:tcPr/>
                </a:tc>
                <a:extLst>
                  <a:ext uri="{0D108BD9-81ED-4DB2-BD59-A6C34878D82A}">
                    <a16:rowId xmlns:a16="http://schemas.microsoft.com/office/drawing/2014/main" val="10003"/>
                  </a:ext>
                </a:extLst>
              </a:tr>
              <a:tr h="370840">
                <a:tc>
                  <a:txBody>
                    <a:bodyPr/>
                    <a:lstStyle/>
                    <a:p>
                      <a:r>
                        <a:rPr lang="it-IT" sz="1400" dirty="0"/>
                        <a:t>post:9876:title</a:t>
                      </a:r>
                    </a:p>
                  </a:txBody>
                  <a:tcPr/>
                </a:tc>
                <a:tc>
                  <a:txBody>
                    <a:bodyPr/>
                    <a:lstStyle/>
                    <a:p>
                      <a:r>
                        <a:rPr lang="it-IT" sz="1400" dirty="0" err="1"/>
                        <a:t>NoSQL</a:t>
                      </a:r>
                      <a:r>
                        <a:rPr lang="it-IT" sz="1400" baseline="0" dirty="0"/>
                        <a:t> Databases</a:t>
                      </a:r>
                      <a:endParaRPr lang="it-IT" sz="1400" dirty="0"/>
                    </a:p>
                  </a:txBody>
                  <a:tcPr/>
                </a:tc>
                <a:extLst>
                  <a:ext uri="{0D108BD9-81ED-4DB2-BD59-A6C34878D82A}">
                    <a16:rowId xmlns:a16="http://schemas.microsoft.com/office/drawing/2014/main" val="10004"/>
                  </a:ext>
                </a:extLst>
              </a:tr>
              <a:tr h="370840">
                <a:tc>
                  <a:txBody>
                    <a:bodyPr/>
                    <a:lstStyle/>
                    <a:p>
                      <a:r>
                        <a:rPr lang="it-IT" sz="1400" dirty="0"/>
                        <a:t>comment:5050:reply-to</a:t>
                      </a:r>
                    </a:p>
                  </a:txBody>
                  <a:tcPr/>
                </a:tc>
                <a:tc>
                  <a:txBody>
                    <a:bodyPr/>
                    <a:lstStyle/>
                    <a:p>
                      <a:r>
                        <a:rPr lang="it-IT" sz="1400" dirty="0"/>
                        <a:t>post:9876</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1917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documenti</a:t>
            </a:r>
            <a:r>
              <a:rPr lang="it-IT" dirty="0"/>
              <a:t> (tipicamente JSON)</a:t>
            </a:r>
          </a:p>
          <a:p>
            <a:pPr lvl="1"/>
            <a:r>
              <a:rPr lang="it-IT" dirty="0"/>
              <a:t>Un documento ha una struttura ad albero auto-descrittiva</a:t>
            </a:r>
          </a:p>
          <a:p>
            <a:r>
              <a:rPr lang="it-IT" dirty="0"/>
              <a:t>Ogni documento contiene un insieme di </a:t>
            </a:r>
            <a:r>
              <a:rPr lang="it-IT" dirty="0">
                <a:solidFill>
                  <a:srgbClr val="FF0000"/>
                </a:solidFill>
              </a:rPr>
              <a:t>campi</a:t>
            </a:r>
          </a:p>
          <a:p>
            <a:pPr lvl="1"/>
            <a:r>
              <a:rPr lang="it-IT" dirty="0"/>
              <a:t>L'unico campo obbligatorio è l'</a:t>
            </a:r>
            <a:r>
              <a:rPr lang="it-IT" dirty="0">
                <a:solidFill>
                  <a:srgbClr val="0070C0"/>
                </a:solidFill>
              </a:rPr>
              <a:t>ID</a:t>
            </a:r>
            <a:r>
              <a:rPr lang="it-IT" dirty="0"/>
              <a:t>, </a:t>
            </a:r>
            <a:br>
              <a:rPr lang="it-IT" dirty="0"/>
            </a:br>
            <a:r>
              <a:rPr lang="it-IT" dirty="0"/>
              <a:t>il cui valore identifica il documento nella collezione</a:t>
            </a:r>
          </a:p>
          <a:p>
            <a:r>
              <a:rPr lang="it-IT" dirty="0"/>
              <a:t>Ogni campo è strutturato come una </a:t>
            </a:r>
            <a:r>
              <a:rPr lang="it-IT" dirty="0">
                <a:solidFill>
                  <a:srgbClr val="FF0000"/>
                </a:solidFill>
              </a:rPr>
              <a:t>coppia chiave-valore</a:t>
            </a:r>
          </a:p>
          <a:p>
            <a:pPr lvl="1"/>
            <a:r>
              <a:rPr lang="it-IT" dirty="0"/>
              <a:t>Chiave: stringa di testo univoca all'interno del documento</a:t>
            </a:r>
          </a:p>
          <a:p>
            <a:pPr lvl="1"/>
            <a:r>
              <a:rPr lang="it-IT" dirty="0"/>
              <a:t>Valore: può essere semplice (stringa, numero, booleano) </a:t>
            </a:r>
            <a:br>
              <a:rPr lang="it-IT" dirty="0"/>
            </a:br>
            <a:r>
              <a:rPr lang="it-IT" dirty="0"/>
              <a:t>o complesso (oggetto, array, BLOB)</a:t>
            </a:r>
          </a:p>
          <a:p>
            <a:pPr lvl="2"/>
            <a:r>
              <a:rPr lang="it-IT" dirty="0"/>
              <a:t>Un valore può contenere campi a sua volta</a:t>
            </a:r>
          </a:p>
          <a:p>
            <a:r>
              <a:rPr lang="it-IT" dirty="0">
                <a:solidFill>
                  <a:srgbClr val="0070C0"/>
                </a:solidFill>
              </a:rPr>
              <a:t>Livello di atomicità</a:t>
            </a:r>
            <a:r>
              <a:rPr lang="it-IT" dirty="0"/>
              <a:t>: il documento</a:t>
            </a:r>
          </a:p>
          <a:p>
            <a:endParaRPr lang="it-IT" dirty="0"/>
          </a:p>
        </p:txBody>
      </p:sp>
      <p:sp>
        <p:nvSpPr>
          <p:cNvPr id="5" name="CasellaDiTesto 4"/>
          <p:cNvSpPr txBox="1"/>
          <p:nvPr/>
        </p:nvSpPr>
        <p:spPr>
          <a:xfrm>
            <a:off x="8998681" y="2651453"/>
            <a:ext cx="2553391" cy="353943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400" dirty="0"/>
              <a:t>{</a:t>
            </a:r>
          </a:p>
          <a:p>
            <a:r>
              <a:rPr lang="it-IT" sz="1400" dirty="0"/>
              <a:t>      "_id": 1234,</a:t>
            </a:r>
          </a:p>
          <a:p>
            <a:r>
              <a:rPr lang="it-IT" sz="1400" dirty="0"/>
              <a:t>      "</a:t>
            </a:r>
            <a:r>
              <a:rPr lang="it-IT" sz="1400" dirty="0" err="1"/>
              <a:t>name</a:t>
            </a:r>
            <a:r>
              <a:rPr lang="it-IT" sz="1400" dirty="0"/>
              <a:t>": "Enrico",</a:t>
            </a:r>
          </a:p>
          <a:p>
            <a:r>
              <a:rPr lang="it-IT" sz="1400" dirty="0"/>
              <a:t>      "</a:t>
            </a:r>
            <a:r>
              <a:rPr lang="it-IT" sz="1400" dirty="0" err="1"/>
              <a:t>age</a:t>
            </a:r>
            <a:r>
              <a:rPr lang="it-IT" sz="1400" dirty="0"/>
              <a:t>": 30,</a:t>
            </a:r>
            <a:br>
              <a:rPr lang="it-IT" sz="1400" dirty="0"/>
            </a:br>
            <a:r>
              <a:rPr lang="it-IT" sz="1400" dirty="0"/>
              <a:t>      "</a:t>
            </a:r>
            <a:r>
              <a:rPr lang="it-IT" sz="1400" dirty="0" err="1"/>
              <a:t>address</a:t>
            </a:r>
            <a:r>
              <a:rPr lang="it-IT" sz="1400" dirty="0"/>
              <a:t>": {</a:t>
            </a:r>
          </a:p>
          <a:p>
            <a:r>
              <a:rPr lang="it-IT" sz="1400" dirty="0"/>
              <a:t>            "city": "Ravenna",</a:t>
            </a:r>
            <a:br>
              <a:rPr lang="it-IT" sz="1400" dirty="0"/>
            </a:br>
            <a:r>
              <a:rPr lang="it-IT" sz="1400" dirty="0"/>
              <a:t>            "</a:t>
            </a:r>
            <a:r>
              <a:rPr lang="it-IT" sz="1400" dirty="0" err="1"/>
              <a:t>postalCode</a:t>
            </a:r>
            <a:r>
              <a:rPr lang="it-IT" sz="1400" dirty="0"/>
              <a:t>": 48124</a:t>
            </a:r>
          </a:p>
          <a:p>
            <a:r>
              <a:rPr lang="it-IT" sz="1400" dirty="0"/>
              <a:t>      },</a:t>
            </a:r>
          </a:p>
          <a:p>
            <a:r>
              <a:rPr lang="it-IT" sz="1400" dirty="0"/>
              <a:t>      "</a:t>
            </a:r>
            <a:r>
              <a:rPr lang="it-IT" sz="1400" dirty="0" err="1"/>
              <a:t>contacts</a:t>
            </a:r>
            <a:r>
              <a:rPr lang="it-IT" sz="1400" dirty="0"/>
              <a:t>": [ {</a:t>
            </a:r>
          </a:p>
          <a:p>
            <a:r>
              <a:rPr lang="it-IT" sz="1400" dirty="0"/>
              <a:t>            "</a:t>
            </a:r>
            <a:r>
              <a:rPr lang="it-IT" sz="1400" dirty="0" err="1"/>
              <a:t>type</a:t>
            </a:r>
            <a:r>
              <a:rPr lang="it-IT" sz="1400" dirty="0"/>
              <a:t>": "office",</a:t>
            </a:r>
            <a:br>
              <a:rPr lang="it-IT" sz="1400" dirty="0"/>
            </a:br>
            <a:r>
              <a:rPr lang="it-IT" sz="1400" dirty="0"/>
              <a:t>            "</a:t>
            </a:r>
            <a:r>
              <a:rPr lang="it-IT" sz="1400" dirty="0" err="1"/>
              <a:t>contact</a:t>
            </a:r>
            <a:r>
              <a:rPr lang="it-IT" sz="1400" dirty="0"/>
              <a:t>": "0547-338835"</a:t>
            </a:r>
          </a:p>
          <a:p>
            <a:r>
              <a:rPr lang="it-IT" sz="1400" dirty="0"/>
              <a:t>      }, {</a:t>
            </a:r>
          </a:p>
          <a:p>
            <a:r>
              <a:rPr lang="it-IT" sz="1400" dirty="0"/>
              <a:t>            "</a:t>
            </a:r>
            <a:r>
              <a:rPr lang="it-IT" sz="1400" dirty="0" err="1"/>
              <a:t>type</a:t>
            </a:r>
            <a:r>
              <a:rPr lang="it-IT" sz="1400" dirty="0"/>
              <a:t>": "</a:t>
            </a:r>
            <a:r>
              <a:rPr lang="it-IT" sz="1400" dirty="0" err="1"/>
              <a:t>skype</a:t>
            </a:r>
            <a:r>
              <a:rPr lang="it-IT" sz="1400" dirty="0"/>
              <a:t>",</a:t>
            </a:r>
            <a:br>
              <a:rPr lang="it-IT" sz="1400" dirty="0"/>
            </a:br>
            <a:r>
              <a:rPr lang="it-IT" sz="1400" dirty="0"/>
              <a:t>            "</a:t>
            </a:r>
            <a:r>
              <a:rPr lang="it-IT" sz="1400" dirty="0" err="1"/>
              <a:t>contact</a:t>
            </a:r>
            <a:r>
              <a:rPr lang="it-IT" sz="1400" dirty="0"/>
              <a:t>": "</a:t>
            </a:r>
            <a:r>
              <a:rPr lang="it-IT" sz="1400" dirty="0" err="1"/>
              <a:t>egallinucci</a:t>
            </a:r>
            <a:r>
              <a:rPr lang="it-IT" sz="1400" dirty="0"/>
              <a:t>"</a:t>
            </a:r>
          </a:p>
          <a:p>
            <a:r>
              <a:rPr lang="it-IT" sz="1400" dirty="0"/>
              <a:t>      } ]</a:t>
            </a:r>
          </a:p>
          <a:p>
            <a:r>
              <a:rPr lang="it-IT" sz="1400" dirty="0"/>
              <a:t>}</a:t>
            </a:r>
          </a:p>
        </p:txBody>
      </p:sp>
    </p:spTree>
    <p:extLst>
      <p:ext uri="{BB962C8B-B14F-4D97-AF65-F5344CB8AC3E}">
        <p14:creationId xmlns:p14="http://schemas.microsoft.com/office/powerpoint/2010/main" val="231324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interrogazione</a:t>
            </a:r>
          </a:p>
        </p:txBody>
      </p:sp>
      <p:sp>
        <p:nvSpPr>
          <p:cNvPr id="3" name="Segnaposto contenuto 2"/>
          <p:cNvSpPr>
            <a:spLocks noGrp="1"/>
          </p:cNvSpPr>
          <p:nvPr>
            <p:ph idx="1"/>
          </p:nvPr>
        </p:nvSpPr>
        <p:spPr/>
        <p:txBody>
          <a:bodyPr/>
          <a:lstStyle/>
          <a:p>
            <a:r>
              <a:rPr lang="it-IT" dirty="0"/>
              <a:t>A differenza dei </a:t>
            </a:r>
            <a:r>
              <a:rPr lang="it-IT" dirty="0" err="1"/>
              <a:t>key-value</a:t>
            </a:r>
            <a:r>
              <a:rPr lang="it-IT" dirty="0"/>
              <a:t>, il contenuto del documento è visibile al DBMS</a:t>
            </a:r>
          </a:p>
          <a:p>
            <a:r>
              <a:rPr lang="it-IT" dirty="0"/>
              <a:t>Di conseguenza, l'espressività dei linguaggi di interrogazione è molto più elevata</a:t>
            </a:r>
          </a:p>
          <a:p>
            <a:pPr lvl="1"/>
            <a:r>
              <a:rPr lang="it-IT" dirty="0"/>
              <a:t>Possibile creare indici sui campi</a:t>
            </a:r>
          </a:p>
          <a:p>
            <a:pPr lvl="1"/>
            <a:r>
              <a:rPr lang="it-IT" dirty="0"/>
              <a:t>Possibile filtrare sui campi</a:t>
            </a:r>
          </a:p>
          <a:p>
            <a:pPr lvl="1"/>
            <a:r>
              <a:rPr lang="it-IT" dirty="0"/>
              <a:t>Possibile ottenere più documenti con un'unica query</a:t>
            </a:r>
          </a:p>
          <a:p>
            <a:pPr lvl="1"/>
            <a:r>
              <a:rPr lang="it-IT" dirty="0"/>
              <a:t>Possibile effettuare proiezioni sui documenti</a:t>
            </a:r>
          </a:p>
          <a:p>
            <a:pPr lvl="1"/>
            <a:r>
              <a:rPr lang="it-IT" dirty="0"/>
              <a:t>Possibile eseguire degli update sui campi di un documento</a:t>
            </a:r>
          </a:p>
          <a:p>
            <a:r>
              <a:rPr lang="it-IT" dirty="0"/>
              <a:t>Implementazioni diverse offrono funzionalità diverse</a:t>
            </a:r>
          </a:p>
          <a:p>
            <a:pPr lvl="1"/>
            <a:r>
              <a:rPr lang="it-IT" dirty="0"/>
              <a:t>Meccanismi per gestire viste materializzate o dinamiche</a:t>
            </a:r>
          </a:p>
          <a:p>
            <a:pPr lvl="1"/>
            <a:r>
              <a:rPr lang="it-IT" dirty="0"/>
              <a:t>Interrogazione dei dati secondo il paradigma </a:t>
            </a:r>
            <a:r>
              <a:rPr lang="it-IT" dirty="0" err="1"/>
              <a:t>MapReduce</a:t>
            </a:r>
            <a:endParaRPr lang="it-IT" dirty="0"/>
          </a:p>
          <a:p>
            <a:pPr lvl="1"/>
            <a:r>
              <a:rPr lang="it-IT" dirty="0"/>
              <a:t>Connettori con diversi strumenti Big Data (e.g., </a:t>
            </a:r>
            <a:r>
              <a:rPr lang="it-IT" dirty="0" err="1"/>
              <a:t>Spark</a:t>
            </a:r>
            <a:r>
              <a:rPr lang="it-IT" dirty="0"/>
              <a:t>, </a:t>
            </a:r>
            <a:r>
              <a:rPr lang="it-IT" dirty="0" err="1"/>
              <a:t>Hive</a:t>
            </a:r>
            <a:r>
              <a:rPr lang="it-IT" dirty="0"/>
              <a:t>)</a:t>
            </a:r>
          </a:p>
          <a:p>
            <a:pPr lvl="1"/>
            <a:r>
              <a:rPr lang="it-IT" dirty="0"/>
              <a:t>Esecuzione di interrogazioni </a:t>
            </a:r>
            <a:r>
              <a:rPr lang="it-IT" i="1" dirty="0"/>
              <a:t>full-text</a:t>
            </a:r>
          </a:p>
          <a:p>
            <a:pPr lvl="1"/>
            <a:endParaRPr lang="it-IT" dirty="0"/>
          </a:p>
        </p:txBody>
      </p:sp>
    </p:spTree>
    <p:extLst>
      <p:ext uri="{BB962C8B-B14F-4D97-AF65-F5344CB8AC3E}">
        <p14:creationId xmlns:p14="http://schemas.microsoft.com/office/powerpoint/2010/main" val="148431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modello</a:t>
            </a:r>
          </a:p>
        </p:txBody>
      </p:sp>
      <p:sp>
        <p:nvSpPr>
          <p:cNvPr id="3" name="Segnaposto contenuto 2"/>
          <p:cNvSpPr>
            <a:spLocks noGrp="1"/>
          </p:cNvSpPr>
          <p:nvPr>
            <p:ph idx="1"/>
          </p:nvPr>
        </p:nvSpPr>
        <p:spPr>
          <a:xfrm>
            <a:off x="1097280" y="1243914"/>
            <a:ext cx="10058400" cy="4750486"/>
          </a:xfrm>
        </p:spPr>
        <p:txBody>
          <a:bodyPr>
            <a:normAutofit/>
          </a:bodyPr>
          <a:lstStyle/>
          <a:p>
            <a:r>
              <a:rPr lang="it-IT" dirty="0"/>
              <a:t>Un DB contiene una o più </a:t>
            </a:r>
            <a:r>
              <a:rPr lang="it-IT" dirty="0">
                <a:solidFill>
                  <a:srgbClr val="0070C0"/>
                </a:solidFill>
              </a:rPr>
              <a:t>famiglie di colonne </a:t>
            </a:r>
            <a:r>
              <a:rPr lang="it-IT" dirty="0"/>
              <a:t>(o tabelle)</a:t>
            </a:r>
          </a:p>
          <a:p>
            <a:r>
              <a:rPr lang="it-IT" dirty="0"/>
              <a:t>Ogni famiglia di colonne contiene un elenco di </a:t>
            </a:r>
            <a:r>
              <a:rPr lang="it-IT" dirty="0">
                <a:solidFill>
                  <a:srgbClr val="FF0000"/>
                </a:solidFill>
              </a:rPr>
              <a:t>righe</a:t>
            </a:r>
            <a:r>
              <a:rPr lang="it-IT" dirty="0"/>
              <a:t> nella forma di coppie chiave-valore</a:t>
            </a:r>
          </a:p>
          <a:p>
            <a:pPr lvl="1"/>
            <a:r>
              <a:rPr lang="it-IT" dirty="0"/>
              <a:t>Chiave: stringa di testo univoca all'interno della famiglia di colonne</a:t>
            </a:r>
          </a:p>
          <a:p>
            <a:pPr lvl="1"/>
            <a:r>
              <a:rPr lang="it-IT" dirty="0"/>
              <a:t>Valore: un insieme di </a:t>
            </a:r>
            <a:r>
              <a:rPr lang="it-IT" dirty="0">
                <a:solidFill>
                  <a:srgbClr val="FF0000"/>
                </a:solidFill>
              </a:rPr>
              <a:t>colonne</a:t>
            </a:r>
          </a:p>
          <a:p>
            <a:r>
              <a:rPr lang="it-IT" dirty="0"/>
              <a:t>Ogni colonna è, a sua volta, una coppia chiave-valore</a:t>
            </a:r>
          </a:p>
          <a:p>
            <a:pPr lvl="1"/>
            <a:r>
              <a:rPr lang="it-IT" dirty="0"/>
              <a:t>Chiave: stringa di testo univoca all'interno della riga</a:t>
            </a:r>
          </a:p>
          <a:p>
            <a:pPr lvl="1"/>
            <a:r>
              <a:rPr lang="it-IT" dirty="0"/>
              <a:t>Valore: semplice o complesso (</a:t>
            </a:r>
            <a:r>
              <a:rPr lang="it-IT" i="1" dirty="0" err="1"/>
              <a:t>supercolonna</a:t>
            </a:r>
            <a:r>
              <a:rPr lang="it-IT" dirty="0"/>
              <a:t>)</a:t>
            </a:r>
          </a:p>
          <a:p>
            <a:r>
              <a:rPr lang="it-IT" dirty="0">
                <a:solidFill>
                  <a:srgbClr val="0070C0"/>
                </a:solidFill>
              </a:rPr>
              <a:t>Livello di atomicità</a:t>
            </a:r>
            <a:r>
              <a:rPr lang="it-IT" dirty="0"/>
              <a:t>: la riga</a:t>
            </a:r>
          </a:p>
          <a:p>
            <a:r>
              <a:rPr lang="it-IT" dirty="0"/>
              <a:t>Rispetto al modello relazionale:</a:t>
            </a:r>
          </a:p>
          <a:p>
            <a:pPr lvl="1"/>
            <a:r>
              <a:rPr lang="it-IT" dirty="0">
                <a:solidFill>
                  <a:schemeClr val="accent2"/>
                </a:solidFill>
              </a:rPr>
              <a:t>Le righe specificano solo le colonne per cui esiste un valore</a:t>
            </a:r>
          </a:p>
          <a:p>
            <a:pPr lvl="2"/>
            <a:r>
              <a:rPr lang="it-IT" dirty="0"/>
              <a:t>Soluzione particolarmente adeguata per matrici sparse</a:t>
            </a:r>
          </a:p>
          <a:p>
            <a:pPr lvl="1"/>
            <a:r>
              <a:rPr lang="it-IT" dirty="0">
                <a:solidFill>
                  <a:schemeClr val="accent2"/>
                </a:solidFill>
              </a:rPr>
              <a:t>Il valore di una colonna può essere "</a:t>
            </a:r>
            <a:r>
              <a:rPr lang="it-IT" dirty="0" err="1">
                <a:solidFill>
                  <a:schemeClr val="accent2"/>
                </a:solidFill>
              </a:rPr>
              <a:t>versionato</a:t>
            </a:r>
            <a:r>
              <a:rPr lang="it-IT" dirty="0">
                <a:solidFill>
                  <a:schemeClr val="accent2"/>
                </a:solidFill>
              </a:rPr>
              <a:t>" sulla base di un </a:t>
            </a:r>
            <a:r>
              <a:rPr lang="it-IT" dirty="0" err="1">
                <a:solidFill>
                  <a:schemeClr val="accent2"/>
                </a:solidFill>
              </a:rPr>
              <a:t>timestamp</a:t>
            </a:r>
            <a:endParaRPr lang="it-IT" dirty="0"/>
          </a:p>
        </p:txBody>
      </p:sp>
      <p:pic>
        <p:nvPicPr>
          <p:cNvPr id="10" name="Immagine 9"/>
          <p:cNvPicPr>
            <a:picLocks noChangeAspect="1"/>
          </p:cNvPicPr>
          <p:nvPr/>
        </p:nvPicPr>
        <p:blipFill>
          <a:blip r:embed="rId2"/>
          <a:stretch>
            <a:fillRect/>
          </a:stretch>
        </p:blipFill>
        <p:spPr>
          <a:xfrm>
            <a:off x="8087361" y="3675115"/>
            <a:ext cx="3903164" cy="1998050"/>
          </a:xfrm>
          <a:prstGeom prst="rect">
            <a:avLst/>
          </a:prstGeom>
        </p:spPr>
      </p:pic>
      <p:graphicFrame>
        <p:nvGraphicFramePr>
          <p:cNvPr id="12" name="Tabella 11"/>
          <p:cNvGraphicFramePr>
            <a:graphicFrameLocks noGrp="1"/>
          </p:cNvGraphicFramePr>
          <p:nvPr>
            <p:extLst>
              <p:ext uri="{D42A27DB-BD31-4B8C-83A1-F6EECF244321}">
                <p14:modId xmlns:p14="http://schemas.microsoft.com/office/powerpoint/2010/main" val="3194244031"/>
              </p:ext>
            </p:extLst>
          </p:nvPr>
        </p:nvGraphicFramePr>
        <p:xfrm>
          <a:off x="1097280" y="6122035"/>
          <a:ext cx="8414330" cy="370840"/>
        </p:xfrm>
        <a:graphic>
          <a:graphicData uri="http://schemas.openxmlformats.org/drawingml/2006/table">
            <a:tbl>
              <a:tblPr firstRow="1" bandRow="1">
                <a:tableStyleId>{616DA210-FB5B-4158-B5E0-FEB733F419BA}</a:tableStyleId>
              </a:tblPr>
              <a:tblGrid>
                <a:gridCol w="1682866">
                  <a:extLst>
                    <a:ext uri="{9D8B030D-6E8A-4147-A177-3AD203B41FA5}">
                      <a16:colId xmlns:a16="http://schemas.microsoft.com/office/drawing/2014/main" val="20000"/>
                    </a:ext>
                  </a:extLst>
                </a:gridCol>
                <a:gridCol w="1682866">
                  <a:extLst>
                    <a:ext uri="{9D8B030D-6E8A-4147-A177-3AD203B41FA5}">
                      <a16:colId xmlns:a16="http://schemas.microsoft.com/office/drawing/2014/main" val="20001"/>
                    </a:ext>
                  </a:extLst>
                </a:gridCol>
                <a:gridCol w="1682866">
                  <a:extLst>
                    <a:ext uri="{9D8B030D-6E8A-4147-A177-3AD203B41FA5}">
                      <a16:colId xmlns:a16="http://schemas.microsoft.com/office/drawing/2014/main" val="20002"/>
                    </a:ext>
                  </a:extLst>
                </a:gridCol>
                <a:gridCol w="1682866">
                  <a:extLst>
                    <a:ext uri="{9D8B030D-6E8A-4147-A177-3AD203B41FA5}">
                      <a16:colId xmlns:a16="http://schemas.microsoft.com/office/drawing/2014/main" val="20003"/>
                    </a:ext>
                  </a:extLst>
                </a:gridCol>
                <a:gridCol w="1682866">
                  <a:extLst>
                    <a:ext uri="{9D8B030D-6E8A-4147-A177-3AD203B41FA5}">
                      <a16:colId xmlns:a16="http://schemas.microsoft.com/office/drawing/2014/main" val="20004"/>
                    </a:ext>
                  </a:extLst>
                </a:gridCol>
              </a:tblGrid>
              <a:tr h="370840">
                <a:tc>
                  <a:txBody>
                    <a:bodyPr/>
                    <a:lstStyle/>
                    <a:p>
                      <a:pPr algn="ctr"/>
                      <a:r>
                        <a:rPr lang="it-IT" sz="1400" u="sng" dirty="0"/>
                        <a:t>Famiglia di colonne</a:t>
                      </a:r>
                    </a:p>
                  </a:txBody>
                  <a:tcPr anchor="ctr"/>
                </a:tc>
                <a:tc>
                  <a:txBody>
                    <a:bodyPr/>
                    <a:lstStyle/>
                    <a:p>
                      <a:pPr algn="ctr"/>
                      <a:r>
                        <a:rPr lang="it-IT" sz="1400" u="sng" dirty="0"/>
                        <a:t>Chiave di riga</a:t>
                      </a:r>
                    </a:p>
                  </a:txBody>
                  <a:tcPr anchor="ctr"/>
                </a:tc>
                <a:tc>
                  <a:txBody>
                    <a:bodyPr/>
                    <a:lstStyle/>
                    <a:p>
                      <a:pPr algn="ctr"/>
                      <a:r>
                        <a:rPr lang="it-IT" sz="1400" u="sng" dirty="0"/>
                        <a:t>Chiave di colonna</a:t>
                      </a:r>
                    </a:p>
                  </a:txBody>
                  <a:tcPr anchor="ctr"/>
                </a:tc>
                <a:tc>
                  <a:txBody>
                    <a:bodyPr/>
                    <a:lstStyle/>
                    <a:p>
                      <a:pPr algn="ctr"/>
                      <a:r>
                        <a:rPr lang="it-IT" sz="1400" u="sng" dirty="0" err="1"/>
                        <a:t>Timestamp</a:t>
                      </a:r>
                      <a:endParaRPr lang="it-IT" sz="1400" u="sng" dirty="0"/>
                    </a:p>
                  </a:txBody>
                  <a:tcPr anchor="ctr"/>
                </a:tc>
                <a:tc>
                  <a:txBody>
                    <a:bodyPr/>
                    <a:lstStyle/>
                    <a:p>
                      <a:pPr algn="ctr"/>
                      <a:r>
                        <a:rPr lang="it-IT" sz="1400" dirty="0"/>
                        <a:t>Valore</a:t>
                      </a:r>
                      <a:endParaRPr lang="it-IT" sz="1400" dirty="0">
                        <a:solidFill>
                          <a:schemeClr val="tx1">
                            <a:lumMod val="75000"/>
                            <a:lumOff val="25000"/>
                          </a:schemeClr>
                        </a:solidFill>
                      </a:endParaRPr>
                    </a:p>
                  </a:txBody>
                  <a:tcPr anchor="c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732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interrogazione</a:t>
            </a:r>
          </a:p>
        </p:txBody>
      </p:sp>
      <p:sp>
        <p:nvSpPr>
          <p:cNvPr id="3" name="Segnaposto contenuto 2"/>
          <p:cNvSpPr>
            <a:spLocks noGrp="1"/>
          </p:cNvSpPr>
          <p:nvPr>
            <p:ph idx="1"/>
          </p:nvPr>
        </p:nvSpPr>
        <p:spPr/>
        <p:txBody>
          <a:bodyPr/>
          <a:lstStyle/>
          <a:p>
            <a:r>
              <a:rPr lang="it-IT" dirty="0"/>
              <a:t>L'espressività dei linguaggi è una via di mezzo tra i </a:t>
            </a:r>
            <a:r>
              <a:rPr lang="it-IT" dirty="0" err="1"/>
              <a:t>key-value</a:t>
            </a:r>
            <a:r>
              <a:rPr lang="it-IT" dirty="0"/>
              <a:t> ed i </a:t>
            </a:r>
            <a:r>
              <a:rPr lang="it-IT" dirty="0" err="1"/>
              <a:t>document</a:t>
            </a:r>
            <a:endParaRPr lang="it-IT" dirty="0"/>
          </a:p>
          <a:p>
            <a:pPr lvl="1"/>
            <a:r>
              <a:rPr lang="it-IT" dirty="0"/>
              <a:t>Sconsigliato (ove possibile) creare indici sulle colonne</a:t>
            </a:r>
          </a:p>
          <a:p>
            <a:pPr lvl="1"/>
            <a:r>
              <a:rPr lang="it-IT" dirty="0"/>
              <a:t>Possibile filtrare sulle colonne (con alcune limitazioni)</a:t>
            </a:r>
          </a:p>
          <a:p>
            <a:pPr lvl="1"/>
            <a:r>
              <a:rPr lang="it-IT" dirty="0"/>
              <a:t>Possibile ottenere più righe con un'unica query</a:t>
            </a:r>
          </a:p>
          <a:p>
            <a:pPr lvl="1"/>
            <a:r>
              <a:rPr lang="it-IT" dirty="0"/>
              <a:t>Possibile effettuare proiezioni sulle righe</a:t>
            </a:r>
          </a:p>
          <a:p>
            <a:pPr lvl="1"/>
            <a:r>
              <a:rPr lang="it-IT" dirty="0"/>
              <a:t>Impossibile eseguire degli update sulle colonne di un documento </a:t>
            </a:r>
          </a:p>
          <a:p>
            <a:pPr lvl="2"/>
            <a:r>
              <a:rPr lang="it-IT" dirty="0"/>
              <a:t>Possibile solo rimpiazzarla interamente, come nei </a:t>
            </a:r>
            <a:r>
              <a:rPr lang="it-IT" dirty="0" err="1"/>
              <a:t>key-value</a:t>
            </a:r>
            <a:endParaRPr lang="it-IT" dirty="0"/>
          </a:p>
          <a:p>
            <a:endParaRPr lang="it-IT" dirty="0"/>
          </a:p>
          <a:p>
            <a:r>
              <a:rPr lang="it-IT" dirty="0"/>
              <a:t>Data la similarità col modello relazionale, è spesso disponibile un linguaggio </a:t>
            </a:r>
            <a:r>
              <a:rPr lang="it-IT" dirty="0">
                <a:solidFill>
                  <a:srgbClr val="FF0000"/>
                </a:solidFill>
              </a:rPr>
              <a:t>SQL-</a:t>
            </a:r>
            <a:r>
              <a:rPr lang="it-IT" dirty="0" err="1">
                <a:solidFill>
                  <a:srgbClr val="FF0000"/>
                </a:solidFill>
              </a:rPr>
              <a:t>like</a:t>
            </a:r>
            <a:endParaRPr lang="it-IT" dirty="0">
              <a:solidFill>
                <a:srgbClr val="FF0000"/>
              </a:solidFill>
            </a:endParaRPr>
          </a:p>
          <a:p>
            <a:endParaRPr lang="it-IT" dirty="0"/>
          </a:p>
        </p:txBody>
      </p:sp>
    </p:spTree>
    <p:extLst>
      <p:ext uri="{BB962C8B-B14F-4D97-AF65-F5344CB8AC3E}">
        <p14:creationId xmlns:p14="http://schemas.microsoft.com/office/powerpoint/2010/main" val="178455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 colonnare</a:t>
            </a:r>
          </a:p>
        </p:txBody>
      </p:sp>
      <p:sp>
        <p:nvSpPr>
          <p:cNvPr id="3" name="Segnaposto contenuto 2"/>
          <p:cNvSpPr>
            <a:spLocks noGrp="1"/>
          </p:cNvSpPr>
          <p:nvPr>
            <p:ph sz="half" idx="1"/>
          </p:nvPr>
        </p:nvSpPr>
        <p:spPr/>
        <p:txBody>
          <a:bodyPr/>
          <a:lstStyle/>
          <a:p>
            <a:r>
              <a:rPr lang="it-IT" dirty="0"/>
              <a:t>I database colonnari memorizzano i dati per colonne anziché per righe</a:t>
            </a:r>
          </a:p>
          <a:p>
            <a:pPr lvl="1"/>
            <a:r>
              <a:rPr lang="it-IT" dirty="0"/>
              <a:t>Vantaggi: minore I/O, miglior compressione dei dati, ecc.</a:t>
            </a:r>
          </a:p>
          <a:p>
            <a:pPr lvl="1"/>
            <a:r>
              <a:rPr lang="it-IT" dirty="0"/>
              <a:t>Utilizzati in contesti OLAP</a:t>
            </a:r>
          </a:p>
          <a:p>
            <a:pPr lvl="1"/>
            <a:r>
              <a:rPr lang="it-IT" dirty="0">
                <a:solidFill>
                  <a:srgbClr val="FF0000"/>
                </a:solidFill>
              </a:rPr>
              <a:t>Non rientrano nella categoria dei </a:t>
            </a:r>
            <a:r>
              <a:rPr lang="it-IT" dirty="0" err="1">
                <a:solidFill>
                  <a:srgbClr val="FF0000"/>
                </a:solidFill>
              </a:rPr>
              <a:t>NoSQL</a:t>
            </a:r>
            <a:r>
              <a:rPr lang="it-IT" dirty="0">
                <a:solidFill>
                  <a:srgbClr val="FF0000"/>
                </a:solidFill>
              </a:rPr>
              <a:t>!</a:t>
            </a:r>
            <a:endParaRPr lang="it-IT" dirty="0"/>
          </a:p>
        </p:txBody>
      </p:sp>
      <p:sp>
        <p:nvSpPr>
          <p:cNvPr id="13" name="Segnaposto contenuto 12">
            <a:extLst>
              <a:ext uri="{FF2B5EF4-FFF2-40B4-BE49-F238E27FC236}">
                <a16:creationId xmlns:a16="http://schemas.microsoft.com/office/drawing/2014/main" id="{0E5C3A65-B4EB-4C39-BD3D-5640AFCE82AA}"/>
              </a:ext>
            </a:extLst>
          </p:cNvPr>
          <p:cNvSpPr>
            <a:spLocks noGrp="1"/>
          </p:cNvSpPr>
          <p:nvPr>
            <p:ph sz="half" idx="2"/>
          </p:nvPr>
        </p:nvSpPr>
        <p:spPr/>
        <p:txBody>
          <a:bodyPr/>
          <a:lstStyle/>
          <a:p>
            <a:endParaRPr lang="en-US" dirty="0"/>
          </a:p>
        </p:txBody>
      </p:sp>
      <p:sp>
        <p:nvSpPr>
          <p:cNvPr id="14" name="Segnaposto contenuto 13">
            <a:extLst>
              <a:ext uri="{FF2B5EF4-FFF2-40B4-BE49-F238E27FC236}">
                <a16:creationId xmlns:a16="http://schemas.microsoft.com/office/drawing/2014/main" id="{5ABC7F8E-0A8E-4873-986D-71E64A6D470D}"/>
              </a:ext>
            </a:extLst>
          </p:cNvPr>
          <p:cNvSpPr>
            <a:spLocks noGrp="1"/>
          </p:cNvSpPr>
          <p:nvPr>
            <p:ph idx="13"/>
          </p:nvPr>
        </p:nvSpPr>
        <p:spPr/>
        <p:txBody>
          <a:bodyPr/>
          <a:lstStyle/>
          <a:p>
            <a:endParaRPr lang="en-US"/>
          </a:p>
        </p:txBody>
      </p:sp>
      <p:grpSp>
        <p:nvGrpSpPr>
          <p:cNvPr id="24" name="Gruppo 23">
            <a:extLst>
              <a:ext uri="{FF2B5EF4-FFF2-40B4-BE49-F238E27FC236}">
                <a16:creationId xmlns:a16="http://schemas.microsoft.com/office/drawing/2014/main" id="{7317A042-9066-4707-80AC-CE1AED484749}"/>
              </a:ext>
            </a:extLst>
          </p:cNvPr>
          <p:cNvGrpSpPr/>
          <p:nvPr/>
        </p:nvGrpSpPr>
        <p:grpSpPr>
          <a:xfrm>
            <a:off x="6279734" y="3269563"/>
            <a:ext cx="5778702" cy="1270760"/>
            <a:chOff x="2610499" y="2323663"/>
            <a:chExt cx="5778702" cy="1270760"/>
          </a:xfrm>
        </p:grpSpPr>
        <p:sp>
          <p:nvSpPr>
            <p:cNvPr id="25" name="CasellaDiTesto 24">
              <a:extLst>
                <a:ext uri="{FF2B5EF4-FFF2-40B4-BE49-F238E27FC236}">
                  <a16:creationId xmlns:a16="http://schemas.microsoft.com/office/drawing/2014/main" id="{81D36FCD-E639-4925-994B-DD8CF23B94AC}"/>
                </a:ext>
              </a:extLst>
            </p:cNvPr>
            <p:cNvSpPr txBox="1"/>
            <p:nvPr/>
          </p:nvSpPr>
          <p:spPr>
            <a:xfrm>
              <a:off x="5923280" y="3225091"/>
              <a:ext cx="870155" cy="369332"/>
            </a:xfrm>
            <a:prstGeom prst="rect">
              <a:avLst/>
            </a:prstGeom>
            <a:solidFill>
              <a:srgbClr val="FF9230"/>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3</a:t>
              </a:r>
            </a:p>
          </p:txBody>
        </p:sp>
        <p:pic>
          <p:nvPicPr>
            <p:cNvPr id="26" name="Picture 2" descr="https://g.twimg.com/blog/blog/image/table.png">
              <a:extLst>
                <a:ext uri="{FF2B5EF4-FFF2-40B4-BE49-F238E27FC236}">
                  <a16:creationId xmlns:a16="http://schemas.microsoft.com/office/drawing/2014/main" id="{A82F50B9-3FD0-4BAD-92E4-C306CB344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499" y="2323663"/>
              <a:ext cx="1083162" cy="97772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twimg.com/blog/blog/image/row1.png">
              <a:extLst>
                <a:ext uri="{FF2B5EF4-FFF2-40B4-BE49-F238E27FC236}">
                  <a16:creationId xmlns:a16="http://schemas.microsoft.com/office/drawing/2014/main" id="{59D9BF53-6271-4652-873D-86011507B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479" y="2325225"/>
              <a:ext cx="2827722" cy="4025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s://g.twimg.com/blog/blog/image/row2.png">
              <a:extLst>
                <a:ext uri="{FF2B5EF4-FFF2-40B4-BE49-F238E27FC236}">
                  <a16:creationId xmlns:a16="http://schemas.microsoft.com/office/drawing/2014/main" id="{826CE240-46A2-427D-93F0-110ADB3F0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479" y="2712657"/>
              <a:ext cx="2827722" cy="402591"/>
            </a:xfrm>
            <a:prstGeom prst="rect">
              <a:avLst/>
            </a:prstGeom>
            <a:noFill/>
            <a:extLst>
              <a:ext uri="{909E8E84-426E-40DD-AFC4-6F175D3DCCD1}">
                <a14:hiddenFill xmlns:a14="http://schemas.microsoft.com/office/drawing/2010/main">
                  <a:solidFill>
                    <a:srgbClr val="FFFFFF"/>
                  </a:solidFill>
                </a14:hiddenFill>
              </a:ext>
            </a:extLst>
          </p:spPr>
        </p:pic>
        <p:sp>
          <p:nvSpPr>
            <p:cNvPr id="29" name="CasellaDiTesto 28">
              <a:extLst>
                <a:ext uri="{FF2B5EF4-FFF2-40B4-BE49-F238E27FC236}">
                  <a16:creationId xmlns:a16="http://schemas.microsoft.com/office/drawing/2014/main" id="{E6156721-A0A0-430E-9553-D678A171BDE2}"/>
                </a:ext>
              </a:extLst>
            </p:cNvPr>
            <p:cNvSpPr txBox="1"/>
            <p:nvPr/>
          </p:nvSpPr>
          <p:spPr>
            <a:xfrm>
              <a:off x="6985163" y="2349050"/>
              <a:ext cx="1165063" cy="300082"/>
            </a:xfrm>
            <a:prstGeom prst="rect">
              <a:avLst/>
            </a:prstGeom>
            <a:noFill/>
          </p:spPr>
          <p:txBody>
            <a:bodyPr wrap="none" rtlCol="0">
              <a:spAutoFit/>
            </a:bodyPr>
            <a:lstStyle/>
            <a:p>
              <a:r>
                <a:rPr lang="it-IT" sz="1350" b="1" dirty="0" err="1"/>
                <a:t>Row-oriented</a:t>
              </a:r>
              <a:endParaRPr lang="it-IT" sz="1350" b="1" dirty="0"/>
            </a:p>
          </p:txBody>
        </p:sp>
        <p:sp>
          <p:nvSpPr>
            <p:cNvPr id="30" name="CasellaDiTesto 29">
              <a:extLst>
                <a:ext uri="{FF2B5EF4-FFF2-40B4-BE49-F238E27FC236}">
                  <a16:creationId xmlns:a16="http://schemas.microsoft.com/office/drawing/2014/main" id="{085EFDED-E3F5-4F25-B155-FBF55E5B6DCD}"/>
                </a:ext>
              </a:extLst>
            </p:cNvPr>
            <p:cNvSpPr txBox="1"/>
            <p:nvPr/>
          </p:nvSpPr>
          <p:spPr>
            <a:xfrm>
              <a:off x="6985162" y="2719634"/>
              <a:ext cx="1404039" cy="300082"/>
            </a:xfrm>
            <a:prstGeom prst="rect">
              <a:avLst/>
            </a:prstGeom>
            <a:noFill/>
          </p:spPr>
          <p:txBody>
            <a:bodyPr wrap="none" rtlCol="0">
              <a:spAutoFit/>
            </a:bodyPr>
            <a:lstStyle/>
            <a:p>
              <a:r>
                <a:rPr lang="it-IT" sz="1350" b="1" dirty="0" err="1"/>
                <a:t>Column-oriented</a:t>
              </a:r>
              <a:endParaRPr lang="it-IT" sz="1350" b="1" dirty="0"/>
            </a:p>
          </p:txBody>
        </p:sp>
        <p:sp>
          <p:nvSpPr>
            <p:cNvPr id="31" name="CasellaDiTesto 30">
              <a:extLst>
                <a:ext uri="{FF2B5EF4-FFF2-40B4-BE49-F238E27FC236}">
                  <a16:creationId xmlns:a16="http://schemas.microsoft.com/office/drawing/2014/main" id="{CE47AD47-A407-4805-911D-AAF4AE1F3187}"/>
                </a:ext>
              </a:extLst>
            </p:cNvPr>
            <p:cNvSpPr txBox="1"/>
            <p:nvPr/>
          </p:nvSpPr>
          <p:spPr>
            <a:xfrm>
              <a:off x="5053125" y="3225091"/>
              <a:ext cx="870155" cy="369332"/>
            </a:xfrm>
            <a:prstGeom prst="rect">
              <a:avLst/>
            </a:prstGeom>
            <a:solidFill>
              <a:srgbClr val="6ED7FC"/>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2</a:t>
              </a:r>
            </a:p>
          </p:txBody>
        </p:sp>
        <p:sp>
          <p:nvSpPr>
            <p:cNvPr id="32" name="CasellaDiTesto 31">
              <a:extLst>
                <a:ext uri="{FF2B5EF4-FFF2-40B4-BE49-F238E27FC236}">
                  <a16:creationId xmlns:a16="http://schemas.microsoft.com/office/drawing/2014/main" id="{1EE302F5-3FE6-47E0-B30B-72E1CFE714F4}"/>
                </a:ext>
              </a:extLst>
            </p:cNvPr>
            <p:cNvSpPr txBox="1"/>
            <p:nvPr/>
          </p:nvSpPr>
          <p:spPr>
            <a:xfrm>
              <a:off x="4182970" y="3225091"/>
              <a:ext cx="870155" cy="369332"/>
            </a:xfrm>
            <a:prstGeom prst="rect">
              <a:avLst/>
            </a:prstGeom>
            <a:solidFill>
              <a:srgbClr val="DEFF93"/>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1</a:t>
              </a:r>
            </a:p>
          </p:txBody>
        </p:sp>
      </p:grpSp>
    </p:spTree>
    <p:extLst>
      <p:ext uri="{BB962C8B-B14F-4D97-AF65-F5344CB8AC3E}">
        <p14:creationId xmlns:p14="http://schemas.microsoft.com/office/powerpoint/2010/main" val="361674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modello</a:t>
            </a:r>
          </a:p>
        </p:txBody>
      </p:sp>
      <p:sp>
        <p:nvSpPr>
          <p:cNvPr id="3" name="Segnaposto contenuto 2"/>
          <p:cNvSpPr>
            <a:spLocks noGrp="1"/>
          </p:cNvSpPr>
          <p:nvPr>
            <p:ph idx="1"/>
          </p:nvPr>
        </p:nvSpPr>
        <p:spPr/>
        <p:txBody>
          <a:bodyPr/>
          <a:lstStyle/>
          <a:p>
            <a:r>
              <a:rPr lang="it-IT" dirty="0"/>
              <a:t>Un DB contiene uno o più </a:t>
            </a:r>
            <a:r>
              <a:rPr lang="it-IT" dirty="0">
                <a:solidFill>
                  <a:srgbClr val="0070C0"/>
                </a:solidFill>
              </a:rPr>
              <a:t>grafi</a:t>
            </a:r>
            <a:endParaRPr lang="it-IT" dirty="0"/>
          </a:p>
          <a:p>
            <a:r>
              <a:rPr lang="it-IT" dirty="0"/>
              <a:t>Ogni grafo è composto da </a:t>
            </a:r>
            <a:r>
              <a:rPr lang="it-IT" dirty="0">
                <a:solidFill>
                  <a:srgbClr val="FF0000"/>
                </a:solidFill>
              </a:rPr>
              <a:t>nodi </a:t>
            </a:r>
            <a:r>
              <a:rPr lang="it-IT" dirty="0"/>
              <a:t>e </a:t>
            </a:r>
            <a:r>
              <a:rPr lang="it-IT" dirty="0">
                <a:solidFill>
                  <a:srgbClr val="FF0000"/>
                </a:solidFill>
              </a:rPr>
              <a:t>relazioni</a:t>
            </a:r>
          </a:p>
          <a:p>
            <a:pPr lvl="1"/>
            <a:r>
              <a:rPr lang="it-IT" dirty="0"/>
              <a:t>Nodi: rappresentano solitamente entità reali</a:t>
            </a:r>
          </a:p>
          <a:p>
            <a:pPr lvl="2"/>
            <a:r>
              <a:rPr lang="it-IT" dirty="0"/>
              <a:t>E.g.: persone, organizzazioni, pagine web, workstation, cellule, libri, ecc.</a:t>
            </a:r>
          </a:p>
          <a:p>
            <a:pPr lvl="1"/>
            <a:r>
              <a:rPr lang="it-IT" dirty="0"/>
              <a:t>Relazioni: rappresentano connessioni direzionate tra i nodi</a:t>
            </a:r>
          </a:p>
          <a:p>
            <a:pPr lvl="2"/>
            <a:r>
              <a:rPr lang="it-IT" dirty="0"/>
              <a:t>E.g.: amicizie, relazioni di lavoro, collegamenti ipertestuali, collegamenti ethernet, diritti d’autore, ecc.</a:t>
            </a:r>
          </a:p>
          <a:p>
            <a:pPr lvl="1"/>
            <a:r>
              <a:rPr lang="it-IT" dirty="0"/>
              <a:t>Nodi e relazioni sono descritti da </a:t>
            </a:r>
            <a:r>
              <a:rPr lang="it-IT" dirty="0">
                <a:solidFill>
                  <a:srgbClr val="FF0000"/>
                </a:solidFill>
              </a:rPr>
              <a:t>proprietà</a:t>
            </a:r>
          </a:p>
          <a:p>
            <a:r>
              <a:rPr lang="it-IT" dirty="0">
                <a:solidFill>
                  <a:srgbClr val="0070C0"/>
                </a:solidFill>
              </a:rPr>
              <a:t>Livello di atomicità</a:t>
            </a:r>
            <a:r>
              <a:rPr lang="it-IT" dirty="0"/>
              <a:t>: la transazione</a:t>
            </a:r>
          </a:p>
          <a:p>
            <a:r>
              <a:rPr lang="it-IT" dirty="0"/>
              <a:t>Specializzazioni più conosciute:</a:t>
            </a:r>
          </a:p>
          <a:p>
            <a:pPr lvl="1"/>
            <a:r>
              <a:rPr lang="it-IT" dirty="0"/>
              <a:t>Modello reticolare</a:t>
            </a:r>
          </a:p>
          <a:p>
            <a:pPr lvl="2"/>
            <a:r>
              <a:rPr lang="it-IT" dirty="0"/>
              <a:t>Principalmente relazioni di tipo </a:t>
            </a:r>
            <a:r>
              <a:rPr lang="it-IT" dirty="0" err="1"/>
              <a:t>parent-child</a:t>
            </a:r>
            <a:r>
              <a:rPr lang="it-IT" dirty="0"/>
              <a:t> o </a:t>
            </a:r>
            <a:r>
              <a:rPr lang="it-IT" dirty="0" err="1"/>
              <a:t>owner-member</a:t>
            </a:r>
            <a:endParaRPr lang="it-IT" dirty="0"/>
          </a:p>
          <a:p>
            <a:pPr lvl="1"/>
            <a:r>
              <a:rPr lang="it-IT" dirty="0" err="1"/>
              <a:t>Triplestore</a:t>
            </a:r>
            <a:endParaRPr lang="it-IT" dirty="0"/>
          </a:p>
          <a:p>
            <a:pPr lvl="2"/>
            <a:r>
              <a:rPr lang="it-IT" dirty="0"/>
              <a:t>Relazioni soggetto-predicato-oggetto (e.g., RDF)</a:t>
            </a:r>
          </a:p>
        </p:txBody>
      </p:sp>
      <p:pic>
        <p:nvPicPr>
          <p:cNvPr id="5" name="Immagine 4"/>
          <p:cNvPicPr>
            <a:picLocks noChangeAspect="1"/>
          </p:cNvPicPr>
          <p:nvPr/>
        </p:nvPicPr>
        <p:blipFill rotWithShape="1">
          <a:blip r:embed="rId3"/>
          <a:srcRect t="6730"/>
          <a:stretch/>
        </p:blipFill>
        <p:spPr>
          <a:xfrm>
            <a:off x="7942505" y="4133584"/>
            <a:ext cx="3775364" cy="1359876"/>
          </a:xfrm>
          <a:prstGeom prst="rect">
            <a:avLst/>
          </a:prstGeom>
        </p:spPr>
      </p:pic>
    </p:spTree>
    <p:extLst>
      <p:ext uri="{BB962C8B-B14F-4D97-AF65-F5344CB8AC3E}">
        <p14:creationId xmlns:p14="http://schemas.microsoft.com/office/powerpoint/2010/main" val="371019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0975-2E00-4234-ABD2-0A8FF193D441}"/>
              </a:ext>
            </a:extLst>
          </p:cNvPr>
          <p:cNvSpPr>
            <a:spLocks noGrp="1"/>
          </p:cNvSpPr>
          <p:nvPr>
            <p:ph type="title"/>
          </p:nvPr>
        </p:nvSpPr>
        <p:spPr/>
        <p:txBody>
          <a:bodyPr/>
          <a:lstStyle/>
          <a:p>
            <a:r>
              <a:rPr lang="it-IT" dirty="0" err="1">
                <a:latin typeface="Consolas" panose="020B0609020204030204" pitchFamily="49" charset="0"/>
              </a:rPr>
              <a:t>whoami</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95130149-E645-45F9-9DA0-3DFE1B77B9EE}"/>
              </a:ext>
            </a:extLst>
          </p:cNvPr>
          <p:cNvSpPr>
            <a:spLocks noGrp="1"/>
          </p:cNvSpPr>
          <p:nvPr>
            <p:ph sz="half" idx="1"/>
          </p:nvPr>
        </p:nvSpPr>
        <p:spPr/>
        <p:txBody>
          <a:bodyPr/>
          <a:lstStyle/>
          <a:p>
            <a:r>
              <a:rPr lang="en-US" dirty="0"/>
              <a:t>Matteo Francia, Ph.D.</a:t>
            </a:r>
          </a:p>
          <a:p>
            <a:pPr lvl="1"/>
            <a:r>
              <a:rPr lang="en-US" dirty="0"/>
              <a:t>Email: </a:t>
            </a:r>
            <a:r>
              <a:rPr lang="en-US" dirty="0">
                <a:hlinkClick r:id="rId2"/>
              </a:rPr>
              <a:t>m.francia@unibo.it</a:t>
            </a:r>
            <a:endParaRPr lang="en-US" dirty="0"/>
          </a:p>
          <a:p>
            <a:pPr lvl="1"/>
            <a:r>
              <a:rPr lang="en-US" dirty="0"/>
              <a:t>Research fellow @ </a:t>
            </a:r>
            <a:r>
              <a:rPr lang="en-US" dirty="0" err="1"/>
              <a:t>UniBO</a:t>
            </a:r>
            <a:endParaRPr lang="en-US" dirty="0"/>
          </a:p>
          <a:p>
            <a:r>
              <a:rPr lang="en-US" dirty="0"/>
              <a:t>Research topics</a:t>
            </a:r>
          </a:p>
          <a:p>
            <a:pPr lvl="1"/>
            <a:r>
              <a:rPr lang="en-US" dirty="0"/>
              <a:t>Big data / database </a:t>
            </a:r>
          </a:p>
          <a:p>
            <a:pPr lvl="1"/>
            <a:r>
              <a:rPr lang="en-US" dirty="0"/>
              <a:t>Geo-spatial analytics</a:t>
            </a:r>
          </a:p>
        </p:txBody>
      </p:sp>
      <p:pic>
        <p:nvPicPr>
          <p:cNvPr id="9" name="Segnaposto contenuto 8">
            <a:extLst>
              <a:ext uri="{FF2B5EF4-FFF2-40B4-BE49-F238E27FC236}">
                <a16:creationId xmlns:a16="http://schemas.microsoft.com/office/drawing/2014/main" id="{9CAB24A9-6B5A-4295-9949-C0FA38A23F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71318"/>
            <a:ext cx="5181600" cy="3059951"/>
          </a:xfrm>
        </p:spPr>
      </p:pic>
      <p:sp>
        <p:nvSpPr>
          <p:cNvPr id="7" name="Segnaposto contenuto 6">
            <a:extLst>
              <a:ext uri="{FF2B5EF4-FFF2-40B4-BE49-F238E27FC236}">
                <a16:creationId xmlns:a16="http://schemas.microsoft.com/office/drawing/2014/main" id="{4B04FDFC-1935-4E56-B7AA-4D1B94378537}"/>
              </a:ext>
            </a:extLst>
          </p:cNvPr>
          <p:cNvSpPr>
            <a:spLocks noGrp="1"/>
          </p:cNvSpPr>
          <p:nvPr>
            <p:ph idx="13"/>
          </p:nvPr>
        </p:nvSpPr>
        <p:spPr/>
        <p:txBody>
          <a:bodyPr/>
          <a:lstStyle/>
          <a:p>
            <a:r>
              <a:rPr lang="en-US" dirty="0">
                <a:hlinkClick r:id="rId4"/>
              </a:rPr>
              <a:t>https://big.csr.unibo.it/</a:t>
            </a:r>
            <a:r>
              <a:rPr lang="en-US" dirty="0"/>
              <a:t> </a:t>
            </a:r>
          </a:p>
        </p:txBody>
      </p:sp>
    </p:spTree>
    <p:extLst>
      <p:ext uri="{BB962C8B-B14F-4D97-AF65-F5344CB8AC3E}">
        <p14:creationId xmlns:p14="http://schemas.microsoft.com/office/powerpoint/2010/main" val="374780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interrogazione</a:t>
            </a:r>
          </a:p>
        </p:txBody>
      </p:sp>
      <p:sp>
        <p:nvSpPr>
          <p:cNvPr id="3" name="Segnaposto contenuto 2"/>
          <p:cNvSpPr>
            <a:spLocks noGrp="1"/>
          </p:cNvSpPr>
          <p:nvPr>
            <p:ph idx="1"/>
          </p:nvPr>
        </p:nvSpPr>
        <p:spPr/>
        <p:txBody>
          <a:bodyPr/>
          <a:lstStyle/>
          <a:p>
            <a:r>
              <a:rPr lang="it-IT" dirty="0"/>
              <a:t>I database a grafo modellano situazioni completamente diverse</a:t>
            </a:r>
          </a:p>
          <a:p>
            <a:r>
              <a:rPr lang="it-IT" dirty="0"/>
              <a:t>Di conseguenza, anche linguaggi e modalità di interrogazione cambiano</a:t>
            </a:r>
          </a:p>
          <a:p>
            <a:pPr lvl="1"/>
            <a:r>
              <a:rPr lang="it-IT" dirty="0"/>
              <a:t>Supporto alle transazioni</a:t>
            </a:r>
          </a:p>
          <a:p>
            <a:pPr lvl="1"/>
            <a:r>
              <a:rPr lang="it-IT" dirty="0"/>
              <a:t>Supporto a indici, selezioni e proiezioni</a:t>
            </a:r>
          </a:p>
          <a:p>
            <a:pPr lvl="1"/>
            <a:r>
              <a:rPr lang="it-IT" dirty="0"/>
              <a:t>Linguaggio di interrogazione basato su pattern</a:t>
            </a:r>
          </a:p>
          <a:p>
            <a:pPr lvl="1"/>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86350660"/>
              </p:ext>
            </p:extLst>
          </p:nvPr>
        </p:nvGraphicFramePr>
        <p:xfrm>
          <a:off x="563417" y="4785360"/>
          <a:ext cx="10790383" cy="1630680"/>
        </p:xfrm>
        <a:graphic>
          <a:graphicData uri="http://schemas.openxmlformats.org/drawingml/2006/table">
            <a:tbl>
              <a:tblPr firstRow="1" bandRow="1">
                <a:tableStyleId>{5C22544A-7EE6-4342-B048-85BDC9FD1C3A}</a:tableStyleId>
              </a:tblPr>
              <a:tblGrid>
                <a:gridCol w="2851728">
                  <a:extLst>
                    <a:ext uri="{9D8B030D-6E8A-4147-A177-3AD203B41FA5}">
                      <a16:colId xmlns:a16="http://schemas.microsoft.com/office/drawing/2014/main" val="1493352140"/>
                    </a:ext>
                  </a:extLst>
                </a:gridCol>
                <a:gridCol w="7938655">
                  <a:extLst>
                    <a:ext uri="{9D8B030D-6E8A-4147-A177-3AD203B41FA5}">
                      <a16:colId xmlns:a16="http://schemas.microsoft.com/office/drawing/2014/main" val="490723250"/>
                    </a:ext>
                  </a:extLst>
                </a:gridCol>
              </a:tblGrid>
              <a:tr h="370840">
                <a:tc>
                  <a:txBody>
                    <a:bodyPr/>
                    <a:lstStyle/>
                    <a:p>
                      <a:r>
                        <a:rPr lang="it-IT" sz="1400" dirty="0"/>
                        <a:t>Query</a:t>
                      </a:r>
                    </a:p>
                  </a:txBody>
                  <a:tcPr/>
                </a:tc>
                <a:tc>
                  <a:txBody>
                    <a:bodyPr/>
                    <a:lstStyle/>
                    <a:p>
                      <a:r>
                        <a:rPr lang="it-IT" sz="1400" dirty="0"/>
                        <a:t>Pattern</a:t>
                      </a:r>
                    </a:p>
                  </a:txBody>
                  <a:tcPr/>
                </a:tc>
                <a:extLst>
                  <a:ext uri="{0D108BD9-81ED-4DB2-BD59-A6C34878D82A}">
                    <a16:rowId xmlns:a16="http://schemas.microsoft.com/office/drawing/2014/main" val="13015487"/>
                  </a:ext>
                </a:extLst>
              </a:tr>
              <a:tr h="370840">
                <a:tc>
                  <a:txBody>
                    <a:bodyPr/>
                    <a:lstStyle/>
                    <a:p>
                      <a:r>
                        <a:rPr lang="it-IT" sz="1400" dirty="0"/>
                        <a:t>Trova amici di amici</a:t>
                      </a:r>
                    </a:p>
                  </a:txBody>
                  <a:tcPr/>
                </a:tc>
                <a:tc>
                  <a:txBody>
                    <a:bodyPr/>
                    <a:lstStyle/>
                    <a:p>
                      <a:r>
                        <a:rPr lang="en-US" sz="1400" dirty="0">
                          <a:latin typeface="+mj-lt"/>
                        </a:rPr>
                        <a:t>(user)-[:KNOWS]-(friend)-[:KNOWS]-(</a:t>
                      </a:r>
                      <a:r>
                        <a:rPr lang="en-US" sz="1400" dirty="0" err="1">
                          <a:latin typeface="+mj-lt"/>
                        </a:rPr>
                        <a:t>foaf</a:t>
                      </a:r>
                      <a:r>
                        <a:rPr lang="en-US" sz="1400" dirty="0">
                          <a:latin typeface="+mj-lt"/>
                        </a:rPr>
                        <a:t>)</a:t>
                      </a:r>
                      <a:endParaRPr lang="it-IT" sz="1400" dirty="0">
                        <a:latin typeface="+mj-lt"/>
                      </a:endParaRPr>
                    </a:p>
                  </a:txBody>
                  <a:tcPr/>
                </a:tc>
                <a:extLst>
                  <a:ext uri="{0D108BD9-81ED-4DB2-BD59-A6C34878D82A}">
                    <a16:rowId xmlns:a16="http://schemas.microsoft.com/office/drawing/2014/main" val="480385127"/>
                  </a:ext>
                </a:extLst>
              </a:tr>
              <a:tr h="370840">
                <a:tc>
                  <a:txBody>
                    <a:bodyPr/>
                    <a:lstStyle/>
                    <a:p>
                      <a:r>
                        <a:rPr lang="it-IT" sz="1400" dirty="0"/>
                        <a:t>Trova il percorso più breve tra</a:t>
                      </a:r>
                      <a:r>
                        <a:rPr lang="it-IT" sz="1400" baseline="0" dirty="0"/>
                        <a:t> A e B</a:t>
                      </a:r>
                      <a:endParaRPr lang="it-IT" sz="1400" dirty="0"/>
                    </a:p>
                  </a:txBody>
                  <a:tcPr/>
                </a:tc>
                <a:tc>
                  <a:txBody>
                    <a:bodyPr/>
                    <a:lstStyle/>
                    <a:p>
                      <a:r>
                        <a:rPr lang="en-US" sz="1400" dirty="0" err="1">
                          <a:latin typeface="+mj-lt"/>
                        </a:rPr>
                        <a:t>shortestPath</a:t>
                      </a:r>
                      <a:r>
                        <a:rPr lang="en-US" sz="1400" dirty="0">
                          <a:latin typeface="+mj-lt"/>
                        </a:rPr>
                        <a:t>( (</a:t>
                      </a:r>
                      <a:r>
                        <a:rPr lang="en-US" sz="1400" dirty="0" err="1">
                          <a:latin typeface="+mj-lt"/>
                        </a:rPr>
                        <a:t>userA</a:t>
                      </a:r>
                      <a:r>
                        <a:rPr lang="en-US" sz="1400" dirty="0">
                          <a:latin typeface="+mj-lt"/>
                        </a:rPr>
                        <a:t>)-[:KNOWS*..5]-(</a:t>
                      </a:r>
                      <a:r>
                        <a:rPr lang="en-US" sz="1400" dirty="0" err="1">
                          <a:latin typeface="+mj-lt"/>
                        </a:rPr>
                        <a:t>userB</a:t>
                      </a:r>
                      <a:r>
                        <a:rPr lang="en-US" sz="1400" dirty="0">
                          <a:latin typeface="+mj-lt"/>
                        </a:rPr>
                        <a:t>) )</a:t>
                      </a:r>
                      <a:endParaRPr lang="it-IT" sz="1400" dirty="0">
                        <a:latin typeface="+mj-lt"/>
                      </a:endParaRPr>
                    </a:p>
                  </a:txBody>
                  <a:tcPr/>
                </a:tc>
                <a:extLst>
                  <a:ext uri="{0D108BD9-81ED-4DB2-BD59-A6C34878D82A}">
                    <a16:rowId xmlns:a16="http://schemas.microsoft.com/office/drawing/2014/main" val="3429160243"/>
                  </a:ext>
                </a:extLst>
              </a:tr>
              <a:tr h="370840">
                <a:tc>
                  <a:txBody>
                    <a:bodyPr/>
                    <a:lstStyle/>
                    <a:p>
                      <a:r>
                        <a:rPr lang="it-IT" sz="1400" dirty="0"/>
                        <a:t>Cosa</a:t>
                      </a:r>
                      <a:r>
                        <a:rPr lang="it-IT" sz="1400" baseline="0" dirty="0"/>
                        <a:t> ha comprato chi ha comprato i miei stessi prodotti?</a:t>
                      </a:r>
                      <a:endParaRPr lang="it-IT" sz="1400" dirty="0"/>
                    </a:p>
                  </a:txBody>
                  <a:tcPr/>
                </a:tc>
                <a:tc>
                  <a:txBody>
                    <a:bodyPr/>
                    <a:lstStyle/>
                    <a:p>
                      <a:r>
                        <a:rPr lang="en-US" sz="1400" dirty="0">
                          <a:latin typeface="+mj-lt"/>
                        </a:rPr>
                        <a:t>(user)-[:PURCHASED]-&gt;(product)&lt;-[:PURCHASED]-()-[:PURCHASED]-&gt;(</a:t>
                      </a:r>
                      <a:r>
                        <a:rPr lang="en-US" sz="1400" dirty="0" err="1">
                          <a:latin typeface="+mj-lt"/>
                        </a:rPr>
                        <a:t>otherProduct</a:t>
                      </a:r>
                      <a:r>
                        <a:rPr lang="en-US" sz="1400" dirty="0">
                          <a:latin typeface="+mj-lt"/>
                        </a:rPr>
                        <a:t>)</a:t>
                      </a:r>
                      <a:endParaRPr lang="it-IT" sz="1400" dirty="0">
                        <a:latin typeface="+mj-lt"/>
                      </a:endParaRPr>
                    </a:p>
                  </a:txBody>
                  <a:tcPr/>
                </a:tc>
                <a:extLst>
                  <a:ext uri="{0D108BD9-81ED-4DB2-BD59-A6C34878D82A}">
                    <a16:rowId xmlns:a16="http://schemas.microsoft.com/office/drawing/2014/main" val="935428446"/>
                  </a:ext>
                </a:extLst>
              </a:tr>
            </a:tbl>
          </a:graphicData>
        </a:graphic>
      </p:graphicFrame>
    </p:spTree>
    <p:extLst>
      <p:ext uri="{BB962C8B-B14F-4D97-AF65-F5344CB8AC3E}">
        <p14:creationId xmlns:p14="http://schemas.microsoft.com/office/powerpoint/2010/main" val="229087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vs Aggregate-</a:t>
            </a:r>
            <a:r>
              <a:rPr lang="it-IT" dirty="0" err="1"/>
              <a:t>oriented</a:t>
            </a:r>
            <a:endParaRPr lang="it-IT" dirty="0"/>
          </a:p>
        </p:txBody>
      </p:sp>
      <p:sp>
        <p:nvSpPr>
          <p:cNvPr id="3" name="Segnaposto contenuto 2"/>
          <p:cNvSpPr>
            <a:spLocks noGrp="1"/>
          </p:cNvSpPr>
          <p:nvPr>
            <p:ph idx="1"/>
          </p:nvPr>
        </p:nvSpPr>
        <p:spPr/>
        <p:txBody>
          <a:bodyPr/>
          <a:lstStyle/>
          <a:p>
            <a:r>
              <a:rPr lang="it-IT" dirty="0"/>
              <a:t>I modelli a grafo sono intrinsecamente diversi rispetto agli altri</a:t>
            </a:r>
          </a:p>
          <a:p>
            <a:pPr lvl="1"/>
            <a:r>
              <a:rPr lang="it-IT" dirty="0"/>
              <a:t>Focus sulle relazioni tra entità piuttosto che sulle entità stesse</a:t>
            </a:r>
          </a:p>
          <a:p>
            <a:pPr lvl="1"/>
            <a:r>
              <a:rPr lang="it-IT" dirty="0"/>
              <a:t>Scalabilità ridotta</a:t>
            </a:r>
          </a:p>
          <a:p>
            <a:pPr lvl="1"/>
            <a:r>
              <a:rPr lang="it-IT" dirty="0">
                <a:solidFill>
                  <a:schemeClr val="accent2"/>
                </a:solidFill>
              </a:rPr>
              <a:t>Modellazione data-</a:t>
            </a:r>
            <a:r>
              <a:rPr lang="it-IT" dirty="0" err="1">
                <a:solidFill>
                  <a:schemeClr val="accent2"/>
                </a:solidFill>
              </a:rPr>
              <a:t>driven</a:t>
            </a:r>
            <a:endParaRPr lang="it-IT" dirty="0">
              <a:solidFill>
                <a:schemeClr val="accent2"/>
              </a:solidFill>
            </a:endParaRPr>
          </a:p>
          <a:p>
            <a:r>
              <a:rPr lang="it-IT" dirty="0"/>
              <a:t>Gli altri modelli (</a:t>
            </a:r>
            <a:r>
              <a:rPr lang="it-IT" dirty="0" err="1"/>
              <a:t>key-value</a:t>
            </a:r>
            <a:r>
              <a:rPr lang="it-IT" dirty="0"/>
              <a:t>, </a:t>
            </a:r>
            <a:r>
              <a:rPr lang="it-IT" dirty="0" err="1"/>
              <a:t>document</a:t>
            </a:r>
            <a:r>
              <a:rPr lang="it-IT" dirty="0"/>
              <a:t> e </a:t>
            </a:r>
            <a:r>
              <a:rPr lang="it-IT" dirty="0" err="1"/>
              <a:t>column</a:t>
            </a:r>
            <a:r>
              <a:rPr lang="it-IT" dirty="0"/>
              <a:t>-family) sono definiti anche </a:t>
            </a:r>
            <a:r>
              <a:rPr lang="it-IT" dirty="0">
                <a:solidFill>
                  <a:srgbClr val="FF0000"/>
                </a:solidFill>
              </a:rPr>
              <a:t>aggregate-</a:t>
            </a:r>
            <a:r>
              <a:rPr lang="it-IT" dirty="0" err="1">
                <a:solidFill>
                  <a:srgbClr val="FF0000"/>
                </a:solidFill>
              </a:rPr>
              <a:t>oriented</a:t>
            </a:r>
            <a:endParaRPr lang="it-IT" dirty="0">
              <a:solidFill>
                <a:srgbClr val="FF0000"/>
              </a:solidFill>
            </a:endParaRPr>
          </a:p>
          <a:p>
            <a:pPr lvl="1"/>
            <a:r>
              <a:rPr lang="it-IT" dirty="0"/>
              <a:t>L’aggregato è il blocco atomico del modello</a:t>
            </a:r>
          </a:p>
          <a:p>
            <a:pPr lvl="1"/>
            <a:r>
              <a:rPr lang="it-IT" dirty="0"/>
              <a:t>Più incapsulamento, meno join</a:t>
            </a:r>
          </a:p>
          <a:p>
            <a:pPr lvl="1"/>
            <a:r>
              <a:rPr lang="it-IT" dirty="0"/>
              <a:t>Elevata scalabilità</a:t>
            </a:r>
          </a:p>
          <a:p>
            <a:pPr lvl="1"/>
            <a:r>
              <a:rPr lang="it-IT" dirty="0">
                <a:solidFill>
                  <a:schemeClr val="accent2"/>
                </a:solidFill>
              </a:rPr>
              <a:t>Modellazione </a:t>
            </a:r>
            <a:r>
              <a:rPr lang="it-IT" dirty="0" err="1">
                <a:solidFill>
                  <a:schemeClr val="accent2"/>
                </a:solidFill>
              </a:rPr>
              <a:t>query-driven</a:t>
            </a:r>
            <a:endParaRPr lang="it-IT" dirty="0">
              <a:solidFill>
                <a:schemeClr val="accent2"/>
              </a:solidFill>
            </a:endParaRPr>
          </a:p>
          <a:p>
            <a:endParaRPr lang="it-IT" dirty="0"/>
          </a:p>
        </p:txBody>
      </p:sp>
    </p:spTree>
    <p:extLst>
      <p:ext uri="{BB962C8B-B14F-4D97-AF65-F5344CB8AC3E}">
        <p14:creationId xmlns:p14="http://schemas.microsoft.com/office/powerpoint/2010/main" val="45643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un esempio</a:t>
            </a:r>
          </a:p>
        </p:txBody>
      </p:sp>
      <p:pic>
        <p:nvPicPr>
          <p:cNvPr id="5" name="Immagine 4"/>
          <p:cNvPicPr>
            <a:picLocks noChangeAspect="1"/>
          </p:cNvPicPr>
          <p:nvPr/>
        </p:nvPicPr>
        <p:blipFill>
          <a:blip r:embed="rId2"/>
          <a:stretch>
            <a:fillRect/>
          </a:stretch>
        </p:blipFill>
        <p:spPr>
          <a:xfrm>
            <a:off x="3276601" y="1752600"/>
            <a:ext cx="5449291" cy="4191000"/>
          </a:xfrm>
          <a:prstGeom prst="rect">
            <a:avLst/>
          </a:prstGeom>
        </p:spPr>
      </p:pic>
      <p:sp>
        <p:nvSpPr>
          <p:cNvPr id="6"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Tipico caso d’uso: clienti, ordini, prodotti</a:t>
            </a:r>
          </a:p>
        </p:txBody>
      </p:sp>
    </p:spTree>
    <p:extLst>
      <p:ext uri="{BB962C8B-B14F-4D97-AF65-F5344CB8AC3E}">
        <p14:creationId xmlns:p14="http://schemas.microsoft.com/office/powerpoint/2010/main" val="309829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relazionale</a:t>
            </a:r>
          </a:p>
        </p:txBody>
      </p:sp>
      <p:pic>
        <p:nvPicPr>
          <p:cNvPr id="3" name="Immagine 2"/>
          <p:cNvPicPr>
            <a:picLocks noChangeAspect="1"/>
          </p:cNvPicPr>
          <p:nvPr/>
        </p:nvPicPr>
        <p:blipFill>
          <a:blip r:embed="rId2"/>
          <a:stretch>
            <a:fillRect/>
          </a:stretch>
        </p:blipFill>
        <p:spPr>
          <a:xfrm>
            <a:off x="3120788" y="1777854"/>
            <a:ext cx="6117530" cy="4165746"/>
          </a:xfrm>
          <a:prstGeom prst="rect">
            <a:avLst/>
          </a:prstGeom>
        </p:spPr>
      </p:pic>
      <p:sp>
        <p:nvSpPr>
          <p:cNvPr id="5"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Tree>
    <p:extLst>
      <p:ext uri="{BB962C8B-B14F-4D97-AF65-F5344CB8AC3E}">
        <p14:creationId xmlns:p14="http://schemas.microsoft.com/office/powerpoint/2010/main" val="3536525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grafo</a:t>
            </a:r>
            <a:endParaRPr lang="en-US" dirty="0"/>
          </a:p>
        </p:txBody>
      </p:sp>
      <p:sp>
        <p:nvSpPr>
          <p:cNvPr id="3" name="Segnaposto contenuto 2"/>
          <p:cNvSpPr>
            <a:spLocks noGrp="1"/>
          </p:cNvSpPr>
          <p:nvPr>
            <p:ph idx="1"/>
          </p:nvPr>
        </p:nvSpPr>
        <p:spPr>
          <a:xfrm>
            <a:off x="7058610" y="1301266"/>
            <a:ext cx="3647644" cy="424019"/>
          </a:xfrm>
        </p:spPr>
        <p:txBody>
          <a:bodyPr>
            <a:normAutofit/>
          </a:bodyPr>
          <a:lstStyle/>
          <a:p>
            <a:r>
              <a:rPr lang="it-IT" sz="1800" dirty="0"/>
              <a:t>- Gli ID sono gestiti implicitamente</a:t>
            </a:r>
            <a:endParaRPr lang="en-US" sz="1800" dirty="0"/>
          </a:p>
        </p:txBody>
      </p:sp>
      <p:sp>
        <p:nvSpPr>
          <p:cNvPr id="7" name="Segnaposto contenuto 2"/>
          <p:cNvSpPr txBox="1">
            <a:spLocks/>
          </p:cNvSpPr>
          <p:nvPr/>
        </p:nvSpPr>
        <p:spPr>
          <a:xfrm>
            <a:off x="5374436" y="2014988"/>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pic>
        <p:nvPicPr>
          <p:cNvPr id="10" name="Immagine 9"/>
          <p:cNvPicPr>
            <a:picLocks noChangeAspect="1"/>
          </p:cNvPicPr>
          <p:nvPr/>
        </p:nvPicPr>
        <p:blipFill>
          <a:blip r:embed="rId3"/>
          <a:stretch>
            <a:fillRect/>
          </a:stretch>
        </p:blipFill>
        <p:spPr>
          <a:xfrm>
            <a:off x="7058610" y="3162386"/>
            <a:ext cx="3484345" cy="2679778"/>
          </a:xfrm>
          <a:prstGeom prst="rect">
            <a:avLst/>
          </a:prstGeom>
          <a:ln>
            <a:noFill/>
          </a:ln>
        </p:spPr>
      </p:pic>
      <p:sp>
        <p:nvSpPr>
          <p:cNvPr id="5" name="Ovale 4"/>
          <p:cNvSpPr/>
          <p:nvPr/>
        </p:nvSpPr>
        <p:spPr>
          <a:xfrm>
            <a:off x="2563611" y="1775491"/>
            <a:ext cx="673768" cy="673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name:Martin</a:t>
            </a:r>
            <a:endParaRPr lang="en-US" sz="1200" dirty="0"/>
          </a:p>
        </p:txBody>
      </p:sp>
      <p:sp>
        <p:nvSpPr>
          <p:cNvPr id="12" name="Ovale 11"/>
          <p:cNvSpPr/>
          <p:nvPr/>
        </p:nvSpPr>
        <p:spPr>
          <a:xfrm>
            <a:off x="5220184" y="1833242"/>
            <a:ext cx="558266" cy="55826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p>
        </p:txBody>
      </p:sp>
      <p:sp>
        <p:nvSpPr>
          <p:cNvPr id="13" name="Ovale 12"/>
          <p:cNvSpPr/>
          <p:nvPr/>
        </p:nvSpPr>
        <p:spPr>
          <a:xfrm>
            <a:off x="3834149" y="3190407"/>
            <a:ext cx="943273" cy="914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477</a:t>
            </a:r>
          </a:p>
          <a:p>
            <a:pPr algn="ctr"/>
            <a:r>
              <a:rPr lang="it-IT" sz="1200" dirty="0" err="1"/>
              <a:t>txnId</a:t>
            </a:r>
            <a:r>
              <a:rPr lang="it-IT" sz="1200" dirty="0"/>
              <a:t>:….</a:t>
            </a:r>
            <a:endParaRPr lang="en-US" sz="1200" dirty="0"/>
          </a:p>
        </p:txBody>
      </p:sp>
      <p:sp>
        <p:nvSpPr>
          <p:cNvPr id="16" name="Ovale 15"/>
          <p:cNvSpPr/>
          <p:nvPr/>
        </p:nvSpPr>
        <p:spPr>
          <a:xfrm>
            <a:off x="6105707" y="4951829"/>
            <a:ext cx="635268" cy="6641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name:Fanta</a:t>
            </a:r>
            <a:endParaRPr lang="en-US" sz="1200" dirty="0"/>
          </a:p>
        </p:txBody>
      </p:sp>
      <p:sp>
        <p:nvSpPr>
          <p:cNvPr id="17" name="Ovale 16"/>
          <p:cNvSpPr/>
          <p:nvPr/>
        </p:nvSpPr>
        <p:spPr>
          <a:xfrm>
            <a:off x="5316438" y="4919746"/>
            <a:ext cx="664143" cy="725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name:Cola</a:t>
            </a:r>
            <a:endParaRPr lang="en-US" sz="1200" dirty="0"/>
          </a:p>
        </p:txBody>
      </p:sp>
      <p:sp>
        <p:nvSpPr>
          <p:cNvPr id="18" name="Ovale 17"/>
          <p:cNvSpPr/>
          <p:nvPr/>
        </p:nvSpPr>
        <p:spPr>
          <a:xfrm>
            <a:off x="3166795" y="4759316"/>
            <a:ext cx="1273741" cy="121278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a:solidFill>
                  <a:schemeClr val="bg1"/>
                </a:solidFill>
              </a:rPr>
              <a:t>street:9th</a:t>
            </a:r>
            <a:br>
              <a:rPr lang="it-IT" sz="1200" dirty="0">
                <a:solidFill>
                  <a:schemeClr val="bg1"/>
                </a:solidFill>
              </a:rPr>
            </a:br>
            <a:r>
              <a:rPr lang="it-IT" sz="1200" dirty="0" err="1">
                <a:solidFill>
                  <a:schemeClr val="bg1"/>
                </a:solidFill>
              </a:rPr>
              <a:t>city:NewYork</a:t>
            </a:r>
            <a:endParaRPr lang="it-IT" sz="1200" dirty="0">
              <a:solidFill>
                <a:schemeClr val="bg1"/>
              </a:solidFill>
            </a:endParaRPr>
          </a:p>
          <a:p>
            <a:pPr algn="ctr"/>
            <a:r>
              <a:rPr lang="it-IT" sz="1200" dirty="0" err="1">
                <a:solidFill>
                  <a:schemeClr val="bg1"/>
                </a:solidFill>
              </a:rPr>
              <a:t>state:NewYork</a:t>
            </a:r>
            <a:endParaRPr lang="it-IT" sz="1200" dirty="0">
              <a:solidFill>
                <a:schemeClr val="bg1"/>
              </a:solidFill>
            </a:endParaRPr>
          </a:p>
          <a:p>
            <a:pPr algn="ctr"/>
            <a:r>
              <a:rPr lang="it-IT" sz="1200" dirty="0">
                <a:solidFill>
                  <a:schemeClr val="bg1"/>
                </a:solidFill>
              </a:rPr>
              <a:t>code:10001</a:t>
            </a:r>
            <a:endParaRPr lang="en-US" sz="1200" dirty="0">
              <a:solidFill>
                <a:schemeClr val="bg1"/>
              </a:solidFill>
            </a:endParaRPr>
          </a:p>
        </p:txBody>
      </p:sp>
      <p:sp>
        <p:nvSpPr>
          <p:cNvPr id="19" name="Ovale 18"/>
          <p:cNvSpPr/>
          <p:nvPr/>
        </p:nvSpPr>
        <p:spPr>
          <a:xfrm>
            <a:off x="1986095" y="2930522"/>
            <a:ext cx="1116530" cy="9625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457</a:t>
            </a:r>
          </a:p>
          <a:p>
            <a:pPr algn="ctr"/>
            <a:r>
              <a:rPr lang="it-IT" sz="1200" dirty="0" err="1"/>
              <a:t>txnId</a:t>
            </a:r>
            <a:r>
              <a:rPr lang="it-IT" sz="1200" dirty="0"/>
              <a:t>:….</a:t>
            </a:r>
            <a:endParaRPr lang="en-US" sz="1200" dirty="0"/>
          </a:p>
        </p:txBody>
      </p:sp>
      <p:sp>
        <p:nvSpPr>
          <p:cNvPr id="20" name="Ovale 19"/>
          <p:cNvSpPr/>
          <p:nvPr/>
        </p:nvSpPr>
        <p:spPr>
          <a:xfrm>
            <a:off x="1706961" y="4736856"/>
            <a:ext cx="1248078" cy="125449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err="1">
                <a:solidFill>
                  <a:schemeClr val="bg1"/>
                </a:solidFill>
              </a:rPr>
              <a:t>street:Adam</a:t>
            </a:r>
            <a:br>
              <a:rPr lang="it-IT" sz="1200" dirty="0">
                <a:solidFill>
                  <a:schemeClr val="bg1"/>
                </a:solidFill>
              </a:rPr>
            </a:br>
            <a:r>
              <a:rPr lang="it-IT" sz="1200" dirty="0" err="1">
                <a:solidFill>
                  <a:schemeClr val="bg1"/>
                </a:solidFill>
              </a:rPr>
              <a:t>city:Chicago</a:t>
            </a:r>
            <a:endParaRPr lang="it-IT" sz="1200" dirty="0">
              <a:solidFill>
                <a:schemeClr val="bg1"/>
              </a:solidFill>
            </a:endParaRPr>
          </a:p>
          <a:p>
            <a:pPr algn="ctr"/>
            <a:r>
              <a:rPr lang="it-IT" sz="1200" dirty="0" err="1">
                <a:solidFill>
                  <a:schemeClr val="bg1"/>
                </a:solidFill>
              </a:rPr>
              <a:t>state:illinois</a:t>
            </a:r>
            <a:endParaRPr lang="it-IT" sz="1200" dirty="0">
              <a:solidFill>
                <a:schemeClr val="bg1"/>
              </a:solidFill>
            </a:endParaRPr>
          </a:p>
          <a:p>
            <a:pPr algn="ctr"/>
            <a:r>
              <a:rPr lang="it-IT" sz="1200" dirty="0">
                <a:solidFill>
                  <a:schemeClr val="bg1"/>
                </a:solidFill>
              </a:rPr>
              <a:t>code:60007</a:t>
            </a:r>
            <a:endParaRPr lang="en-US" sz="1200" dirty="0">
              <a:solidFill>
                <a:schemeClr val="bg1"/>
              </a:solidFill>
            </a:endParaRPr>
          </a:p>
        </p:txBody>
      </p:sp>
      <p:sp>
        <p:nvSpPr>
          <p:cNvPr id="6" name="Figura a mano libera 5"/>
          <p:cNvSpPr/>
          <p:nvPr/>
        </p:nvSpPr>
        <p:spPr>
          <a:xfrm>
            <a:off x="3112251" y="1679225"/>
            <a:ext cx="2136808" cy="250271"/>
          </a:xfrm>
          <a:custGeom>
            <a:avLst/>
            <a:gdLst>
              <a:gd name="connsiteX0" fmla="*/ 0 w 2136808"/>
              <a:gd name="connsiteY0" fmla="*/ 240646 h 250271"/>
              <a:gd name="connsiteX1" fmla="*/ 1106905 w 2136808"/>
              <a:gd name="connsiteY1" fmla="*/ 15 h 250271"/>
              <a:gd name="connsiteX2" fmla="*/ 2136808 w 2136808"/>
              <a:gd name="connsiteY2" fmla="*/ 250271 h 250271"/>
            </a:gdLst>
            <a:ahLst/>
            <a:cxnLst>
              <a:cxn ang="0">
                <a:pos x="connsiteX0" y="connsiteY0"/>
              </a:cxn>
              <a:cxn ang="0">
                <a:pos x="connsiteX1" y="connsiteY1"/>
              </a:cxn>
              <a:cxn ang="0">
                <a:pos x="connsiteX2" y="connsiteY2"/>
              </a:cxn>
            </a:cxnLst>
            <a:rect l="l" t="t" r="r" b="b"/>
            <a:pathLst>
              <a:path w="2136808" h="250271">
                <a:moveTo>
                  <a:pt x="0" y="240646"/>
                </a:moveTo>
                <a:cubicBezTo>
                  <a:pt x="375385" y="119528"/>
                  <a:pt x="750770" y="-1589"/>
                  <a:pt x="1106905" y="15"/>
                </a:cubicBezTo>
                <a:cubicBezTo>
                  <a:pt x="1463040" y="1619"/>
                  <a:pt x="1799924" y="125945"/>
                  <a:pt x="2136808" y="250271"/>
                </a:cubicBezTo>
              </a:path>
            </a:pathLst>
          </a:custGeom>
          <a:noFill/>
          <a:ln w="38100">
            <a:solidFill>
              <a:schemeClr val="accent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igura a mano libera 22"/>
          <p:cNvSpPr/>
          <p:nvPr/>
        </p:nvSpPr>
        <p:spPr>
          <a:xfrm rot="5590336">
            <a:off x="4564355" y="3412144"/>
            <a:ext cx="2556582" cy="543374"/>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Lst>
            <a:ahLst/>
            <a:cxnLst>
              <a:cxn ang="0">
                <a:pos x="connsiteX0" y="connsiteY0"/>
              </a:cxn>
              <a:cxn ang="0">
                <a:pos x="connsiteX1" y="connsiteY1"/>
              </a:cxn>
              <a:cxn ang="0">
                <a:pos x="connsiteX2" y="connsiteY2"/>
              </a:cxn>
            </a:cxnLst>
            <a:rect l="l" t="t" r="r" b="b"/>
            <a:pathLst>
              <a:path w="2223200" h="543374">
                <a:moveTo>
                  <a:pt x="0" y="543374"/>
                </a:moveTo>
                <a:cubicBezTo>
                  <a:pt x="375385" y="422256"/>
                  <a:pt x="822764" y="55550"/>
                  <a:pt x="1193297" y="8036"/>
                </a:cubicBezTo>
                <a:cubicBezTo>
                  <a:pt x="1563830" y="-39478"/>
                  <a:pt x="1886316" y="133966"/>
                  <a:pt x="2223200" y="258292"/>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igura a mano libera 23"/>
          <p:cNvSpPr/>
          <p:nvPr/>
        </p:nvSpPr>
        <p:spPr>
          <a:xfrm rot="5590336">
            <a:off x="4906286" y="3090994"/>
            <a:ext cx="2566817" cy="1088075"/>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 name="connsiteX0" fmla="*/ 0 w 2223200"/>
              <a:gd name="connsiteY0" fmla="*/ 359397 h 359397"/>
              <a:gd name="connsiteX1" fmla="*/ 1179341 w 2223200"/>
              <a:gd name="connsiteY1" fmla="*/ 56309 h 359397"/>
              <a:gd name="connsiteX2" fmla="*/ 2223200 w 2223200"/>
              <a:gd name="connsiteY2" fmla="*/ 74315 h 359397"/>
              <a:gd name="connsiteX0" fmla="*/ 0 w 2232100"/>
              <a:gd name="connsiteY0" fmla="*/ 1088075 h 1088075"/>
              <a:gd name="connsiteX1" fmla="*/ 1188241 w 2232100"/>
              <a:gd name="connsiteY1" fmla="*/ 99977 h 1088075"/>
              <a:gd name="connsiteX2" fmla="*/ 2232100 w 2232100"/>
              <a:gd name="connsiteY2" fmla="*/ 117983 h 1088075"/>
            </a:gdLst>
            <a:ahLst/>
            <a:cxnLst>
              <a:cxn ang="0">
                <a:pos x="connsiteX0" y="connsiteY0"/>
              </a:cxn>
              <a:cxn ang="0">
                <a:pos x="connsiteX1" y="connsiteY1"/>
              </a:cxn>
              <a:cxn ang="0">
                <a:pos x="connsiteX2" y="connsiteY2"/>
              </a:cxn>
            </a:cxnLst>
            <a:rect l="l" t="t" r="r" b="b"/>
            <a:pathLst>
              <a:path w="2232100" h="1088075">
                <a:moveTo>
                  <a:pt x="0" y="1088075"/>
                </a:moveTo>
                <a:cubicBezTo>
                  <a:pt x="375385" y="966957"/>
                  <a:pt x="816224" y="261659"/>
                  <a:pt x="1188241" y="99977"/>
                </a:cubicBezTo>
                <a:cubicBezTo>
                  <a:pt x="1560258" y="-61705"/>
                  <a:pt x="1895216" y="-6343"/>
                  <a:pt x="2232100" y="117983"/>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igura a mano libera 24"/>
          <p:cNvSpPr/>
          <p:nvPr/>
        </p:nvSpPr>
        <p:spPr>
          <a:xfrm rot="6246103">
            <a:off x="4517218" y="2565435"/>
            <a:ext cx="1077665" cy="601576"/>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FFFF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igura a mano libera 27"/>
          <p:cNvSpPr/>
          <p:nvPr/>
        </p:nvSpPr>
        <p:spPr>
          <a:xfrm>
            <a:off x="2030961" y="3816048"/>
            <a:ext cx="369020" cy="972151"/>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igura a mano libera 28"/>
          <p:cNvSpPr/>
          <p:nvPr/>
        </p:nvSpPr>
        <p:spPr>
          <a:xfrm rot="2819226">
            <a:off x="3686257" y="4002091"/>
            <a:ext cx="493046" cy="690411"/>
          </a:xfrm>
          <a:custGeom>
            <a:avLst/>
            <a:gdLst>
              <a:gd name="connsiteX0" fmla="*/ 0 w 702644"/>
              <a:gd name="connsiteY0" fmla="*/ 0 h 866274"/>
              <a:gd name="connsiteX1" fmla="*/ 163630 w 702644"/>
              <a:gd name="connsiteY1" fmla="*/ 433137 h 866274"/>
              <a:gd name="connsiteX2" fmla="*/ 702644 w 702644"/>
              <a:gd name="connsiteY2" fmla="*/ 866274 h 866274"/>
            </a:gdLst>
            <a:ahLst/>
            <a:cxnLst>
              <a:cxn ang="0">
                <a:pos x="connsiteX0" y="connsiteY0"/>
              </a:cxn>
              <a:cxn ang="0">
                <a:pos x="connsiteX1" y="connsiteY1"/>
              </a:cxn>
              <a:cxn ang="0">
                <a:pos x="connsiteX2" y="connsiteY2"/>
              </a:cxn>
            </a:cxnLst>
            <a:rect l="l" t="t" r="r" b="b"/>
            <a:pathLst>
              <a:path w="702644" h="866274">
                <a:moveTo>
                  <a:pt x="0" y="0"/>
                </a:moveTo>
                <a:cubicBezTo>
                  <a:pt x="23261" y="144379"/>
                  <a:pt x="46523" y="288758"/>
                  <a:pt x="163630" y="433137"/>
                </a:cubicBezTo>
                <a:cubicBezTo>
                  <a:pt x="280737" y="577516"/>
                  <a:pt x="491690" y="721895"/>
                  <a:pt x="702644" y="866274"/>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sellaDiTesto 29"/>
          <p:cNvSpPr txBox="1"/>
          <p:nvPr/>
        </p:nvSpPr>
        <p:spPr>
          <a:xfrm>
            <a:off x="6105709" y="3344410"/>
            <a:ext cx="915635" cy="307777"/>
          </a:xfrm>
          <a:prstGeom prst="rect">
            <a:avLst/>
          </a:prstGeom>
          <a:noFill/>
        </p:spPr>
        <p:txBody>
          <a:bodyPr wrap="none" rtlCol="0">
            <a:spAutoFit/>
          </a:bodyPr>
          <a:lstStyle/>
          <a:p>
            <a:r>
              <a:rPr lang="it-IT" sz="1400" dirty="0"/>
              <a:t>price:14,4</a:t>
            </a:r>
            <a:endParaRPr lang="en-US" sz="1400" dirty="0"/>
          </a:p>
        </p:txBody>
      </p:sp>
      <p:sp>
        <p:nvSpPr>
          <p:cNvPr id="31" name="CasellaDiTesto 30"/>
          <p:cNvSpPr txBox="1"/>
          <p:nvPr/>
        </p:nvSpPr>
        <p:spPr>
          <a:xfrm>
            <a:off x="5643696" y="3710171"/>
            <a:ext cx="915635" cy="307777"/>
          </a:xfrm>
          <a:prstGeom prst="rect">
            <a:avLst/>
          </a:prstGeom>
          <a:noFill/>
        </p:spPr>
        <p:txBody>
          <a:bodyPr wrap="none" rtlCol="0">
            <a:spAutoFit/>
          </a:bodyPr>
          <a:lstStyle/>
          <a:p>
            <a:r>
              <a:rPr lang="it-IT" sz="1400" dirty="0"/>
              <a:t>price:12,4</a:t>
            </a:r>
            <a:endParaRPr lang="en-US" sz="1400" dirty="0"/>
          </a:p>
        </p:txBody>
      </p:sp>
      <p:sp>
        <p:nvSpPr>
          <p:cNvPr id="4" name="Rettangolo 3"/>
          <p:cNvSpPr/>
          <p:nvPr/>
        </p:nvSpPr>
        <p:spPr>
          <a:xfrm>
            <a:off x="7068235" y="3113404"/>
            <a:ext cx="827773" cy="5967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tangolo 31"/>
          <p:cNvSpPr/>
          <p:nvPr/>
        </p:nvSpPr>
        <p:spPr>
          <a:xfrm>
            <a:off x="8980454" y="3228907"/>
            <a:ext cx="734728" cy="43955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p:cNvSpPr/>
          <p:nvPr/>
        </p:nvSpPr>
        <p:spPr>
          <a:xfrm>
            <a:off x="9421612" y="4969476"/>
            <a:ext cx="880710" cy="49249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ttangolo 33"/>
          <p:cNvSpPr/>
          <p:nvPr/>
        </p:nvSpPr>
        <p:spPr>
          <a:xfrm>
            <a:off x="8502398" y="4178599"/>
            <a:ext cx="866274"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ttangolo 34"/>
          <p:cNvSpPr/>
          <p:nvPr/>
        </p:nvSpPr>
        <p:spPr>
          <a:xfrm>
            <a:off x="7090695" y="5006372"/>
            <a:ext cx="805313" cy="83098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igura a mano libera 35"/>
          <p:cNvSpPr/>
          <p:nvPr/>
        </p:nvSpPr>
        <p:spPr>
          <a:xfrm>
            <a:off x="1649212" y="2120396"/>
            <a:ext cx="874294" cy="2946935"/>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igura a mano libera 36"/>
          <p:cNvSpPr/>
          <p:nvPr/>
        </p:nvSpPr>
        <p:spPr>
          <a:xfrm rot="3899027">
            <a:off x="2227021" y="3234687"/>
            <a:ext cx="2367227" cy="594831"/>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92D05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igura a mano libera 7"/>
          <p:cNvSpPr/>
          <p:nvPr/>
        </p:nvSpPr>
        <p:spPr>
          <a:xfrm>
            <a:off x="4402036" y="2401133"/>
            <a:ext cx="1277594" cy="2656573"/>
          </a:xfrm>
          <a:custGeom>
            <a:avLst/>
            <a:gdLst>
              <a:gd name="connsiteX0" fmla="*/ 1078030 w 1229468"/>
              <a:gd name="connsiteY0" fmla="*/ 0 h 2618072"/>
              <a:gd name="connsiteX1" fmla="*/ 1183908 w 1229468"/>
              <a:gd name="connsiteY1" fmla="*/ 1020278 h 2618072"/>
              <a:gd name="connsiteX2" fmla="*/ 423512 w 1229468"/>
              <a:gd name="connsiteY2" fmla="*/ 2252312 h 2618072"/>
              <a:gd name="connsiteX3" fmla="*/ 0 w 1229468"/>
              <a:gd name="connsiteY3" fmla="*/ 2618072 h 2618072"/>
            </a:gdLst>
            <a:ahLst/>
            <a:cxnLst>
              <a:cxn ang="0">
                <a:pos x="connsiteX0" y="connsiteY0"/>
              </a:cxn>
              <a:cxn ang="0">
                <a:pos x="connsiteX1" y="connsiteY1"/>
              </a:cxn>
              <a:cxn ang="0">
                <a:pos x="connsiteX2" y="connsiteY2"/>
              </a:cxn>
              <a:cxn ang="0">
                <a:pos x="connsiteX3" y="connsiteY3"/>
              </a:cxn>
            </a:cxnLst>
            <a:rect l="l" t="t" r="r" b="b"/>
            <a:pathLst>
              <a:path w="1229468" h="2618072">
                <a:moveTo>
                  <a:pt x="1078030" y="0"/>
                </a:moveTo>
                <a:cubicBezTo>
                  <a:pt x="1185512" y="322446"/>
                  <a:pt x="1292994" y="644893"/>
                  <a:pt x="1183908" y="1020278"/>
                </a:cubicBezTo>
                <a:cubicBezTo>
                  <a:pt x="1074822" y="1395663"/>
                  <a:pt x="620830" y="1986013"/>
                  <a:pt x="423512" y="2252312"/>
                </a:cubicBezTo>
                <a:cubicBezTo>
                  <a:pt x="226194" y="2518611"/>
                  <a:pt x="113097" y="2568341"/>
                  <a:pt x="0" y="2618072"/>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igura a mano libera 8"/>
          <p:cNvSpPr/>
          <p:nvPr/>
        </p:nvSpPr>
        <p:spPr>
          <a:xfrm>
            <a:off x="2977498" y="2131627"/>
            <a:ext cx="2233061" cy="952901"/>
          </a:xfrm>
          <a:custGeom>
            <a:avLst/>
            <a:gdLst>
              <a:gd name="connsiteX0" fmla="*/ 2233061 w 2233061"/>
              <a:gd name="connsiteY0" fmla="*/ 0 h 952901"/>
              <a:gd name="connsiteX1" fmla="*/ 866274 w 2233061"/>
              <a:gd name="connsiteY1" fmla="*/ 240631 h 952901"/>
              <a:gd name="connsiteX2" fmla="*/ 0 w 2233061"/>
              <a:gd name="connsiteY2" fmla="*/ 952901 h 952901"/>
            </a:gdLst>
            <a:ahLst/>
            <a:cxnLst>
              <a:cxn ang="0">
                <a:pos x="connsiteX0" y="connsiteY0"/>
              </a:cxn>
              <a:cxn ang="0">
                <a:pos x="connsiteX1" y="connsiteY1"/>
              </a:cxn>
              <a:cxn ang="0">
                <a:pos x="connsiteX2" y="connsiteY2"/>
              </a:cxn>
            </a:cxnLst>
            <a:rect l="l" t="t" r="r" b="b"/>
            <a:pathLst>
              <a:path w="2233061" h="952901">
                <a:moveTo>
                  <a:pt x="2233061" y="0"/>
                </a:moveTo>
                <a:cubicBezTo>
                  <a:pt x="1735756" y="40907"/>
                  <a:pt x="1238451" y="81814"/>
                  <a:pt x="866274" y="240631"/>
                </a:cubicBezTo>
                <a:cubicBezTo>
                  <a:pt x="494097" y="399448"/>
                  <a:pt x="247048" y="676174"/>
                  <a:pt x="0" y="952901"/>
                </a:cubicBezTo>
              </a:path>
            </a:pathLst>
          </a:custGeom>
          <a:noFill/>
          <a:ln w="381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igura a mano libera 10"/>
          <p:cNvSpPr/>
          <p:nvPr/>
        </p:nvSpPr>
        <p:spPr>
          <a:xfrm>
            <a:off x="2736867" y="2256754"/>
            <a:ext cx="2512193" cy="2560320"/>
          </a:xfrm>
          <a:custGeom>
            <a:avLst/>
            <a:gdLst>
              <a:gd name="connsiteX0" fmla="*/ 2512193 w 2512193"/>
              <a:gd name="connsiteY0" fmla="*/ 0 h 2560320"/>
              <a:gd name="connsiteX1" fmla="*/ 1155031 w 2512193"/>
              <a:gd name="connsiteY1" fmla="*/ 539015 h 2560320"/>
              <a:gd name="connsiteX2" fmla="*/ 0 w 2512193"/>
              <a:gd name="connsiteY2" fmla="*/ 2560320 h 2560320"/>
            </a:gdLst>
            <a:ahLst/>
            <a:cxnLst>
              <a:cxn ang="0">
                <a:pos x="connsiteX0" y="connsiteY0"/>
              </a:cxn>
              <a:cxn ang="0">
                <a:pos x="connsiteX1" y="connsiteY1"/>
              </a:cxn>
              <a:cxn ang="0">
                <a:pos x="connsiteX2" y="connsiteY2"/>
              </a:cxn>
            </a:cxnLst>
            <a:rect l="l" t="t" r="r" b="b"/>
            <a:pathLst>
              <a:path w="2512193" h="2560320">
                <a:moveTo>
                  <a:pt x="2512193" y="0"/>
                </a:moveTo>
                <a:cubicBezTo>
                  <a:pt x="2042961" y="56147"/>
                  <a:pt x="1573730" y="112295"/>
                  <a:pt x="1155031" y="539015"/>
                </a:cubicBezTo>
                <a:cubicBezTo>
                  <a:pt x="736332" y="965735"/>
                  <a:pt x="368166" y="1763027"/>
                  <a:pt x="0" y="2560320"/>
                </a:cubicBezTo>
              </a:path>
            </a:pathLst>
          </a:custGeom>
          <a:noFill/>
          <a:ln w="381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111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4" name="Figura a mano libera 3"/>
          <p:cNvSpPr/>
          <p:nvPr/>
        </p:nvSpPr>
        <p:spPr>
          <a:xfrm>
            <a:off x="2984310" y="1795418"/>
            <a:ext cx="5965035" cy="4206239"/>
          </a:xfrm>
          <a:custGeom>
            <a:avLst/>
            <a:gdLst>
              <a:gd name="connsiteX0" fmla="*/ 2297152 w 6266986"/>
              <a:gd name="connsiteY0" fmla="*/ 44605 h 4795024"/>
              <a:gd name="connsiteX1" fmla="*/ 2334322 w 6266986"/>
              <a:gd name="connsiteY1" fmla="*/ 1665249 h 4795024"/>
              <a:gd name="connsiteX2" fmla="*/ 0 w 6266986"/>
              <a:gd name="connsiteY2" fmla="*/ 1650380 h 4795024"/>
              <a:gd name="connsiteX3" fmla="*/ 29737 w 6266986"/>
              <a:gd name="connsiteY3" fmla="*/ 4795024 h 4795024"/>
              <a:gd name="connsiteX4" fmla="*/ 6266986 w 6266986"/>
              <a:gd name="connsiteY4" fmla="*/ 4780156 h 4795024"/>
              <a:gd name="connsiteX5" fmla="*/ 6110869 w 6266986"/>
              <a:gd name="connsiteY5" fmla="*/ 0 h 4795024"/>
              <a:gd name="connsiteX6" fmla="*/ 2297152 w 6266986"/>
              <a:gd name="connsiteY6" fmla="*/ 44605 h 4795024"/>
              <a:gd name="connsiteX0" fmla="*/ 2297152 w 6266986"/>
              <a:gd name="connsiteY0" fmla="*/ 0 h 4750419"/>
              <a:gd name="connsiteX1" fmla="*/ 2334322 w 6266986"/>
              <a:gd name="connsiteY1" fmla="*/ 1620644 h 4750419"/>
              <a:gd name="connsiteX2" fmla="*/ 0 w 6266986"/>
              <a:gd name="connsiteY2" fmla="*/ 1605775 h 4750419"/>
              <a:gd name="connsiteX3" fmla="*/ 29737 w 6266986"/>
              <a:gd name="connsiteY3" fmla="*/ 4750419 h 4750419"/>
              <a:gd name="connsiteX4" fmla="*/ 6266986 w 6266986"/>
              <a:gd name="connsiteY4" fmla="*/ 4735551 h 4750419"/>
              <a:gd name="connsiteX5" fmla="*/ 6118303 w 6266986"/>
              <a:gd name="connsiteY5" fmla="*/ 7434 h 4750419"/>
              <a:gd name="connsiteX6" fmla="*/ 2297152 w 6266986"/>
              <a:gd name="connsiteY6" fmla="*/ 0 h 4750419"/>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18303 w 6155474"/>
              <a:gd name="connsiteY5" fmla="*/ 7434 h 4757854"/>
              <a:gd name="connsiteX6" fmla="*/ 2297152 w 6155474"/>
              <a:gd name="connsiteY6" fmla="*/ 0 h 4757854"/>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40606 w 6155474"/>
              <a:gd name="connsiteY5" fmla="*/ 22302 h 4757854"/>
              <a:gd name="connsiteX6" fmla="*/ 2297152 w 6155474"/>
              <a:gd name="connsiteY6" fmla="*/ 0 h 475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5474" h="4757854">
                <a:moveTo>
                  <a:pt x="2297152" y="0"/>
                </a:moveTo>
                <a:lnTo>
                  <a:pt x="2334322" y="1620644"/>
                </a:lnTo>
                <a:lnTo>
                  <a:pt x="0" y="1605775"/>
                </a:lnTo>
                <a:lnTo>
                  <a:pt x="29737" y="4750419"/>
                </a:lnTo>
                <a:lnTo>
                  <a:pt x="6155474" y="4757854"/>
                </a:lnTo>
                <a:lnTo>
                  <a:pt x="6140606" y="22302"/>
                </a:lnTo>
                <a:lnTo>
                  <a:pt x="2297152" y="0"/>
                </a:lnTo>
                <a:close/>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3226420" y="1795417"/>
            <a:ext cx="1421780"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possibile modellazione di aggregati</a:t>
            </a:r>
          </a:p>
        </p:txBody>
      </p:sp>
    </p:spTree>
    <p:extLst>
      <p:ext uri="{BB962C8B-B14F-4D97-AF65-F5344CB8AC3E}">
        <p14:creationId xmlns:p14="http://schemas.microsoft.com/office/powerpoint/2010/main" val="1972383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6" name="Rettangolo 5"/>
          <p:cNvSpPr/>
          <p:nvPr/>
        </p:nvSpPr>
        <p:spPr>
          <a:xfrm>
            <a:off x="3226420" y="1795417"/>
            <a:ext cx="5722924"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modellazione alternativa </a:t>
            </a:r>
          </a:p>
        </p:txBody>
      </p:sp>
    </p:spTree>
    <p:extLst>
      <p:ext uri="{BB962C8B-B14F-4D97-AF65-F5344CB8AC3E}">
        <p14:creationId xmlns:p14="http://schemas.microsoft.com/office/powerpoint/2010/main" val="2264603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ella 12"/>
          <p:cNvGraphicFramePr>
            <a:graphicFrameLocks noGrp="1"/>
          </p:cNvGraphicFramePr>
          <p:nvPr/>
        </p:nvGraphicFramePr>
        <p:xfrm>
          <a:off x="2104134" y="1653524"/>
          <a:ext cx="6797963" cy="4207495"/>
        </p:xfrm>
        <a:graphic>
          <a:graphicData uri="http://schemas.openxmlformats.org/drawingml/2006/table">
            <a:tbl>
              <a:tblPr firstRow="1" bandRow="1">
                <a:tableStyleId>{5C22544A-7EE6-4342-B048-85BDC9FD1C3A}</a:tableStyleId>
              </a:tblPr>
              <a:tblGrid>
                <a:gridCol w="1108364">
                  <a:extLst>
                    <a:ext uri="{9D8B030D-6E8A-4147-A177-3AD203B41FA5}">
                      <a16:colId xmlns:a16="http://schemas.microsoft.com/office/drawing/2014/main" val="3874661683"/>
                    </a:ext>
                  </a:extLst>
                </a:gridCol>
                <a:gridCol w="5689599">
                  <a:extLst>
                    <a:ext uri="{9D8B030D-6E8A-4147-A177-3AD203B41FA5}">
                      <a16:colId xmlns:a16="http://schemas.microsoft.com/office/drawing/2014/main" val="245531356"/>
                    </a:ext>
                  </a:extLst>
                </a:gridCol>
              </a:tblGrid>
              <a:tr h="33993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290815">
                <a:tc>
                  <a:txBody>
                    <a:bodyPr/>
                    <a:lstStyle/>
                    <a:p>
                      <a:r>
                        <a:rPr lang="it-IT" sz="1300" dirty="0"/>
                        <a:t>cust-1:name</a:t>
                      </a:r>
                      <a:endParaRPr lang="en-US" sz="1300" dirty="0"/>
                    </a:p>
                  </a:txBody>
                  <a:tcPr/>
                </a:tc>
                <a:tc>
                  <a:txBody>
                    <a:bodyPr/>
                    <a:lstStyle/>
                    <a:p>
                      <a:r>
                        <a:rPr lang="it-IT" sz="1300" dirty="0"/>
                        <a:t>Martin</a:t>
                      </a:r>
                      <a:endParaRPr lang="en-US" sz="1300" dirty="0"/>
                    </a:p>
                  </a:txBody>
                  <a:tcPr/>
                </a:tc>
                <a:extLst>
                  <a:ext uri="{0D108BD9-81ED-4DB2-BD59-A6C34878D82A}">
                    <a16:rowId xmlns:a16="http://schemas.microsoft.com/office/drawing/2014/main" val="1828053074"/>
                  </a:ext>
                </a:extLst>
              </a:tr>
              <a:tr h="82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300" dirty="0"/>
                        <a:t>cust-1:adrs</a:t>
                      </a:r>
                      <a:endParaRPr lang="en-US" sz="1300" dirty="0"/>
                    </a:p>
                  </a:txBody>
                  <a:tcPr/>
                </a:tc>
                <a:tc>
                  <a:txBody>
                    <a:bodyPr/>
                    <a:lstStyle/>
                    <a:p>
                      <a:r>
                        <a:rPr lang="it-IT" sz="1300" dirty="0"/>
                        <a:t>[ </a:t>
                      </a:r>
                    </a:p>
                    <a:p>
                      <a:r>
                        <a:rPr lang="it-IT" sz="1300" dirty="0"/>
                        <a:t>   {"</a:t>
                      </a:r>
                      <a:r>
                        <a:rPr lang="it-IT" sz="1300" dirty="0" err="1"/>
                        <a:t>street</a:t>
                      </a:r>
                      <a:r>
                        <a:rPr lang="it-IT" sz="1300" dirty="0"/>
                        <a:t>":"Adam", "</a:t>
                      </a:r>
                      <a:r>
                        <a:rPr lang="it-IT" sz="1300" dirty="0" err="1"/>
                        <a:t>city":"Chicago</a:t>
                      </a:r>
                      <a:r>
                        <a:rPr lang="it-IT" sz="1300" dirty="0"/>
                        <a:t>", "</a:t>
                      </a:r>
                      <a:r>
                        <a:rPr lang="it-IT" sz="1300" dirty="0" err="1"/>
                        <a:t>state":"Illinois</a:t>
                      </a:r>
                      <a:r>
                        <a:rPr lang="it-IT" sz="1300" dirty="0"/>
                        <a:t>", "code":60007}, </a:t>
                      </a:r>
                      <a:br>
                        <a:rPr lang="it-IT" sz="1300" dirty="0"/>
                      </a:br>
                      <a:r>
                        <a:rPr lang="it-IT" sz="1300" dirty="0"/>
                        <a:t>   {"street":"9th", "city":"</a:t>
                      </a:r>
                      <a:r>
                        <a:rPr lang="it-IT" sz="1300" dirty="0" err="1"/>
                        <a:t>NewYork</a:t>
                      </a:r>
                      <a:r>
                        <a:rPr lang="it-IT" sz="1300" dirty="0"/>
                        <a:t>", "state":"</a:t>
                      </a:r>
                      <a:r>
                        <a:rPr lang="it-IT" sz="1300" dirty="0" err="1"/>
                        <a:t>NewYork</a:t>
                      </a:r>
                      <a:r>
                        <a:rPr lang="it-IT" sz="1300" dirty="0"/>
                        <a:t>", "code":10001}</a:t>
                      </a:r>
                      <a:endParaRPr lang="it-IT" sz="1300" baseline="0" dirty="0"/>
                    </a:p>
                    <a:p>
                      <a:r>
                        <a:rPr lang="it-IT" sz="1300" dirty="0"/>
                        <a:t>]</a:t>
                      </a:r>
                    </a:p>
                  </a:txBody>
                  <a:tcPr/>
                </a:tc>
                <a:extLst>
                  <a:ext uri="{0D108BD9-81ED-4DB2-BD59-A6C34878D82A}">
                    <a16:rowId xmlns:a16="http://schemas.microsoft.com/office/drawing/2014/main" val="3916205801"/>
                  </a:ext>
                </a:extLst>
              </a:tr>
              <a:tr h="2478723">
                <a:tc>
                  <a:txBody>
                    <a:bodyPr/>
                    <a:lstStyle/>
                    <a:p>
                      <a:r>
                        <a:rPr lang="it-IT" sz="1300" dirty="0"/>
                        <a:t>cust-1:ord-99</a:t>
                      </a:r>
                      <a:endParaRPr lang="en-US" sz="1300" dirty="0"/>
                    </a:p>
                  </a:txBody>
                  <a:tcPr/>
                </a:tc>
                <a:tc>
                  <a:txBody>
                    <a:bodyPr/>
                    <a:lstStyle/>
                    <a:p>
                      <a:pPr marL="0" lvl="1" indent="0"/>
                      <a:r>
                        <a:rPr lang="it-IT" sz="1300" dirty="0"/>
                        <a:t>{ </a:t>
                      </a:r>
                    </a:p>
                    <a:p>
                      <a:pPr marL="0" lvl="1" indent="0"/>
                      <a:r>
                        <a:rPr lang="it-IT" sz="1300" dirty="0"/>
                        <a:t>   "</a:t>
                      </a:r>
                      <a:r>
                        <a:rPr lang="it-IT" sz="1300" dirty="0" err="1"/>
                        <a:t>orderpayments</a:t>
                      </a:r>
                      <a:r>
                        <a:rPr lang="it-IT" sz="1300" dirty="0"/>
                        <a:t>": [ </a:t>
                      </a:r>
                    </a:p>
                    <a:p>
                      <a:pPr marL="0" lvl="1" indent="0"/>
                      <a:r>
                        <a:rPr lang="it-IT" sz="1300" dirty="0"/>
                        <a:t>      {"card":477, "</a:t>
                      </a:r>
                      <a:r>
                        <a:rPr lang="it-IT" sz="1300" dirty="0" err="1"/>
                        <a:t>billadrs</a:t>
                      </a:r>
                      <a:r>
                        <a:rPr lang="it-IT" sz="1300" dirty="0"/>
                        <a:t>": </a:t>
                      </a:r>
                    </a:p>
                    <a:p>
                      <a:pPr marL="0" lvl="1" indent="0"/>
                      <a:r>
                        <a:rPr lang="it-IT" sz="1300" dirty="0"/>
                        <a:t>         {"</a:t>
                      </a:r>
                      <a:r>
                        <a:rPr lang="it-IT" sz="1300" dirty="0" err="1"/>
                        <a:t>street</a:t>
                      </a:r>
                      <a:r>
                        <a:rPr lang="it-IT" sz="1300" dirty="0"/>
                        <a:t>":"Adam", "</a:t>
                      </a:r>
                      <a:r>
                        <a:rPr lang="it-IT" sz="1300" dirty="0" err="1"/>
                        <a:t>city":"Chicago</a:t>
                      </a:r>
                      <a:r>
                        <a:rPr lang="it-IT" sz="1300" dirty="0"/>
                        <a:t>", "state":"</a:t>
                      </a:r>
                      <a:r>
                        <a:rPr lang="it-IT" sz="1300" dirty="0" err="1"/>
                        <a:t>illinois</a:t>
                      </a:r>
                      <a:r>
                        <a:rPr lang="it-IT" sz="1300" dirty="0"/>
                        <a:t>", "code":60007} }, </a:t>
                      </a:r>
                    </a:p>
                    <a:p>
                      <a:pPr marL="0" lvl="1" indent="0"/>
                      <a:r>
                        <a:rPr lang="it-IT" sz="1300" dirty="0"/>
                        <a:t>      {"card":457, "</a:t>
                      </a:r>
                      <a:r>
                        <a:rPr lang="it-IT" sz="1300" dirty="0" err="1"/>
                        <a:t>billadrs</a:t>
                      </a:r>
                      <a:r>
                        <a:rPr lang="it-IT" sz="1300" dirty="0"/>
                        <a:t>":</a:t>
                      </a:r>
                    </a:p>
                    <a:p>
                      <a:pPr marL="0" lvl="1" indent="0"/>
                      <a:r>
                        <a:rPr lang="it-IT" sz="1300" dirty="0"/>
                        <a:t>         {"street":"9th", "city":"</a:t>
                      </a:r>
                      <a:r>
                        <a:rPr lang="it-IT" sz="1300" dirty="0" err="1"/>
                        <a:t>NewYork</a:t>
                      </a:r>
                      <a:r>
                        <a:rPr lang="it-IT" sz="1300" dirty="0"/>
                        <a:t>", "state":"</a:t>
                      </a:r>
                      <a:r>
                        <a:rPr lang="it-IT" sz="1300" dirty="0" err="1"/>
                        <a:t>NewYork</a:t>
                      </a:r>
                      <a:r>
                        <a:rPr lang="it-IT" sz="1300" dirty="0"/>
                        <a:t>", "code":10001} </a:t>
                      </a:r>
                    </a:p>
                    <a:p>
                      <a:pPr marL="0" lvl="1" indent="0"/>
                      <a:r>
                        <a:rPr lang="it-IT" sz="1300" baseline="0" dirty="0"/>
                        <a:t>   </a:t>
                      </a:r>
                      <a:r>
                        <a:rPr lang="it-IT" sz="1300" dirty="0"/>
                        <a:t>],</a:t>
                      </a:r>
                    </a:p>
                    <a:p>
                      <a:pPr marL="0" lvl="1" indent="0"/>
                      <a:r>
                        <a:rPr lang="it-IT" sz="1300" dirty="0"/>
                        <a:t>  "</a:t>
                      </a:r>
                      <a:r>
                        <a:rPr lang="it-IT" sz="1300" dirty="0" err="1"/>
                        <a:t>products</a:t>
                      </a:r>
                      <a:r>
                        <a:rPr lang="it-IT" sz="1300" dirty="0"/>
                        <a:t>": [ </a:t>
                      </a:r>
                    </a:p>
                    <a:p>
                      <a:pPr marL="0" lvl="1" indent="0"/>
                      <a:r>
                        <a:rPr lang="it-IT" sz="1300" dirty="0"/>
                        <a:t>      {"id":1, "</a:t>
                      </a:r>
                      <a:r>
                        <a:rPr lang="it-IT" sz="1300" dirty="0" err="1"/>
                        <a:t>name</a:t>
                      </a:r>
                      <a:r>
                        <a:rPr lang="it-IT" sz="1300" dirty="0"/>
                        <a:t>":"Cola", "price":12.4}, </a:t>
                      </a:r>
                    </a:p>
                    <a:p>
                      <a:pPr marL="0" lvl="1" indent="0"/>
                      <a:r>
                        <a:rPr lang="it-IT" sz="1300" dirty="0"/>
                        <a:t>      {"id":2, "</a:t>
                      </a:r>
                      <a:r>
                        <a:rPr lang="it-IT" sz="1300" dirty="0" err="1"/>
                        <a:t>name</a:t>
                      </a:r>
                      <a:r>
                        <a:rPr lang="it-IT" sz="1300" dirty="0"/>
                        <a:t>":"Fanta", "price":14.4} </a:t>
                      </a:r>
                    </a:p>
                    <a:p>
                      <a:pPr marL="0" lvl="1" indent="0"/>
                      <a:r>
                        <a:rPr lang="it-IT" sz="1300" dirty="0"/>
                        <a:t>   ],</a:t>
                      </a:r>
                    </a:p>
                    <a:p>
                      <a:pPr marL="0" lvl="1" indent="0"/>
                      <a:r>
                        <a:rPr lang="it-IT" sz="1300" dirty="0"/>
                        <a:t>  "</a:t>
                      </a:r>
                      <a:r>
                        <a:rPr lang="it-IT" sz="1300" dirty="0" err="1"/>
                        <a:t>shipAdrs</a:t>
                      </a:r>
                      <a:r>
                        <a:rPr lang="it-IT" sz="1300" dirty="0"/>
                        <a:t>": {"street":"9th", "city":"</a:t>
                      </a:r>
                      <a:r>
                        <a:rPr lang="it-IT" sz="1300" dirty="0" err="1"/>
                        <a:t>NewYork</a:t>
                      </a:r>
                      <a:r>
                        <a:rPr lang="it-IT" sz="1300" dirty="0"/>
                        <a:t>", "state":"</a:t>
                      </a:r>
                      <a:r>
                        <a:rPr lang="it-IT" sz="1300" dirty="0" err="1"/>
                        <a:t>NewYork</a:t>
                      </a:r>
                      <a:r>
                        <a:rPr lang="it-IT" sz="1300" dirty="0"/>
                        <a:t>",</a:t>
                      </a:r>
                      <a:r>
                        <a:rPr lang="it-IT" sz="1300" baseline="0" dirty="0"/>
                        <a:t> </a:t>
                      </a:r>
                      <a:r>
                        <a:rPr lang="it-IT" sz="1300" dirty="0"/>
                        <a:t>code":10001}</a:t>
                      </a:r>
                    </a:p>
                    <a:p>
                      <a:pPr marL="0" lvl="1" indent="0"/>
                      <a:r>
                        <a:rPr lang="it-IT" sz="1300" dirty="0"/>
                        <a:t>}</a:t>
                      </a:r>
                    </a:p>
                  </a:txBody>
                  <a:tcPr/>
                </a:tc>
                <a:extLst>
                  <a:ext uri="{0D108BD9-81ED-4DB2-BD59-A6C34878D82A}">
                    <a16:rowId xmlns:a16="http://schemas.microsoft.com/office/drawing/2014/main" val="1186951671"/>
                  </a:ext>
                </a:extLst>
              </a:tr>
            </a:tbl>
          </a:graphicData>
        </a:graphic>
      </p:graphicFrame>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chiave-valore</a:t>
            </a:r>
            <a:endParaRPr lang="en-US" dirty="0"/>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851175" y="1934323"/>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10" name="Tabella 9"/>
          <p:cNvGraphicFramePr>
            <a:graphicFrameLocks noGrp="1"/>
          </p:cNvGraphicFramePr>
          <p:nvPr/>
        </p:nvGraphicFramePr>
        <p:xfrm>
          <a:off x="8985223" y="1653523"/>
          <a:ext cx="1662557" cy="975360"/>
        </p:xfrm>
        <a:graphic>
          <a:graphicData uri="http://schemas.openxmlformats.org/drawingml/2006/table">
            <a:tbl>
              <a:tblPr firstRow="1" bandRow="1">
                <a:tableStyleId>{5C22544A-7EE6-4342-B048-85BDC9FD1C3A}</a:tableStyleId>
              </a:tblPr>
              <a:tblGrid>
                <a:gridCol w="917893">
                  <a:extLst>
                    <a:ext uri="{9D8B030D-6E8A-4147-A177-3AD203B41FA5}">
                      <a16:colId xmlns:a16="http://schemas.microsoft.com/office/drawing/2014/main" val="3874661683"/>
                    </a:ext>
                  </a:extLst>
                </a:gridCol>
                <a:gridCol w="744664">
                  <a:extLst>
                    <a:ext uri="{9D8B030D-6E8A-4147-A177-3AD203B41FA5}">
                      <a16:colId xmlns:a16="http://schemas.microsoft.com/office/drawing/2014/main" val="245531356"/>
                    </a:ext>
                  </a:extLst>
                </a:gridCol>
              </a:tblGrid>
              <a:tr h="17364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173649">
                <a:tc>
                  <a:txBody>
                    <a:bodyPr/>
                    <a:lstStyle/>
                    <a:p>
                      <a:r>
                        <a:rPr lang="it-IT" sz="1400" dirty="0"/>
                        <a:t>p-1:name</a:t>
                      </a:r>
                      <a:endParaRPr lang="en-US" sz="1400" dirty="0"/>
                    </a:p>
                  </a:txBody>
                  <a:tcPr/>
                </a:tc>
                <a:tc>
                  <a:txBody>
                    <a:bodyPr/>
                    <a:lstStyle/>
                    <a:p>
                      <a:r>
                        <a:rPr lang="it-IT" sz="1400" dirty="0"/>
                        <a:t>Cola</a:t>
                      </a:r>
                      <a:endParaRPr lang="en-US" sz="1400" dirty="0"/>
                    </a:p>
                  </a:txBody>
                  <a:tcPr/>
                </a:tc>
                <a:extLst>
                  <a:ext uri="{0D108BD9-81ED-4DB2-BD59-A6C34878D82A}">
                    <a16:rowId xmlns:a16="http://schemas.microsoft.com/office/drawing/2014/main" val="1828053074"/>
                  </a:ext>
                </a:extLst>
              </a:tr>
              <a:tr h="173649">
                <a:tc>
                  <a:txBody>
                    <a:bodyPr/>
                    <a:lstStyle/>
                    <a:p>
                      <a:r>
                        <a:rPr lang="it-IT" sz="1400" dirty="0"/>
                        <a:t>p-2:name</a:t>
                      </a:r>
                      <a:endParaRPr lang="en-US" sz="1400" dirty="0"/>
                    </a:p>
                  </a:txBody>
                  <a:tcPr/>
                </a:tc>
                <a:tc>
                  <a:txBody>
                    <a:bodyPr/>
                    <a:lstStyle/>
                    <a:p>
                      <a:r>
                        <a:rPr lang="it-IT" sz="1400" dirty="0"/>
                        <a:t>Fanta</a:t>
                      </a:r>
                      <a:endParaRPr lang="en-US" sz="1400" dirty="0"/>
                    </a:p>
                  </a:txBody>
                  <a:tcPr/>
                </a:tc>
                <a:extLst>
                  <a:ext uri="{0D108BD9-81ED-4DB2-BD59-A6C34878D82A}">
                    <a16:rowId xmlns:a16="http://schemas.microsoft.com/office/drawing/2014/main" val="3916205801"/>
                  </a:ext>
                </a:extLst>
              </a:tr>
            </a:tbl>
          </a:graphicData>
        </a:graphic>
      </p:graphicFrame>
      <p:sp>
        <p:nvSpPr>
          <p:cNvPr id="4" name="CasellaDiTesto 3"/>
          <p:cNvSpPr txBox="1"/>
          <p:nvPr/>
        </p:nvSpPr>
        <p:spPr>
          <a:xfrm>
            <a:off x="4474788" y="1312702"/>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1" name="CasellaDiTesto 10"/>
          <p:cNvSpPr txBox="1"/>
          <p:nvPr/>
        </p:nvSpPr>
        <p:spPr>
          <a:xfrm>
            <a:off x="8874992" y="131083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3291449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(1)</a:t>
            </a:r>
          </a:p>
        </p:txBody>
      </p:sp>
      <p:sp>
        <p:nvSpPr>
          <p:cNvPr id="3" name="Segnaposto contenuto 2"/>
          <p:cNvSpPr>
            <a:spLocks noGrp="1"/>
          </p:cNvSpPr>
          <p:nvPr>
            <p:ph idx="1"/>
          </p:nvPr>
        </p:nvSpPr>
        <p:spPr>
          <a:xfrm>
            <a:off x="2395410" y="1541420"/>
            <a:ext cx="7543801" cy="4023360"/>
          </a:xfrm>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272836" y="20618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sp>
        <p:nvSpPr>
          <p:cNvPr id="12" name="CasellaDiTesto 11"/>
          <p:cNvSpPr txBox="1"/>
          <p:nvPr/>
        </p:nvSpPr>
        <p:spPr>
          <a:xfrm>
            <a:off x="1856204" y="1787540"/>
            <a:ext cx="6245556" cy="36009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200" dirty="0"/>
              <a:t>{    </a:t>
            </a:r>
          </a:p>
          <a:p>
            <a:r>
              <a:rPr lang="it-IT" sz="1200" dirty="0"/>
              <a:t>   "_id": 1,</a:t>
            </a:r>
          </a:p>
          <a:p>
            <a:r>
              <a:rPr lang="it-IT" sz="1200" dirty="0"/>
              <a:t>   "</a:t>
            </a:r>
            <a:r>
              <a:rPr lang="it-IT" sz="1200" dirty="0" err="1"/>
              <a:t>name</a:t>
            </a:r>
            <a:r>
              <a:rPr lang="it-IT" sz="1200" dirty="0"/>
              <a:t>": "Martin",</a:t>
            </a:r>
          </a:p>
          <a:p>
            <a:r>
              <a:rPr lang="it-IT" sz="1200" dirty="0"/>
              <a:t>   "</a:t>
            </a:r>
            <a:r>
              <a:rPr lang="it-IT" sz="1200" dirty="0" err="1"/>
              <a:t>adrs</a:t>
            </a:r>
            <a:r>
              <a:rPr lang="it-IT" sz="1200" dirty="0"/>
              <a:t>": [ </a:t>
            </a:r>
          </a:p>
          <a:p>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br>
              <a:rPr lang="it-IT" sz="1200" dirty="0"/>
            </a:b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orders</a:t>
            </a:r>
            <a:r>
              <a:rPr lang="it-IT" sz="1200" dirty="0"/>
              <a:t>": [ {</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r>
              <a:rPr lang="it-IT" sz="1200" dirty="0"/>
              <a:t>         {"card":457, "</a:t>
            </a:r>
            <a:r>
              <a:rPr lang="it-IT" sz="1200" dirty="0" err="1"/>
              <a:t>billadrs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products</a:t>
            </a:r>
            <a:r>
              <a:rPr lang="it-IT" sz="1200" dirty="0"/>
              <a:t>":[ </a:t>
            </a:r>
          </a:p>
          <a:p>
            <a:r>
              <a:rPr lang="it-IT" sz="1200" dirty="0"/>
              <a:t>         {"id":1, "</a:t>
            </a:r>
            <a:r>
              <a:rPr lang="it-IT" sz="1200" dirty="0" err="1"/>
              <a:t>name</a:t>
            </a:r>
            <a:r>
              <a:rPr lang="it-IT" sz="1200" dirty="0"/>
              <a:t>":"Cola", "price":12.4},</a:t>
            </a:r>
          </a:p>
          <a:p>
            <a:r>
              <a:rPr lang="it-IT" sz="1200" dirty="0"/>
              <a:t>         {"id":2, "</a:t>
            </a:r>
            <a:r>
              <a:rPr lang="it-IT" sz="1200" dirty="0" err="1"/>
              <a:t>name</a:t>
            </a:r>
            <a:r>
              <a:rPr lang="it-IT" sz="1200" dirty="0"/>
              <a:t>":"Fanta", "price":14.4}</a:t>
            </a:r>
          </a:p>
          <a:p>
            <a:r>
              <a:rPr lang="it-IT" sz="1200" dirty="0"/>
              <a:t>      ],</a:t>
            </a:r>
          </a:p>
          <a:p>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a:t>
            </a:r>
          </a:p>
        </p:txBody>
      </p:sp>
      <p:sp>
        <p:nvSpPr>
          <p:cNvPr id="14" name="CasellaDiTesto 13"/>
          <p:cNvSpPr txBox="1"/>
          <p:nvPr/>
        </p:nvSpPr>
        <p:spPr>
          <a:xfrm>
            <a:off x="8423344" y="1787540"/>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3" name="CasellaDiTesto 12"/>
          <p:cNvSpPr txBox="1"/>
          <p:nvPr/>
        </p:nvSpPr>
        <p:spPr>
          <a:xfrm>
            <a:off x="3950656" y="1440675"/>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137142" y="143256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6" name="CasellaDiTesto 15"/>
          <p:cNvSpPr txBox="1"/>
          <p:nvPr/>
        </p:nvSpPr>
        <p:spPr>
          <a:xfrm>
            <a:off x="8423344" y="2826287"/>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Tree>
    <p:extLst>
      <p:ext uri="{BB962C8B-B14F-4D97-AF65-F5344CB8AC3E}">
        <p14:creationId xmlns:p14="http://schemas.microsoft.com/office/powerpoint/2010/main" val="369062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(2)</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12" name="CasellaDiTesto 11"/>
          <p:cNvSpPr txBox="1"/>
          <p:nvPr/>
        </p:nvSpPr>
        <p:spPr>
          <a:xfrm>
            <a:off x="1650230" y="1614646"/>
            <a:ext cx="4651786" cy="156966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defPPr>
              <a:defRPr lang="en-US"/>
            </a:defPPr>
            <a:lvl1pPr>
              <a:defRPr sz="1200"/>
            </a:lvl1pPr>
            <a:lvl2pPr marL="0" lvl="1">
              <a:defRPr sz="1200"/>
            </a:lvl2pPr>
          </a:lstStyle>
          <a:p>
            <a:r>
              <a:rPr lang="it-IT" dirty="0"/>
              <a:t>{</a:t>
            </a:r>
          </a:p>
          <a:p>
            <a:r>
              <a:rPr lang="it-IT" dirty="0"/>
              <a:t>   "_id": 1,</a:t>
            </a:r>
          </a:p>
          <a:p>
            <a:r>
              <a:rPr lang="it-IT" dirty="0"/>
              <a:t>   "</a:t>
            </a:r>
            <a:r>
              <a:rPr lang="it-IT" dirty="0" err="1"/>
              <a:t>name</a:t>
            </a:r>
            <a:r>
              <a:rPr lang="it-IT" dirty="0"/>
              <a:t>": "Martin",</a:t>
            </a:r>
          </a:p>
          <a:p>
            <a:r>
              <a:rPr lang="it-IT" dirty="0"/>
              <a:t>   "</a:t>
            </a:r>
            <a:r>
              <a:rPr lang="it-IT" dirty="0" err="1"/>
              <a:t>adrs</a:t>
            </a:r>
            <a:r>
              <a:rPr lang="it-IT" dirty="0"/>
              <a:t>": [ </a:t>
            </a:r>
          </a:p>
          <a:p>
            <a:r>
              <a:rPr lang="it-IT" dirty="0"/>
              <a:t>      {"</a:t>
            </a:r>
            <a:r>
              <a:rPr lang="it-IT" dirty="0" err="1"/>
              <a:t>street</a:t>
            </a:r>
            <a:r>
              <a:rPr lang="it-IT" dirty="0"/>
              <a:t>":"Adam", "</a:t>
            </a:r>
            <a:r>
              <a:rPr lang="it-IT" dirty="0" err="1"/>
              <a:t>city":"Chicago</a:t>
            </a:r>
            <a:r>
              <a:rPr lang="it-IT" dirty="0"/>
              <a:t>", "state":"</a:t>
            </a:r>
            <a:r>
              <a:rPr lang="it-IT" dirty="0" err="1"/>
              <a:t>illinois</a:t>
            </a:r>
            <a:r>
              <a:rPr lang="it-IT" dirty="0"/>
              <a:t>", "code":60007}, </a:t>
            </a:r>
            <a:br>
              <a:rPr lang="it-IT" dirty="0"/>
            </a:br>
            <a:r>
              <a:rPr lang="it-IT" dirty="0"/>
              <a:t>      {"street":"9th", "city":"</a:t>
            </a:r>
            <a:r>
              <a:rPr lang="it-IT" dirty="0" err="1"/>
              <a:t>NewYork</a:t>
            </a:r>
            <a:r>
              <a:rPr lang="it-IT" dirty="0"/>
              <a:t>", "state":"</a:t>
            </a:r>
            <a:r>
              <a:rPr lang="it-IT" dirty="0" err="1"/>
              <a:t>NewYork</a:t>
            </a:r>
            <a:r>
              <a:rPr lang="it-IT" dirty="0"/>
              <a:t>", "code":10001}</a:t>
            </a:r>
          </a:p>
          <a:p>
            <a:r>
              <a:rPr lang="it-IT" dirty="0"/>
              <a:t>   ]</a:t>
            </a:r>
          </a:p>
          <a:p>
            <a:r>
              <a:rPr lang="it-IT" dirty="0"/>
              <a:t>}</a:t>
            </a:r>
          </a:p>
        </p:txBody>
      </p:sp>
      <p:sp>
        <p:nvSpPr>
          <p:cNvPr id="9" name="CasellaDiTesto 8"/>
          <p:cNvSpPr txBox="1"/>
          <p:nvPr/>
        </p:nvSpPr>
        <p:spPr>
          <a:xfrm>
            <a:off x="1650230" y="3335805"/>
            <a:ext cx="6104492" cy="24929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1200" dirty="0"/>
              <a:t>{</a:t>
            </a:r>
          </a:p>
          <a:p>
            <a:r>
              <a:rPr lang="it-IT" sz="1200" dirty="0"/>
              <a:t>   "_id": 1,</a:t>
            </a:r>
          </a:p>
          <a:p>
            <a:r>
              <a:rPr lang="it-IT" sz="1200" dirty="0"/>
              <a:t>   "customer":1,</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pPr marL="0" lvl="1"/>
            <a:r>
              <a:rPr lang="it-IT" sz="1200" dirty="0"/>
              <a:t>      {"card":457, "</a:t>
            </a:r>
            <a:r>
              <a:rPr lang="it-IT" sz="1200" dirty="0" err="1"/>
              <a:t>billadrs</a:t>
            </a:r>
            <a:r>
              <a:rPr lang="it-IT" sz="1200" dirty="0"/>
              <a:t>":{"street":"9th", "city":"</a:t>
            </a:r>
            <a:r>
              <a:rPr lang="it-IT" sz="1200" dirty="0" err="1"/>
              <a:t>NewYork</a:t>
            </a:r>
            <a:r>
              <a:rPr lang="it-IT" sz="1200" dirty="0"/>
              <a:t>", "state":"</a:t>
            </a:r>
            <a:r>
              <a:rPr lang="it-IT" sz="1200" dirty="0" err="1"/>
              <a:t>NewYork</a:t>
            </a:r>
            <a:r>
              <a:rPr lang="it-IT" sz="1200" dirty="0"/>
              <a:t>", "code":10001}}</a:t>
            </a:r>
          </a:p>
          <a:p>
            <a:pPr marL="0" lvl="1"/>
            <a:r>
              <a:rPr lang="it-IT" sz="1200" dirty="0"/>
              <a:t>   ],</a:t>
            </a:r>
          </a:p>
          <a:p>
            <a:pPr marL="0" lvl="1"/>
            <a:r>
              <a:rPr lang="it-IT" sz="1200" dirty="0"/>
              <a:t>   "</a:t>
            </a:r>
            <a:r>
              <a:rPr lang="it-IT" sz="1200" dirty="0" err="1"/>
              <a:t>products</a:t>
            </a:r>
            <a:r>
              <a:rPr lang="it-IT" sz="1200" dirty="0"/>
              <a:t>": [ </a:t>
            </a:r>
          </a:p>
          <a:p>
            <a:pPr marL="0" lvl="1"/>
            <a:r>
              <a:rPr lang="it-IT" sz="1200" dirty="0"/>
              <a:t>      {"id":1, "</a:t>
            </a:r>
            <a:r>
              <a:rPr lang="it-IT" sz="1200" dirty="0" err="1"/>
              <a:t>name</a:t>
            </a:r>
            <a:r>
              <a:rPr lang="it-IT" sz="1200" dirty="0"/>
              <a:t>":"Cola", "price":12.4},</a:t>
            </a:r>
          </a:p>
          <a:p>
            <a:pPr marL="0" lvl="1"/>
            <a:r>
              <a:rPr lang="it-IT" sz="1200" dirty="0"/>
              <a:t>      {"id":2, "</a:t>
            </a:r>
            <a:r>
              <a:rPr lang="it-IT" sz="1200" dirty="0" err="1"/>
              <a:t>name</a:t>
            </a:r>
            <a:r>
              <a:rPr lang="it-IT" sz="1200" dirty="0"/>
              <a:t>":"Fanta", "price":14.4}</a:t>
            </a:r>
          </a:p>
          <a:p>
            <a:pPr marL="0" lvl="1"/>
            <a:r>
              <a:rPr lang="it-IT" sz="1200" dirty="0"/>
              <a:t>   ],</a:t>
            </a:r>
          </a:p>
          <a:p>
            <a:pPr marL="0" lvl="1"/>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a:t>
            </a:r>
          </a:p>
        </p:txBody>
      </p:sp>
      <p:sp>
        <p:nvSpPr>
          <p:cNvPr id="10" name="CasellaDiTesto 9"/>
          <p:cNvSpPr txBox="1"/>
          <p:nvPr/>
        </p:nvSpPr>
        <p:spPr>
          <a:xfrm>
            <a:off x="8370476" y="1568644"/>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1" name="CasellaDiTesto 10"/>
          <p:cNvSpPr txBox="1"/>
          <p:nvPr/>
        </p:nvSpPr>
        <p:spPr>
          <a:xfrm>
            <a:off x="6302016" y="1598862"/>
            <a:ext cx="1094852" cy="646331"/>
          </a:xfrm>
          <a:prstGeom prst="rect">
            <a:avLst/>
          </a:prstGeom>
          <a:noFill/>
        </p:spPr>
        <p:txBody>
          <a:bodyPr wrap="none" rtlCol="0">
            <a:spAutoFit/>
          </a:bodyPr>
          <a:lstStyle/>
          <a:p>
            <a:r>
              <a:rPr lang="it-IT" dirty="0" err="1">
                <a:solidFill>
                  <a:schemeClr val="tx1">
                    <a:lumMod val="75000"/>
                    <a:lumOff val="25000"/>
                  </a:schemeClr>
                </a:solidFill>
              </a:rPr>
              <a:t>Customer</a:t>
            </a:r>
            <a:endParaRPr lang="it-IT" dirty="0">
              <a:solidFill>
                <a:schemeClr val="tx1">
                  <a:lumMod val="75000"/>
                  <a:lumOff val="25000"/>
                </a:schemeClr>
              </a:solidFill>
            </a:endParaRP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3" name="CasellaDiTesto 12"/>
          <p:cNvSpPr txBox="1"/>
          <p:nvPr/>
        </p:nvSpPr>
        <p:spPr>
          <a:xfrm>
            <a:off x="8627931" y="3646137"/>
            <a:ext cx="1094852" cy="646331"/>
          </a:xfrm>
          <a:prstGeom prst="rect">
            <a:avLst/>
          </a:prstGeom>
          <a:noFill/>
        </p:spPr>
        <p:txBody>
          <a:bodyPr wrap="none" rtlCol="0">
            <a:spAutoFit/>
          </a:bodyPr>
          <a:lstStyle/>
          <a:p>
            <a:pPr algn="r"/>
            <a:r>
              <a:rPr lang="it-IT" dirty="0">
                <a:solidFill>
                  <a:schemeClr val="tx1">
                    <a:lumMod val="75000"/>
                    <a:lumOff val="25000"/>
                  </a:schemeClr>
                </a:solidFill>
              </a:rPr>
              <a:t>Product</a:t>
            </a:r>
          </a:p>
          <a:p>
            <a:pPr algn="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370476" y="2607391"/>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
        <p:nvSpPr>
          <p:cNvPr id="16" name="CasellaDiTesto 15"/>
          <p:cNvSpPr txBox="1"/>
          <p:nvPr/>
        </p:nvSpPr>
        <p:spPr>
          <a:xfrm>
            <a:off x="7823049" y="5222763"/>
            <a:ext cx="1094852" cy="646331"/>
          </a:xfrm>
          <a:prstGeom prst="rect">
            <a:avLst/>
          </a:prstGeom>
          <a:noFill/>
        </p:spPr>
        <p:txBody>
          <a:bodyPr wrap="none" rtlCol="0">
            <a:spAutoFit/>
          </a:bodyPr>
          <a:lstStyle/>
          <a:p>
            <a:r>
              <a:rPr lang="it-IT" dirty="0">
                <a:solidFill>
                  <a:schemeClr val="tx1">
                    <a:lumMod val="75000"/>
                    <a:lumOff val="25000"/>
                  </a:schemeClr>
                </a:solidFill>
              </a:rPr>
              <a:t>Order</a:t>
            </a: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193605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Cosa significa NoSQL</a:t>
            </a:r>
            <a:endParaRPr lang="it-IT" noProof="0" dirty="0"/>
          </a:p>
        </p:txBody>
      </p:sp>
      <p:sp>
        <p:nvSpPr>
          <p:cNvPr id="3" name="Segnaposto contenuto 2"/>
          <p:cNvSpPr>
            <a:spLocks noGrp="1"/>
          </p:cNvSpPr>
          <p:nvPr>
            <p:ph idx="1"/>
          </p:nvPr>
        </p:nvSpPr>
        <p:spPr/>
        <p:txBody>
          <a:bodyPr/>
          <a:lstStyle/>
          <a:p>
            <a:r>
              <a:rPr lang="it-IT" noProof="0" dirty="0"/>
              <a:t>Il termine viene usato per la prima volta nel '98 da Carlo Strozzi</a:t>
            </a:r>
          </a:p>
          <a:p>
            <a:pPr lvl="1"/>
            <a:r>
              <a:rPr lang="it-IT" noProof="0" dirty="0"/>
              <a:t>Indicava un RDBMS open-source che usava un linguaggio diverso da SQL per le interrogazioni</a:t>
            </a:r>
          </a:p>
          <a:p>
            <a:r>
              <a:rPr lang="it-IT" noProof="0" dirty="0"/>
              <a:t>Nel 2009 viene usato da un meetup di San Francisco </a:t>
            </a:r>
          </a:p>
          <a:p>
            <a:pPr lvl="1"/>
            <a:r>
              <a:rPr lang="it-IT" noProof="0" dirty="0"/>
              <a:t>Ospitavano discussioni di progetti open-source ispirati ai nuovi database di Google e Amazon</a:t>
            </a:r>
          </a:p>
          <a:p>
            <a:pPr lvl="1"/>
            <a:r>
              <a:rPr lang="it-IT" noProof="0" dirty="0"/>
              <a:t>Gruppi partecipanti: </a:t>
            </a:r>
            <a:r>
              <a:rPr lang="it-IT" noProof="0" dirty="0" err="1"/>
              <a:t>Voldemort</a:t>
            </a:r>
            <a:r>
              <a:rPr lang="it-IT" noProof="0" dirty="0"/>
              <a:t>, Cassandra, </a:t>
            </a:r>
            <a:r>
              <a:rPr lang="it-IT" noProof="0" dirty="0" err="1"/>
              <a:t>Dynamite</a:t>
            </a:r>
            <a:r>
              <a:rPr lang="it-IT" noProof="0" dirty="0"/>
              <a:t>, </a:t>
            </a:r>
            <a:r>
              <a:rPr lang="it-IT" noProof="0" dirty="0" err="1"/>
              <a:t>HBase</a:t>
            </a:r>
            <a:r>
              <a:rPr lang="it-IT" noProof="0" dirty="0"/>
              <a:t>, </a:t>
            </a:r>
            <a:r>
              <a:rPr lang="it-IT" noProof="0" dirty="0" err="1"/>
              <a:t>Hypertable</a:t>
            </a:r>
            <a:r>
              <a:rPr lang="it-IT" noProof="0" dirty="0"/>
              <a:t>, </a:t>
            </a:r>
            <a:r>
              <a:rPr lang="it-IT" noProof="0" dirty="0" err="1"/>
              <a:t>CouchDB</a:t>
            </a:r>
            <a:r>
              <a:rPr lang="it-IT" noProof="0" dirty="0"/>
              <a:t>, </a:t>
            </a:r>
            <a:r>
              <a:rPr lang="it-IT" noProof="0" dirty="0" err="1"/>
              <a:t>MongoDB</a:t>
            </a:r>
            <a:endParaRPr lang="it-IT" noProof="0" dirty="0"/>
          </a:p>
          <a:p>
            <a:r>
              <a:rPr lang="it-IT" noProof="0" dirty="0"/>
              <a:t>Oggi, il termine </a:t>
            </a:r>
            <a:r>
              <a:rPr lang="it-IT" noProof="0" dirty="0" err="1">
                <a:solidFill>
                  <a:srgbClr val="FF0000"/>
                </a:solidFill>
              </a:rPr>
              <a:t>NoSQL</a:t>
            </a:r>
            <a:r>
              <a:rPr lang="it-IT" noProof="0" dirty="0"/>
              <a:t> indica dei </a:t>
            </a:r>
            <a:r>
              <a:rPr lang="it-IT" noProof="0" dirty="0">
                <a:solidFill>
                  <a:srgbClr val="0070C0"/>
                </a:solidFill>
              </a:rPr>
              <a:t>DBMS</a:t>
            </a:r>
            <a:r>
              <a:rPr lang="it-IT" noProof="0" dirty="0"/>
              <a:t> (</a:t>
            </a:r>
            <a:r>
              <a:rPr lang="it-IT" noProof="0" dirty="0" err="1"/>
              <a:t>DataBase</a:t>
            </a:r>
            <a:r>
              <a:rPr lang="it-IT" noProof="0" dirty="0"/>
              <a:t> Management System) in cui il </a:t>
            </a:r>
            <a:r>
              <a:rPr lang="it-IT" noProof="0" dirty="0">
                <a:solidFill>
                  <a:srgbClr val="0070C0"/>
                </a:solidFill>
              </a:rPr>
              <a:t>meccanismo di persistenza </a:t>
            </a:r>
            <a:r>
              <a:rPr lang="it-IT" noProof="0" dirty="0"/>
              <a:t>è</a:t>
            </a:r>
            <a:r>
              <a:rPr lang="it-IT" noProof="0" dirty="0">
                <a:solidFill>
                  <a:srgbClr val="0070C0"/>
                </a:solidFill>
              </a:rPr>
              <a:t> diverso dal modello relazionale </a:t>
            </a:r>
            <a:r>
              <a:rPr lang="it-IT" noProof="0" dirty="0"/>
              <a:t>(usato dagli RDBMS)</a:t>
            </a:r>
          </a:p>
          <a:p>
            <a:pPr lvl="1"/>
            <a:r>
              <a:rPr lang="it-IT" noProof="0" dirty="0" err="1"/>
              <a:t>NoSQL</a:t>
            </a:r>
            <a:r>
              <a:rPr lang="it-IT" noProof="0" dirty="0"/>
              <a:t> = Not </a:t>
            </a:r>
            <a:r>
              <a:rPr lang="it-IT" noProof="0" dirty="0" err="1"/>
              <a:t>Only</a:t>
            </a:r>
            <a:r>
              <a:rPr lang="it-IT" noProof="0" dirty="0"/>
              <a:t> SQL </a:t>
            </a:r>
          </a:p>
          <a:p>
            <a:pPr lvl="1"/>
            <a:r>
              <a:rPr lang="it-IT" noProof="0" dirty="0"/>
              <a:t>Secondo Strozzi, il termine </a:t>
            </a:r>
            <a:r>
              <a:rPr lang="it-IT" noProof="0" dirty="0" err="1"/>
              <a:t>NoREL</a:t>
            </a:r>
            <a:r>
              <a:rPr lang="it-IT" noProof="0" dirty="0"/>
              <a:t> sarebbe stato più consono</a:t>
            </a:r>
          </a:p>
        </p:txBody>
      </p:sp>
    </p:spTree>
    <p:extLst>
      <p:ext uri="{BB962C8B-B14F-4D97-AF65-F5344CB8AC3E}">
        <p14:creationId xmlns:p14="http://schemas.microsoft.com/office/powerpoint/2010/main" val="385559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wide-column</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499482" y="23666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4" name="Tabella 3"/>
          <p:cNvGraphicFramePr>
            <a:graphicFrameLocks noGrp="1"/>
          </p:cNvGraphicFramePr>
          <p:nvPr/>
        </p:nvGraphicFramePr>
        <p:xfrm>
          <a:off x="3549682" y="1810420"/>
          <a:ext cx="4456367"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520417537"/>
                    </a:ext>
                  </a:extLst>
                </a:gridCol>
                <a:gridCol w="1209040">
                  <a:extLst>
                    <a:ext uri="{9D8B030D-6E8A-4147-A177-3AD203B41FA5}">
                      <a16:colId xmlns:a16="http://schemas.microsoft.com/office/drawing/2014/main" val="499402677"/>
                    </a:ext>
                  </a:extLst>
                </a:gridCol>
                <a:gridCol w="661988">
                  <a:extLst>
                    <a:ext uri="{9D8B030D-6E8A-4147-A177-3AD203B41FA5}">
                      <a16:colId xmlns:a16="http://schemas.microsoft.com/office/drawing/2014/main" val="197802885"/>
                    </a:ext>
                  </a:extLst>
                </a:gridCol>
                <a:gridCol w="609600">
                  <a:extLst>
                    <a:ext uri="{9D8B030D-6E8A-4147-A177-3AD203B41FA5}">
                      <a16:colId xmlns:a16="http://schemas.microsoft.com/office/drawing/2014/main" val="3538647769"/>
                    </a:ext>
                  </a:extLst>
                </a:gridCol>
                <a:gridCol w="756539">
                  <a:extLst>
                    <a:ext uri="{9D8B030D-6E8A-4147-A177-3AD203B41FA5}">
                      <a16:colId xmlns:a16="http://schemas.microsoft.com/office/drawing/2014/main" val="1761700153"/>
                    </a:ext>
                  </a:extLst>
                </a:gridCol>
                <a:gridCol w="609600">
                  <a:extLst>
                    <a:ext uri="{9D8B030D-6E8A-4147-A177-3AD203B41FA5}">
                      <a16:colId xmlns:a16="http://schemas.microsoft.com/office/drawing/2014/main" val="2343733241"/>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CustName</a:t>
                      </a:r>
                      <a:endParaRPr lang="en-US" sz="1600" b="0" dirty="0"/>
                    </a:p>
                  </a:txBody>
                  <a:tcPr/>
                </a:tc>
                <a:tc>
                  <a:txBody>
                    <a:bodyPr/>
                    <a:lstStyle/>
                    <a:p>
                      <a:pPr algn="ctr"/>
                      <a:r>
                        <a:rPr lang="it-IT" sz="1600" b="0" dirty="0"/>
                        <a:t>Pepsi</a:t>
                      </a:r>
                      <a:endParaRPr lang="en-US" sz="1600" b="0" dirty="0"/>
                    </a:p>
                  </a:txBody>
                  <a:tcPr/>
                </a:tc>
                <a:tc>
                  <a:txBody>
                    <a:bodyPr/>
                    <a:lstStyle/>
                    <a:p>
                      <a:pPr algn="ctr"/>
                      <a:r>
                        <a:rPr lang="it-IT" sz="1600" b="0" dirty="0"/>
                        <a:t>Cola</a:t>
                      </a:r>
                      <a:endParaRPr lang="en-US" sz="1600" b="0" dirty="0"/>
                    </a:p>
                  </a:txBody>
                  <a:tcPr/>
                </a:tc>
                <a:tc>
                  <a:txBody>
                    <a:bodyPr/>
                    <a:lstStyle/>
                    <a:p>
                      <a:pPr algn="ctr"/>
                      <a:r>
                        <a:rPr lang="it-IT" sz="1600" b="0" dirty="0"/>
                        <a:t>Fanta</a:t>
                      </a:r>
                      <a:endParaRPr lang="en-US" sz="1600" b="0" dirty="0"/>
                    </a:p>
                  </a:txBody>
                  <a:tcPr/>
                </a:tc>
                <a:tc>
                  <a:txBody>
                    <a:bodyPr/>
                    <a:lstStyle/>
                    <a:p>
                      <a:pPr algn="ctr"/>
                      <a:r>
                        <a:rPr lang="it-IT" sz="1600" b="0" dirty="0"/>
                        <a:t>…</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tc>
                <a:tc>
                  <a:txBody>
                    <a:bodyPr/>
                    <a:lstStyle/>
                    <a:p>
                      <a:pPr algn="ctr"/>
                      <a:r>
                        <a:rPr lang="it-IT" dirty="0"/>
                        <a:t>Martin</a:t>
                      </a:r>
                      <a:endParaRPr lang="en-US" dirty="0"/>
                    </a:p>
                  </a:txBody>
                  <a:tcPr/>
                </a:tc>
                <a:tc>
                  <a:txBody>
                    <a:bodyPr/>
                    <a:lstStyle/>
                    <a:p>
                      <a:pPr algn="ctr"/>
                      <a:endParaRPr lang="en-US" dirty="0"/>
                    </a:p>
                  </a:txBody>
                  <a:tcPr/>
                </a:tc>
                <a:tc>
                  <a:txBody>
                    <a:bodyPr/>
                    <a:lstStyle/>
                    <a:p>
                      <a:pPr algn="ctr"/>
                      <a:r>
                        <a:rPr lang="it-IT" dirty="0"/>
                        <a:t>12.4</a:t>
                      </a:r>
                      <a:endParaRPr lang="en-US" dirty="0"/>
                    </a:p>
                  </a:txBody>
                  <a:tcPr/>
                </a:tc>
                <a:tc>
                  <a:txBody>
                    <a:bodyPr/>
                    <a:lstStyle/>
                    <a:p>
                      <a:pPr algn="ctr"/>
                      <a:r>
                        <a:rPr lang="it-IT" dirty="0"/>
                        <a:t>14.4</a:t>
                      </a:r>
                      <a:endParaRPr lang="en-US" dirty="0"/>
                    </a:p>
                  </a:txBody>
                  <a:tcPr/>
                </a:tc>
                <a:tc>
                  <a:txBody>
                    <a:bodyPr/>
                    <a:lstStyle/>
                    <a:p>
                      <a:pPr algn="ctr"/>
                      <a:endParaRPr lang="en-US" dirty="0"/>
                    </a:p>
                  </a:txBody>
                  <a:tcP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4150996634"/>
                  </a:ext>
                </a:extLst>
              </a:tr>
            </a:tbl>
          </a:graphicData>
        </a:graphic>
      </p:graphicFrame>
      <p:graphicFrame>
        <p:nvGraphicFramePr>
          <p:cNvPr id="11" name="Tabella 10"/>
          <p:cNvGraphicFramePr>
            <a:graphicFrameLocks noGrp="1"/>
          </p:cNvGraphicFramePr>
          <p:nvPr/>
        </p:nvGraphicFramePr>
        <p:xfrm>
          <a:off x="3549682" y="3875234"/>
          <a:ext cx="4588977" cy="1930400"/>
        </p:xfrm>
        <a:graphic>
          <a:graphicData uri="http://schemas.openxmlformats.org/drawingml/2006/table">
            <a:tbl>
              <a:tblPr firstRow="1" bandRow="1">
                <a:tableStyleId>{5C22544A-7EE6-4342-B048-85BDC9FD1C3A}</a:tableStyleId>
              </a:tblPr>
              <a:tblGrid>
                <a:gridCol w="589845">
                  <a:extLst>
                    <a:ext uri="{9D8B030D-6E8A-4147-A177-3AD203B41FA5}">
                      <a16:colId xmlns:a16="http://schemas.microsoft.com/office/drawing/2014/main" val="2520417537"/>
                    </a:ext>
                  </a:extLst>
                </a:gridCol>
                <a:gridCol w="3999132">
                  <a:extLst>
                    <a:ext uri="{9D8B030D-6E8A-4147-A177-3AD203B41FA5}">
                      <a16:colId xmlns:a16="http://schemas.microsoft.com/office/drawing/2014/main" val="197802885"/>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OrderPayments</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nchor="ctr"/>
                </a:tc>
                <a:tc>
                  <a:txBody>
                    <a:bodyPr/>
                    <a:lstStyle/>
                    <a:p>
                      <a:pPr algn="ctr"/>
                      <a:endParaRPr lang="it-IT" dirty="0"/>
                    </a:p>
                    <a:p>
                      <a:pPr algn="ctr"/>
                      <a:endParaRPr lang="it-IT" dirty="0"/>
                    </a:p>
                    <a:p>
                      <a:pPr algn="ctr"/>
                      <a:endParaRPr lang="it-IT" dirty="0"/>
                    </a:p>
                    <a:p>
                      <a:pPr algn="ctr"/>
                      <a:endParaRPr lang="en-US" dirty="0"/>
                    </a:p>
                  </a:txBody>
                  <a:tcPr anchor="ct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nchor="ctr"/>
                </a:tc>
                <a:tc>
                  <a:txBody>
                    <a:bodyPr/>
                    <a:lstStyle/>
                    <a:p>
                      <a:pPr algn="ctr"/>
                      <a:r>
                        <a:rPr lang="it-IT" dirty="0"/>
                        <a:t>…</a:t>
                      </a:r>
                      <a:endParaRPr lang="en-US" dirty="0"/>
                    </a:p>
                  </a:txBody>
                  <a:tcPr anchor="ctr"/>
                </a:tc>
                <a:extLst>
                  <a:ext uri="{0D108BD9-81ED-4DB2-BD59-A6C34878D82A}">
                    <a16:rowId xmlns:a16="http://schemas.microsoft.com/office/drawing/2014/main" val="4150996634"/>
                  </a:ext>
                </a:extLst>
              </a:tr>
            </a:tbl>
          </a:graphicData>
        </a:graphic>
      </p:graphicFrame>
      <p:graphicFrame>
        <p:nvGraphicFramePr>
          <p:cNvPr id="9" name="Tabella 8"/>
          <p:cNvGraphicFramePr>
            <a:graphicFrameLocks noGrp="1"/>
          </p:cNvGraphicFramePr>
          <p:nvPr/>
        </p:nvGraphicFramePr>
        <p:xfrm>
          <a:off x="4300684" y="4398474"/>
          <a:ext cx="3620721" cy="883920"/>
        </p:xfrm>
        <a:graphic>
          <a:graphicData uri="http://schemas.openxmlformats.org/drawingml/2006/table">
            <a:tbl>
              <a:tblPr firstRow="1" bandRow="1">
                <a:tableStyleId>{5C22544A-7EE6-4342-B048-85BDC9FD1C3A}</a:tableStyleId>
              </a:tblPr>
              <a:tblGrid>
                <a:gridCol w="476013">
                  <a:extLst>
                    <a:ext uri="{9D8B030D-6E8A-4147-A177-3AD203B41FA5}">
                      <a16:colId xmlns:a16="http://schemas.microsoft.com/office/drawing/2014/main" val="2520417537"/>
                    </a:ext>
                  </a:extLst>
                </a:gridCol>
                <a:gridCol w="646430">
                  <a:extLst>
                    <a:ext uri="{9D8B030D-6E8A-4147-A177-3AD203B41FA5}">
                      <a16:colId xmlns:a16="http://schemas.microsoft.com/office/drawing/2014/main" val="499402677"/>
                    </a:ext>
                  </a:extLst>
                </a:gridCol>
                <a:gridCol w="862457">
                  <a:extLst>
                    <a:ext uri="{9D8B030D-6E8A-4147-A177-3AD203B41FA5}">
                      <a16:colId xmlns:a16="http://schemas.microsoft.com/office/drawing/2014/main" val="899208089"/>
                    </a:ext>
                  </a:extLst>
                </a:gridCol>
                <a:gridCol w="862457">
                  <a:extLst>
                    <a:ext uri="{9D8B030D-6E8A-4147-A177-3AD203B41FA5}">
                      <a16:colId xmlns:a16="http://schemas.microsoft.com/office/drawing/2014/main" val="3218115736"/>
                    </a:ext>
                  </a:extLst>
                </a:gridCol>
                <a:gridCol w="773364">
                  <a:extLst>
                    <a:ext uri="{9D8B030D-6E8A-4147-A177-3AD203B41FA5}">
                      <a16:colId xmlns:a16="http://schemas.microsoft.com/office/drawing/2014/main" val="197802885"/>
                    </a:ext>
                  </a:extLst>
                </a:gridCol>
              </a:tblGrid>
              <a:tr h="265441">
                <a:tc>
                  <a:txBody>
                    <a:bodyPr/>
                    <a:lstStyle/>
                    <a:p>
                      <a:pPr algn="ctr"/>
                      <a:r>
                        <a:rPr lang="it-IT" sz="1200" b="0" dirty="0"/>
                        <a:t>Card</a:t>
                      </a:r>
                      <a:endParaRPr lang="en-US" sz="1200" b="0" dirty="0"/>
                    </a:p>
                  </a:txBody>
                  <a:tcPr/>
                </a:tc>
                <a:tc>
                  <a:txBody>
                    <a:bodyPr/>
                    <a:lstStyle/>
                    <a:p>
                      <a:pPr algn="ctr"/>
                      <a:r>
                        <a:rPr lang="it-IT" sz="1200" b="0" dirty="0" err="1"/>
                        <a:t>Steet</a:t>
                      </a:r>
                      <a:endParaRPr lang="en-US" sz="1200" b="0" dirty="0"/>
                    </a:p>
                  </a:txBody>
                  <a:tcPr/>
                </a:tc>
                <a:tc>
                  <a:txBody>
                    <a:bodyPr/>
                    <a:lstStyle/>
                    <a:p>
                      <a:pPr algn="ctr"/>
                      <a:r>
                        <a:rPr lang="it-IT" sz="1200" b="0" dirty="0"/>
                        <a:t>City</a:t>
                      </a:r>
                      <a:endParaRPr lang="en-US" sz="1200" b="0" dirty="0"/>
                    </a:p>
                  </a:txBody>
                  <a:tcPr/>
                </a:tc>
                <a:tc>
                  <a:txBody>
                    <a:bodyPr/>
                    <a:lstStyle/>
                    <a:p>
                      <a:pPr algn="ctr"/>
                      <a:r>
                        <a:rPr lang="it-IT" sz="1200" b="0" dirty="0"/>
                        <a:t>State</a:t>
                      </a:r>
                      <a:endParaRPr lang="en-US" sz="1200" b="0" dirty="0"/>
                    </a:p>
                  </a:txBody>
                  <a:tcPr/>
                </a:tc>
                <a:tc>
                  <a:txBody>
                    <a:bodyPr/>
                    <a:lstStyle/>
                    <a:p>
                      <a:pPr algn="ctr"/>
                      <a:r>
                        <a:rPr lang="it-IT" sz="1200" b="0" dirty="0"/>
                        <a:t>Code</a:t>
                      </a:r>
                      <a:endParaRPr lang="en-US" sz="1200" b="0" dirty="0"/>
                    </a:p>
                  </a:txBody>
                  <a:tcPr/>
                </a:tc>
                <a:extLst>
                  <a:ext uri="{0D108BD9-81ED-4DB2-BD59-A6C34878D82A}">
                    <a16:rowId xmlns:a16="http://schemas.microsoft.com/office/drawing/2014/main" val="1813142414"/>
                  </a:ext>
                </a:extLst>
              </a:tr>
              <a:tr h="294935">
                <a:tc>
                  <a:txBody>
                    <a:bodyPr/>
                    <a:lstStyle/>
                    <a:p>
                      <a:r>
                        <a:rPr lang="it-IT" sz="1400" dirty="0"/>
                        <a:t>477</a:t>
                      </a:r>
                      <a:endParaRPr lang="en-US" sz="1400" dirty="0"/>
                    </a:p>
                  </a:txBody>
                  <a:tcPr/>
                </a:tc>
                <a:tc>
                  <a:txBody>
                    <a:bodyPr/>
                    <a:lstStyle/>
                    <a:p>
                      <a:r>
                        <a:rPr lang="it-IT" sz="1400" dirty="0"/>
                        <a:t>9th</a:t>
                      </a:r>
                      <a:endParaRPr lang="en-US" sz="1400" dirty="0"/>
                    </a:p>
                  </a:txBody>
                  <a:tcPr/>
                </a:tc>
                <a:tc>
                  <a:txBody>
                    <a:bodyPr/>
                    <a:lstStyle/>
                    <a:p>
                      <a:r>
                        <a:rPr lang="it-IT" sz="1400" dirty="0" err="1"/>
                        <a:t>NewYork</a:t>
                      </a:r>
                      <a:endParaRPr lang="en-US" sz="1400" dirty="0"/>
                    </a:p>
                  </a:txBody>
                  <a:tcPr/>
                </a:tc>
                <a:tc>
                  <a:txBody>
                    <a:bodyPr/>
                    <a:lstStyle/>
                    <a:p>
                      <a:r>
                        <a:rPr lang="it-IT" sz="1400" dirty="0" err="1"/>
                        <a:t>NewYork</a:t>
                      </a:r>
                      <a:endParaRPr lang="en-US" sz="1400" dirty="0"/>
                    </a:p>
                  </a:txBody>
                  <a:tcPr/>
                </a:tc>
                <a:tc>
                  <a:txBody>
                    <a:bodyPr/>
                    <a:lstStyle/>
                    <a:p>
                      <a:r>
                        <a:rPr lang="it-IT" sz="1400" dirty="0"/>
                        <a:t>10001</a:t>
                      </a:r>
                      <a:endParaRPr lang="en-US" sz="1400" dirty="0"/>
                    </a:p>
                  </a:txBody>
                  <a:tcPr/>
                </a:tc>
                <a:extLst>
                  <a:ext uri="{0D108BD9-81ED-4DB2-BD59-A6C34878D82A}">
                    <a16:rowId xmlns:a16="http://schemas.microsoft.com/office/drawing/2014/main" val="3511695884"/>
                  </a:ext>
                </a:extLst>
              </a:tr>
              <a:tr h="294935">
                <a:tc>
                  <a:txBody>
                    <a:bodyPr/>
                    <a:lstStyle/>
                    <a:p>
                      <a:r>
                        <a:rPr lang="it-IT" sz="1400" dirty="0"/>
                        <a:t>457</a:t>
                      </a:r>
                      <a:endParaRPr lang="en-US" sz="1400" dirty="0"/>
                    </a:p>
                  </a:txBody>
                  <a:tcPr/>
                </a:tc>
                <a:tc>
                  <a:txBody>
                    <a:bodyPr/>
                    <a:lstStyle/>
                    <a:p>
                      <a:r>
                        <a:rPr lang="it-IT" sz="1400" dirty="0"/>
                        <a:t>Adam</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Chicago</a:t>
                      </a:r>
                      <a:endParaRPr lang="en-US" sz="1400" dirty="0"/>
                    </a:p>
                  </a:txBody>
                  <a:tcPr/>
                </a:tc>
                <a:tc>
                  <a:txBody>
                    <a:bodyPr/>
                    <a:lstStyle/>
                    <a:p>
                      <a:r>
                        <a:rPr lang="it-IT" sz="1400" dirty="0"/>
                        <a:t>Illinois</a:t>
                      </a:r>
                      <a:endParaRPr lang="en-US" sz="1400" dirty="0"/>
                    </a:p>
                  </a:txBody>
                  <a:tcPr/>
                </a:tc>
                <a:tc>
                  <a:txBody>
                    <a:bodyPr/>
                    <a:lstStyle/>
                    <a:p>
                      <a:r>
                        <a:rPr lang="it-IT" sz="1400" dirty="0"/>
                        <a:t>60007</a:t>
                      </a:r>
                      <a:endParaRPr lang="en-US" sz="1400" dirty="0"/>
                    </a:p>
                  </a:txBody>
                  <a:tcPr/>
                </a:tc>
                <a:extLst>
                  <a:ext uri="{0D108BD9-81ED-4DB2-BD59-A6C34878D82A}">
                    <a16:rowId xmlns:a16="http://schemas.microsoft.com/office/drawing/2014/main" val="4150996634"/>
                  </a:ext>
                </a:extLst>
              </a:tr>
            </a:tbl>
          </a:graphicData>
        </a:graphic>
      </p:graphicFrame>
      <p:sp>
        <p:nvSpPr>
          <p:cNvPr id="12" name="CasellaDiTesto 11"/>
          <p:cNvSpPr txBox="1"/>
          <p:nvPr/>
        </p:nvSpPr>
        <p:spPr>
          <a:xfrm>
            <a:off x="3512737" y="1441088"/>
            <a:ext cx="4071627"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details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
        <p:nvSpPr>
          <p:cNvPr id="16" name="CasellaDiTesto 15"/>
          <p:cNvSpPr txBox="1"/>
          <p:nvPr/>
        </p:nvSpPr>
        <p:spPr>
          <a:xfrm>
            <a:off x="3455852" y="3489446"/>
            <a:ext cx="4373826"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payments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Tree>
    <p:extLst>
      <p:ext uri="{BB962C8B-B14F-4D97-AF65-F5344CB8AC3E}">
        <p14:creationId xmlns:p14="http://schemas.microsoft.com/office/powerpoint/2010/main" val="3906878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Modellazione di aggregati: progettazione</a:t>
            </a:r>
          </a:p>
        </p:txBody>
      </p:sp>
      <p:sp>
        <p:nvSpPr>
          <p:cNvPr id="3" name="Segnaposto contenuto 2"/>
          <p:cNvSpPr>
            <a:spLocks noGrp="1"/>
          </p:cNvSpPr>
          <p:nvPr>
            <p:ph sz="quarter" idx="1"/>
          </p:nvPr>
        </p:nvSpPr>
        <p:spPr/>
        <p:txBody>
          <a:bodyPr>
            <a:normAutofit fontScale="92500" lnSpcReduction="20000"/>
          </a:bodyPr>
          <a:lstStyle/>
          <a:p>
            <a:r>
              <a:rPr lang="en-US" dirty="0"/>
              <a:t>Il </a:t>
            </a:r>
            <a:r>
              <a:rPr lang="en-US" dirty="0" err="1"/>
              <a:t>termine</a:t>
            </a:r>
            <a:r>
              <a:rPr lang="en-US" dirty="0"/>
              <a:t> </a:t>
            </a:r>
            <a:r>
              <a:rPr lang="en-US" dirty="0" err="1"/>
              <a:t>deriva</a:t>
            </a:r>
            <a:r>
              <a:rPr lang="en-US" dirty="0"/>
              <a:t> dal Domain-Driven Design</a:t>
            </a:r>
          </a:p>
          <a:p>
            <a:pPr lvl="1"/>
            <a:r>
              <a:rPr lang="en-US" dirty="0"/>
              <a:t>Un </a:t>
            </a:r>
            <a:r>
              <a:rPr lang="en-US" dirty="0" err="1"/>
              <a:t>aggregato</a:t>
            </a:r>
            <a:r>
              <a:rPr lang="en-US" dirty="0"/>
              <a:t> è un </a:t>
            </a:r>
            <a:r>
              <a:rPr lang="en-US" dirty="0" err="1"/>
              <a:t>insieme</a:t>
            </a:r>
            <a:r>
              <a:rPr lang="en-US" dirty="0"/>
              <a:t> di </a:t>
            </a:r>
            <a:r>
              <a:rPr lang="en-US" dirty="0" err="1"/>
              <a:t>oggetti</a:t>
            </a:r>
            <a:r>
              <a:rPr lang="en-US" dirty="0"/>
              <a:t> </a:t>
            </a:r>
            <a:r>
              <a:rPr lang="en-US" dirty="0" err="1"/>
              <a:t>strettamente</a:t>
            </a:r>
            <a:r>
              <a:rPr lang="en-US" dirty="0"/>
              <a:t> </a:t>
            </a:r>
            <a:r>
              <a:rPr lang="en-US" dirty="0" err="1"/>
              <a:t>correlati</a:t>
            </a:r>
            <a:r>
              <a:rPr lang="en-US" dirty="0"/>
              <a:t> </a:t>
            </a:r>
            <a:r>
              <a:rPr lang="en-US" dirty="0" err="1"/>
              <a:t>tra</a:t>
            </a:r>
            <a:r>
              <a:rPr lang="en-US" dirty="0"/>
              <a:t> </a:t>
            </a:r>
            <a:r>
              <a:rPr lang="en-US" dirty="0" err="1"/>
              <a:t>loro</a:t>
            </a:r>
            <a:r>
              <a:rPr lang="en-US" dirty="0"/>
              <a:t> e </a:t>
            </a:r>
            <a:r>
              <a:rPr lang="en-US" dirty="0" err="1"/>
              <a:t>che</a:t>
            </a:r>
            <a:r>
              <a:rPr lang="en-US" dirty="0"/>
              <a:t> </a:t>
            </a:r>
            <a:r>
              <a:rPr lang="en-US" dirty="0" err="1"/>
              <a:t>vengono</a:t>
            </a:r>
            <a:r>
              <a:rPr lang="en-US" dirty="0"/>
              <a:t> </a:t>
            </a:r>
            <a:r>
              <a:rPr lang="en-US" dirty="0" err="1"/>
              <a:t>trattati</a:t>
            </a:r>
            <a:r>
              <a:rPr lang="en-US" dirty="0"/>
              <a:t> in </a:t>
            </a:r>
            <a:r>
              <a:rPr lang="en-US" dirty="0" err="1"/>
              <a:t>blocco</a:t>
            </a:r>
            <a:endParaRPr lang="en-US" dirty="0"/>
          </a:p>
          <a:p>
            <a:pPr lvl="1"/>
            <a:r>
              <a:rPr lang="en-US" dirty="0"/>
              <a:t>Un </a:t>
            </a:r>
            <a:r>
              <a:rPr lang="en-US" dirty="0" err="1"/>
              <a:t>aggregato</a:t>
            </a:r>
            <a:r>
              <a:rPr lang="en-US" dirty="0"/>
              <a:t> è </a:t>
            </a:r>
            <a:r>
              <a:rPr lang="en-US" dirty="0" err="1"/>
              <a:t>un’unità</a:t>
            </a:r>
            <a:r>
              <a:rPr lang="en-US" dirty="0"/>
              <a:t> per la </a:t>
            </a:r>
            <a:r>
              <a:rPr lang="en-US" dirty="0" err="1"/>
              <a:t>manipolazione</a:t>
            </a:r>
            <a:r>
              <a:rPr lang="en-US" dirty="0"/>
              <a:t> </a:t>
            </a:r>
            <a:r>
              <a:rPr lang="en-US" dirty="0" err="1"/>
              <a:t>dei</a:t>
            </a:r>
            <a:r>
              <a:rPr lang="en-US" dirty="0"/>
              <a:t> </a:t>
            </a:r>
            <a:r>
              <a:rPr lang="en-US" dirty="0" err="1"/>
              <a:t>dati</a:t>
            </a:r>
            <a:r>
              <a:rPr lang="en-US" dirty="0"/>
              <a:t> e la </a:t>
            </a:r>
            <a:r>
              <a:rPr lang="en-US" dirty="0" err="1"/>
              <a:t>gestione</a:t>
            </a:r>
            <a:r>
              <a:rPr lang="en-US" dirty="0"/>
              <a:t> </a:t>
            </a:r>
            <a:r>
              <a:rPr lang="en-US" dirty="0" err="1"/>
              <a:t>della</a:t>
            </a:r>
            <a:r>
              <a:rPr lang="en-US" dirty="0"/>
              <a:t> </a:t>
            </a:r>
            <a:r>
              <a:rPr lang="en-US" dirty="0" err="1"/>
              <a:t>consistenza</a:t>
            </a:r>
            <a:endParaRPr lang="en-US" dirty="0"/>
          </a:p>
          <a:p>
            <a:r>
              <a:rPr lang="en-US" dirty="0" err="1"/>
              <a:t>Vantaggi</a:t>
            </a:r>
            <a:r>
              <a:rPr lang="en-US" dirty="0"/>
              <a:t> </a:t>
            </a:r>
            <a:r>
              <a:rPr lang="en-US" dirty="0" err="1"/>
              <a:t>degli</a:t>
            </a:r>
            <a:r>
              <a:rPr lang="en-US" dirty="0"/>
              <a:t> </a:t>
            </a:r>
            <a:r>
              <a:rPr lang="en-US" dirty="0" err="1"/>
              <a:t>aggregati</a:t>
            </a:r>
            <a:r>
              <a:rPr lang="en-US" dirty="0"/>
              <a:t>:</a:t>
            </a:r>
          </a:p>
          <a:p>
            <a:pPr lvl="1"/>
            <a:r>
              <a:rPr lang="it-IT" dirty="0">
                <a:solidFill>
                  <a:schemeClr val="accent2"/>
                </a:solidFill>
              </a:rPr>
              <a:t>Facilitano il lavoro degli sviluppatori software</a:t>
            </a:r>
            <a:r>
              <a:rPr lang="it-IT" dirty="0"/>
              <a:t>, che spesso manipolano i dati attraverso strutture aggregate</a:t>
            </a:r>
          </a:p>
          <a:p>
            <a:pPr lvl="1"/>
            <a:r>
              <a:rPr lang="it-IT" dirty="0">
                <a:solidFill>
                  <a:schemeClr val="accent2"/>
                </a:solidFill>
              </a:rPr>
              <a:t>Facili da gestire in un sistema distribuito</a:t>
            </a:r>
          </a:p>
          <a:p>
            <a:r>
              <a:rPr lang="it-IT" b="1" dirty="0"/>
              <a:t>Non esiste una strategia universale per la definizione dei confini degli aggregati</a:t>
            </a:r>
          </a:p>
          <a:p>
            <a:pPr lvl="1"/>
            <a:r>
              <a:rPr lang="it-IT" dirty="0">
                <a:solidFill>
                  <a:srgbClr val="FF0000"/>
                </a:solidFill>
              </a:rPr>
              <a:t>Dipende unicamente da come si intende manipolare i dati</a:t>
            </a:r>
          </a:p>
          <a:p>
            <a:r>
              <a:rPr lang="it-IT" dirty="0"/>
              <a:t>Gli aggregati sono di grande aiuto per la gestione su cluster</a:t>
            </a:r>
          </a:p>
          <a:p>
            <a:pPr lvl="1"/>
            <a:r>
              <a:rPr lang="it-IT" dirty="0"/>
              <a:t>Pro: i dati che devono essere manipolati insieme (e.g., gli ordini ed i relativi dettagli) vengono modellati nello stesso aggregato – e quindi risiedono nello stesso nodo</a:t>
            </a:r>
          </a:p>
          <a:p>
            <a:pPr lvl="1"/>
            <a:r>
              <a:rPr lang="it-IT" dirty="0"/>
              <a:t>Contro: gli aggregati facilitano solo alcuni tipi di interazione</a:t>
            </a:r>
          </a:p>
          <a:p>
            <a:r>
              <a:rPr lang="it-IT" dirty="0"/>
              <a:t>I DBMS relazionali sono agnostici da questo punto di vista</a:t>
            </a:r>
          </a:p>
          <a:p>
            <a:endParaRPr lang="en-US" dirty="0">
              <a:solidFill>
                <a:srgbClr val="0070C0"/>
              </a:solidFill>
            </a:endParaRP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60739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distribuzione dei dati</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133440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Distribuzione dei dati</a:t>
            </a:r>
          </a:p>
        </p:txBody>
      </p:sp>
      <p:sp>
        <p:nvSpPr>
          <p:cNvPr id="3" name="Segnaposto contenuto 2"/>
          <p:cNvSpPr>
            <a:spLocks noGrp="1"/>
          </p:cNvSpPr>
          <p:nvPr>
            <p:ph sz="quarter" idx="1"/>
          </p:nvPr>
        </p:nvSpPr>
        <p:spPr/>
        <p:txBody>
          <a:bodyPr>
            <a:normAutofit/>
          </a:bodyPr>
          <a:lstStyle/>
          <a:p>
            <a:r>
              <a:rPr lang="it-IT" noProof="0" dirty="0"/>
              <a:t>Uno dei punti di forza dei sistemi </a:t>
            </a:r>
            <a:r>
              <a:rPr lang="it-IT" noProof="0" dirty="0" err="1"/>
              <a:t>NoSQL</a:t>
            </a:r>
            <a:r>
              <a:rPr lang="it-IT" noProof="0" dirty="0"/>
              <a:t> è la </a:t>
            </a:r>
            <a:r>
              <a:rPr lang="it-IT" noProof="0" dirty="0">
                <a:solidFill>
                  <a:srgbClr val="FF0000"/>
                </a:solidFill>
              </a:rPr>
              <a:t>capacità di </a:t>
            </a:r>
            <a:r>
              <a:rPr lang="it-IT" i="1" noProof="0" dirty="0">
                <a:solidFill>
                  <a:srgbClr val="FF0000"/>
                </a:solidFill>
              </a:rPr>
              <a:t>scalare</a:t>
            </a:r>
          </a:p>
          <a:p>
            <a:pPr lvl="1"/>
            <a:r>
              <a:rPr lang="it-IT" noProof="0" dirty="0">
                <a:solidFill>
                  <a:srgbClr val="0070C0"/>
                </a:solidFill>
              </a:rPr>
              <a:t>L’aggregato è un’unità che si presta bene alla distribuzione</a:t>
            </a:r>
            <a:r>
              <a:rPr lang="it-IT" noProof="0" dirty="0"/>
              <a:t> all’interno di un cluster</a:t>
            </a:r>
          </a:p>
          <a:p>
            <a:r>
              <a:rPr lang="it-IT" noProof="0" dirty="0"/>
              <a:t>In generale, gestire un cluster introduce una certa complessità</a:t>
            </a:r>
          </a:p>
          <a:p>
            <a:pPr lvl="1"/>
            <a:r>
              <a:rPr lang="it-IT" noProof="0" dirty="0"/>
              <a:t>L’utilizzo di un database </a:t>
            </a:r>
            <a:r>
              <a:rPr lang="it-IT" noProof="0" dirty="0" err="1"/>
              <a:t>NoSQL</a:t>
            </a:r>
            <a:r>
              <a:rPr lang="it-IT" noProof="0" dirty="0"/>
              <a:t> in un </a:t>
            </a:r>
            <a:r>
              <a:rPr lang="it-IT" noProof="0" dirty="0">
                <a:solidFill>
                  <a:srgbClr val="0070C0"/>
                </a:solidFill>
              </a:rPr>
              <a:t>server singolo non è da escludere</a:t>
            </a:r>
          </a:p>
          <a:p>
            <a:r>
              <a:rPr lang="it-IT" noProof="0" dirty="0"/>
              <a:t>In un sistema distribuito ci sono due aspetti ortogonali da valutare: </a:t>
            </a:r>
          </a:p>
          <a:p>
            <a:pPr lvl="1"/>
            <a:r>
              <a:rPr lang="it-IT" b="1" noProof="0" dirty="0" err="1"/>
              <a:t>Sharding</a:t>
            </a:r>
            <a:r>
              <a:rPr lang="it-IT" noProof="0" dirty="0"/>
              <a:t>: </a:t>
            </a:r>
            <a:r>
              <a:rPr lang="it-IT" noProof="0" dirty="0">
                <a:solidFill>
                  <a:srgbClr val="0070C0"/>
                </a:solidFill>
              </a:rPr>
              <a:t>spacchettare i dati su nodi diversi</a:t>
            </a:r>
          </a:p>
          <a:p>
            <a:pPr lvl="1"/>
            <a:r>
              <a:rPr lang="it-IT" b="1" noProof="0" dirty="0"/>
              <a:t>Replication</a:t>
            </a:r>
            <a:r>
              <a:rPr lang="it-IT" noProof="0" dirty="0"/>
              <a:t>: </a:t>
            </a:r>
            <a:r>
              <a:rPr lang="it-IT" noProof="0" dirty="0">
                <a:solidFill>
                  <a:srgbClr val="0070C0"/>
                </a:solidFill>
              </a:rPr>
              <a:t>copiare gli stessi dati su nodi diversi</a:t>
            </a:r>
          </a:p>
          <a:p>
            <a:pPr lvl="2"/>
            <a:r>
              <a:rPr lang="it-IT" noProof="0" dirty="0"/>
              <a:t>Modalità master-slave</a:t>
            </a:r>
          </a:p>
          <a:p>
            <a:pPr lvl="2"/>
            <a:r>
              <a:rPr lang="it-IT" noProof="0" dirty="0"/>
              <a:t>Modalità peer-to-peer</a:t>
            </a:r>
          </a:p>
          <a:p>
            <a:pPr lvl="1"/>
            <a:endParaRPr lang="it-IT" noProof="0" dirty="0"/>
          </a:p>
          <a:p>
            <a:endParaRPr lang="it-IT" noProof="0" dirty="0"/>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3939713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a:t>Obiettivi</a:t>
            </a:r>
            <a:r>
              <a:rPr lang="en-US" dirty="0"/>
              <a:t> di </a:t>
            </a:r>
            <a:r>
              <a:rPr lang="en-US" dirty="0" err="1"/>
              <a:t>distribuzione</a:t>
            </a:r>
            <a:r>
              <a:rPr lang="en-US" dirty="0"/>
              <a:t> e </a:t>
            </a:r>
            <a:r>
              <a:rPr lang="en-US" dirty="0" err="1"/>
              <a:t>scalabilità</a:t>
            </a:r>
            <a:endParaRPr lang="en-US" noProof="0" dirty="0"/>
          </a:p>
        </p:txBody>
      </p:sp>
      <p:sp>
        <p:nvSpPr>
          <p:cNvPr id="4" name="Segnaposto contenuto 3"/>
          <p:cNvSpPr>
            <a:spLocks noGrp="1"/>
          </p:cNvSpPr>
          <p:nvPr>
            <p:ph sz="quarter" idx="1"/>
          </p:nvPr>
        </p:nvSpPr>
        <p:spPr/>
        <p:txBody>
          <a:bodyPr>
            <a:normAutofit/>
          </a:bodyPr>
          <a:lstStyle/>
          <a:p>
            <a:r>
              <a:rPr lang="it-IT" dirty="0"/>
              <a:t>Robustezza</a:t>
            </a:r>
          </a:p>
          <a:p>
            <a:pPr lvl="1"/>
            <a:r>
              <a:rPr lang="it-IT" dirty="0"/>
              <a:t>Replicazione: in caso di perdita di nodi, la replicazione impedisce la perdita di dati</a:t>
            </a:r>
          </a:p>
          <a:p>
            <a:r>
              <a:rPr lang="it-IT" dirty="0"/>
              <a:t>Efficienza</a:t>
            </a:r>
          </a:p>
          <a:p>
            <a:pPr lvl="1"/>
            <a:r>
              <a:rPr lang="it-IT" dirty="0"/>
              <a:t>Distribuzione: partizioni differenti possono essere lette/scritte in parallelo da nodi diversi</a:t>
            </a:r>
          </a:p>
          <a:p>
            <a:pPr lvl="1"/>
            <a:r>
              <a:rPr lang="it-IT" dirty="0"/>
              <a:t>Replicazione: gli stessi dati possono essere letti in parallelo da utenti diversi attraverso nodi diversi</a:t>
            </a:r>
          </a:p>
        </p:txBody>
      </p:sp>
    </p:spTree>
    <p:extLst>
      <p:ext uri="{BB962C8B-B14F-4D97-AF65-F5344CB8AC3E}">
        <p14:creationId xmlns:p14="http://schemas.microsoft.com/office/powerpoint/2010/main" val="1707820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Single-server</a:t>
            </a:r>
          </a:p>
        </p:txBody>
      </p:sp>
      <p:sp>
        <p:nvSpPr>
          <p:cNvPr id="3" name="Segnaposto contenuto 2"/>
          <p:cNvSpPr>
            <a:spLocks noGrp="1"/>
          </p:cNvSpPr>
          <p:nvPr>
            <p:ph idx="1"/>
          </p:nvPr>
        </p:nvSpPr>
        <p:spPr/>
        <p:txBody>
          <a:bodyPr/>
          <a:lstStyle/>
          <a:p>
            <a:r>
              <a:rPr lang="it-IT" noProof="0" dirty="0"/>
              <a:t>La soluzione più semplice: utilizzare il database in un’unica macchina</a:t>
            </a:r>
          </a:p>
          <a:p>
            <a:pPr lvl="1"/>
            <a:r>
              <a:rPr lang="it-IT" noProof="0" dirty="0"/>
              <a:t>Molti database </a:t>
            </a:r>
            <a:r>
              <a:rPr lang="it-IT" noProof="0" dirty="0" err="1"/>
              <a:t>NoSQL</a:t>
            </a:r>
            <a:r>
              <a:rPr lang="it-IT" noProof="0" dirty="0"/>
              <a:t> progettati per lavorare in forma distribuita</a:t>
            </a:r>
            <a:r>
              <a:rPr lang="it-IT" dirty="0"/>
              <a:t>…</a:t>
            </a:r>
            <a:endParaRPr lang="it-IT" noProof="0" dirty="0"/>
          </a:p>
          <a:p>
            <a:pPr lvl="1"/>
            <a:r>
              <a:rPr lang="it-IT" dirty="0">
                <a:solidFill>
                  <a:srgbClr val="0070C0"/>
                </a:solidFill>
              </a:rPr>
              <a:t>… ma </a:t>
            </a:r>
            <a:r>
              <a:rPr lang="it-IT" noProof="0" dirty="0">
                <a:solidFill>
                  <a:srgbClr val="0070C0"/>
                </a:solidFill>
              </a:rPr>
              <a:t>non significa che non lavorino bene in locale</a:t>
            </a:r>
          </a:p>
          <a:p>
            <a:pPr lvl="1"/>
            <a:r>
              <a:rPr lang="it-IT" noProof="0" dirty="0"/>
              <a:t>I </a:t>
            </a:r>
            <a:r>
              <a:rPr lang="it-IT" noProof="0" dirty="0">
                <a:solidFill>
                  <a:srgbClr val="FF0000"/>
                </a:solidFill>
              </a:rPr>
              <a:t>database a grafo </a:t>
            </a:r>
            <a:r>
              <a:rPr lang="it-IT" noProof="0" dirty="0"/>
              <a:t>lavorano meglio in locale</a:t>
            </a:r>
          </a:p>
          <a:p>
            <a:r>
              <a:rPr lang="it-IT" noProof="0" dirty="0"/>
              <a:t>Quando ha senso l’approccio </a:t>
            </a:r>
            <a:r>
              <a:rPr lang="it-IT" dirty="0"/>
              <a:t>single-server?</a:t>
            </a:r>
          </a:p>
          <a:p>
            <a:pPr lvl="1"/>
            <a:r>
              <a:rPr lang="it-IT" noProof="0" dirty="0"/>
              <a:t>Mole di dati non è enorme </a:t>
            </a:r>
          </a:p>
          <a:p>
            <a:pPr lvl="1"/>
            <a:r>
              <a:rPr lang="it-IT" dirty="0"/>
              <a:t>S</a:t>
            </a:r>
            <a:r>
              <a:rPr lang="it-IT" noProof="0" dirty="0"/>
              <a:t>i vogliono sfruttare le caratteristiche dei database </a:t>
            </a:r>
            <a:r>
              <a:rPr lang="it-IT" noProof="0" dirty="0" err="1"/>
              <a:t>NoSQL</a:t>
            </a:r>
            <a:r>
              <a:rPr lang="it-IT" noProof="0" dirty="0"/>
              <a:t> (e.g., </a:t>
            </a:r>
            <a:r>
              <a:rPr lang="it-IT" noProof="0" dirty="0" err="1"/>
              <a:t>schemaless</a:t>
            </a:r>
            <a:r>
              <a:rPr lang="it-IT" noProof="0" dirty="0"/>
              <a:t>, modello dati)</a:t>
            </a:r>
          </a:p>
          <a:p>
            <a:r>
              <a:rPr lang="it-IT" noProof="0" dirty="0">
                <a:solidFill>
                  <a:srgbClr val="0070C0"/>
                </a:solidFill>
              </a:rPr>
              <a:t>Un sistema distribuito è inevitabilmente più complesso; non è detto che ne valga sempre la pena</a:t>
            </a:r>
          </a:p>
          <a:p>
            <a:pPr lvl="1"/>
            <a:endParaRPr lang="it-IT" noProof="0" dirty="0"/>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endParaRPr lang="en-US" dirty="0"/>
          </a:p>
        </p:txBody>
      </p:sp>
    </p:spTree>
    <p:extLst>
      <p:ext uri="{BB962C8B-B14F-4D97-AF65-F5344CB8AC3E}">
        <p14:creationId xmlns:p14="http://schemas.microsoft.com/office/powerpoint/2010/main" val="2323718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Sharding</a:t>
            </a:r>
            <a:endParaRPr lang="it-IT" noProof="0" dirty="0"/>
          </a:p>
        </p:txBody>
      </p:sp>
      <p:sp>
        <p:nvSpPr>
          <p:cNvPr id="7" name="Segnaposto contenuto 2"/>
          <p:cNvSpPr>
            <a:spLocks noGrp="1"/>
          </p:cNvSpPr>
          <p:nvPr>
            <p:ph sz="half" idx="1"/>
          </p:nvPr>
        </p:nvSpPr>
        <p:spPr/>
        <p:txBody>
          <a:bodyPr>
            <a:normAutofit/>
          </a:bodyPr>
          <a:lstStyle/>
          <a:p>
            <a:r>
              <a:rPr lang="it-IT" b="1" dirty="0" err="1"/>
              <a:t>Sharding</a:t>
            </a:r>
            <a:r>
              <a:rPr lang="it-IT" dirty="0"/>
              <a:t>: </a:t>
            </a:r>
            <a:r>
              <a:rPr lang="it-IT" dirty="0">
                <a:solidFill>
                  <a:srgbClr val="0070C0"/>
                </a:solidFill>
              </a:rPr>
              <a:t>spezzare i dati in parti (</a:t>
            </a:r>
            <a:r>
              <a:rPr lang="it-IT" i="1" dirty="0" err="1">
                <a:solidFill>
                  <a:srgbClr val="0070C0"/>
                </a:solidFill>
              </a:rPr>
              <a:t>shard</a:t>
            </a:r>
            <a:r>
              <a:rPr lang="it-IT" dirty="0">
                <a:solidFill>
                  <a:srgbClr val="0070C0"/>
                </a:solidFill>
              </a:rPr>
              <a:t>) che vengono memorizzate su macchine diverse</a:t>
            </a:r>
          </a:p>
          <a:p>
            <a:pPr lvl="1"/>
            <a:r>
              <a:rPr lang="it-IT" dirty="0"/>
              <a:t>I.e., </a:t>
            </a:r>
            <a:r>
              <a:rPr lang="it-IT" dirty="0">
                <a:solidFill>
                  <a:srgbClr val="FF0000"/>
                </a:solidFill>
              </a:rPr>
              <a:t>scalare orizzontalmente</a:t>
            </a:r>
          </a:p>
          <a:p>
            <a:r>
              <a:rPr lang="it-IT" dirty="0"/>
              <a:t>Una buona </a:t>
            </a:r>
            <a:r>
              <a:rPr lang="it-IT" i="1" dirty="0"/>
              <a:t>strategia di </a:t>
            </a:r>
            <a:r>
              <a:rPr lang="it-IT" i="1" dirty="0" err="1"/>
              <a:t>sharding</a:t>
            </a:r>
            <a:r>
              <a:rPr lang="it-IT" i="1" dirty="0"/>
              <a:t> </a:t>
            </a:r>
            <a:r>
              <a:rPr lang="it-IT" dirty="0"/>
              <a:t>è </a:t>
            </a:r>
            <a:r>
              <a:rPr lang="it-IT" b="1" dirty="0"/>
              <a:t>fondamentale</a:t>
            </a:r>
            <a:r>
              <a:rPr lang="it-IT" dirty="0"/>
              <a:t> per ottimizzare le performance</a:t>
            </a:r>
          </a:p>
          <a:p>
            <a:pPr lvl="1"/>
            <a:r>
              <a:rPr lang="it-IT" dirty="0"/>
              <a:t>Tipicamente basata sul valore di uno o più campi</a:t>
            </a:r>
          </a:p>
        </p:txBody>
      </p:sp>
      <p:sp>
        <p:nvSpPr>
          <p:cNvPr id="6" name="Segnaposto contenuto 5">
            <a:extLst>
              <a:ext uri="{FF2B5EF4-FFF2-40B4-BE49-F238E27FC236}">
                <a16:creationId xmlns:a16="http://schemas.microsoft.com/office/drawing/2014/main" id="{0354DB4B-FC4F-4BE2-928F-BEE4C990FF0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37C168C8-204C-4F9F-A6A5-1B11B12F08EA}"/>
              </a:ext>
            </a:extLst>
          </p:cNvPr>
          <p:cNvPicPr>
            <a:picLocks noGrp="1" noChangeAspect="1"/>
          </p:cNvPicPr>
          <p:nvPr>
            <p:ph sz="half" idx="2"/>
          </p:nvPr>
        </p:nvPicPr>
        <p:blipFill>
          <a:blip r:embed="rId3"/>
          <a:stretch>
            <a:fillRect/>
          </a:stretch>
        </p:blipFill>
        <p:spPr>
          <a:xfrm>
            <a:off x="6172200" y="2457917"/>
            <a:ext cx="5181600" cy="3086753"/>
          </a:xfrm>
          <a:prstGeom prst="rect">
            <a:avLst/>
          </a:prstGeom>
        </p:spPr>
      </p:pic>
    </p:spTree>
    <p:extLst>
      <p:ext uri="{BB962C8B-B14F-4D97-AF65-F5344CB8AC3E}">
        <p14:creationId xmlns:p14="http://schemas.microsoft.com/office/powerpoint/2010/main" val="4186789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Strategie di </a:t>
            </a:r>
            <a:r>
              <a:rPr lang="it-IT" noProof="0" dirty="0" err="1"/>
              <a:t>sharding</a:t>
            </a:r>
            <a:endParaRPr lang="it-IT" noProof="0" dirty="0"/>
          </a:p>
        </p:txBody>
      </p:sp>
      <p:sp>
        <p:nvSpPr>
          <p:cNvPr id="3" name="Segnaposto contenuto 2"/>
          <p:cNvSpPr>
            <a:spLocks noGrp="1"/>
          </p:cNvSpPr>
          <p:nvPr>
            <p:ph sz="quarter" idx="1"/>
          </p:nvPr>
        </p:nvSpPr>
        <p:spPr/>
        <p:txBody>
          <a:bodyPr>
            <a:normAutofit/>
          </a:bodyPr>
          <a:lstStyle/>
          <a:p>
            <a:pPr marL="0" indent="0">
              <a:buNone/>
            </a:pPr>
            <a:r>
              <a:rPr lang="it-IT" noProof="0" dirty="0"/>
              <a:t>Regole principali per una strategia di </a:t>
            </a:r>
            <a:r>
              <a:rPr lang="it-IT" noProof="0" dirty="0" err="1"/>
              <a:t>sharding</a:t>
            </a:r>
            <a:r>
              <a:rPr lang="it-IT" noProof="0" dirty="0"/>
              <a:t>:</a:t>
            </a:r>
          </a:p>
          <a:p>
            <a:pPr marL="268288" indent="-268288">
              <a:buFont typeface="+mj-lt"/>
              <a:buAutoNum type="arabicPeriod"/>
            </a:pPr>
            <a:r>
              <a:rPr lang="it-IT" noProof="0" dirty="0">
                <a:solidFill>
                  <a:srgbClr val="0070C0"/>
                </a:solidFill>
              </a:rPr>
              <a:t>Memorizzare i dati vicini al luogo da cui devono essere acceduti</a:t>
            </a:r>
          </a:p>
          <a:p>
            <a:pPr lvl="1"/>
            <a:r>
              <a:rPr lang="it-IT" noProof="0" dirty="0"/>
              <a:t>E.g., memorizzare gli ordini per l’Italia nel data center europeo</a:t>
            </a:r>
          </a:p>
          <a:p>
            <a:pPr marL="268288" indent="-268288">
              <a:buFont typeface="+mj-lt"/>
              <a:buAutoNum type="arabicPeriod"/>
            </a:pPr>
            <a:r>
              <a:rPr lang="it-IT" noProof="0" dirty="0">
                <a:solidFill>
                  <a:srgbClr val="0070C0"/>
                </a:solidFill>
              </a:rPr>
              <a:t>Mantenere una distribuzione bilanciata</a:t>
            </a:r>
          </a:p>
          <a:p>
            <a:pPr lvl="1"/>
            <a:r>
              <a:rPr lang="it-IT" noProof="0" dirty="0"/>
              <a:t>Ogni nodo dovrebbe ricevere (più o meno) la stessa percentuale di dati</a:t>
            </a:r>
          </a:p>
          <a:p>
            <a:pPr marL="268288" indent="-268288">
              <a:buFont typeface="+mj-lt"/>
              <a:buAutoNum type="arabicPeriod"/>
            </a:pPr>
            <a:r>
              <a:rPr lang="it-IT" noProof="0" dirty="0">
                <a:solidFill>
                  <a:srgbClr val="0070C0"/>
                </a:solidFill>
              </a:rPr>
              <a:t>Mettere insieme dati che potrebbero essere letti in sequenza</a:t>
            </a:r>
          </a:p>
          <a:p>
            <a:pPr lvl="1"/>
            <a:r>
              <a:rPr lang="it-IT" noProof="0" dirty="0"/>
              <a:t>Stesso cliente, stesso nodo</a:t>
            </a: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80122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Auto-</a:t>
            </a:r>
            <a:r>
              <a:rPr lang="it-IT" noProof="0" dirty="0" err="1"/>
              <a:t>sharding</a:t>
            </a:r>
            <a:endParaRPr lang="it-IT" noProof="0" dirty="0"/>
          </a:p>
        </p:txBody>
      </p:sp>
      <p:sp>
        <p:nvSpPr>
          <p:cNvPr id="3" name="Segnaposto contenuto 2"/>
          <p:cNvSpPr>
            <a:spLocks noGrp="1"/>
          </p:cNvSpPr>
          <p:nvPr>
            <p:ph sz="half" idx="1"/>
          </p:nvPr>
        </p:nvSpPr>
        <p:spPr/>
        <p:txBody>
          <a:bodyPr>
            <a:normAutofit/>
          </a:bodyPr>
          <a:lstStyle/>
          <a:p>
            <a:r>
              <a:rPr lang="it-IT" noProof="0" dirty="0"/>
              <a:t>Molti database </a:t>
            </a:r>
            <a:r>
              <a:rPr lang="it-IT" noProof="0" dirty="0" err="1"/>
              <a:t>NoSQL</a:t>
            </a:r>
            <a:r>
              <a:rPr lang="it-IT" noProof="0" dirty="0"/>
              <a:t> offrono politiche di </a:t>
            </a:r>
            <a:r>
              <a:rPr lang="it-IT" noProof="0" dirty="0">
                <a:solidFill>
                  <a:srgbClr val="FF0000"/>
                </a:solidFill>
              </a:rPr>
              <a:t>auto-</a:t>
            </a:r>
            <a:r>
              <a:rPr lang="it-IT" noProof="0" dirty="0" err="1">
                <a:solidFill>
                  <a:srgbClr val="FF0000"/>
                </a:solidFill>
              </a:rPr>
              <a:t>sharding</a:t>
            </a:r>
            <a:endParaRPr lang="it-IT" noProof="0" dirty="0"/>
          </a:p>
          <a:p>
            <a:pPr lvl="1"/>
            <a:r>
              <a:rPr lang="it-IT" noProof="0" dirty="0"/>
              <a:t>Il database gestisce la distribuzione dei dati in base al carico di lavoro abituale</a:t>
            </a:r>
            <a:endParaRPr lang="it-IT" dirty="0"/>
          </a:p>
          <a:p>
            <a:r>
              <a:rPr lang="it-IT" dirty="0"/>
              <a:t>Attenzione: ridefinire (o definire tardivamente) la strategia di </a:t>
            </a:r>
            <a:r>
              <a:rPr lang="it-IT" dirty="0" err="1"/>
              <a:t>sharding</a:t>
            </a:r>
            <a:r>
              <a:rPr lang="it-IT" dirty="0"/>
              <a:t> può risultare molto oneroso</a:t>
            </a:r>
            <a:endParaRPr lang="it-IT" noProof="0" dirty="0"/>
          </a:p>
        </p:txBody>
      </p:sp>
      <p:sp>
        <p:nvSpPr>
          <p:cNvPr id="7" name="Segnaposto contenuto 6">
            <a:extLst>
              <a:ext uri="{FF2B5EF4-FFF2-40B4-BE49-F238E27FC236}">
                <a16:creationId xmlns:a16="http://schemas.microsoft.com/office/drawing/2014/main" id="{2F9E0C95-B0D8-4B87-84E3-BE1DAB96104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E18D1340-07F5-4684-B4C0-154E684C9FFB}"/>
              </a:ext>
            </a:extLst>
          </p:cNvPr>
          <p:cNvPicPr>
            <a:picLocks noGrp="1" noChangeAspect="1"/>
          </p:cNvPicPr>
          <p:nvPr>
            <p:ph sz="half" idx="2"/>
          </p:nvPr>
        </p:nvPicPr>
        <p:blipFill>
          <a:blip r:embed="rId3"/>
          <a:stretch>
            <a:fillRect/>
          </a:stretch>
        </p:blipFill>
        <p:spPr>
          <a:xfrm>
            <a:off x="6172200" y="2919984"/>
            <a:ext cx="5181600" cy="2162619"/>
          </a:xfrm>
          <a:prstGeom prst="rect">
            <a:avLst/>
          </a:prstGeom>
        </p:spPr>
      </p:pic>
    </p:spTree>
    <p:extLst>
      <p:ext uri="{BB962C8B-B14F-4D97-AF65-F5344CB8AC3E}">
        <p14:creationId xmlns:p14="http://schemas.microsoft.com/office/powerpoint/2010/main" val="3029182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sz="quarter" idx="1"/>
          </p:nvPr>
        </p:nvSpPr>
        <p:spPr>
          <a:xfrm>
            <a:off x="1097280" y="1243914"/>
            <a:ext cx="10058400" cy="4625180"/>
          </a:xfrm>
        </p:spPr>
        <p:txBody>
          <a:bodyPr>
            <a:normAutofit/>
          </a:bodyPr>
          <a:lstStyle/>
          <a:p>
            <a:r>
              <a:rPr lang="it-IT" b="1" dirty="0"/>
              <a:t>Replication</a:t>
            </a:r>
            <a:r>
              <a:rPr lang="it-IT" dirty="0"/>
              <a:t>: i dati vengono </a:t>
            </a:r>
            <a:r>
              <a:rPr lang="it-IT" dirty="0">
                <a:solidFill>
                  <a:srgbClr val="0070C0"/>
                </a:solidFill>
              </a:rPr>
              <a:t>copiati</a:t>
            </a:r>
            <a:r>
              <a:rPr lang="it-IT" dirty="0"/>
              <a:t> su diversi nodi</a:t>
            </a:r>
          </a:p>
          <a:p>
            <a:r>
              <a:rPr lang="it-IT" dirty="0"/>
              <a:t>Come gestire la distribuzione delle repliche nei nodi?</a:t>
            </a:r>
          </a:p>
          <a:p>
            <a:pPr lvl="1"/>
            <a:r>
              <a:rPr lang="it-IT" dirty="0"/>
              <a:t>Principio comunemente adottato:</a:t>
            </a:r>
          </a:p>
          <a:p>
            <a:pPr lvl="2"/>
            <a:r>
              <a:rPr lang="it-IT" dirty="0"/>
              <a:t>Una replica nel nodo che riceve il dato</a:t>
            </a:r>
          </a:p>
          <a:p>
            <a:pPr lvl="2"/>
            <a:r>
              <a:rPr lang="it-IT" dirty="0"/>
              <a:t>Una replica in un nodo diverso all’interno dello stesso </a:t>
            </a:r>
            <a:r>
              <a:rPr lang="it-IT" dirty="0" err="1"/>
              <a:t>rack</a:t>
            </a:r>
            <a:endParaRPr lang="it-IT" dirty="0"/>
          </a:p>
          <a:p>
            <a:pPr lvl="2"/>
            <a:r>
              <a:rPr lang="it-IT" dirty="0"/>
              <a:t>Una replica in un nodo all’interno di un </a:t>
            </a:r>
            <a:r>
              <a:rPr lang="it-IT" dirty="0" err="1"/>
              <a:t>rack</a:t>
            </a:r>
            <a:r>
              <a:rPr lang="it-IT" dirty="0"/>
              <a:t> diverso</a:t>
            </a:r>
          </a:p>
          <a:p>
            <a:r>
              <a:rPr lang="it-IT" dirty="0"/>
              <a:t>Ogni aggiornamento ad un dato richiede la propagazione delle modifiche a tutte le sue repliche</a:t>
            </a:r>
          </a:p>
          <a:p>
            <a:r>
              <a:rPr lang="it-IT" dirty="0"/>
              <a:t>Due tecniche per gestire gli aggiornamenti:</a:t>
            </a:r>
          </a:p>
          <a:p>
            <a:pPr lvl="1"/>
            <a:r>
              <a:rPr lang="it-IT" dirty="0"/>
              <a:t>Master-slave</a:t>
            </a:r>
          </a:p>
          <a:p>
            <a:pPr lvl="1"/>
            <a:r>
              <a:rPr lang="it-IT" dirty="0"/>
              <a:t>Peer to </a:t>
            </a:r>
            <a:r>
              <a:rPr lang="it-IT" dirty="0" err="1"/>
              <a:t>peer</a:t>
            </a:r>
            <a:endParaRPr lang="it-IT" dirty="0"/>
          </a:p>
        </p:txBody>
      </p:sp>
      <p:sp>
        <p:nvSpPr>
          <p:cNvPr id="2" name="Titolo 1"/>
          <p:cNvSpPr>
            <a:spLocks noGrp="1"/>
          </p:cNvSpPr>
          <p:nvPr>
            <p:ph type="title"/>
          </p:nvPr>
        </p:nvSpPr>
        <p:spPr/>
        <p:txBody>
          <a:bodyPr>
            <a:normAutofit/>
          </a:bodyPr>
          <a:lstStyle/>
          <a:p>
            <a:r>
              <a:rPr lang="it-IT" noProof="0" dirty="0"/>
              <a:t>Replication</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98025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2F16D-3D79-4713-9876-2517E43CB680}"/>
              </a:ext>
            </a:extLst>
          </p:cNvPr>
          <p:cNvSpPr>
            <a:spLocks noGrp="1"/>
          </p:cNvSpPr>
          <p:nvPr>
            <p:ph type="title"/>
          </p:nvPr>
        </p:nvSpPr>
        <p:spPr/>
        <p:txBody>
          <a:bodyPr/>
          <a:lstStyle/>
          <a:p>
            <a:r>
              <a:rPr lang="it-IT" noProof="0" dirty="0"/>
              <a:t>I punti forti degli RDBMS</a:t>
            </a:r>
            <a:endParaRPr lang="en-US" dirty="0"/>
          </a:p>
        </p:txBody>
      </p:sp>
      <p:sp>
        <p:nvSpPr>
          <p:cNvPr id="3" name="Segnaposto contenuto 2">
            <a:extLst>
              <a:ext uri="{FF2B5EF4-FFF2-40B4-BE49-F238E27FC236}">
                <a16:creationId xmlns:a16="http://schemas.microsoft.com/office/drawing/2014/main" id="{8BB6BECC-8635-46FF-A041-7DCCF15DAA1D}"/>
              </a:ext>
            </a:extLst>
          </p:cNvPr>
          <p:cNvSpPr>
            <a:spLocks noGrp="1"/>
          </p:cNvSpPr>
          <p:nvPr>
            <p:ph idx="1"/>
          </p:nvPr>
        </p:nvSpPr>
        <p:spPr/>
        <p:txBody>
          <a:bodyPr/>
          <a:lstStyle/>
          <a:p>
            <a:r>
              <a:rPr lang="it-IT" noProof="0" dirty="0">
                <a:solidFill>
                  <a:schemeClr val="accent2"/>
                </a:solidFill>
              </a:rPr>
              <a:t>Meccanismo delle transazioni</a:t>
            </a:r>
          </a:p>
          <a:p>
            <a:pPr lvl="1"/>
            <a:r>
              <a:rPr lang="it-IT" noProof="0" dirty="0"/>
              <a:t>Garanzia nella gestione della consistenza e degli accessi concorrenti</a:t>
            </a:r>
          </a:p>
          <a:p>
            <a:r>
              <a:rPr lang="it-IT" noProof="0" dirty="0">
                <a:solidFill>
                  <a:schemeClr val="accent2"/>
                </a:solidFill>
              </a:rPr>
              <a:t>Integrazione</a:t>
            </a:r>
          </a:p>
          <a:p>
            <a:pPr lvl="1"/>
            <a:r>
              <a:rPr lang="it-IT" noProof="0" dirty="0"/>
              <a:t>Applicazioni diverse possono condividere e riutilizzare le stesse informazioni</a:t>
            </a:r>
          </a:p>
          <a:p>
            <a:r>
              <a:rPr lang="it-IT" noProof="0" dirty="0">
                <a:solidFill>
                  <a:schemeClr val="accent2"/>
                </a:solidFill>
              </a:rPr>
              <a:t>Standard</a:t>
            </a:r>
          </a:p>
          <a:p>
            <a:pPr lvl="1"/>
            <a:r>
              <a:rPr lang="it-IT" noProof="0" dirty="0"/>
              <a:t>Il modello relazionale ed il linguaggio SQL sono standard affermati</a:t>
            </a:r>
          </a:p>
          <a:p>
            <a:pPr lvl="1"/>
            <a:r>
              <a:rPr lang="it-IT" noProof="0" dirty="0"/>
              <a:t>Un unico background teorico condiviso da diverse tecnologie</a:t>
            </a:r>
          </a:p>
          <a:p>
            <a:r>
              <a:rPr lang="it-IT" noProof="0" dirty="0">
                <a:solidFill>
                  <a:schemeClr val="accent2"/>
                </a:solidFill>
              </a:rPr>
              <a:t>Solidità</a:t>
            </a:r>
          </a:p>
          <a:p>
            <a:pPr lvl="1"/>
            <a:r>
              <a:rPr lang="it-IT" noProof="0" dirty="0"/>
              <a:t>In uso da oltre 40 anni</a:t>
            </a:r>
          </a:p>
        </p:txBody>
      </p:sp>
    </p:spTree>
    <p:extLst>
      <p:ext uri="{BB962C8B-B14F-4D97-AF65-F5344CB8AC3E}">
        <p14:creationId xmlns:p14="http://schemas.microsoft.com/office/powerpoint/2010/main" val="3525053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Master-Slave Replication</a:t>
            </a:r>
          </a:p>
        </p:txBody>
      </p:sp>
      <p:sp>
        <p:nvSpPr>
          <p:cNvPr id="7" name="Segnaposto contenuto 2"/>
          <p:cNvSpPr>
            <a:spLocks noGrp="1"/>
          </p:cNvSpPr>
          <p:nvPr>
            <p:ph sz="half" idx="1"/>
          </p:nvPr>
        </p:nvSpPr>
        <p:spPr/>
        <p:txBody>
          <a:bodyPr>
            <a:normAutofit/>
          </a:bodyPr>
          <a:lstStyle/>
          <a:p>
            <a:r>
              <a:rPr lang="it-IT" dirty="0">
                <a:solidFill>
                  <a:srgbClr val="FF0000"/>
                </a:solidFill>
              </a:rPr>
              <a:t>Master</a:t>
            </a:r>
          </a:p>
          <a:p>
            <a:pPr lvl="1"/>
            <a:r>
              <a:rPr lang="it-IT" dirty="0"/>
              <a:t>E’ il "manager" dei dati</a:t>
            </a:r>
          </a:p>
          <a:p>
            <a:pPr lvl="1"/>
            <a:r>
              <a:rPr lang="it-IT" dirty="0">
                <a:solidFill>
                  <a:srgbClr val="0070C0"/>
                </a:solidFill>
              </a:rPr>
              <a:t>Gestisce tutti i processi di aggiornamento</a:t>
            </a:r>
          </a:p>
          <a:p>
            <a:pPr lvl="1"/>
            <a:r>
              <a:rPr lang="it-IT" dirty="0"/>
              <a:t>Può essere deciso manualmente</a:t>
            </a:r>
            <a:br>
              <a:rPr lang="it-IT" dirty="0"/>
            </a:br>
            <a:r>
              <a:rPr lang="it-IT" dirty="0"/>
              <a:t>o sorteggiato</a:t>
            </a:r>
          </a:p>
          <a:p>
            <a:r>
              <a:rPr lang="it-IT" dirty="0" err="1">
                <a:solidFill>
                  <a:srgbClr val="FF0000"/>
                </a:solidFill>
              </a:rPr>
              <a:t>Slaves</a:t>
            </a:r>
            <a:r>
              <a:rPr lang="it-IT" dirty="0">
                <a:solidFill>
                  <a:srgbClr val="FF0000"/>
                </a:solidFill>
              </a:rPr>
              <a:t> </a:t>
            </a:r>
          </a:p>
          <a:p>
            <a:pPr lvl="1"/>
            <a:r>
              <a:rPr lang="it-IT" dirty="0"/>
              <a:t>Consentono la lettura dei dati</a:t>
            </a:r>
          </a:p>
          <a:p>
            <a:pPr lvl="1"/>
            <a:r>
              <a:rPr lang="it-IT" dirty="0"/>
              <a:t>Sincronizzati con il master</a:t>
            </a:r>
          </a:p>
          <a:p>
            <a:pPr lvl="1"/>
            <a:r>
              <a:rPr lang="it-IT" dirty="0"/>
              <a:t>Possono diventare master in</a:t>
            </a:r>
            <a:br>
              <a:rPr lang="it-IT" dirty="0"/>
            </a:br>
            <a:r>
              <a:rPr lang="it-IT" dirty="0"/>
              <a:t>caso di </a:t>
            </a:r>
            <a:r>
              <a:rPr lang="it-IT" dirty="0" err="1"/>
              <a:t>failure</a:t>
            </a:r>
            <a:r>
              <a:rPr lang="it-IT" dirty="0"/>
              <a:t> di quest’ultimo</a:t>
            </a:r>
          </a:p>
        </p:txBody>
      </p:sp>
      <p:sp>
        <p:nvSpPr>
          <p:cNvPr id="5" name="Segnaposto contenuto 4">
            <a:extLst>
              <a:ext uri="{FF2B5EF4-FFF2-40B4-BE49-F238E27FC236}">
                <a16:creationId xmlns:a16="http://schemas.microsoft.com/office/drawing/2014/main" id="{A25130DF-6F2C-4B6E-AE30-887E9BA7C387}"/>
              </a:ext>
            </a:extLst>
          </p:cNvPr>
          <p:cNvSpPr>
            <a:spLocks noGrp="1"/>
          </p:cNvSpPr>
          <p:nvPr>
            <p:ph sz="half" idx="2"/>
          </p:nvPr>
        </p:nvSpPr>
        <p:spPr/>
        <p:txBody>
          <a:bodyPr/>
          <a:lstStyle/>
          <a:p>
            <a:endParaRPr lang="en-US"/>
          </a:p>
        </p:txBody>
      </p:sp>
      <p:sp>
        <p:nvSpPr>
          <p:cNvPr id="6" name="Segnaposto contenuto 5">
            <a:extLst>
              <a:ext uri="{FF2B5EF4-FFF2-40B4-BE49-F238E27FC236}">
                <a16:creationId xmlns:a16="http://schemas.microsoft.com/office/drawing/2014/main" id="{400A4D2E-DDAE-4655-8BB4-71B21D9EAAF7}"/>
              </a:ext>
            </a:extLst>
          </p:cNvPr>
          <p:cNvSpPr>
            <a:spLocks noGrp="1"/>
          </p:cNvSpPr>
          <p:nvPr>
            <p:ph idx="13"/>
          </p:nvPr>
        </p:nvSpPr>
        <p:spPr/>
        <p:txBody>
          <a:bodyPr/>
          <a:lstStyle/>
          <a:p>
            <a:endParaRPr lang="en-US"/>
          </a:p>
        </p:txBody>
      </p:sp>
      <p:pic>
        <p:nvPicPr>
          <p:cNvPr id="4" name="Immagine 3"/>
          <p:cNvPicPr>
            <a:picLocks noChangeAspect="1"/>
          </p:cNvPicPr>
          <p:nvPr/>
        </p:nvPicPr>
        <p:blipFill>
          <a:blip r:embed="rId3"/>
          <a:stretch>
            <a:fillRect/>
          </a:stretch>
        </p:blipFill>
        <p:spPr>
          <a:xfrm>
            <a:off x="6675120" y="1986808"/>
            <a:ext cx="4419600" cy="3396777"/>
          </a:xfrm>
          <a:prstGeom prst="rect">
            <a:avLst/>
          </a:prstGeom>
        </p:spPr>
      </p:pic>
    </p:spTree>
    <p:extLst>
      <p:ext uri="{BB962C8B-B14F-4D97-AF65-F5344CB8AC3E}">
        <p14:creationId xmlns:p14="http://schemas.microsoft.com/office/powerpoint/2010/main" val="1040329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noProof="0" dirty="0"/>
              <a:t>Master-Slave Replication: pro e contro</a:t>
            </a:r>
          </a:p>
        </p:txBody>
      </p:sp>
      <p:sp>
        <p:nvSpPr>
          <p:cNvPr id="3" name="Segnaposto contenuto 2"/>
          <p:cNvSpPr>
            <a:spLocks noGrp="1"/>
          </p:cNvSpPr>
          <p:nvPr>
            <p:ph sz="quarter" idx="1"/>
          </p:nvPr>
        </p:nvSpPr>
        <p:spPr/>
        <p:txBody>
          <a:bodyPr>
            <a:normAutofit/>
          </a:bodyPr>
          <a:lstStyle/>
          <a:p>
            <a:r>
              <a:rPr lang="it-IT" b="1" noProof="0" dirty="0"/>
              <a:t>Pro</a:t>
            </a:r>
          </a:p>
          <a:p>
            <a:pPr lvl="1"/>
            <a:r>
              <a:rPr lang="it-IT" noProof="0" dirty="0">
                <a:solidFill>
                  <a:srgbClr val="0070C0"/>
                </a:solidFill>
              </a:rPr>
              <a:t>Gestisce facilmente molte richieste di lettura</a:t>
            </a:r>
          </a:p>
          <a:p>
            <a:pPr lvl="2"/>
            <a:r>
              <a:rPr lang="it-IT" noProof="0" dirty="0"/>
              <a:t>Basta aggiungere più nodi e assicurarsi che le letture vengono gestite degli slave</a:t>
            </a:r>
          </a:p>
          <a:p>
            <a:pPr lvl="1"/>
            <a:r>
              <a:rPr lang="it-IT" noProof="0" dirty="0"/>
              <a:t>Gli slave possono gestire le letture anche senza master</a:t>
            </a:r>
          </a:p>
          <a:p>
            <a:pPr lvl="1"/>
            <a:r>
              <a:rPr lang="it-IT" noProof="0" dirty="0">
                <a:solidFill>
                  <a:srgbClr val="0070C0"/>
                </a:solidFill>
              </a:rPr>
              <a:t>Utile quando il carico di lavoro è principalmente in lettura</a:t>
            </a:r>
          </a:p>
          <a:p>
            <a:r>
              <a:rPr lang="it-IT" b="1" noProof="0" dirty="0"/>
              <a:t>Contro</a:t>
            </a:r>
          </a:p>
          <a:p>
            <a:pPr lvl="1"/>
            <a:r>
              <a:rPr lang="it-IT" noProof="0" dirty="0">
                <a:solidFill>
                  <a:srgbClr val="FF0000"/>
                </a:solidFill>
              </a:rPr>
              <a:t>Il master è un collo di bottiglia</a:t>
            </a:r>
          </a:p>
          <a:p>
            <a:pPr lvl="2"/>
            <a:r>
              <a:rPr lang="it-IT" b="1" noProof="0" dirty="0"/>
              <a:t>Solo il master può gestire gli aggiornamenti dei dati</a:t>
            </a:r>
          </a:p>
          <a:p>
            <a:pPr lvl="2"/>
            <a:r>
              <a:rPr lang="it-IT" noProof="0" dirty="0"/>
              <a:t>In caso di </a:t>
            </a:r>
            <a:r>
              <a:rPr lang="it-IT" noProof="0" dirty="0" err="1"/>
              <a:t>failure</a:t>
            </a:r>
            <a:r>
              <a:rPr lang="it-IT" dirty="0"/>
              <a:t>, bisogna attendere il ripristino del master o una nuova elezione</a:t>
            </a:r>
            <a:endParaRPr lang="it-IT" noProof="0" dirty="0"/>
          </a:p>
          <a:p>
            <a:pPr lvl="1"/>
            <a:r>
              <a:rPr lang="it-IT" noProof="0" dirty="0"/>
              <a:t>La lenta propagazione dei cambiamenti può generare inconsistenza</a:t>
            </a:r>
          </a:p>
          <a:p>
            <a:pPr lvl="2"/>
            <a:r>
              <a:rPr lang="en-US" dirty="0"/>
              <a:t>Due </a:t>
            </a:r>
            <a:r>
              <a:rPr lang="en-US" dirty="0" err="1"/>
              <a:t>utenti</a:t>
            </a:r>
            <a:r>
              <a:rPr lang="en-US" dirty="0"/>
              <a:t> </a:t>
            </a:r>
            <a:r>
              <a:rPr lang="en-US" dirty="0" err="1"/>
              <a:t>possono</a:t>
            </a:r>
            <a:r>
              <a:rPr lang="en-US" dirty="0"/>
              <a:t> </a:t>
            </a:r>
            <a:r>
              <a:rPr lang="en-US" dirty="0" err="1"/>
              <a:t>leggere</a:t>
            </a:r>
            <a:r>
              <a:rPr lang="en-US" dirty="0"/>
              <a:t> </a:t>
            </a:r>
            <a:r>
              <a:rPr lang="en-US" dirty="0" err="1"/>
              <a:t>valori</a:t>
            </a:r>
            <a:r>
              <a:rPr lang="en-US" dirty="0"/>
              <a:t> </a:t>
            </a:r>
            <a:r>
              <a:rPr lang="en-US" dirty="0" err="1"/>
              <a:t>diversi</a:t>
            </a:r>
            <a:r>
              <a:rPr lang="en-US" dirty="0"/>
              <a:t> </a:t>
            </a:r>
            <a:r>
              <a:rPr lang="en-US" dirty="0" err="1"/>
              <a:t>nello</a:t>
            </a:r>
            <a:r>
              <a:rPr lang="en-US" dirty="0"/>
              <a:t> </a:t>
            </a:r>
            <a:r>
              <a:rPr lang="en-US" dirty="0" err="1"/>
              <a:t>stesso</a:t>
            </a:r>
            <a:r>
              <a:rPr lang="en-US" dirty="0"/>
              <a:t> </a:t>
            </a:r>
            <a:r>
              <a:rPr lang="en-US" dirty="0" err="1"/>
              <a:t>momento</a:t>
            </a:r>
            <a:endParaRPr lang="en-US" dirty="0"/>
          </a:p>
          <a:p>
            <a:pPr lvl="2"/>
            <a:r>
              <a:rPr lang="en-US" dirty="0">
                <a:solidFill>
                  <a:srgbClr val="FF0000"/>
                </a:solidFill>
              </a:rPr>
              <a:t>Le </a:t>
            </a:r>
            <a:r>
              <a:rPr lang="en-US" dirty="0" err="1">
                <a:solidFill>
                  <a:srgbClr val="FF0000"/>
                </a:solidFill>
              </a:rPr>
              <a:t>inconsistenze</a:t>
            </a:r>
            <a:r>
              <a:rPr lang="en-US" dirty="0">
                <a:solidFill>
                  <a:srgbClr val="FF0000"/>
                </a:solidFill>
              </a:rPr>
              <a:t> in </a:t>
            </a:r>
            <a:r>
              <a:rPr lang="en-US" dirty="0" err="1">
                <a:solidFill>
                  <a:srgbClr val="FF0000"/>
                </a:solidFill>
              </a:rPr>
              <a:t>lettura</a:t>
            </a:r>
            <a:r>
              <a:rPr lang="en-US" dirty="0">
                <a:solidFill>
                  <a:srgbClr val="FF0000"/>
                </a:solidFill>
              </a:rPr>
              <a:t> </a:t>
            </a:r>
            <a:r>
              <a:rPr lang="en-US" dirty="0" err="1">
                <a:solidFill>
                  <a:srgbClr val="FF0000"/>
                </a:solidFill>
              </a:rPr>
              <a:t>possono</a:t>
            </a:r>
            <a:r>
              <a:rPr lang="en-US" dirty="0">
                <a:solidFill>
                  <a:srgbClr val="FF0000"/>
                </a:solidFill>
              </a:rPr>
              <a:t> </a:t>
            </a:r>
            <a:r>
              <a:rPr lang="en-US" dirty="0" err="1">
                <a:solidFill>
                  <a:srgbClr val="FF0000"/>
                </a:solidFill>
              </a:rPr>
              <a:t>essere</a:t>
            </a:r>
            <a:r>
              <a:rPr lang="en-US" dirty="0">
                <a:solidFill>
                  <a:srgbClr val="FF0000"/>
                </a:solidFill>
              </a:rPr>
              <a:t> </a:t>
            </a:r>
            <a:r>
              <a:rPr lang="en-US" dirty="0" err="1">
                <a:solidFill>
                  <a:srgbClr val="FF0000"/>
                </a:solidFill>
              </a:rPr>
              <a:t>problemantiche</a:t>
            </a:r>
            <a:r>
              <a:rPr lang="en-US" dirty="0">
                <a:solidFill>
                  <a:srgbClr val="FF0000"/>
                </a:solidFill>
              </a:rPr>
              <a:t>, ma </a:t>
            </a:r>
            <a:r>
              <a:rPr lang="en-US" dirty="0" err="1">
                <a:solidFill>
                  <a:srgbClr val="FF0000"/>
                </a:solidFill>
              </a:rPr>
              <a:t>hanno</a:t>
            </a:r>
            <a:r>
              <a:rPr lang="en-US" dirty="0">
                <a:solidFill>
                  <a:srgbClr val="FF0000"/>
                </a:solidFill>
              </a:rPr>
              <a:t> </a:t>
            </a:r>
            <a:r>
              <a:rPr lang="en-US" dirty="0" err="1">
                <a:solidFill>
                  <a:srgbClr val="FF0000"/>
                </a:solidFill>
              </a:rPr>
              <a:t>una</a:t>
            </a:r>
            <a:r>
              <a:rPr lang="en-US" dirty="0">
                <a:solidFill>
                  <a:srgbClr val="FF0000"/>
                </a:solidFill>
              </a:rPr>
              <a:t> </a:t>
            </a:r>
            <a:r>
              <a:rPr lang="en-US" dirty="0" err="1">
                <a:solidFill>
                  <a:srgbClr val="FF0000"/>
                </a:solidFill>
              </a:rPr>
              <a:t>durata</a:t>
            </a:r>
            <a:r>
              <a:rPr lang="en-US" dirty="0">
                <a:solidFill>
                  <a:srgbClr val="FF0000"/>
                </a:solidFill>
              </a:rPr>
              <a:t> </a:t>
            </a:r>
            <a:r>
              <a:rPr lang="en-US" dirty="0" err="1">
                <a:solidFill>
                  <a:srgbClr val="FF0000"/>
                </a:solidFill>
              </a:rPr>
              <a:t>limitata</a:t>
            </a:r>
            <a:endParaRPr lang="it-IT" noProof="0" dirty="0">
              <a:solidFill>
                <a:srgbClr val="FF0000"/>
              </a:solidFill>
            </a:endParaRPr>
          </a:p>
          <a:p>
            <a:pPr lvl="1"/>
            <a:r>
              <a:rPr lang="it-IT" noProof="0" dirty="0">
                <a:solidFill>
                  <a:schemeClr val="tx1"/>
                </a:solidFill>
              </a:rPr>
              <a:t>Non ideale in presenza di un forte carico di lavoro in scrittura</a:t>
            </a: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412202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Peer-to-Peer Replication</a:t>
            </a:r>
          </a:p>
        </p:txBody>
      </p:sp>
      <p:sp>
        <p:nvSpPr>
          <p:cNvPr id="7" name="Segnaposto contenuto 2"/>
          <p:cNvSpPr>
            <a:spLocks noGrp="1"/>
          </p:cNvSpPr>
          <p:nvPr>
            <p:ph sz="half" idx="1"/>
          </p:nvPr>
        </p:nvSpPr>
        <p:spPr/>
        <p:txBody>
          <a:bodyPr>
            <a:normAutofit/>
          </a:bodyPr>
          <a:lstStyle/>
          <a:p>
            <a:r>
              <a:rPr lang="it-IT" dirty="0"/>
              <a:t>Tutti i nodi hanno la stessa importanza</a:t>
            </a:r>
          </a:p>
          <a:p>
            <a:r>
              <a:rPr lang="it-IT" dirty="0">
                <a:solidFill>
                  <a:srgbClr val="0070C0"/>
                </a:solidFill>
              </a:rPr>
              <a:t>Tutti i nodi gestiscono gli aggiornamenti</a:t>
            </a:r>
          </a:p>
          <a:p>
            <a:r>
              <a:rPr lang="it-IT" dirty="0"/>
              <a:t>La perdita di un nodo non compromette</a:t>
            </a:r>
            <a:br>
              <a:rPr lang="it-IT" dirty="0"/>
            </a:br>
            <a:r>
              <a:rPr lang="it-IT" dirty="0"/>
              <a:t>né letture né scritture</a:t>
            </a:r>
          </a:p>
        </p:txBody>
      </p:sp>
      <p:sp>
        <p:nvSpPr>
          <p:cNvPr id="10" name="Segnaposto contenuto 9">
            <a:extLst>
              <a:ext uri="{FF2B5EF4-FFF2-40B4-BE49-F238E27FC236}">
                <a16:creationId xmlns:a16="http://schemas.microsoft.com/office/drawing/2014/main" id="{69A0A2EB-5654-492C-BE1A-503C31F0CDB7}"/>
              </a:ext>
            </a:extLst>
          </p:cNvPr>
          <p:cNvSpPr>
            <a:spLocks noGrp="1"/>
          </p:cNvSpPr>
          <p:nvPr>
            <p:ph idx="13"/>
          </p:nvPr>
        </p:nvSpPr>
        <p:spPr/>
        <p:txBody>
          <a:bodyPr/>
          <a:lstStyle/>
          <a:p>
            <a:endParaRPr lang="en-US"/>
          </a:p>
        </p:txBody>
      </p:sp>
      <p:pic>
        <p:nvPicPr>
          <p:cNvPr id="11" name="Segnaposto contenuto 10">
            <a:extLst>
              <a:ext uri="{FF2B5EF4-FFF2-40B4-BE49-F238E27FC236}">
                <a16:creationId xmlns:a16="http://schemas.microsoft.com/office/drawing/2014/main" id="{6DAEA3A0-5060-4E6F-8209-90CCB5F48D9F}"/>
              </a:ext>
            </a:extLst>
          </p:cNvPr>
          <p:cNvPicPr>
            <a:picLocks noGrp="1" noChangeAspect="1"/>
          </p:cNvPicPr>
          <p:nvPr>
            <p:ph sz="half" idx="2"/>
          </p:nvPr>
        </p:nvPicPr>
        <p:blipFill>
          <a:blip r:embed="rId2"/>
          <a:stretch>
            <a:fillRect/>
          </a:stretch>
        </p:blipFill>
        <p:spPr>
          <a:xfrm>
            <a:off x="6172200" y="1939757"/>
            <a:ext cx="5181600" cy="4123073"/>
          </a:xfrm>
          <a:prstGeom prst="rect">
            <a:avLst/>
          </a:prstGeom>
        </p:spPr>
      </p:pic>
    </p:spTree>
    <p:extLst>
      <p:ext uri="{BB962C8B-B14F-4D97-AF65-F5344CB8AC3E}">
        <p14:creationId xmlns:p14="http://schemas.microsoft.com/office/powerpoint/2010/main" val="4038111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Peer-to-</a:t>
            </a:r>
            <a:r>
              <a:rPr lang="it-IT" dirty="0"/>
              <a:t>P</a:t>
            </a:r>
            <a:r>
              <a:rPr lang="it-IT" noProof="0" dirty="0" err="1"/>
              <a:t>eer</a:t>
            </a:r>
            <a:r>
              <a:rPr lang="it-IT" noProof="0" dirty="0"/>
              <a:t> Replication: pro e contro</a:t>
            </a:r>
          </a:p>
        </p:txBody>
      </p:sp>
      <p:sp>
        <p:nvSpPr>
          <p:cNvPr id="3" name="Segnaposto contenuto 2"/>
          <p:cNvSpPr>
            <a:spLocks noGrp="1"/>
          </p:cNvSpPr>
          <p:nvPr>
            <p:ph sz="quarter" idx="1"/>
          </p:nvPr>
        </p:nvSpPr>
        <p:spPr/>
        <p:txBody>
          <a:bodyPr/>
          <a:lstStyle/>
          <a:p>
            <a:r>
              <a:rPr lang="it-IT" b="1" noProof="0" dirty="0"/>
              <a:t>Pro</a:t>
            </a:r>
          </a:p>
          <a:p>
            <a:pPr lvl="1"/>
            <a:r>
              <a:rPr lang="it-IT" noProof="0" dirty="0">
                <a:solidFill>
                  <a:srgbClr val="0070C0"/>
                </a:solidFill>
              </a:rPr>
              <a:t>Il fallimento (</a:t>
            </a:r>
            <a:r>
              <a:rPr lang="it-IT" noProof="0" dirty="0" err="1">
                <a:solidFill>
                  <a:srgbClr val="0070C0"/>
                </a:solidFill>
              </a:rPr>
              <a:t>failure</a:t>
            </a:r>
            <a:r>
              <a:rPr lang="it-IT" dirty="0">
                <a:solidFill>
                  <a:srgbClr val="0070C0"/>
                </a:solidFill>
              </a:rPr>
              <a:t>)</a:t>
            </a:r>
            <a:r>
              <a:rPr lang="it-IT" noProof="0" dirty="0">
                <a:solidFill>
                  <a:srgbClr val="0070C0"/>
                </a:solidFill>
              </a:rPr>
              <a:t> di un nodo non interrompe le richieste di letture e di scritture</a:t>
            </a:r>
          </a:p>
          <a:p>
            <a:pPr lvl="1"/>
            <a:r>
              <a:rPr lang="it-IT" noProof="0" dirty="0"/>
              <a:t>Aggiungendo nodi di aumentano facilmente le performance</a:t>
            </a:r>
          </a:p>
          <a:p>
            <a:r>
              <a:rPr lang="it-IT" b="1" noProof="0" dirty="0"/>
              <a:t>Contro</a:t>
            </a:r>
          </a:p>
          <a:p>
            <a:pPr lvl="1"/>
            <a:r>
              <a:rPr lang="it-IT" noProof="0" dirty="0">
                <a:solidFill>
                  <a:srgbClr val="FF0000"/>
                </a:solidFill>
              </a:rPr>
              <a:t>Inconsistenza! </a:t>
            </a:r>
          </a:p>
          <a:p>
            <a:pPr lvl="1"/>
            <a:r>
              <a:rPr lang="it-IT" dirty="0"/>
              <a:t>La lenta propagazione dei cambiamenti può generare inconsistenza</a:t>
            </a:r>
          </a:p>
          <a:p>
            <a:pPr lvl="2"/>
            <a:r>
              <a:rPr lang="it-IT"/>
              <a:t>Due utenti possono leggere valori diversi nello stesso momento</a:t>
            </a:r>
          </a:p>
          <a:p>
            <a:pPr lvl="2"/>
            <a:r>
              <a:rPr lang="it-IT">
                <a:solidFill>
                  <a:srgbClr val="FF0000"/>
                </a:solidFill>
              </a:rPr>
              <a:t>Le inconsistenze in lettura possono essere problematiche, ma hanno una durata limitata</a:t>
            </a:r>
          </a:p>
          <a:p>
            <a:pPr lvl="2"/>
            <a:r>
              <a:rPr lang="it-IT"/>
              <a:t>E</a:t>
            </a:r>
            <a:r>
              <a:rPr lang="it-IT" dirty="0"/>
              <a:t>’ lo stesso problema che occorre in replicazione master-slave</a:t>
            </a:r>
            <a:endParaRPr lang="it-IT" dirty="0">
              <a:solidFill>
                <a:srgbClr val="FF0000"/>
              </a:solidFill>
            </a:endParaRPr>
          </a:p>
          <a:p>
            <a:pPr lvl="1"/>
            <a:r>
              <a:rPr lang="it-IT" noProof="0" dirty="0"/>
              <a:t>Due persone possono </a:t>
            </a:r>
            <a:r>
              <a:rPr lang="it-IT" dirty="0"/>
              <a:t>aggiornare diverse copie dello stesso dato (memorizzate in nodi diversi) nello stesso momento</a:t>
            </a:r>
          </a:p>
          <a:p>
            <a:pPr lvl="2"/>
            <a:r>
              <a:rPr lang="it-IT" noProof="0" dirty="0">
                <a:solidFill>
                  <a:srgbClr val="FF0000"/>
                </a:solidFill>
              </a:rPr>
              <a:t>Le inconsistenze in scrittura sono per sempre</a:t>
            </a:r>
          </a:p>
        </p:txBody>
      </p:sp>
      <p:sp>
        <p:nvSpPr>
          <p:cNvPr id="4" name="Segnaposto numero diapositiva 3"/>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7748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quarter" idx="1"/>
          </p:nvPr>
        </p:nvSpPr>
        <p:spPr/>
        <p:txBody>
          <a:bodyPr/>
          <a:lstStyle/>
          <a:p>
            <a:r>
              <a:rPr lang="it-IT" dirty="0"/>
              <a:t>Conflitti in lettura</a:t>
            </a:r>
          </a:p>
          <a:p>
            <a:pPr lvl="1"/>
            <a:r>
              <a:rPr lang="it-IT" dirty="0">
                <a:solidFill>
                  <a:schemeClr val="accent2"/>
                </a:solidFill>
              </a:rPr>
              <a:t>Tolleranza</a:t>
            </a:r>
            <a:r>
              <a:rPr lang="it-IT" dirty="0">
                <a:solidFill>
                  <a:srgbClr val="FF0000"/>
                </a:solidFill>
              </a:rPr>
              <a:t>: </a:t>
            </a:r>
            <a:r>
              <a:rPr lang="it-IT" dirty="0"/>
              <a:t>la finestra di inconsistenza è solitamente limitata</a:t>
            </a:r>
          </a:p>
          <a:p>
            <a:pPr lvl="1"/>
            <a:r>
              <a:rPr lang="it-IT" dirty="0">
                <a:solidFill>
                  <a:schemeClr val="accent2"/>
                </a:solidFill>
              </a:rPr>
              <a:t>Read-</a:t>
            </a:r>
            <a:r>
              <a:rPr lang="it-IT" dirty="0" err="1">
                <a:solidFill>
                  <a:schemeClr val="accent2"/>
                </a:solidFill>
              </a:rPr>
              <a:t>your</a:t>
            </a:r>
            <a:r>
              <a:rPr lang="it-IT" dirty="0">
                <a:solidFill>
                  <a:schemeClr val="accent2"/>
                </a:solidFill>
              </a:rPr>
              <a:t>-</a:t>
            </a:r>
            <a:r>
              <a:rPr lang="it-IT" dirty="0" err="1">
                <a:solidFill>
                  <a:schemeClr val="accent2"/>
                </a:solidFill>
              </a:rPr>
              <a:t>writes</a:t>
            </a:r>
            <a:r>
              <a:rPr lang="it-IT" dirty="0">
                <a:solidFill>
                  <a:schemeClr val="accent2"/>
                </a:solidFill>
              </a:rPr>
              <a:t>:</a:t>
            </a:r>
            <a:r>
              <a:rPr lang="it-IT" dirty="0">
                <a:solidFill>
                  <a:srgbClr val="FF0000"/>
                </a:solidFill>
              </a:rPr>
              <a:t> </a:t>
            </a:r>
            <a:r>
              <a:rPr lang="it-IT" dirty="0"/>
              <a:t>la consistenza in lettura è garantita rispetto alle proprie modifiche</a:t>
            </a:r>
          </a:p>
          <a:p>
            <a:pPr lvl="2"/>
            <a:r>
              <a:rPr lang="it-IT" dirty="0"/>
              <a:t>Si associa un utente ad un unico nodo (rischio: carico di lavoro sbilanciato)</a:t>
            </a:r>
          </a:p>
          <a:p>
            <a:pPr lvl="2"/>
            <a:r>
              <a:rPr lang="it-IT" dirty="0"/>
              <a:t>Si usano campi di </a:t>
            </a:r>
            <a:r>
              <a:rPr lang="it-IT" dirty="0" err="1"/>
              <a:t>versionamento</a:t>
            </a:r>
            <a:r>
              <a:rPr lang="it-IT" dirty="0"/>
              <a:t> per assicurarsi che nessuno abbia modificato il valore dall’ultima lettura</a:t>
            </a:r>
          </a:p>
          <a:p>
            <a:r>
              <a:rPr lang="it-IT" dirty="0"/>
              <a:t>Conflitti in scrittura (modello P2P)</a:t>
            </a:r>
          </a:p>
          <a:p>
            <a:pPr lvl="1"/>
            <a:r>
              <a:rPr lang="it-IT" dirty="0">
                <a:solidFill>
                  <a:srgbClr val="0070C0"/>
                </a:solidFill>
              </a:rPr>
              <a:t>Last </a:t>
            </a:r>
            <a:r>
              <a:rPr lang="it-IT" dirty="0" err="1">
                <a:solidFill>
                  <a:srgbClr val="0070C0"/>
                </a:solidFill>
              </a:rPr>
              <a:t>write</a:t>
            </a:r>
            <a:r>
              <a:rPr lang="it-IT" dirty="0">
                <a:solidFill>
                  <a:srgbClr val="0070C0"/>
                </a:solidFill>
              </a:rPr>
              <a:t> </a:t>
            </a:r>
            <a:r>
              <a:rPr lang="it-IT" dirty="0" err="1">
                <a:solidFill>
                  <a:srgbClr val="0070C0"/>
                </a:solidFill>
              </a:rPr>
              <a:t>wins</a:t>
            </a:r>
            <a:r>
              <a:rPr lang="it-IT" dirty="0">
                <a:solidFill>
                  <a:srgbClr val="0070C0"/>
                </a:solidFill>
              </a:rPr>
              <a:t>: </a:t>
            </a:r>
            <a:r>
              <a:rPr lang="it-IT" dirty="0"/>
              <a:t>l’ultimo update sovrascrive i precedenti</a:t>
            </a:r>
          </a:p>
          <a:p>
            <a:pPr lvl="1"/>
            <a:r>
              <a:rPr lang="it-IT" dirty="0">
                <a:solidFill>
                  <a:srgbClr val="0070C0"/>
                </a:solidFill>
              </a:rPr>
              <a:t>Prevenzione</a:t>
            </a:r>
            <a:r>
              <a:rPr lang="it-IT" dirty="0"/>
              <a:t>: nuove scritture solo sulla versione più recente</a:t>
            </a:r>
          </a:p>
          <a:p>
            <a:pPr lvl="1"/>
            <a:r>
              <a:rPr lang="it-IT" dirty="0">
                <a:solidFill>
                  <a:srgbClr val="0070C0"/>
                </a:solidFill>
              </a:rPr>
              <a:t>Rilevamento</a:t>
            </a:r>
            <a:r>
              <a:rPr lang="it-IT" dirty="0"/>
              <a:t>: si mantiene la cronologia delle modifiche e si segnala il problema all’utente, lasciandogli facoltà di decidere quale versione confermare</a:t>
            </a:r>
          </a:p>
        </p:txBody>
      </p:sp>
      <p:sp>
        <p:nvSpPr>
          <p:cNvPr id="2" name="Titolo 1"/>
          <p:cNvSpPr>
            <a:spLocks noGrp="1"/>
          </p:cNvSpPr>
          <p:nvPr>
            <p:ph type="title"/>
          </p:nvPr>
        </p:nvSpPr>
        <p:spPr/>
        <p:txBody>
          <a:bodyPr>
            <a:normAutofit fontScale="90000"/>
          </a:bodyPr>
          <a:lstStyle/>
          <a:p>
            <a:r>
              <a:rPr lang="it-IT" dirty="0"/>
              <a:t>Consistenza con replicazione: gestire i conflitti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969440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con replicazione: il q</a:t>
            </a:r>
            <a:r>
              <a:rPr lang="it-IT" noProof="0" dirty="0" err="1"/>
              <a:t>uorum</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dirty="0"/>
              <a:t>Il </a:t>
            </a:r>
            <a:r>
              <a:rPr lang="it-IT" dirty="0">
                <a:solidFill>
                  <a:srgbClr val="FF0000"/>
                </a:solidFill>
              </a:rPr>
              <a:t>meccanismo di quorum </a:t>
            </a:r>
            <a:r>
              <a:rPr lang="it-IT" dirty="0"/>
              <a:t>permette di consistenza sia in lettura che in scrittura in presenza di replicazione dei dati</a:t>
            </a:r>
          </a:p>
          <a:p>
            <a:pPr lvl="1"/>
            <a:r>
              <a:rPr lang="it-IT" dirty="0">
                <a:solidFill>
                  <a:srgbClr val="0070C0"/>
                </a:solidFill>
              </a:rPr>
              <a:t>Si basa sulla necessità di contattare una determinata maggioranza di nodi responsabili di un certo dato</a:t>
            </a:r>
          </a:p>
          <a:p>
            <a:pPr lvl="1"/>
            <a:r>
              <a:rPr lang="it-IT" dirty="0"/>
              <a:t>Il quorum corrisponde al numero minimo di repliche che devono essere contattate per poter avere la possibilità di eseguire un’operazione su un dato replicato</a:t>
            </a:r>
            <a:endParaRPr lang="it-IT" dirty="0">
              <a:solidFill>
                <a:srgbClr val="0070C0"/>
              </a:solidFill>
            </a:endParaRPr>
          </a:p>
          <a:p>
            <a:r>
              <a:rPr lang="it-IT" dirty="0"/>
              <a:t>Ogni dato ha N repliche</a:t>
            </a:r>
          </a:p>
          <a:p>
            <a:pPr lvl="1"/>
            <a:r>
              <a:rPr lang="it-IT" dirty="0"/>
              <a:t>Quorum in scrittura: W &gt; N/2,</a:t>
            </a:r>
          </a:p>
          <a:p>
            <a:pPr lvl="2"/>
            <a:r>
              <a:rPr lang="it-IT" dirty="0"/>
              <a:t>La scrittura è consentita solo se W repliche possono essere aggiornate</a:t>
            </a:r>
          </a:p>
          <a:p>
            <a:pPr lvl="2"/>
            <a:r>
              <a:rPr lang="it-IT" dirty="0"/>
              <a:t>Garantisce che due operazioni non avvengano contemporaneamente</a:t>
            </a:r>
          </a:p>
          <a:p>
            <a:pPr lvl="1"/>
            <a:r>
              <a:rPr lang="it-IT" dirty="0"/>
              <a:t>Quorum in lettura: R &gt; N-W</a:t>
            </a:r>
          </a:p>
          <a:p>
            <a:pPr lvl="2"/>
            <a:r>
              <a:rPr lang="it-IT" dirty="0"/>
              <a:t>L’operazione è consentita solo se R repliche possono essere lette</a:t>
            </a:r>
          </a:p>
          <a:p>
            <a:pPr lvl="2"/>
            <a:r>
              <a:rPr lang="it-IT" dirty="0"/>
              <a:t>Garantisce che almeno una copia aggiornata venga letta</a:t>
            </a:r>
          </a:p>
          <a:p>
            <a:endParaRPr lang="it-IT" noProof="0" dirty="0"/>
          </a:p>
        </p:txBody>
      </p:sp>
      <p:graphicFrame>
        <p:nvGraphicFramePr>
          <p:cNvPr id="6" name="Tabella 5"/>
          <p:cNvGraphicFramePr>
            <a:graphicFrameLocks noGrp="1"/>
          </p:cNvGraphicFramePr>
          <p:nvPr>
            <p:extLst>
              <p:ext uri="{D42A27DB-BD31-4B8C-83A1-F6EECF244321}">
                <p14:modId xmlns:p14="http://schemas.microsoft.com/office/powerpoint/2010/main" val="1618050254"/>
              </p:ext>
            </p:extLst>
          </p:nvPr>
        </p:nvGraphicFramePr>
        <p:xfrm>
          <a:off x="10089193" y="418471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802723667"/>
              </p:ext>
            </p:extLst>
          </p:nvPr>
        </p:nvGraphicFramePr>
        <p:xfrm>
          <a:off x="10456801" y="419627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1305096297"/>
              </p:ext>
            </p:extLst>
          </p:nvPr>
        </p:nvGraphicFramePr>
        <p:xfrm>
          <a:off x="10822329" y="4184717"/>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50029874"/>
              </p:ext>
            </p:extLst>
          </p:nvPr>
        </p:nvGraphicFramePr>
        <p:xfrm>
          <a:off x="11187857" y="4184717"/>
          <a:ext cx="217805" cy="1425325"/>
        </p:xfrm>
        <a:graphic>
          <a:graphicData uri="http://schemas.openxmlformats.org/drawingml/2006/table">
            <a:tbl>
              <a:tblPr>
                <a:tableStyleId>{5C22544A-7EE6-4342-B048-85BDC9FD1C3A}</a:tableStyleId>
              </a:tblPr>
              <a:tblGrid>
                <a:gridCol w="217805">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2433020920"/>
                  </a:ext>
                </a:extLst>
              </a:tr>
            </a:tbl>
          </a:graphicData>
        </a:graphic>
      </p:graphicFrame>
      <p:sp>
        <p:nvSpPr>
          <p:cNvPr id="10" name="CasellaDiTesto 9"/>
          <p:cNvSpPr txBox="1"/>
          <p:nvPr/>
        </p:nvSpPr>
        <p:spPr>
          <a:xfrm>
            <a:off x="9994108" y="5776295"/>
            <a:ext cx="1582484" cy="369332"/>
          </a:xfrm>
          <a:prstGeom prst="rect">
            <a:avLst/>
          </a:prstGeom>
          <a:noFill/>
        </p:spPr>
        <p:txBody>
          <a:bodyPr wrap="none" rtlCol="0">
            <a:spAutoFit/>
          </a:bodyPr>
          <a:lstStyle/>
          <a:p>
            <a:r>
              <a:rPr lang="it-IT" dirty="0">
                <a:solidFill>
                  <a:schemeClr val="tx1">
                    <a:lumMod val="75000"/>
                    <a:lumOff val="25000"/>
                  </a:schemeClr>
                </a:solidFill>
              </a:rPr>
              <a:t>N=5, W=3, R=3</a:t>
            </a:r>
          </a:p>
        </p:txBody>
      </p:sp>
      <p:sp>
        <p:nvSpPr>
          <p:cNvPr id="11" name="CasellaDiTesto 10"/>
          <p:cNvSpPr txBox="1"/>
          <p:nvPr/>
        </p:nvSpPr>
        <p:spPr>
          <a:xfrm>
            <a:off x="9573266" y="3630717"/>
            <a:ext cx="1975349" cy="369332"/>
          </a:xfrm>
          <a:prstGeom prst="rect">
            <a:avLst/>
          </a:prstGeom>
          <a:noFill/>
        </p:spPr>
        <p:txBody>
          <a:bodyPr wrap="none" rtlCol="0">
            <a:spAutoFit/>
          </a:bodyPr>
          <a:lstStyle/>
          <a:p>
            <a:r>
              <a:rPr lang="it-IT" dirty="0">
                <a:solidFill>
                  <a:schemeClr val="tx1">
                    <a:lumMod val="75000"/>
                    <a:lumOff val="25000"/>
                  </a:schemeClr>
                </a:solidFill>
              </a:rPr>
              <a:t>scritture</a:t>
            </a:r>
            <a:r>
              <a:rPr lang="it-IT" dirty="0"/>
              <a:t> </a:t>
            </a:r>
            <a:r>
              <a:rPr lang="it-IT" dirty="0">
                <a:solidFill>
                  <a:schemeClr val="accent5"/>
                </a:solidFill>
              </a:rPr>
              <a:t>w</a:t>
            </a:r>
            <a:r>
              <a:rPr lang="it-IT" baseline="-25000" dirty="0">
                <a:solidFill>
                  <a:schemeClr val="accent5"/>
                </a:solidFill>
              </a:rPr>
              <a:t>1</a:t>
            </a:r>
            <a:r>
              <a:rPr lang="it-IT" dirty="0"/>
              <a:t>, </a:t>
            </a:r>
            <a:r>
              <a:rPr lang="it-IT" dirty="0">
                <a:solidFill>
                  <a:schemeClr val="accent2"/>
                </a:solidFill>
              </a:rPr>
              <a:t>w</a:t>
            </a:r>
            <a:r>
              <a:rPr lang="it-IT" baseline="-25000" dirty="0">
                <a:solidFill>
                  <a:schemeClr val="accent2"/>
                </a:solidFill>
              </a:rPr>
              <a:t>2</a:t>
            </a:r>
            <a:r>
              <a:rPr lang="it-IT" dirty="0"/>
              <a:t>, </a:t>
            </a:r>
            <a:r>
              <a:rPr lang="it-IT" dirty="0">
                <a:solidFill>
                  <a:schemeClr val="accent6"/>
                </a:solidFill>
              </a:rPr>
              <a:t>w</a:t>
            </a:r>
            <a:r>
              <a:rPr lang="it-IT" baseline="-25000" dirty="0">
                <a:solidFill>
                  <a:schemeClr val="accent6"/>
                </a:solidFill>
              </a:rPr>
              <a:t>3</a:t>
            </a:r>
          </a:p>
        </p:txBody>
      </p:sp>
      <p:cxnSp>
        <p:nvCxnSpPr>
          <p:cNvPr id="12" name="Connettore 2 11"/>
          <p:cNvCxnSpPr/>
          <p:nvPr/>
        </p:nvCxnSpPr>
        <p:spPr>
          <a:xfrm>
            <a:off x="9497906" y="4000049"/>
            <a:ext cx="2190448" cy="0"/>
          </a:xfrm>
          <a:prstGeom prst="straightConnector1">
            <a:avLst/>
          </a:prstGeom>
          <a:ln>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19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consistenza</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3130402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sp>
        <p:nvSpPr>
          <p:cNvPr id="3" name="Segnaposto contenuto 2"/>
          <p:cNvSpPr>
            <a:spLocks noGrp="1"/>
          </p:cNvSpPr>
          <p:nvPr>
            <p:ph idx="1"/>
          </p:nvPr>
        </p:nvSpPr>
        <p:spPr/>
        <p:txBody>
          <a:bodyPr/>
          <a:lstStyle/>
          <a:p>
            <a:r>
              <a:rPr lang="it-IT" dirty="0"/>
              <a:t>I DBMS relazionali vengono da decenni di utilizzo assodato</a:t>
            </a:r>
          </a:p>
          <a:p>
            <a:pPr lvl="1"/>
            <a:r>
              <a:rPr lang="it-IT" dirty="0"/>
              <a:t>Forte focus sulla consistenza dei dati</a:t>
            </a:r>
          </a:p>
          <a:p>
            <a:pPr lvl="1"/>
            <a:r>
              <a:rPr lang="it-IT" dirty="0"/>
              <a:t>Ottimizzazione delle performance maturata con anni di ricerca</a:t>
            </a:r>
          </a:p>
          <a:p>
            <a:pPr lvl="1"/>
            <a:r>
              <a:rPr lang="it-IT" dirty="0"/>
              <a:t>Sistemi altamente complessi (trigger, </a:t>
            </a:r>
            <a:r>
              <a:rPr lang="it-IT" dirty="0" err="1"/>
              <a:t>caching</a:t>
            </a:r>
            <a:r>
              <a:rPr lang="it-IT" dirty="0"/>
              <a:t>, sicurezza, ecc.)</a:t>
            </a:r>
          </a:p>
          <a:p>
            <a:endParaRPr lang="it-IT" dirty="0"/>
          </a:p>
          <a:p>
            <a:r>
              <a:rPr lang="it-IT" dirty="0"/>
              <a:t>I sistemi </a:t>
            </a:r>
            <a:r>
              <a:rPr lang="it-IT" dirty="0" err="1"/>
              <a:t>NoSQL</a:t>
            </a:r>
            <a:r>
              <a:rPr lang="it-IT" dirty="0"/>
              <a:t> nascono per far fronte alle limitazioni degli RDBMS</a:t>
            </a:r>
          </a:p>
          <a:p>
            <a:pPr lvl="1"/>
            <a:r>
              <a:rPr lang="it-IT" dirty="0"/>
              <a:t>Forte focus sulla distribuzione e sulla disponibilità dei dati</a:t>
            </a:r>
          </a:p>
          <a:p>
            <a:pPr lvl="1"/>
            <a:r>
              <a:rPr lang="it-IT" dirty="0"/>
              <a:t>Sistemi molto semplici (per ora)</a:t>
            </a:r>
          </a:p>
          <a:p>
            <a:pPr lvl="1"/>
            <a:r>
              <a:rPr lang="it-IT" dirty="0"/>
              <a:t>Rapidità e maneggevolezza piuttosto che consistenza a tutti i costi</a:t>
            </a:r>
          </a:p>
        </p:txBody>
      </p:sp>
    </p:spTree>
    <p:extLst>
      <p:ext uri="{BB962C8B-B14F-4D97-AF65-F5344CB8AC3E}">
        <p14:creationId xmlns:p14="http://schemas.microsoft.com/office/powerpoint/2010/main" val="113099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pic>
        <p:nvPicPr>
          <p:cNvPr id="4" name="Immagine 3"/>
          <p:cNvPicPr>
            <a:picLocks noChangeAspect="1"/>
          </p:cNvPicPr>
          <p:nvPr/>
        </p:nvPicPr>
        <p:blipFill>
          <a:blip r:embed="rId2"/>
          <a:stretch>
            <a:fillRect/>
          </a:stretch>
        </p:blipFill>
        <p:spPr>
          <a:xfrm>
            <a:off x="863917" y="1413379"/>
            <a:ext cx="10525125" cy="4286250"/>
          </a:xfrm>
          <a:prstGeom prst="rect">
            <a:avLst/>
          </a:prstGeom>
        </p:spPr>
      </p:pic>
    </p:spTree>
    <p:extLst>
      <p:ext uri="{BB962C8B-B14F-4D97-AF65-F5344CB8AC3E}">
        <p14:creationId xmlns:p14="http://schemas.microsoft.com/office/powerpoint/2010/main" val="3879208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dirty="0"/>
              <a:t>RDBMS vs </a:t>
            </a:r>
            <a:r>
              <a:rPr lang="it-IT" dirty="0" err="1"/>
              <a:t>NoSQL</a:t>
            </a:r>
            <a:r>
              <a:rPr lang="it-IT" dirty="0"/>
              <a:t>: filosofie diverse</a:t>
            </a:r>
          </a:p>
        </p:txBody>
      </p:sp>
      <p:sp>
        <p:nvSpPr>
          <p:cNvPr id="3" name="Segnaposto contenuto 2"/>
          <p:cNvSpPr>
            <a:spLocks noGrp="1"/>
          </p:cNvSpPr>
          <p:nvPr>
            <p:ph sz="half" idx="1"/>
          </p:nvPr>
        </p:nvSpPr>
        <p:spPr>
          <a:xfrm>
            <a:off x="838200" y="1825625"/>
            <a:ext cx="5181600" cy="4351338"/>
          </a:xfrm>
        </p:spPr>
        <p:txBody>
          <a:bodyPr/>
          <a:lstStyle/>
          <a:p>
            <a:r>
              <a:rPr lang="it-IT" dirty="0"/>
              <a:t>Pro RDBMS</a:t>
            </a:r>
          </a:p>
          <a:p>
            <a:pPr lvl="1"/>
            <a:r>
              <a:rPr lang="it-IT" dirty="0"/>
              <a:t>Problematiche di consistenza e concorrenza gestita dal DBMS</a:t>
            </a:r>
          </a:p>
          <a:p>
            <a:pPr lvl="1"/>
            <a:r>
              <a:rPr lang="it-IT" dirty="0"/>
              <a:t>Politiche e meccanismi di sicurezza affidabili e ad alto livello di dettaglio</a:t>
            </a:r>
          </a:p>
          <a:p>
            <a:pPr lvl="1"/>
            <a:r>
              <a:rPr lang="it-IT" dirty="0"/>
              <a:t>Standard SQL: stesso codice, tecnologie diverse</a:t>
            </a:r>
          </a:p>
          <a:p>
            <a:pPr lvl="1"/>
            <a:r>
              <a:rPr lang="it-IT" dirty="0"/>
              <a:t>Schema e vincoli garantiscono la qualità del dato</a:t>
            </a:r>
          </a:p>
          <a:p>
            <a:pPr lvl="1"/>
            <a:r>
              <a:rPr lang="it-IT" dirty="0"/>
              <a:t>ER ed SQL conosciuti da tutti</a:t>
            </a:r>
          </a:p>
          <a:p>
            <a:pPr lvl="1"/>
            <a:r>
              <a:rPr lang="it-IT" dirty="0"/>
              <a:t>Integrazione immediata con strumenti di reportistica e OLAP</a:t>
            </a:r>
          </a:p>
        </p:txBody>
      </p:sp>
      <p:sp>
        <p:nvSpPr>
          <p:cNvPr id="5" name="Segnaposto contenuto 4">
            <a:extLst>
              <a:ext uri="{FF2B5EF4-FFF2-40B4-BE49-F238E27FC236}">
                <a16:creationId xmlns:a16="http://schemas.microsoft.com/office/drawing/2014/main" id="{CA9CBB9C-DA69-43CD-8603-B768F557B184}"/>
              </a:ext>
            </a:extLst>
          </p:cNvPr>
          <p:cNvSpPr>
            <a:spLocks noGrp="1"/>
          </p:cNvSpPr>
          <p:nvPr>
            <p:ph sz="half" idx="2"/>
          </p:nvPr>
        </p:nvSpPr>
        <p:spPr>
          <a:xfrm>
            <a:off x="6172200" y="1825625"/>
            <a:ext cx="5181600" cy="4351338"/>
          </a:xfrm>
        </p:spPr>
        <p:txBody>
          <a:bodyPr/>
          <a:lstStyle/>
          <a:p>
            <a:r>
              <a:rPr lang="it-IT" dirty="0"/>
              <a:t>Pro </a:t>
            </a:r>
            <a:r>
              <a:rPr lang="it-IT" dirty="0" err="1"/>
              <a:t>NoSQL</a:t>
            </a:r>
            <a:endParaRPr lang="it-IT" dirty="0"/>
          </a:p>
          <a:p>
            <a:pPr lvl="1"/>
            <a:r>
              <a:rPr lang="it-IT" dirty="0"/>
              <a:t>Non è necessario definire lo schema per poter cominciare a lavorare (fase di test)</a:t>
            </a:r>
          </a:p>
          <a:p>
            <a:pPr lvl="1"/>
            <a:r>
              <a:rPr lang="it-IT" dirty="0"/>
              <a:t>Gestione efficiente della distribuzione dei dati su più nodi</a:t>
            </a:r>
          </a:p>
          <a:p>
            <a:pPr lvl="1"/>
            <a:r>
              <a:rPr lang="it-IT" dirty="0"/>
              <a:t>Scalabilità lineare delle performance rispetto al numero di nodi </a:t>
            </a:r>
          </a:p>
          <a:p>
            <a:pPr lvl="1"/>
            <a:r>
              <a:rPr lang="it-IT" dirty="0"/>
              <a:t>Funzionalità di text-</a:t>
            </a:r>
            <a:r>
              <a:rPr lang="it-IT" dirty="0" err="1"/>
              <a:t>search</a:t>
            </a:r>
            <a:r>
              <a:rPr lang="it-IT" dirty="0"/>
              <a:t> integrate (non sempre) ed efficienti</a:t>
            </a:r>
          </a:p>
          <a:p>
            <a:pPr lvl="1"/>
            <a:r>
              <a:rPr lang="it-IT" dirty="0"/>
              <a:t>Libertà dagli ORM</a:t>
            </a:r>
          </a:p>
          <a:p>
            <a:pPr lvl="1"/>
            <a:r>
              <a:rPr lang="it-IT" dirty="0"/>
              <a:t>Malleabilità nella gestione di dati ad alta varietà</a:t>
            </a:r>
            <a:endParaRPr lang="en-US" dirty="0"/>
          </a:p>
        </p:txBody>
      </p:sp>
      <p:sp>
        <p:nvSpPr>
          <p:cNvPr id="10" name="Segnaposto contenuto 9">
            <a:extLst>
              <a:ext uri="{FF2B5EF4-FFF2-40B4-BE49-F238E27FC236}">
                <a16:creationId xmlns:a16="http://schemas.microsoft.com/office/drawing/2014/main" id="{7B0FBC4F-A9E4-4EA1-8C4D-344A656407AF}"/>
              </a:ext>
            </a:extLst>
          </p:cNvPr>
          <p:cNvSpPr>
            <a:spLocks noGrp="1"/>
          </p:cNvSpPr>
          <p:nvPr>
            <p:ph idx="13"/>
          </p:nvPr>
        </p:nvSpPr>
        <p:spPr/>
        <p:txBody>
          <a:bodyPr/>
          <a:lstStyle/>
          <a:p>
            <a:endParaRPr lang="en-US"/>
          </a:p>
        </p:txBody>
      </p:sp>
      <p:sp>
        <p:nvSpPr>
          <p:cNvPr id="4" name="Segnaposto contenuto 2"/>
          <p:cNvSpPr txBox="1">
            <a:spLocks/>
          </p:cNvSpPr>
          <p:nvPr/>
        </p:nvSpPr>
        <p:spPr>
          <a:xfrm>
            <a:off x="6269183" y="1243914"/>
            <a:ext cx="4886498" cy="4625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spTree>
    <p:extLst>
      <p:ext uri="{BB962C8B-B14F-4D97-AF65-F5344CB8AC3E}">
        <p14:creationId xmlns:p14="http://schemas.microsoft.com/office/powerpoint/2010/main" val="256023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I punti deboli degli RDBMS</a:t>
            </a:r>
          </a:p>
        </p:txBody>
      </p:sp>
      <p:sp>
        <p:nvSpPr>
          <p:cNvPr id="3" name="Segnaposto contenuto 2"/>
          <p:cNvSpPr>
            <a:spLocks noGrp="1"/>
          </p:cNvSpPr>
          <p:nvPr>
            <p:ph idx="1"/>
          </p:nvPr>
        </p:nvSpPr>
        <p:spPr/>
        <p:txBody>
          <a:bodyPr/>
          <a:lstStyle/>
          <a:p>
            <a:r>
              <a:rPr lang="it-IT" dirty="0">
                <a:solidFill>
                  <a:schemeClr val="accent2"/>
                </a:solidFill>
              </a:rPr>
              <a:t>Conflitto di impedenza</a:t>
            </a:r>
          </a:p>
          <a:p>
            <a:pPr lvl="1"/>
            <a:r>
              <a:rPr lang="it-IT" noProof="0" dirty="0"/>
              <a:t>La memorizzazione del dato si basa sul modello relazionale, ma la manipolazione del dato si basa tipicamente sul modello a oggetti</a:t>
            </a:r>
          </a:p>
          <a:p>
            <a:pPr lvl="1"/>
            <a:r>
              <a:rPr lang="it-IT" noProof="0" dirty="0"/>
              <a:t>Tante soluzioni proposte, nessuno standard</a:t>
            </a:r>
          </a:p>
          <a:p>
            <a:pPr lvl="2"/>
            <a:r>
              <a:rPr lang="it-IT" dirty="0"/>
              <a:t>E.g.: Object </a:t>
            </a:r>
            <a:r>
              <a:rPr lang="it-IT" dirty="0" err="1"/>
              <a:t>Oriented</a:t>
            </a:r>
            <a:r>
              <a:rPr lang="it-IT" dirty="0"/>
              <a:t> DBMS (OODBMS), Object-</a:t>
            </a:r>
            <a:r>
              <a:rPr lang="it-IT" dirty="0" err="1"/>
              <a:t>Relational</a:t>
            </a:r>
            <a:r>
              <a:rPr lang="it-IT" dirty="0"/>
              <a:t> DBMS (ORDBMS), Object-</a:t>
            </a:r>
            <a:r>
              <a:rPr lang="it-IT" dirty="0" err="1"/>
              <a:t>Relational</a:t>
            </a:r>
            <a:r>
              <a:rPr lang="it-IT" dirty="0"/>
              <a:t> Mapping (ORM) </a:t>
            </a:r>
            <a:r>
              <a:rPr lang="it-IT" dirty="0" err="1"/>
              <a:t>frameworks</a:t>
            </a:r>
            <a:endParaRPr lang="it-IT" dirty="0"/>
          </a:p>
          <a:p>
            <a:r>
              <a:rPr lang="it-IT" dirty="0">
                <a:solidFill>
                  <a:schemeClr val="accent2"/>
                </a:solidFill>
              </a:rPr>
              <a:t>Difficile scalabilità orizzontale</a:t>
            </a:r>
          </a:p>
          <a:p>
            <a:pPr lvl="1"/>
            <a:r>
              <a:rPr lang="it-IT" noProof="0" dirty="0"/>
              <a:t>I Big Data sono una realtà; un unico server non può gestire tutto</a:t>
            </a:r>
          </a:p>
          <a:p>
            <a:pPr lvl="1"/>
            <a:r>
              <a:rPr lang="it-IT" noProof="0" dirty="0"/>
              <a:t>Distribuire un RDBMS non è una soluzione facile</a:t>
            </a:r>
          </a:p>
          <a:p>
            <a:r>
              <a:rPr lang="it-IT" dirty="0">
                <a:solidFill>
                  <a:schemeClr val="accent2"/>
                </a:solidFill>
              </a:rPr>
              <a:t>Consistenza vs efficienza</a:t>
            </a:r>
          </a:p>
          <a:p>
            <a:pPr lvl="1"/>
            <a:r>
              <a:rPr lang="it-IT" dirty="0"/>
              <a:t>Garantire la consistenza dei dati è un must – anche a costo delle performance</a:t>
            </a:r>
          </a:p>
          <a:p>
            <a:pPr lvl="1"/>
            <a:r>
              <a:rPr lang="it-IT" noProof="0" dirty="0"/>
              <a:t>Le applicazioni odierne richiedono letture e scritture con grande frequenza e a bassa latenza</a:t>
            </a:r>
          </a:p>
          <a:p>
            <a:r>
              <a:rPr lang="it-IT" dirty="0">
                <a:solidFill>
                  <a:schemeClr val="accent2"/>
                </a:solidFill>
              </a:rPr>
              <a:t>Rigidità dello schema</a:t>
            </a:r>
          </a:p>
          <a:p>
            <a:pPr lvl="1"/>
            <a:r>
              <a:rPr lang="it-IT" noProof="0" dirty="0"/>
              <a:t>Una modifica "a regime" può essere molto costosa</a:t>
            </a:r>
          </a:p>
        </p:txBody>
      </p:sp>
    </p:spTree>
    <p:extLst>
      <p:ext uri="{BB962C8B-B14F-4D97-AF65-F5344CB8AC3E}">
        <p14:creationId xmlns:p14="http://schemas.microsoft.com/office/powerpoint/2010/main" val="3583727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un esempio</a:t>
            </a:r>
          </a:p>
        </p:txBody>
      </p:sp>
      <p:sp>
        <p:nvSpPr>
          <p:cNvPr id="3" name="Segnaposto contenuto 2"/>
          <p:cNvSpPr>
            <a:spLocks noGrp="1"/>
          </p:cNvSpPr>
          <p:nvPr>
            <p:ph idx="1"/>
          </p:nvPr>
        </p:nvSpPr>
        <p:spPr/>
        <p:txBody>
          <a:bodyPr/>
          <a:lstStyle/>
          <a:p>
            <a:r>
              <a:rPr lang="it-IT" dirty="0"/>
              <a:t>Immaginiamo di fare un giroconto di 1000€ dal conto A al conto B; il passaggio richiede due operazioni</a:t>
            </a:r>
          </a:p>
          <a:p>
            <a:pPr lvl="1"/>
            <a:r>
              <a:rPr lang="it-IT" dirty="0"/>
              <a:t>Prelievo di 1000€ dal conto A</a:t>
            </a:r>
          </a:p>
          <a:p>
            <a:pPr lvl="1"/>
            <a:r>
              <a:rPr lang="it-IT" dirty="0"/>
              <a:t>Deposito di 1000€ sul conto B</a:t>
            </a:r>
          </a:p>
          <a:p>
            <a:endParaRPr lang="it-IT" dirty="0"/>
          </a:p>
          <a:p>
            <a:r>
              <a:rPr lang="it-IT" dirty="0"/>
              <a:t>In nessun caso deve poter capitare che:</a:t>
            </a:r>
          </a:p>
          <a:p>
            <a:pPr lvl="1"/>
            <a:r>
              <a:rPr lang="it-IT" dirty="0"/>
              <a:t>A causa di un errore, i 1000€ non vengano depositati sul conto B e vengano persi</a:t>
            </a:r>
          </a:p>
          <a:p>
            <a:pPr lvl="1"/>
            <a:r>
              <a:rPr lang="it-IT" dirty="0"/>
              <a:t>A causa di un errore, i 1000€ vengono depositati due volte sul conto B (magari!)</a:t>
            </a:r>
          </a:p>
          <a:p>
            <a:pPr lvl="1"/>
            <a:r>
              <a:rPr lang="it-IT" dirty="0"/>
              <a:t>Interrogando il database, venga visualizzato uno stato intermedio</a:t>
            </a:r>
          </a:p>
          <a:p>
            <a:pPr lvl="2"/>
            <a:r>
              <a:rPr lang="it-IT" dirty="0"/>
              <a:t>E.g., se in A c’erano solo 1000€ e in B 0€, non deve poter essere visualizzato uno stato intermedio in cui A+B = 0€</a:t>
            </a:r>
          </a:p>
          <a:p>
            <a:endParaRPr lang="it-IT" dirty="0"/>
          </a:p>
          <a:p>
            <a:r>
              <a:rPr lang="it-IT" dirty="0"/>
              <a:t>Negli RDBMS esiste un meccanismo infallibile: le </a:t>
            </a:r>
            <a:r>
              <a:rPr lang="it-IT" dirty="0">
                <a:solidFill>
                  <a:srgbClr val="FF0000"/>
                </a:solidFill>
              </a:rPr>
              <a:t>transazioni</a:t>
            </a:r>
          </a:p>
        </p:txBody>
      </p:sp>
    </p:spTree>
    <p:extLst>
      <p:ext uri="{BB962C8B-B14F-4D97-AF65-F5344CB8AC3E}">
        <p14:creationId xmlns:p14="http://schemas.microsoft.com/office/powerpoint/2010/main" val="2492693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normAutofit fontScale="92500" lnSpcReduction="10000"/>
          </a:bodyPr>
          <a:lstStyle/>
          <a:p>
            <a:r>
              <a:rPr lang="it-IT" dirty="0"/>
              <a:t>Le transazioni garantiscono quattro proprietà fondamentali, denominate ACID</a:t>
            </a:r>
          </a:p>
          <a:p>
            <a:r>
              <a:rPr lang="it-IT" b="1" dirty="0" err="1">
                <a:solidFill>
                  <a:schemeClr val="accent2"/>
                </a:solidFill>
              </a:rPr>
              <a:t>A</a:t>
            </a:r>
            <a:r>
              <a:rPr lang="it-IT" dirty="0" err="1">
                <a:solidFill>
                  <a:schemeClr val="accent2"/>
                </a:solidFill>
              </a:rPr>
              <a:t>tomicity</a:t>
            </a:r>
            <a:endParaRPr lang="it-IT" dirty="0">
              <a:solidFill>
                <a:schemeClr val="accent2"/>
              </a:solidFill>
            </a:endParaRPr>
          </a:p>
          <a:p>
            <a:pPr lvl="1"/>
            <a:r>
              <a:rPr lang="it-IT" dirty="0"/>
              <a:t>La transazione è indivisibile: o viene completata interamente con successo, o fallisce</a:t>
            </a:r>
          </a:p>
          <a:p>
            <a:pPr lvl="1"/>
            <a:r>
              <a:rPr lang="it-IT" dirty="0"/>
              <a:t>Non è possibile che venga completata solo a metà</a:t>
            </a:r>
          </a:p>
          <a:p>
            <a:r>
              <a:rPr lang="it-IT" b="1" dirty="0" err="1">
                <a:solidFill>
                  <a:schemeClr val="accent2"/>
                </a:solidFill>
              </a:rPr>
              <a:t>C</a:t>
            </a:r>
            <a:r>
              <a:rPr lang="it-IT" dirty="0" err="1">
                <a:solidFill>
                  <a:schemeClr val="accent2"/>
                </a:solidFill>
              </a:rPr>
              <a:t>onsistency</a:t>
            </a:r>
            <a:endParaRPr lang="it-IT" dirty="0">
              <a:solidFill>
                <a:schemeClr val="accent2"/>
              </a:solidFill>
            </a:endParaRPr>
          </a:p>
          <a:p>
            <a:pPr lvl="1"/>
            <a:r>
              <a:rPr lang="it-IT" dirty="0"/>
              <a:t>La transazione lascia il DB in uno stato consistente</a:t>
            </a:r>
          </a:p>
          <a:p>
            <a:pPr lvl="1"/>
            <a:r>
              <a:rPr lang="it-IT" dirty="0"/>
              <a:t>Nessuno dei vincoli di integrità del DB può mai essere violato</a:t>
            </a:r>
          </a:p>
          <a:p>
            <a:r>
              <a:rPr lang="it-IT" b="1" dirty="0" err="1">
                <a:solidFill>
                  <a:schemeClr val="accent2"/>
                </a:solidFill>
              </a:rPr>
              <a:t>I</a:t>
            </a:r>
            <a:r>
              <a:rPr lang="it-IT" dirty="0" err="1">
                <a:solidFill>
                  <a:schemeClr val="accent2"/>
                </a:solidFill>
              </a:rPr>
              <a:t>solation</a:t>
            </a:r>
            <a:endParaRPr lang="it-IT" dirty="0">
              <a:solidFill>
                <a:schemeClr val="accent2"/>
              </a:solidFill>
            </a:endParaRPr>
          </a:p>
          <a:p>
            <a:pPr lvl="1"/>
            <a:r>
              <a:rPr lang="it-IT" dirty="0"/>
              <a:t>Una transazione esegue indipendentemente dalle altre</a:t>
            </a:r>
          </a:p>
          <a:p>
            <a:pPr lvl="1"/>
            <a:r>
              <a:rPr lang="it-IT" dirty="0"/>
              <a:t>Se più transazioni eseguono in concorrenza, l’effetto netto equivale a quello di un’esecuzione seriale</a:t>
            </a:r>
          </a:p>
          <a:p>
            <a:r>
              <a:rPr lang="it-IT" b="1" dirty="0" err="1">
                <a:solidFill>
                  <a:schemeClr val="accent2"/>
                </a:solidFill>
              </a:rPr>
              <a:t>D</a:t>
            </a:r>
            <a:r>
              <a:rPr lang="it-IT" dirty="0" err="1">
                <a:solidFill>
                  <a:schemeClr val="accent2"/>
                </a:solidFill>
              </a:rPr>
              <a:t>urability</a:t>
            </a:r>
            <a:endParaRPr lang="it-IT" dirty="0">
              <a:solidFill>
                <a:schemeClr val="accent2"/>
              </a:solidFill>
            </a:endParaRPr>
          </a:p>
          <a:p>
            <a:pPr lvl="1"/>
            <a:r>
              <a:rPr lang="it-IT" dirty="0"/>
              <a:t>Il DBMS protegge il DB a fronte di guasti</a:t>
            </a:r>
          </a:p>
        </p:txBody>
      </p:sp>
    </p:spTree>
    <p:extLst>
      <p:ext uri="{BB962C8B-B14F-4D97-AF65-F5344CB8AC3E}">
        <p14:creationId xmlns:p14="http://schemas.microsoft.com/office/powerpoint/2010/main" val="266041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lstStyle/>
          <a:p>
            <a:r>
              <a:rPr lang="it-IT" dirty="0"/>
              <a:t>L'implementazione delle transazioni ACID richiede la gestione di un </a:t>
            </a:r>
            <a:r>
              <a:rPr lang="it-IT" dirty="0">
                <a:solidFill>
                  <a:schemeClr val="accent2"/>
                </a:solidFill>
              </a:rPr>
              <a:t>meccanismo di </a:t>
            </a:r>
            <a:r>
              <a:rPr lang="it-IT" dirty="0" err="1">
                <a:solidFill>
                  <a:schemeClr val="accent2"/>
                </a:solidFill>
              </a:rPr>
              <a:t>lock</a:t>
            </a:r>
            <a:r>
              <a:rPr lang="it-IT" dirty="0">
                <a:solidFill>
                  <a:schemeClr val="accent2"/>
                </a:solidFill>
              </a:rPr>
              <a:t> e log</a:t>
            </a:r>
          </a:p>
          <a:p>
            <a:pPr lvl="1"/>
            <a:r>
              <a:rPr lang="it-IT" dirty="0"/>
              <a:t>Blocco delle risorse e tracciamento delle modifiche</a:t>
            </a:r>
          </a:p>
          <a:p>
            <a:pPr lvl="1"/>
            <a:r>
              <a:rPr lang="it-IT" dirty="0"/>
              <a:t>In caso di problemi, ripristino dello stato iniziale </a:t>
            </a:r>
          </a:p>
          <a:p>
            <a:pPr lvl="1"/>
            <a:r>
              <a:rPr lang="it-IT" dirty="0"/>
              <a:t>Alla fine, sblocco delle risorse</a:t>
            </a:r>
          </a:p>
          <a:p>
            <a:endParaRPr lang="it-IT" dirty="0"/>
          </a:p>
          <a:p>
            <a:r>
              <a:rPr lang="it-IT" dirty="0"/>
              <a:t>Garanzia di consistenza a discapito di velocità e disponibilità del dato</a:t>
            </a:r>
          </a:p>
          <a:p>
            <a:pPr lvl="1"/>
            <a:r>
              <a:rPr lang="it-IT" dirty="0"/>
              <a:t>Ricadute sui tempi di attesa degli utenti</a:t>
            </a:r>
          </a:p>
          <a:p>
            <a:pPr lvl="1"/>
            <a:r>
              <a:rPr lang="it-IT" dirty="0"/>
              <a:t>Difficili da gestire se il database è distribuito</a:t>
            </a:r>
          </a:p>
          <a:p>
            <a:r>
              <a:rPr lang="it-IT" dirty="0"/>
              <a:t>In alcune situazioni, la garanzia di consistenza è meno importante</a:t>
            </a:r>
          </a:p>
          <a:p>
            <a:pPr lvl="1"/>
            <a:r>
              <a:rPr lang="it-IT" dirty="0"/>
              <a:t>E.g.: acquisto di prodotti</a:t>
            </a:r>
          </a:p>
          <a:p>
            <a:pPr lvl="1"/>
            <a:r>
              <a:rPr lang="it-IT" dirty="0"/>
              <a:t>La gestione del carrello richiede velocità e disponibilità </a:t>
            </a:r>
          </a:p>
          <a:p>
            <a:pPr lvl="1"/>
            <a:r>
              <a:rPr lang="it-IT" dirty="0"/>
              <a:t>L'emissione dell'ordine richiede consistenza</a:t>
            </a:r>
          </a:p>
          <a:p>
            <a:endParaRPr lang="it-IT" dirty="0"/>
          </a:p>
        </p:txBody>
      </p:sp>
    </p:spTree>
    <p:extLst>
      <p:ext uri="{BB962C8B-B14F-4D97-AF65-F5344CB8AC3E}">
        <p14:creationId xmlns:p14="http://schemas.microsoft.com/office/powerpoint/2010/main" val="1467310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endParaRPr lang="it-IT" dirty="0"/>
          </a:p>
        </p:txBody>
      </p:sp>
      <p:sp>
        <p:nvSpPr>
          <p:cNvPr id="3" name="Segnaposto contenuto 2"/>
          <p:cNvSpPr>
            <a:spLocks noGrp="1"/>
          </p:cNvSpPr>
          <p:nvPr>
            <p:ph idx="1"/>
          </p:nvPr>
        </p:nvSpPr>
        <p:spPr/>
        <p:txBody>
          <a:bodyPr/>
          <a:lstStyle/>
          <a:p>
            <a:r>
              <a:rPr lang="it-IT" dirty="0"/>
              <a:t>Diversi tentativi sono stati fatti per descrivere le proprietà dei sistemi </a:t>
            </a:r>
            <a:r>
              <a:rPr lang="it-IT" dirty="0" err="1"/>
              <a:t>NoSQL</a:t>
            </a:r>
            <a:r>
              <a:rPr lang="it-IT" dirty="0"/>
              <a:t> </a:t>
            </a:r>
            <a:br>
              <a:rPr lang="it-IT" dirty="0"/>
            </a:br>
            <a:r>
              <a:rPr lang="it-IT" dirty="0"/>
              <a:t>in contrapposizione alle proprietà ACID delle transazioni</a:t>
            </a:r>
          </a:p>
          <a:p>
            <a:pPr lvl="1"/>
            <a:r>
              <a:rPr lang="it-IT" dirty="0"/>
              <a:t>Proprietà BASE</a:t>
            </a:r>
          </a:p>
          <a:p>
            <a:pPr lvl="1"/>
            <a:r>
              <a:rPr lang="it-IT" dirty="0"/>
              <a:t>Teorema CAP</a:t>
            </a:r>
          </a:p>
          <a:p>
            <a:r>
              <a:rPr lang="it-IT" dirty="0"/>
              <a:t>Non vanno intese come proprietà garantite dai sistemi </a:t>
            </a:r>
            <a:r>
              <a:rPr lang="it-IT" dirty="0" err="1"/>
              <a:t>NoSQL</a:t>
            </a:r>
            <a:r>
              <a:rPr lang="it-IT" dirty="0"/>
              <a:t>…</a:t>
            </a:r>
          </a:p>
          <a:p>
            <a:r>
              <a:rPr lang="it-IT" dirty="0"/>
              <a:t>… piuttosto come proprietà che </a:t>
            </a:r>
            <a:r>
              <a:rPr lang="it-IT" i="1" dirty="0"/>
              <a:t>tentano</a:t>
            </a:r>
            <a:r>
              <a:rPr lang="it-IT" dirty="0"/>
              <a:t> di descriverne il comportamento</a:t>
            </a:r>
          </a:p>
        </p:txBody>
      </p:sp>
    </p:spTree>
    <p:extLst>
      <p:ext uri="{BB962C8B-B14F-4D97-AF65-F5344CB8AC3E}">
        <p14:creationId xmlns:p14="http://schemas.microsoft.com/office/powerpoint/2010/main" val="292557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a:t>
            </a:r>
            <a:r>
              <a:rPr lang="it-IT"/>
              <a:t>nei NoSQL: BASE</a:t>
            </a:r>
            <a:endParaRPr lang="it-IT" dirty="0"/>
          </a:p>
        </p:txBody>
      </p:sp>
      <p:sp>
        <p:nvSpPr>
          <p:cNvPr id="3" name="Segnaposto contenuto 2"/>
          <p:cNvSpPr>
            <a:spLocks noGrp="1"/>
          </p:cNvSpPr>
          <p:nvPr>
            <p:ph idx="1"/>
          </p:nvPr>
        </p:nvSpPr>
        <p:spPr/>
        <p:txBody>
          <a:bodyPr/>
          <a:lstStyle/>
          <a:p>
            <a:r>
              <a:rPr lang="it-IT" b="1" dirty="0">
                <a:solidFill>
                  <a:schemeClr val="accent2"/>
                </a:solidFill>
              </a:rPr>
              <a:t>B</a:t>
            </a:r>
            <a:r>
              <a:rPr lang="it-IT" dirty="0">
                <a:solidFill>
                  <a:schemeClr val="accent2"/>
                </a:solidFill>
              </a:rPr>
              <a:t>asic </a:t>
            </a:r>
            <a:r>
              <a:rPr lang="it-IT" b="1" dirty="0" err="1">
                <a:solidFill>
                  <a:schemeClr val="accent2"/>
                </a:solidFill>
              </a:rPr>
              <a:t>A</a:t>
            </a:r>
            <a:r>
              <a:rPr lang="it-IT" dirty="0" err="1">
                <a:solidFill>
                  <a:schemeClr val="accent2"/>
                </a:solidFill>
              </a:rPr>
              <a:t>vailability</a:t>
            </a:r>
            <a:endParaRPr lang="it-IT" dirty="0">
              <a:solidFill>
                <a:schemeClr val="accent2"/>
              </a:solidFill>
            </a:endParaRPr>
          </a:p>
          <a:p>
            <a:pPr lvl="1"/>
            <a:r>
              <a:rPr lang="it-IT" dirty="0"/>
              <a:t>Il sistema deve essere sempre disponibile</a:t>
            </a:r>
          </a:p>
          <a:p>
            <a:r>
              <a:rPr lang="it-IT" b="1" dirty="0">
                <a:solidFill>
                  <a:schemeClr val="accent2"/>
                </a:solidFill>
              </a:rPr>
              <a:t>S</a:t>
            </a:r>
            <a:r>
              <a:rPr lang="it-IT" dirty="0">
                <a:solidFill>
                  <a:schemeClr val="accent2"/>
                </a:solidFill>
              </a:rPr>
              <a:t>oft-state</a:t>
            </a:r>
          </a:p>
          <a:p>
            <a:pPr lvl="1"/>
            <a:r>
              <a:rPr lang="it-IT" dirty="0"/>
              <a:t>E' accettabile che il sistema presenti delle inconsistenze, purché temporanee</a:t>
            </a:r>
          </a:p>
          <a:p>
            <a:r>
              <a:rPr lang="it-IT" b="1" dirty="0" err="1">
                <a:solidFill>
                  <a:schemeClr val="accent2"/>
                </a:solidFill>
              </a:rPr>
              <a:t>E</a:t>
            </a:r>
            <a:r>
              <a:rPr lang="it-IT" dirty="0" err="1">
                <a:solidFill>
                  <a:schemeClr val="accent2"/>
                </a:solidFill>
              </a:rPr>
              <a:t>ventual</a:t>
            </a:r>
            <a:r>
              <a:rPr lang="it-IT" dirty="0">
                <a:solidFill>
                  <a:schemeClr val="accent2"/>
                </a:solidFill>
              </a:rPr>
              <a:t> </a:t>
            </a:r>
            <a:r>
              <a:rPr lang="it-IT" dirty="0" err="1">
                <a:solidFill>
                  <a:schemeClr val="accent2"/>
                </a:solidFill>
              </a:rPr>
              <a:t>consistency</a:t>
            </a:r>
            <a:endParaRPr lang="it-IT" dirty="0">
              <a:solidFill>
                <a:schemeClr val="accent2"/>
              </a:solidFill>
            </a:endParaRPr>
          </a:p>
          <a:p>
            <a:pPr lvl="1"/>
            <a:r>
              <a:rPr lang="it-IT" dirty="0"/>
              <a:t>Prima o poi, il sistema verrà lasciato in uno stato consistente</a:t>
            </a:r>
          </a:p>
          <a:p>
            <a:pPr lvl="1"/>
            <a:r>
              <a:rPr lang="it-IT" dirty="0"/>
              <a:t>Il concetto più importante</a:t>
            </a:r>
            <a:endParaRPr lang="it-IT" i="1" dirty="0"/>
          </a:p>
          <a:p>
            <a:r>
              <a:rPr lang="it-IT" dirty="0"/>
              <a:t>ACID</a:t>
            </a:r>
          </a:p>
          <a:p>
            <a:pPr lvl="1"/>
            <a:r>
              <a:rPr lang="it-IT" dirty="0">
                <a:sym typeface="Wingdings" panose="05000000000000000000" pitchFamily="2" charset="2"/>
              </a:rPr>
              <a:t>Approccio pessimista (prevenire meglio che curare)</a:t>
            </a:r>
          </a:p>
          <a:p>
            <a:r>
              <a:rPr lang="it-IT" dirty="0">
                <a:sym typeface="Wingdings" panose="05000000000000000000" pitchFamily="2" charset="2"/>
              </a:rPr>
              <a:t>BASE </a:t>
            </a:r>
          </a:p>
          <a:p>
            <a:pPr lvl="1"/>
            <a:r>
              <a:rPr lang="it-IT" dirty="0">
                <a:sym typeface="Wingdings" panose="05000000000000000000" pitchFamily="2" charset="2"/>
              </a:rPr>
              <a:t>Approccio ottimista (prima o poi si sistema tutto)</a:t>
            </a:r>
          </a:p>
          <a:p>
            <a:pPr lvl="1"/>
            <a:r>
              <a:rPr lang="it-IT" dirty="0">
                <a:sym typeface="Wingdings" panose="05000000000000000000" pitchFamily="2" charset="2"/>
              </a:rPr>
              <a:t>Focus su throughput piuttosto che su consistenza</a:t>
            </a:r>
            <a:endParaRPr lang="it-IT" dirty="0"/>
          </a:p>
        </p:txBody>
      </p:sp>
    </p:spTree>
    <p:extLst>
      <p:ext uri="{BB962C8B-B14F-4D97-AF65-F5344CB8AC3E}">
        <p14:creationId xmlns:p14="http://schemas.microsoft.com/office/powerpoint/2010/main" val="2633917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CAP</a:t>
            </a:r>
          </a:p>
        </p:txBody>
      </p:sp>
      <p:sp>
        <p:nvSpPr>
          <p:cNvPr id="3" name="Segnaposto contenuto 2"/>
          <p:cNvSpPr>
            <a:spLocks noGrp="1"/>
          </p:cNvSpPr>
          <p:nvPr>
            <p:ph idx="1"/>
          </p:nvPr>
        </p:nvSpPr>
        <p:spPr>
          <a:xfrm>
            <a:off x="1097280" y="1243913"/>
            <a:ext cx="10058400" cy="4895630"/>
          </a:xfrm>
        </p:spPr>
        <p:txBody>
          <a:bodyPr>
            <a:normAutofit lnSpcReduction="10000"/>
          </a:bodyPr>
          <a:lstStyle/>
          <a:p>
            <a:r>
              <a:rPr lang="it-IT" dirty="0"/>
              <a:t>"Teorema": date le seguenti tre proprietà, solo due possono essere garantite</a:t>
            </a:r>
          </a:p>
          <a:p>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il sistema è sempre consistente</a:t>
            </a:r>
          </a:p>
          <a:p>
            <a:r>
              <a:rPr lang="it-IT" b="1" dirty="0" err="1">
                <a:solidFill>
                  <a:schemeClr val="accent2"/>
                </a:solidFill>
              </a:rPr>
              <a:t>A</a:t>
            </a:r>
            <a:r>
              <a:rPr lang="it-IT" dirty="0" err="1">
                <a:solidFill>
                  <a:schemeClr val="accent2"/>
                </a:solidFill>
              </a:rPr>
              <a:t>vailability</a:t>
            </a:r>
            <a:r>
              <a:rPr lang="it-IT" dirty="0">
                <a:solidFill>
                  <a:schemeClr val="accent2"/>
                </a:solidFill>
              </a:rPr>
              <a:t>: </a:t>
            </a:r>
            <a:r>
              <a:rPr lang="it-IT" dirty="0"/>
              <a:t>il sistema è sempre disponibile</a:t>
            </a:r>
          </a:p>
          <a:p>
            <a:r>
              <a:rPr lang="it-IT" b="1" dirty="0" err="1">
                <a:solidFill>
                  <a:schemeClr val="accent2"/>
                </a:solidFill>
              </a:rPr>
              <a:t>P</a:t>
            </a:r>
            <a:r>
              <a:rPr lang="it-IT" dirty="0" err="1">
                <a:solidFill>
                  <a:schemeClr val="accent2"/>
                </a:solidFill>
              </a:rPr>
              <a:t>artition</a:t>
            </a:r>
            <a:r>
              <a:rPr lang="it-IT" dirty="0">
                <a:solidFill>
                  <a:schemeClr val="accent2"/>
                </a:solidFill>
              </a:rPr>
              <a:t> </a:t>
            </a:r>
            <a:r>
              <a:rPr lang="it-IT" dirty="0" err="1">
                <a:solidFill>
                  <a:schemeClr val="accent2"/>
                </a:solidFill>
              </a:rPr>
              <a:t>tolerance</a:t>
            </a:r>
            <a:r>
              <a:rPr lang="it-IT" dirty="0">
                <a:solidFill>
                  <a:schemeClr val="accent2"/>
                </a:solidFill>
              </a:rPr>
              <a:t>: </a:t>
            </a:r>
            <a:r>
              <a:rPr lang="it-IT" dirty="0"/>
              <a:t>il sistema può subire partizionamenti di rete</a:t>
            </a:r>
          </a:p>
          <a:p>
            <a:r>
              <a:rPr lang="it-IT" dirty="0"/>
              <a:t>Tre situazioni</a:t>
            </a:r>
          </a:p>
          <a:p>
            <a:pPr lvl="1"/>
            <a:r>
              <a:rPr lang="it-IT" dirty="0"/>
              <a:t>CA: il sistema non può subire partizionamenti (single server)</a:t>
            </a:r>
          </a:p>
          <a:p>
            <a:pPr lvl="1"/>
            <a:r>
              <a:rPr lang="it-IT" dirty="0"/>
              <a:t>AP: in caso di partizionamenti, il sistema sacrifica la consistenza (overbooking)</a:t>
            </a:r>
          </a:p>
          <a:p>
            <a:pPr lvl="1"/>
            <a:r>
              <a:rPr lang="it-IT" dirty="0"/>
              <a:t>CP: in caso di partizionamenti, il sistema sacrifica la disponibilità (prenotazioni bloccate)</a:t>
            </a:r>
          </a:p>
          <a:p>
            <a:r>
              <a:rPr lang="it-IT" dirty="0"/>
              <a:t>Teorema controverso e di difficile interpretazione</a:t>
            </a:r>
          </a:p>
          <a:p>
            <a:pPr lvl="1"/>
            <a:r>
              <a:rPr lang="it-IT" dirty="0"/>
              <a:t>Asimmetria delle proprietà: i sistemi che sacrificano la consistenza lo fanno sempre (per favorire la velocità), non solo in caso di partizionamento</a:t>
            </a:r>
          </a:p>
          <a:p>
            <a:pPr lvl="1"/>
            <a:r>
              <a:rPr lang="it-IT" dirty="0"/>
              <a:t>A seconda dei requisiti applicativi, il rapporto tra queste proprietà viene gestito in maniera più o meno rigida</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5200" y="1800842"/>
            <a:ext cx="1953027" cy="103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2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PACELC</a:t>
            </a:r>
          </a:p>
        </p:txBody>
      </p:sp>
      <p:sp>
        <p:nvSpPr>
          <p:cNvPr id="3" name="Segnaposto contenuto 2"/>
          <p:cNvSpPr>
            <a:spLocks noGrp="1"/>
          </p:cNvSpPr>
          <p:nvPr>
            <p:ph idx="1"/>
          </p:nvPr>
        </p:nvSpPr>
        <p:spPr/>
        <p:txBody>
          <a:bodyPr>
            <a:normAutofit lnSpcReduction="10000"/>
          </a:bodyPr>
          <a:lstStyle/>
          <a:p>
            <a:r>
              <a:rPr lang="it-IT" dirty="0"/>
              <a:t>"Teorema": evoluzione del teorema CAP</a:t>
            </a:r>
          </a:p>
          <a:p>
            <a:pPr lvl="1"/>
            <a:r>
              <a:rPr lang="it-IT" dirty="0" err="1"/>
              <a:t>if</a:t>
            </a:r>
            <a:r>
              <a:rPr lang="it-IT" dirty="0"/>
              <a:t> (</a:t>
            </a:r>
            <a:r>
              <a:rPr lang="it-IT" b="1" dirty="0" err="1">
                <a:solidFill>
                  <a:schemeClr val="accent2"/>
                </a:solidFill>
              </a:rPr>
              <a:t>P</a:t>
            </a:r>
            <a:r>
              <a:rPr lang="it-IT" dirty="0" err="1">
                <a:solidFill>
                  <a:schemeClr val="accent2"/>
                </a:solidFill>
              </a:rPr>
              <a:t>artition</a:t>
            </a:r>
            <a:r>
              <a:rPr lang="it-IT" dirty="0"/>
              <a:t>) </a:t>
            </a:r>
            <a:r>
              <a:rPr lang="it-IT" dirty="0" err="1"/>
              <a:t>then</a:t>
            </a:r>
            <a:r>
              <a:rPr lang="it-IT" dirty="0"/>
              <a:t> { </a:t>
            </a:r>
            <a:r>
              <a:rPr lang="it-IT" b="1" dirty="0" err="1">
                <a:solidFill>
                  <a:schemeClr val="accent2"/>
                </a:solidFill>
              </a:rPr>
              <a:t>A</a:t>
            </a:r>
            <a:r>
              <a:rPr lang="it-IT" dirty="0" err="1">
                <a:solidFill>
                  <a:schemeClr val="accent2"/>
                </a:solidFill>
              </a:rPr>
              <a:t>vaialbility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t>? }</a:t>
            </a:r>
          </a:p>
          <a:p>
            <a:pPr lvl="1"/>
            <a:r>
              <a:rPr lang="it-IT" b="1" dirty="0">
                <a:solidFill>
                  <a:schemeClr val="accent2"/>
                </a:solidFill>
              </a:rPr>
              <a:t>E</a:t>
            </a:r>
            <a:r>
              <a:rPr lang="it-IT" dirty="0">
                <a:solidFill>
                  <a:schemeClr val="accent2"/>
                </a:solidFill>
              </a:rPr>
              <a:t>lse</a:t>
            </a:r>
            <a:r>
              <a:rPr lang="it-IT" dirty="0"/>
              <a:t> { </a:t>
            </a:r>
            <a:r>
              <a:rPr lang="it-IT" b="1" dirty="0" err="1">
                <a:solidFill>
                  <a:schemeClr val="accent2"/>
                </a:solidFill>
              </a:rPr>
              <a:t>L</a:t>
            </a:r>
            <a:r>
              <a:rPr lang="it-IT" dirty="0" err="1">
                <a:solidFill>
                  <a:schemeClr val="accent2"/>
                </a:solidFill>
              </a:rPr>
              <a:t>atency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a:t>
            </a:r>
          </a:p>
          <a:p>
            <a:r>
              <a:rPr lang="it-IT" dirty="0"/>
              <a:t>Distingue il comportamento in presenza di partizionamenti da quello "normale"</a:t>
            </a:r>
          </a:p>
          <a:p>
            <a:pPr lvl="1"/>
            <a:r>
              <a:rPr lang="it-IT" dirty="0"/>
              <a:t>PA: in caso di partizionamenti, il sistema sacrifica la consistenza (overbooking)</a:t>
            </a:r>
          </a:p>
          <a:p>
            <a:pPr lvl="1"/>
            <a:r>
              <a:rPr lang="it-IT" dirty="0"/>
              <a:t>PC: in caso di partizionamenti, il sistema sacrifica la disponibilità (prenotazioni bloccate)</a:t>
            </a:r>
          </a:p>
          <a:p>
            <a:pPr lvl="1"/>
            <a:r>
              <a:rPr lang="it-IT" dirty="0"/>
              <a:t>EL: a regime normale, il sistema sacrifica la consistenza in favore della latenza</a:t>
            </a:r>
          </a:p>
          <a:p>
            <a:pPr lvl="1"/>
            <a:r>
              <a:rPr lang="it-IT" dirty="0"/>
              <a:t>EC: a regime normale, il sistema sacrifica la latenza in favore della consistenza</a:t>
            </a:r>
          </a:p>
          <a:p>
            <a:r>
              <a:rPr lang="it-IT" dirty="0"/>
              <a:t>Quattro situazioni:</a:t>
            </a:r>
          </a:p>
          <a:p>
            <a:pPr lvl="1"/>
            <a:r>
              <a:rPr lang="it-IT" dirty="0"/>
              <a:t>PA EL: sistema incentrato su velocità e disponibilità (principale filosofia dei sistemi </a:t>
            </a:r>
            <a:r>
              <a:rPr lang="it-IT" dirty="0" err="1"/>
              <a:t>NoSQL</a:t>
            </a:r>
            <a:r>
              <a:rPr lang="it-IT" dirty="0"/>
              <a:t>)</a:t>
            </a:r>
          </a:p>
          <a:p>
            <a:pPr lvl="1"/>
            <a:r>
              <a:rPr lang="it-IT" dirty="0"/>
              <a:t>PA EC: consistenza sacrificata solo in caso di partizionamento</a:t>
            </a:r>
          </a:p>
          <a:p>
            <a:pPr lvl="1"/>
            <a:r>
              <a:rPr lang="it-IT" dirty="0"/>
              <a:t>PC EL: consistenza sacrificata solo a regime normale (e.g., Yahoo Sherpa)</a:t>
            </a:r>
          </a:p>
          <a:p>
            <a:pPr lvl="1"/>
            <a:r>
              <a:rPr lang="it-IT" dirty="0"/>
              <a:t>PC EC: sistema fortemente consistente (RDBMS)</a:t>
            </a:r>
          </a:p>
          <a:p>
            <a:pPr lvl="1"/>
            <a:endParaRPr lang="it-IT" dirty="0"/>
          </a:p>
        </p:txBody>
      </p:sp>
      <p:sp>
        <p:nvSpPr>
          <p:cNvPr id="5" name="CasellaDiTesto 4"/>
          <p:cNvSpPr txBox="1"/>
          <p:nvPr/>
        </p:nvSpPr>
        <p:spPr>
          <a:xfrm>
            <a:off x="10135696" y="3430229"/>
            <a:ext cx="1513042" cy="523220"/>
          </a:xfrm>
          <a:prstGeom prst="rect">
            <a:avLst/>
          </a:prstGeom>
          <a:noFill/>
        </p:spPr>
        <p:txBody>
          <a:bodyPr wrap="none" rtlCol="0">
            <a:spAutoFit/>
          </a:bodyPr>
          <a:lstStyle/>
          <a:p>
            <a:pPr algn="r"/>
            <a:r>
              <a:rPr lang="it-IT" sz="1400" dirty="0">
                <a:solidFill>
                  <a:schemeClr val="tx1">
                    <a:lumMod val="75000"/>
                    <a:lumOff val="25000"/>
                  </a:schemeClr>
                </a:solidFill>
              </a:rPr>
              <a:t>Prof. Daniel Abadi</a:t>
            </a:r>
            <a:br>
              <a:rPr lang="it-IT" sz="1400" dirty="0">
                <a:solidFill>
                  <a:schemeClr val="tx1">
                    <a:lumMod val="75000"/>
                    <a:lumOff val="25000"/>
                  </a:schemeClr>
                </a:solidFill>
              </a:rPr>
            </a:br>
            <a:r>
              <a:rPr lang="it-IT" sz="1400" dirty="0">
                <a:solidFill>
                  <a:schemeClr val="tx1">
                    <a:lumMod val="75000"/>
                    <a:lumOff val="25000"/>
                  </a:schemeClr>
                </a:solidFill>
              </a:rPr>
              <a:t>(Maryland)</a:t>
            </a:r>
          </a:p>
        </p:txBody>
      </p:sp>
      <p:pic>
        <p:nvPicPr>
          <p:cNvPr id="2050" name="Picture 2" descr="Daniel Aba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5696" y="1289321"/>
            <a:ext cx="1409700" cy="20955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836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r>
              <a:rPr lang="it-IT" dirty="0"/>
              <a:t>: soluzioni</a:t>
            </a:r>
            <a:endParaRPr lang="it-IT" noProof="0" dirty="0"/>
          </a:p>
        </p:txBody>
      </p:sp>
      <p:sp>
        <p:nvSpPr>
          <p:cNvPr id="3" name="Segnaposto numero diapositiva 2"/>
          <p:cNvSpPr>
            <a:spLocks noGrp="1"/>
          </p:cNvSpPr>
          <p:nvPr>
            <p:ph type="sldNum" sz="quarter" idx="4294967295"/>
          </p:nvPr>
        </p:nvSpPr>
        <p:spPr>
          <a:xfrm>
            <a:off x="8949345" y="6459787"/>
            <a:ext cx="984019" cy="365125"/>
          </a:xfrm>
          <a:prstGeom prst="rect">
            <a:avLst/>
          </a:prstGeom>
        </p:spPr>
        <p:txBody>
          <a:bodyPr/>
          <a:lstStyle/>
          <a:p>
            <a:pPr>
              <a:defRPr/>
            </a:pPr>
            <a:fld id="{3D0CCE87-1B0E-4A52-BA2E-4B6B74896E37}" type="slidenum">
              <a:rPr lang="it-IT" smtClean="0"/>
              <a:pPr>
                <a:defRPr/>
              </a:pPr>
              <a:t>57</a:t>
            </a:fld>
            <a:endParaRPr lang="it-IT"/>
          </a:p>
        </p:txBody>
      </p:sp>
      <p:sp>
        <p:nvSpPr>
          <p:cNvPr id="4" name="Segnaposto contenuto 3"/>
          <p:cNvSpPr>
            <a:spLocks noGrp="1"/>
          </p:cNvSpPr>
          <p:nvPr>
            <p:ph sz="quarter" idx="1"/>
          </p:nvPr>
        </p:nvSpPr>
        <p:spPr>
          <a:xfrm>
            <a:off x="1097280" y="1243914"/>
            <a:ext cx="10058400" cy="4977132"/>
          </a:xfrm>
        </p:spPr>
        <p:txBody>
          <a:bodyPr>
            <a:normAutofit/>
          </a:bodyPr>
          <a:lstStyle/>
          <a:p>
            <a:r>
              <a:rPr lang="it-IT" noProof="0" dirty="0"/>
              <a:t>Consideriamo due utenti che </a:t>
            </a:r>
            <a:r>
              <a:rPr lang="it-IT" noProof="0" dirty="0" err="1"/>
              <a:t>voglion</a:t>
            </a:r>
            <a:r>
              <a:rPr lang="it-IT" dirty="0"/>
              <a:t>o prenotare la stessa stanza d’albergo, nonostante avvenga un partizionamento di rete</a:t>
            </a:r>
            <a:endParaRPr lang="it-IT" noProof="0" dirty="0"/>
          </a:p>
          <a:p>
            <a:r>
              <a:rPr lang="it-IT" b="1" noProof="0" dirty="0"/>
              <a:t>CP</a:t>
            </a:r>
            <a:r>
              <a:rPr lang="it-IT" noProof="0" dirty="0"/>
              <a:t>: nessun utente può prenotare stanze (</a:t>
            </a:r>
            <a:r>
              <a:rPr lang="it-IT" noProof="0" dirty="0">
                <a:solidFill>
                  <a:srgbClr val="0070C0"/>
                </a:solidFill>
              </a:rPr>
              <a:t>si sacrifica A</a:t>
            </a:r>
            <a:r>
              <a:rPr lang="it-IT" noProof="0" dirty="0"/>
              <a:t>)</a:t>
            </a:r>
          </a:p>
          <a:p>
            <a:pPr lvl="1"/>
            <a:r>
              <a:rPr lang="it-IT" dirty="0"/>
              <a:t>Situazione non ideale</a:t>
            </a:r>
            <a:endParaRPr lang="it-IT" noProof="0" dirty="0"/>
          </a:p>
          <a:p>
            <a:r>
              <a:rPr lang="it-IT" b="1" dirty="0"/>
              <a:t>AP</a:t>
            </a:r>
            <a:r>
              <a:rPr lang="it-IT" dirty="0"/>
              <a:t>: entrambi i nodi accettano le richieste di prenotazione (</a:t>
            </a:r>
            <a:r>
              <a:rPr lang="it-IT" dirty="0">
                <a:solidFill>
                  <a:srgbClr val="0070C0"/>
                </a:solidFill>
              </a:rPr>
              <a:t>si sacrifica C</a:t>
            </a:r>
            <a:r>
              <a:rPr lang="it-IT" dirty="0"/>
              <a:t>)</a:t>
            </a:r>
          </a:p>
          <a:p>
            <a:pPr lvl="1"/>
            <a:r>
              <a:rPr lang="it-IT" dirty="0"/>
              <a:t>Possibile overbooking: conflitto in scrittura da gestire</a:t>
            </a:r>
          </a:p>
          <a:p>
            <a:r>
              <a:rPr lang="it-IT" b="1" noProof="0" dirty="0" err="1">
                <a:solidFill>
                  <a:srgbClr val="FF0000"/>
                </a:solidFill>
              </a:rPr>
              <a:t>caP</a:t>
            </a:r>
            <a:r>
              <a:rPr lang="it-IT" noProof="0" dirty="0"/>
              <a:t>: solo un utente può prenotare</a:t>
            </a:r>
          </a:p>
          <a:p>
            <a:pPr lvl="1"/>
            <a:r>
              <a:rPr lang="it-IT" noProof="0" dirty="0"/>
              <a:t>L’altro vedrà la stanza disponibile ma non prenotabile</a:t>
            </a:r>
          </a:p>
          <a:p>
            <a:r>
              <a:rPr lang="it-IT" noProof="0" dirty="0">
                <a:solidFill>
                  <a:srgbClr val="FF0000"/>
                </a:solidFill>
              </a:rPr>
              <a:t>La gestione di queste situazioni dipende strettamente dal contesto</a:t>
            </a:r>
          </a:p>
          <a:p>
            <a:pPr lvl="1"/>
            <a:r>
              <a:rPr lang="it-IT" noProof="0" dirty="0"/>
              <a:t>Trading finanziario? Blog? E-commerce?</a:t>
            </a:r>
          </a:p>
          <a:p>
            <a:r>
              <a:rPr lang="it-IT" noProof="0" dirty="0"/>
              <a:t>L’importante è capire:</a:t>
            </a:r>
          </a:p>
          <a:p>
            <a:pPr lvl="1"/>
            <a:r>
              <a:rPr lang="it-IT" noProof="0" dirty="0">
                <a:solidFill>
                  <a:srgbClr val="0070C0"/>
                </a:solidFill>
              </a:rPr>
              <a:t>Qual è la tolleranza sulla lettura di dati obsoleti</a:t>
            </a:r>
          </a:p>
          <a:p>
            <a:pPr lvl="1"/>
            <a:r>
              <a:rPr lang="it-IT" noProof="0" dirty="0">
                <a:solidFill>
                  <a:srgbClr val="0070C0"/>
                </a:solidFill>
              </a:rPr>
              <a:t>Quanto può essere ampia la finestra di inconsistenza</a:t>
            </a:r>
            <a:endParaRPr lang="it-IT" noProof="0" dirty="0"/>
          </a:p>
        </p:txBody>
      </p:sp>
    </p:spTree>
    <p:extLst>
      <p:ext uri="{BB962C8B-B14F-4D97-AF65-F5344CB8AC3E}">
        <p14:creationId xmlns:p14="http://schemas.microsoft.com/office/powerpoint/2010/main" val="348527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Consistency</a:t>
            </a:r>
            <a:r>
              <a:rPr lang="it-IT" dirty="0"/>
              <a:t> in </a:t>
            </a:r>
            <a:r>
              <a:rPr lang="it-IT" dirty="0" err="1"/>
              <a:t>NoSQL</a:t>
            </a:r>
            <a:r>
              <a:rPr lang="it-IT" dirty="0"/>
              <a:t>: </a:t>
            </a:r>
            <a:r>
              <a:rPr lang="it-IT" dirty="0" err="1"/>
              <a:t>summary</a:t>
            </a:r>
            <a:endParaRPr lang="it-IT" dirty="0"/>
          </a:p>
        </p:txBody>
      </p:sp>
      <p:graphicFrame>
        <p:nvGraphicFramePr>
          <p:cNvPr id="5" name="Segnaposto contenuto 4"/>
          <p:cNvGraphicFramePr>
            <a:graphicFrameLocks noGrp="1"/>
          </p:cNvGraphicFramePr>
          <p:nvPr>
            <p:ph idx="1"/>
          </p:nvPr>
        </p:nvGraphicFramePr>
        <p:xfrm>
          <a:off x="1028700" y="1449078"/>
          <a:ext cx="10293349" cy="445516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376370390"/>
                    </a:ext>
                  </a:extLst>
                </a:gridCol>
                <a:gridCol w="4152900">
                  <a:extLst>
                    <a:ext uri="{9D8B030D-6E8A-4147-A177-3AD203B41FA5}">
                      <a16:colId xmlns:a16="http://schemas.microsoft.com/office/drawing/2014/main" val="2181260466"/>
                    </a:ext>
                  </a:extLst>
                </a:gridCol>
                <a:gridCol w="1619250">
                  <a:extLst>
                    <a:ext uri="{9D8B030D-6E8A-4147-A177-3AD203B41FA5}">
                      <a16:colId xmlns:a16="http://schemas.microsoft.com/office/drawing/2014/main" val="4139696143"/>
                    </a:ext>
                  </a:extLst>
                </a:gridCol>
                <a:gridCol w="2965449">
                  <a:extLst>
                    <a:ext uri="{9D8B030D-6E8A-4147-A177-3AD203B41FA5}">
                      <a16:colId xmlns:a16="http://schemas.microsoft.com/office/drawing/2014/main" val="1200983644"/>
                    </a:ext>
                  </a:extLst>
                </a:gridCol>
              </a:tblGrid>
              <a:tr h="370840">
                <a:tc>
                  <a:txBody>
                    <a:bodyPr/>
                    <a:lstStyle/>
                    <a:p>
                      <a:r>
                        <a:rPr lang="it-IT" sz="1400" dirty="0"/>
                        <a:t>Sorgente</a:t>
                      </a:r>
                    </a:p>
                  </a:txBody>
                  <a:tcPr>
                    <a:solidFill>
                      <a:schemeClr val="tx1"/>
                    </a:solidFill>
                  </a:tcPr>
                </a:tc>
                <a:tc>
                  <a:txBody>
                    <a:bodyPr/>
                    <a:lstStyle/>
                    <a:p>
                      <a:r>
                        <a:rPr lang="it-IT" sz="1400" dirty="0"/>
                        <a:t>Causa</a:t>
                      </a:r>
                    </a:p>
                  </a:txBody>
                  <a:tcPr>
                    <a:solidFill>
                      <a:schemeClr val="tx1"/>
                    </a:solidFill>
                  </a:tcPr>
                </a:tc>
                <a:tc>
                  <a:txBody>
                    <a:bodyPr/>
                    <a:lstStyle/>
                    <a:p>
                      <a:r>
                        <a:rPr lang="it-IT" sz="1400" dirty="0"/>
                        <a:t>Effetto</a:t>
                      </a:r>
                    </a:p>
                  </a:txBody>
                  <a:tcPr>
                    <a:solidFill>
                      <a:schemeClr val="tx1"/>
                    </a:solidFill>
                  </a:tcPr>
                </a:tc>
                <a:tc>
                  <a:txBody>
                    <a:bodyPr/>
                    <a:lstStyle/>
                    <a:p>
                      <a:r>
                        <a:rPr lang="it-IT" sz="1400" dirty="0"/>
                        <a:t>Soluzione</a:t>
                      </a:r>
                    </a:p>
                  </a:txBody>
                  <a:tcPr>
                    <a:solidFill>
                      <a:schemeClr val="tx1"/>
                    </a:solidFill>
                  </a:tcPr>
                </a:tc>
                <a:extLst>
                  <a:ext uri="{0D108BD9-81ED-4DB2-BD59-A6C34878D82A}">
                    <a16:rowId xmlns:a16="http://schemas.microsoft.com/office/drawing/2014/main" val="2772003410"/>
                  </a:ext>
                </a:extLst>
              </a:tr>
              <a:tr h="370840">
                <a:tc>
                  <a:txBody>
                    <a:bodyPr/>
                    <a:lstStyle/>
                    <a:p>
                      <a:r>
                        <a:rPr lang="it-IT" sz="1400" dirty="0"/>
                        <a:t>Replicazione</a:t>
                      </a:r>
                      <a:br>
                        <a:rPr lang="it-IT" sz="1400" dirty="0"/>
                      </a:br>
                      <a:r>
                        <a:rPr lang="it-IT" sz="1400" dirty="0"/>
                        <a:t>(MS</a:t>
                      </a:r>
                      <a:r>
                        <a:rPr lang="it-IT" sz="1400" baseline="0" dirty="0"/>
                        <a:t>, P2P)</a:t>
                      </a:r>
                      <a:endParaRPr lang="it-IT" sz="1400" dirty="0"/>
                    </a:p>
                  </a:txBody>
                  <a:tcPr>
                    <a:solidFill>
                      <a:srgbClr val="FFFFCC"/>
                    </a:solidFill>
                  </a:tcPr>
                </a:tc>
                <a:tc>
                  <a:txBody>
                    <a:bodyPr/>
                    <a:lstStyle/>
                    <a:p>
                      <a:r>
                        <a:rPr lang="it-IT" sz="1400" dirty="0"/>
                        <a:t>Le propagazione</a:t>
                      </a:r>
                      <a:r>
                        <a:rPr lang="it-IT" sz="1400" baseline="0" dirty="0"/>
                        <a:t> delle modifiche sulle repliche è lenta</a:t>
                      </a:r>
                      <a:endParaRPr lang="it-IT" sz="1400" dirty="0"/>
                    </a:p>
                  </a:txBody>
                  <a:tcPr>
                    <a:solidFill>
                      <a:srgbClr val="FFFFCC"/>
                    </a:solidFill>
                  </a:tcPr>
                </a:tc>
                <a:tc>
                  <a:txBody>
                    <a:bodyPr/>
                    <a:lstStyle/>
                    <a:p>
                      <a:r>
                        <a:rPr lang="it-IT" sz="1400" dirty="0"/>
                        <a:t>Conflitto in lettura</a:t>
                      </a:r>
                    </a:p>
                  </a:txBody>
                  <a:tcPr>
                    <a:solidFill>
                      <a:srgbClr val="FFFFCC"/>
                    </a:solidFill>
                  </a:tcPr>
                </a:tc>
                <a:tc>
                  <a:txBody>
                    <a:bodyPr/>
                    <a:lstStyle/>
                    <a:p>
                      <a:r>
                        <a:rPr lang="it-IT" sz="1400" dirty="0"/>
                        <a:t>- Tollerare</a:t>
                      </a:r>
                    </a:p>
                    <a:p>
                      <a:pPr>
                        <a:buFontTx/>
                        <a:buChar char="-"/>
                      </a:pPr>
                      <a:r>
                        <a:rPr lang="it-IT" sz="1400" dirty="0"/>
                        <a:t> Read-</a:t>
                      </a:r>
                      <a:r>
                        <a:rPr lang="it-IT" sz="1400" dirty="0" err="1"/>
                        <a:t>your</a:t>
                      </a:r>
                      <a:r>
                        <a:rPr lang="it-IT" sz="1400" dirty="0"/>
                        <a:t>-</a:t>
                      </a:r>
                      <a:r>
                        <a:rPr lang="it-IT" sz="1400" dirty="0" err="1"/>
                        <a:t>writes</a:t>
                      </a:r>
                      <a:endParaRPr lang="it-IT" sz="1400" dirty="0"/>
                    </a:p>
                    <a:p>
                      <a:r>
                        <a:rPr lang="it-IT" sz="1400" dirty="0"/>
                        <a:t>- Quorum</a:t>
                      </a:r>
                    </a:p>
                  </a:txBody>
                  <a:tcPr>
                    <a:solidFill>
                      <a:srgbClr val="FFFFCC"/>
                    </a:solidFill>
                  </a:tcPr>
                </a:tc>
                <a:extLst>
                  <a:ext uri="{0D108BD9-81ED-4DB2-BD59-A6C34878D82A}">
                    <a16:rowId xmlns:a16="http://schemas.microsoft.com/office/drawing/2014/main" val="3184104954"/>
                  </a:ext>
                </a:extLst>
              </a:tr>
              <a:tr h="370840">
                <a:tc>
                  <a:txBody>
                    <a:bodyPr/>
                    <a:lstStyle/>
                    <a:p>
                      <a:r>
                        <a:rPr lang="it-IT" sz="1400" dirty="0"/>
                        <a:t>Replicazione </a:t>
                      </a:r>
                      <a:br>
                        <a:rPr lang="it-IT" sz="1400" dirty="0"/>
                      </a:br>
                      <a:r>
                        <a:rPr lang="it-IT" sz="1400" dirty="0"/>
                        <a:t>(P2P)</a:t>
                      </a:r>
                    </a:p>
                  </a:txBody>
                  <a:tcPr>
                    <a:solidFill>
                      <a:srgbClr val="FEDBC4"/>
                    </a:solidFill>
                  </a:tcPr>
                </a:tc>
                <a:tc>
                  <a:txBody>
                    <a:bodyPr/>
                    <a:lstStyle/>
                    <a:p>
                      <a:r>
                        <a:rPr lang="it-IT" sz="1400" dirty="0"/>
                        <a:t>Due scritture vengono eseguite su</a:t>
                      </a:r>
                      <a:r>
                        <a:rPr lang="it-IT" sz="1400" baseline="0" dirty="0"/>
                        <a:t> repliche diverse dello stesso dato</a:t>
                      </a:r>
                      <a:endParaRPr lang="it-IT" sz="1400" dirty="0"/>
                    </a:p>
                  </a:txBody>
                  <a:tcPr>
                    <a:solidFill>
                      <a:srgbClr val="FEDBC4"/>
                    </a:solidFill>
                  </a:tcPr>
                </a:tc>
                <a:tc>
                  <a:txBody>
                    <a:bodyPr/>
                    <a:lstStyle/>
                    <a:p>
                      <a:r>
                        <a:rPr lang="it-IT" sz="1400" dirty="0"/>
                        <a:t>Conflitto in scrittura</a:t>
                      </a:r>
                    </a:p>
                  </a:txBody>
                  <a:tcPr>
                    <a:solidFill>
                      <a:srgbClr val="FEDBC4"/>
                    </a:solidFill>
                  </a:tcPr>
                </a:tc>
                <a:tc>
                  <a:txBody>
                    <a:bodyPr/>
                    <a:lstStyle/>
                    <a:p>
                      <a:r>
                        <a:rPr lang="en-US" sz="1400" dirty="0"/>
                        <a:t>-</a:t>
                      </a:r>
                      <a:r>
                        <a:rPr lang="en-US" sz="1400" baseline="0" dirty="0"/>
                        <a:t> </a:t>
                      </a:r>
                      <a:r>
                        <a:rPr lang="en-US" sz="1400" dirty="0"/>
                        <a:t>Last write wins</a:t>
                      </a:r>
                    </a:p>
                    <a:p>
                      <a:r>
                        <a:rPr lang="en-US" sz="1400" dirty="0"/>
                        <a:t>- </a:t>
                      </a:r>
                      <a:r>
                        <a:rPr lang="en-US" sz="1400" dirty="0" err="1"/>
                        <a:t>Prevenire</a:t>
                      </a:r>
                      <a:endParaRPr lang="en-US" sz="1400" dirty="0"/>
                    </a:p>
                    <a:p>
                      <a:r>
                        <a:rPr lang="en-US" sz="1400" dirty="0"/>
                        <a:t>- </a:t>
                      </a:r>
                      <a:r>
                        <a:rPr lang="en-US" sz="1400" dirty="0" err="1"/>
                        <a:t>Rilevare</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 Quorum</a:t>
                      </a:r>
                    </a:p>
                  </a:txBody>
                  <a:tcPr>
                    <a:solidFill>
                      <a:srgbClr val="FEDBC4"/>
                    </a:solidFill>
                  </a:tcPr>
                </a:tc>
                <a:extLst>
                  <a:ext uri="{0D108BD9-81ED-4DB2-BD59-A6C34878D82A}">
                    <a16:rowId xmlns:a16="http://schemas.microsoft.com/office/drawing/2014/main" val="65825743"/>
                  </a:ext>
                </a:extLst>
              </a:tr>
              <a:tr h="370840">
                <a:tc>
                  <a:txBody>
                    <a:bodyPr/>
                    <a:lstStyle/>
                    <a:p>
                      <a:r>
                        <a:rPr lang="it-IT" sz="1400" noProof="0" dirty="0"/>
                        <a:t>Partizionamento di rete</a:t>
                      </a:r>
                    </a:p>
                  </a:txBody>
                  <a:tcPr>
                    <a:solidFill>
                      <a:srgbClr val="FEDBC4"/>
                    </a:solidFill>
                  </a:tcPr>
                </a:tc>
                <a:tc>
                  <a:txBody>
                    <a:bodyPr/>
                    <a:lstStyle/>
                    <a:p>
                      <a:r>
                        <a:rPr lang="it-IT" sz="1400" noProof="0" dirty="0"/>
                        <a:t>Impossibilità di comunicare con tutte le repliche di un certo dato</a:t>
                      </a:r>
                    </a:p>
                  </a:txBody>
                  <a:tcPr>
                    <a:solidFill>
                      <a:srgbClr val="FEDBC4"/>
                    </a:solidFill>
                  </a:tcPr>
                </a:tc>
                <a:tc>
                  <a:txBody>
                    <a:bodyPr/>
                    <a:lstStyle/>
                    <a:p>
                      <a:r>
                        <a:rPr lang="it-IT" sz="1400" noProof="0" dirty="0"/>
                        <a:t>- Conflitto in lettura</a:t>
                      </a:r>
                    </a:p>
                    <a:p>
                      <a:r>
                        <a:rPr lang="it-IT" sz="1400" noProof="0" dirty="0"/>
                        <a:t>- Possibile conflitto in scrittura</a:t>
                      </a:r>
                    </a:p>
                  </a:txBody>
                  <a:tcPr>
                    <a:solidFill>
                      <a:srgbClr val="FEDBC4"/>
                    </a:solidFill>
                  </a:tcPr>
                </a:tc>
                <a:tc>
                  <a:txBody>
                    <a:bodyPr/>
                    <a:lstStyle/>
                    <a:p>
                      <a:r>
                        <a:rPr lang="it-IT" sz="1400" noProof="0" dirty="0"/>
                        <a:t>- Rilassare il CAP</a:t>
                      </a:r>
                    </a:p>
                    <a:p>
                      <a:r>
                        <a:rPr lang="it-IT" sz="1400" noProof="0" dirty="0"/>
                        <a:t>- Prevenire conflitti in scrittura</a:t>
                      </a:r>
                    </a:p>
                    <a:p>
                      <a:r>
                        <a:rPr lang="it-IT" sz="1400" noProof="0" dirty="0"/>
                        <a:t>- Gestire conflitti</a:t>
                      </a:r>
                      <a:r>
                        <a:rPr lang="it-IT" sz="1400" baseline="0" noProof="0" dirty="0"/>
                        <a:t> in scrittura come sopra</a:t>
                      </a:r>
                      <a:endParaRPr lang="it-IT" sz="1400" noProof="0" dirty="0"/>
                    </a:p>
                  </a:txBody>
                  <a:tcPr>
                    <a:solidFill>
                      <a:srgbClr val="FEDBC4"/>
                    </a:solidFill>
                  </a:tcPr>
                </a:tc>
                <a:extLst>
                  <a:ext uri="{0D108BD9-81ED-4DB2-BD59-A6C34878D82A}">
                    <a16:rowId xmlns:a16="http://schemas.microsoft.com/office/drawing/2014/main" val="1266802163"/>
                  </a:ext>
                </a:extLst>
              </a:tr>
              <a:tr h="370840">
                <a:tc>
                  <a:txBody>
                    <a:bodyPr/>
                    <a:lstStyle/>
                    <a:p>
                      <a:r>
                        <a:rPr lang="it-IT" sz="1400" noProof="0" dirty="0"/>
                        <a:t>Assenza</a:t>
                      </a:r>
                      <a:r>
                        <a:rPr lang="it-IT" sz="1400" baseline="0" noProof="0" dirty="0"/>
                        <a:t> di proprietà</a:t>
                      </a:r>
                      <a:r>
                        <a:rPr lang="it-IT" sz="1400" noProof="0" dirty="0"/>
                        <a:t> ACID</a:t>
                      </a:r>
                    </a:p>
                  </a:txBody>
                  <a:tcPr>
                    <a:solidFill>
                      <a:srgbClr val="FFA3A3"/>
                    </a:solidFill>
                  </a:tcPr>
                </a:tc>
                <a:tc>
                  <a:txBody>
                    <a:bodyPr/>
                    <a:lstStyle/>
                    <a:p>
                      <a:r>
                        <a:rPr lang="it-IT" sz="1400" noProof="0" dirty="0"/>
                        <a:t>- Un aggiornamento di più record fallisce a metà </a:t>
                      </a:r>
                      <a:r>
                        <a:rPr lang="it-IT" sz="1400" noProof="0" dirty="0" err="1"/>
                        <a:t>query</a:t>
                      </a:r>
                      <a:endParaRPr lang="it-IT" sz="1400" baseline="0" noProof="0" dirty="0"/>
                    </a:p>
                    <a:p>
                      <a:r>
                        <a:rPr lang="it-IT" sz="1400" baseline="0" noProof="0" dirty="0"/>
                        <a:t>- Due aggiornamenti di più record si sovrappongono</a:t>
                      </a:r>
                      <a:endParaRPr lang="it-IT" sz="1400" noProof="0" dirty="0"/>
                    </a:p>
                  </a:txBody>
                  <a:tcPr>
                    <a:solidFill>
                      <a:srgbClr val="FFA3A3"/>
                    </a:solidFill>
                  </a:tcPr>
                </a:tc>
                <a:tc>
                  <a:txBody>
                    <a:bodyPr/>
                    <a:lstStyle/>
                    <a:p>
                      <a:r>
                        <a:rPr lang="it-IT" sz="1400" noProof="0" dirty="0"/>
                        <a:t>I</a:t>
                      </a:r>
                      <a:r>
                        <a:rPr lang="it-IT" sz="1400" baseline="0" noProof="0" dirty="0"/>
                        <a:t>nconsistenza irrecuperabile</a:t>
                      </a:r>
                      <a:endParaRPr lang="it-IT" sz="1400" noProof="0" dirty="0"/>
                    </a:p>
                  </a:txBody>
                  <a:tcPr>
                    <a:solidFill>
                      <a:srgbClr val="FFA3A3"/>
                    </a:solidFill>
                  </a:tcPr>
                </a:tc>
                <a:tc>
                  <a:txBody>
                    <a:bodyPr/>
                    <a:lstStyle/>
                    <a:p>
                      <a:r>
                        <a:rPr lang="it-IT" sz="1400" noProof="0" dirty="0"/>
                        <a:t>- Ogni sistema prevede dei meccanismi più o meno</a:t>
                      </a:r>
                      <a:r>
                        <a:rPr lang="it-IT" sz="1400" baseline="0" noProof="0" dirty="0"/>
                        <a:t> limitati di</a:t>
                      </a:r>
                      <a:r>
                        <a:rPr lang="it-IT" sz="1400" noProof="0" dirty="0"/>
                        <a:t> proprietà ACID</a:t>
                      </a:r>
                    </a:p>
                  </a:txBody>
                  <a:tcPr>
                    <a:solidFill>
                      <a:srgbClr val="FFA3A3"/>
                    </a:solidFill>
                  </a:tcPr>
                </a:tc>
                <a:extLst>
                  <a:ext uri="{0D108BD9-81ED-4DB2-BD59-A6C34878D82A}">
                    <a16:rowId xmlns:a16="http://schemas.microsoft.com/office/drawing/2014/main" val="2001908306"/>
                  </a:ext>
                </a:extLst>
              </a:tr>
              <a:tr h="370840">
                <a:tc>
                  <a:txBody>
                    <a:bodyPr/>
                    <a:lstStyle/>
                    <a:p>
                      <a:r>
                        <a:rPr lang="it-IT" sz="1400" noProof="0" dirty="0" err="1"/>
                        <a:t>Denormalizzazione</a:t>
                      </a:r>
                      <a:r>
                        <a:rPr lang="it-IT" sz="1400" noProof="0" dirty="0"/>
                        <a:t> dei dati</a:t>
                      </a:r>
                    </a:p>
                  </a:txBody>
                  <a:tcPr>
                    <a:solidFill>
                      <a:srgbClr val="FFA3A3"/>
                    </a:solidFill>
                  </a:tcPr>
                </a:tc>
                <a:tc>
                  <a:txBody>
                    <a:bodyPr/>
                    <a:lstStyle/>
                    <a:p>
                      <a:r>
                        <a:rPr lang="it-IT" sz="1400" noProof="0" dirty="0"/>
                        <a:t>Lo stesso dato</a:t>
                      </a:r>
                      <a:r>
                        <a:rPr lang="it-IT" sz="1400" baseline="0" noProof="0" dirty="0"/>
                        <a:t> è replicato su record diversi con valori diversi</a:t>
                      </a:r>
                      <a:endParaRPr lang="it-IT" sz="1400" noProof="0" dirty="0"/>
                    </a:p>
                  </a:txBody>
                  <a:tcPr>
                    <a:solidFill>
                      <a:srgbClr val="FFA3A3"/>
                    </a:solidFill>
                  </a:tcPr>
                </a:tc>
                <a:tc>
                  <a:txBody>
                    <a:bodyPr/>
                    <a:lstStyle/>
                    <a:p>
                      <a:r>
                        <a:rPr lang="it-IT" sz="1400" noProof="0" dirty="0"/>
                        <a:t>Impossibilità</a:t>
                      </a:r>
                      <a:r>
                        <a:rPr lang="it-IT" sz="1400" baseline="0" noProof="0" dirty="0"/>
                        <a:t> di individuare i valori corretti</a:t>
                      </a:r>
                      <a:endParaRPr lang="it-IT" sz="1400" noProof="0" dirty="0"/>
                    </a:p>
                  </a:txBody>
                  <a:tcPr>
                    <a:solidFill>
                      <a:srgbClr val="FFA3A3"/>
                    </a:solidFill>
                  </a:tcPr>
                </a:tc>
                <a:tc>
                  <a:txBody>
                    <a:bodyPr/>
                    <a:lstStyle/>
                    <a:p>
                      <a:r>
                        <a:rPr lang="it-IT" sz="1400" noProof="0" dirty="0"/>
                        <a:t>- Evitare la </a:t>
                      </a:r>
                      <a:r>
                        <a:rPr lang="it-IT" sz="1400" baseline="0" noProof="0" dirty="0" err="1"/>
                        <a:t>denormalizzazione</a:t>
                      </a:r>
                      <a:r>
                        <a:rPr lang="it-IT" sz="1400" baseline="0" noProof="0" dirty="0"/>
                        <a:t> se è necessaria una forte consistenza</a:t>
                      </a:r>
                    </a:p>
                    <a:p>
                      <a:r>
                        <a:rPr lang="it-IT" sz="1400" baseline="0" noProof="0" dirty="0"/>
                        <a:t>- Pulire i dati prima di analizzarli</a:t>
                      </a:r>
                      <a:endParaRPr lang="it-IT" sz="1400" noProof="0" dirty="0"/>
                    </a:p>
                  </a:txBody>
                  <a:tcPr>
                    <a:solidFill>
                      <a:srgbClr val="FFA3A3"/>
                    </a:solidFill>
                  </a:tcPr>
                </a:tc>
                <a:extLst>
                  <a:ext uri="{0D108BD9-81ED-4DB2-BD59-A6C34878D82A}">
                    <a16:rowId xmlns:a16="http://schemas.microsoft.com/office/drawing/2014/main" val="1910404076"/>
                  </a:ext>
                </a:extLst>
              </a:tr>
            </a:tbl>
          </a:graphicData>
        </a:graphic>
      </p:graphicFrame>
    </p:spTree>
    <p:extLst>
      <p:ext uri="{BB962C8B-B14F-4D97-AF65-F5344CB8AC3E}">
        <p14:creationId xmlns:p14="http://schemas.microsoft.com/office/powerpoint/2010/main" val="3671390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One</a:t>
            </a:r>
            <a:r>
              <a:rPr lang="it-IT" noProof="0" dirty="0"/>
              <a:t> </a:t>
            </a:r>
            <a:r>
              <a:rPr lang="it-IT" noProof="0" dirty="0" err="1"/>
              <a:t>size</a:t>
            </a:r>
            <a:r>
              <a:rPr lang="it-IT" noProof="0" dirty="0"/>
              <a:t> </a:t>
            </a:r>
            <a:r>
              <a:rPr lang="it-IT" noProof="0" dirty="0" err="1"/>
              <a:t>does</a:t>
            </a:r>
            <a:r>
              <a:rPr lang="it-IT" noProof="0" dirty="0"/>
              <a:t> </a:t>
            </a:r>
            <a:r>
              <a:rPr lang="it-IT" noProof="0" dirty="0" err="1"/>
              <a:t>not</a:t>
            </a:r>
            <a:r>
              <a:rPr lang="it-IT" noProof="0" dirty="0"/>
              <a:t> </a:t>
            </a:r>
            <a:r>
              <a:rPr lang="it-IT" noProof="0" dirty="0" err="1"/>
              <a:t>fit</a:t>
            </a:r>
            <a:r>
              <a:rPr lang="it-IT" noProof="0" dirty="0"/>
              <a:t> </a:t>
            </a:r>
            <a:r>
              <a:rPr lang="it-IT" noProof="0" dirty="0" err="1"/>
              <a:t>all</a:t>
            </a:r>
            <a:endParaRPr lang="it-IT" noProof="0" dirty="0"/>
          </a:p>
        </p:txBody>
      </p:sp>
      <p:sp>
        <p:nvSpPr>
          <p:cNvPr id="3" name="Segnaposto testo 2"/>
          <p:cNvSpPr>
            <a:spLocks noGrp="1"/>
          </p:cNvSpPr>
          <p:nvPr>
            <p:ph type="body" idx="1"/>
          </p:nvPr>
        </p:nvSpPr>
        <p:spPr/>
        <p:txBody>
          <a:bodyPr/>
          <a:lstStyle/>
          <a:p>
            <a:r>
              <a:rPr lang="it-IT" noProof="0" dirty="0"/>
              <a:t>Ad ogni applicazione il giusto modello dati</a:t>
            </a:r>
          </a:p>
        </p:txBody>
      </p:sp>
    </p:spTree>
    <p:extLst>
      <p:ext uri="{BB962C8B-B14F-4D97-AF65-F5344CB8AC3E}">
        <p14:creationId xmlns:p14="http://schemas.microsoft.com/office/powerpoint/2010/main" val="165574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Caratteristiche comuni ai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a:solidFill>
                  <a:schemeClr val="accent2"/>
                </a:solidFill>
              </a:rPr>
              <a:t>Non solo righe e tabelle</a:t>
            </a:r>
          </a:p>
          <a:p>
            <a:pPr lvl="1"/>
            <a:r>
              <a:rPr lang="it-IT" noProof="0"/>
              <a:t>Varietà di modelli per la gestione e la manipolazione dei dati</a:t>
            </a:r>
          </a:p>
          <a:p>
            <a:r>
              <a:rPr lang="it-IT" noProof="0">
                <a:solidFill>
                  <a:schemeClr val="accent2"/>
                </a:solidFill>
              </a:rPr>
              <a:t>Libertà dai join</a:t>
            </a:r>
          </a:p>
          <a:p>
            <a:pPr lvl="1"/>
            <a:r>
              <a:rPr lang="it-IT" noProof="0"/>
              <a:t>Possibilità (in alcuni casi, necessità) di estrarre i dati senza eseguire dei join</a:t>
            </a:r>
          </a:p>
          <a:p>
            <a:r>
              <a:rPr lang="it-IT" noProof="0">
                <a:solidFill>
                  <a:schemeClr val="accent2"/>
                </a:solidFill>
              </a:rPr>
              <a:t>Libertà dagli schemi</a:t>
            </a:r>
          </a:p>
          <a:p>
            <a:pPr lvl="1"/>
            <a:r>
              <a:rPr lang="it-IT" noProof="0"/>
              <a:t>Possibilità di caricare e interrogare i dati senza definire degli schemi prefissati </a:t>
            </a:r>
            <a:br>
              <a:rPr lang="it-IT" noProof="0"/>
            </a:br>
            <a:r>
              <a:rPr lang="it-IT" noProof="0"/>
              <a:t>(</a:t>
            </a:r>
            <a:r>
              <a:rPr lang="it-IT" i="1" noProof="0"/>
              <a:t>schemaless </a:t>
            </a:r>
            <a:r>
              <a:rPr lang="it-IT" noProof="0"/>
              <a:t>o </a:t>
            </a:r>
            <a:r>
              <a:rPr lang="it-IT" i="1" noProof="0"/>
              <a:t>soft-schema</a:t>
            </a:r>
            <a:r>
              <a:rPr lang="it-IT" noProof="0"/>
              <a:t>)</a:t>
            </a:r>
          </a:p>
          <a:p>
            <a:r>
              <a:rPr lang="it-IT" noProof="0">
                <a:solidFill>
                  <a:schemeClr val="accent2"/>
                </a:solidFill>
              </a:rPr>
              <a:t>Architettura distribuita e </a:t>
            </a:r>
            <a:r>
              <a:rPr lang="it-IT" i="1" noProof="0">
                <a:solidFill>
                  <a:schemeClr val="accent2"/>
                </a:solidFill>
              </a:rPr>
              <a:t>shared-nothing</a:t>
            </a:r>
          </a:p>
          <a:p>
            <a:pPr lvl="1"/>
            <a:r>
              <a:rPr lang="it-IT" noProof="0"/>
              <a:t>Semplice scalabilità del sistema in ambiente distribuito senza degrado di performance</a:t>
            </a:r>
          </a:p>
          <a:p>
            <a:pPr lvl="1"/>
            <a:r>
              <a:rPr lang="it-IT" noProof="0"/>
              <a:t>Ogni workstation dispone della propria RAM e dei propri dischi, che non sono condivisi</a:t>
            </a:r>
            <a:endParaRPr lang="it-IT" noProof="0" dirty="0"/>
          </a:p>
        </p:txBody>
      </p:sp>
    </p:spTree>
    <p:extLst>
      <p:ext uri="{BB962C8B-B14F-4D97-AF65-F5344CB8AC3E}">
        <p14:creationId xmlns:p14="http://schemas.microsoft.com/office/powerpoint/2010/main" val="2884397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Key</a:t>
            </a:r>
            <a:r>
              <a:rPr lang="it-IT" noProof="0" dirty="0"/>
              <a:t>-Value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lnSpcReduction="10000"/>
          </a:bodyPr>
          <a:lstStyle/>
          <a:p>
            <a:r>
              <a:rPr lang="it-IT" b="1" noProof="0" dirty="0" err="1"/>
              <a:t>Riak</a:t>
            </a:r>
            <a:r>
              <a:rPr lang="it-IT" dirty="0"/>
              <a:t>:</a:t>
            </a:r>
            <a:r>
              <a:rPr lang="it-IT" noProof="0" dirty="0"/>
              <a:t> </a:t>
            </a:r>
            <a:r>
              <a:rPr lang="it-IT" noProof="0" dirty="0">
                <a:hlinkClick r:id="rId2"/>
              </a:rPr>
              <a:t>http://basho.com/riak/</a:t>
            </a:r>
            <a:endParaRPr lang="it-IT" noProof="0" dirty="0"/>
          </a:p>
          <a:p>
            <a:r>
              <a:rPr lang="it-IT" b="1" noProof="0" dirty="0" err="1"/>
              <a:t>Redis</a:t>
            </a:r>
            <a:r>
              <a:rPr lang="it-IT" noProof="0" dirty="0"/>
              <a:t> (Data </a:t>
            </a:r>
            <a:r>
              <a:rPr lang="it-IT" noProof="0" dirty="0" err="1"/>
              <a:t>Structure</a:t>
            </a:r>
            <a:r>
              <a:rPr lang="it-IT" noProof="0" dirty="0"/>
              <a:t> server): </a:t>
            </a:r>
            <a:r>
              <a:rPr lang="it-IT" noProof="0" dirty="0">
                <a:hlinkClick r:id="rId3"/>
              </a:rPr>
              <a:t>http://redis.io/</a:t>
            </a:r>
            <a:r>
              <a:rPr lang="it-IT" noProof="0" dirty="0"/>
              <a:t> </a:t>
            </a:r>
          </a:p>
          <a:p>
            <a:pPr lvl="1"/>
            <a:r>
              <a:rPr lang="it-IT" noProof="0" dirty="0"/>
              <a:t>Più di un semplice </a:t>
            </a:r>
            <a:r>
              <a:rPr lang="it-IT" noProof="0" dirty="0" err="1"/>
              <a:t>key-value</a:t>
            </a:r>
            <a:r>
              <a:rPr lang="it-IT" noProof="0" dirty="0"/>
              <a:t> perché supporta la memorizzazione di strutture più complesse (liste, set, …) e l’esecuzione di operazioni sui valori (</a:t>
            </a:r>
            <a:r>
              <a:rPr lang="it-IT" noProof="0" dirty="0" err="1"/>
              <a:t>range</a:t>
            </a:r>
            <a:r>
              <a:rPr lang="it-IT" noProof="0" dirty="0"/>
              <a:t>, </a:t>
            </a:r>
            <a:r>
              <a:rPr lang="it-IT" noProof="0" dirty="0" err="1"/>
              <a:t>diff</a:t>
            </a:r>
            <a:r>
              <a:rPr lang="it-IT" noProof="0" dirty="0"/>
              <a:t>, …) </a:t>
            </a:r>
          </a:p>
          <a:p>
            <a:r>
              <a:rPr lang="it-IT" b="1" noProof="0" dirty="0" err="1"/>
              <a:t>Memcached</a:t>
            </a:r>
            <a:r>
              <a:rPr lang="it-IT" b="1" noProof="0" dirty="0"/>
              <a:t> DB: </a:t>
            </a:r>
            <a:r>
              <a:rPr lang="it-IT" noProof="0" dirty="0">
                <a:hlinkClick r:id="rId4"/>
              </a:rPr>
              <a:t>http://memcached.org/</a:t>
            </a:r>
            <a:r>
              <a:rPr lang="it-IT" noProof="0" dirty="0"/>
              <a:t> </a:t>
            </a:r>
          </a:p>
          <a:p>
            <a:r>
              <a:rPr lang="it-IT" b="1" noProof="0" dirty="0"/>
              <a:t>Berkeley DB</a:t>
            </a:r>
            <a:r>
              <a:rPr lang="it-IT" dirty="0"/>
              <a:t>: </a:t>
            </a:r>
            <a:r>
              <a:rPr lang="it-IT" noProof="0" dirty="0">
                <a:hlinkClick r:id="rId5"/>
              </a:rPr>
              <a:t>http://www.oracle.com/us/products/database/berkeley-db/</a:t>
            </a:r>
            <a:r>
              <a:rPr lang="it-IT" noProof="0" dirty="0"/>
              <a:t> </a:t>
            </a:r>
          </a:p>
          <a:p>
            <a:r>
              <a:rPr lang="it-IT" b="1" noProof="0" dirty="0" err="1"/>
              <a:t>HamsterDB</a:t>
            </a:r>
            <a:r>
              <a:rPr lang="it-IT" b="1" noProof="0" dirty="0"/>
              <a:t>: </a:t>
            </a:r>
            <a:r>
              <a:rPr lang="it-IT" noProof="0" dirty="0">
                <a:hlinkClick r:id="rId6"/>
              </a:rPr>
              <a:t>http://hamsterdb.com/</a:t>
            </a:r>
            <a:r>
              <a:rPr lang="it-IT" noProof="0" dirty="0"/>
              <a:t> </a:t>
            </a:r>
          </a:p>
          <a:p>
            <a:pPr lvl="1"/>
            <a:r>
              <a:rPr lang="it-IT" dirty="0"/>
              <a:t>Specialmente per usi </a:t>
            </a:r>
            <a:r>
              <a:rPr lang="it-IT" dirty="0" err="1"/>
              <a:t>embedded</a:t>
            </a:r>
            <a:r>
              <a:rPr lang="it-IT" dirty="0"/>
              <a:t> </a:t>
            </a:r>
            <a:endParaRPr lang="it-IT" noProof="0" dirty="0"/>
          </a:p>
          <a:p>
            <a:r>
              <a:rPr lang="it-IT" b="1" noProof="0" dirty="0"/>
              <a:t>Amazon </a:t>
            </a:r>
            <a:r>
              <a:rPr lang="it-IT" b="1" noProof="0" dirty="0" err="1"/>
              <a:t>DynamoDB</a:t>
            </a:r>
            <a:r>
              <a:rPr lang="it-IT" b="1" noProof="0" dirty="0"/>
              <a:t>:</a:t>
            </a:r>
            <a:r>
              <a:rPr lang="it-IT" noProof="0" dirty="0"/>
              <a:t> </a:t>
            </a:r>
            <a:r>
              <a:rPr lang="it-IT" noProof="0" dirty="0">
                <a:hlinkClick r:id="rId7"/>
              </a:rPr>
              <a:t>https://aws.amazon.com/dynamodb/</a:t>
            </a:r>
            <a:endParaRPr lang="it-IT" noProof="0" dirty="0"/>
          </a:p>
          <a:p>
            <a:pPr lvl="1"/>
            <a:r>
              <a:rPr lang="it-IT" dirty="0"/>
              <a:t>Un servizio non open-source</a:t>
            </a:r>
            <a:endParaRPr lang="it-IT" noProof="0" dirty="0"/>
          </a:p>
          <a:p>
            <a:r>
              <a:rPr lang="it-IT" b="1" noProof="0" dirty="0"/>
              <a:t>Project </a:t>
            </a:r>
            <a:r>
              <a:rPr lang="it-IT" b="1" noProof="0" dirty="0" err="1"/>
              <a:t>Voldemort</a:t>
            </a:r>
            <a:r>
              <a:rPr lang="it-IT" b="1" noProof="0" dirty="0"/>
              <a:t>: </a:t>
            </a:r>
            <a:r>
              <a:rPr lang="it-IT" noProof="0" dirty="0">
                <a:hlinkClick r:id="rId8"/>
              </a:rPr>
              <a:t>http://www.project-voldemort.com/</a:t>
            </a:r>
            <a:endParaRPr lang="it-IT" noProof="0" dirty="0"/>
          </a:p>
          <a:p>
            <a:pPr lvl="1"/>
            <a:r>
              <a:rPr lang="it-IT" dirty="0"/>
              <a:t>Un’implementazione open-source di Amazon </a:t>
            </a:r>
            <a:r>
              <a:rPr lang="it-IT" dirty="0" err="1"/>
              <a:t>DynamoDB</a:t>
            </a:r>
            <a:endParaRPr lang="it-IT" noProof="0" dirty="0"/>
          </a:p>
        </p:txBody>
      </p:sp>
    </p:spTree>
    <p:extLst>
      <p:ext uri="{BB962C8B-B14F-4D97-AF65-F5344CB8AC3E}">
        <p14:creationId xmlns:p14="http://schemas.microsoft.com/office/powerpoint/2010/main" val="152120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quando usarli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lnSpcReduction="10000"/>
          </a:bodyPr>
          <a:lstStyle/>
          <a:p>
            <a:r>
              <a:rPr lang="it-IT" noProof="0" dirty="0"/>
              <a:t>Caso d’uso molto semplici</a:t>
            </a:r>
          </a:p>
          <a:p>
            <a:pPr lvl="1"/>
            <a:r>
              <a:rPr lang="it-IT" dirty="0"/>
              <a:t>Dati indipendenti (nessuna necessità di modellare relazioni)</a:t>
            </a:r>
          </a:p>
          <a:p>
            <a:pPr lvl="1"/>
            <a:r>
              <a:rPr lang="it-IT" noProof="0" dirty="0"/>
              <a:t>Le </a:t>
            </a:r>
            <a:r>
              <a:rPr lang="it-IT" noProof="0" dirty="0" err="1"/>
              <a:t>query</a:t>
            </a:r>
            <a:r>
              <a:rPr lang="it-IT" noProof="0" dirty="0"/>
              <a:t> sono solitamente delle semplici </a:t>
            </a:r>
            <a:r>
              <a:rPr lang="it-IT" noProof="0" dirty="0" err="1"/>
              <a:t>lookup</a:t>
            </a:r>
            <a:endParaRPr lang="it-IT" noProof="0" dirty="0"/>
          </a:p>
          <a:p>
            <a:pPr lvl="1"/>
            <a:r>
              <a:rPr lang="it-IT" dirty="0"/>
              <a:t>Sono necessarie performance molto elevate</a:t>
            </a:r>
          </a:p>
          <a:p>
            <a:r>
              <a:rPr lang="it-IT" noProof="0" dirty="0"/>
              <a:t>Esempi</a:t>
            </a:r>
          </a:p>
          <a:p>
            <a:pPr lvl="1"/>
            <a:r>
              <a:rPr lang="it-IT" b="1" noProof="0" dirty="0"/>
              <a:t>Memorizzare informazioni di sessione</a:t>
            </a:r>
          </a:p>
          <a:p>
            <a:pPr lvl="2"/>
            <a:r>
              <a:rPr lang="it-IT" noProof="0" dirty="0"/>
              <a:t>Ogni sessione web è unica e </a:t>
            </a:r>
            <a:r>
              <a:rPr lang="it-IT" dirty="0"/>
              <a:t>ha un valore univoco di </a:t>
            </a:r>
            <a:r>
              <a:rPr lang="it-IT" sz="1100" dirty="0" err="1">
                <a:latin typeface="Verdana" panose="020B0604030504040204" pitchFamily="34" charset="0"/>
                <a:ea typeface="Verdana" panose="020B0604030504040204" pitchFamily="34" charset="0"/>
                <a:cs typeface="Verdana" panose="020B0604030504040204" pitchFamily="34" charset="0"/>
              </a:rPr>
              <a:t>sessionId</a:t>
            </a:r>
            <a:r>
              <a:rPr lang="it-IT" noProof="0" dirty="0"/>
              <a:t>. Tutte le informazioni su una sessione possono essere memorizzare con una richiesta </a:t>
            </a:r>
            <a:r>
              <a:rPr lang="it-IT" sz="1100" dirty="0">
                <a:latin typeface="Verdana" panose="020B0604030504040204" pitchFamily="34" charset="0"/>
                <a:ea typeface="Verdana" panose="020B0604030504040204" pitchFamily="34" charset="0"/>
                <a:cs typeface="Verdana" panose="020B0604030504040204" pitchFamily="34" charset="0"/>
              </a:rPr>
              <a:t>PUT</a:t>
            </a:r>
            <a:r>
              <a:rPr lang="it-IT" noProof="0" dirty="0"/>
              <a:t> e recuperate con una richiesta </a:t>
            </a:r>
            <a:r>
              <a:rPr lang="it-IT" sz="1100" dirty="0">
                <a:latin typeface="Verdana" panose="020B0604030504040204" pitchFamily="34" charset="0"/>
                <a:ea typeface="Verdana" panose="020B0604030504040204" pitchFamily="34" charset="0"/>
                <a:cs typeface="Verdana" panose="020B0604030504040204" pitchFamily="34" charset="0"/>
              </a:rPr>
              <a:t>GET</a:t>
            </a:r>
            <a:r>
              <a:rPr lang="it-IT" noProof="0" dirty="0"/>
              <a:t>.</a:t>
            </a:r>
          </a:p>
          <a:p>
            <a:pPr lvl="1"/>
            <a:r>
              <a:rPr lang="it-IT" b="1" noProof="0" dirty="0"/>
              <a:t>Profili utente, preferenze</a:t>
            </a:r>
          </a:p>
          <a:p>
            <a:pPr lvl="2"/>
            <a:r>
              <a:rPr lang="it-IT" noProof="0" dirty="0"/>
              <a:t>Ogni utente ha il suo identificatore (</a:t>
            </a:r>
            <a:r>
              <a:rPr lang="it-IT" sz="1100" dirty="0" err="1">
                <a:latin typeface="Verdana" panose="020B0604030504040204" pitchFamily="34" charset="0"/>
                <a:ea typeface="Verdana" panose="020B0604030504040204" pitchFamily="34" charset="0"/>
                <a:cs typeface="Verdana" panose="020B0604030504040204" pitchFamily="34" charset="0"/>
              </a:rPr>
              <a:t>userId</a:t>
            </a:r>
            <a:r>
              <a:rPr lang="it-IT" noProof="0" dirty="0"/>
              <a:t>, username, o altro) e ha le sue preferenze in termini di lingua, colori, </a:t>
            </a:r>
            <a:r>
              <a:rPr lang="it-IT" noProof="0" dirty="0" err="1"/>
              <a:t>timezone</a:t>
            </a:r>
            <a:r>
              <a:rPr lang="it-IT" noProof="0" dirty="0"/>
              <a:t>, elenco dei prodotti accessibili, ecc. – </a:t>
            </a:r>
            <a:r>
              <a:rPr lang="it-IT" noProof="0" dirty="0">
                <a:solidFill>
                  <a:srgbClr val="0070C0"/>
                </a:solidFill>
              </a:rPr>
              <a:t>tutte informazioni che possono essere messe in un unico</a:t>
            </a:r>
            <a:r>
              <a:rPr lang="it-IT" dirty="0">
                <a:solidFill>
                  <a:srgbClr val="0070C0"/>
                </a:solidFill>
              </a:rPr>
              <a:t> aggregato.</a:t>
            </a:r>
            <a:endParaRPr lang="it-IT" noProof="0" dirty="0"/>
          </a:p>
          <a:p>
            <a:pPr lvl="1"/>
            <a:r>
              <a:rPr lang="it-IT" b="1" noProof="0" dirty="0"/>
              <a:t>Shopping Cart, servizi di chat</a:t>
            </a:r>
          </a:p>
          <a:p>
            <a:pPr lvl="2"/>
            <a:r>
              <a:rPr lang="it-IT" noProof="0" dirty="0"/>
              <a:t>Ogni sito di e-commerce associa un carrello ad ogni utente, che può essere memorizzato </a:t>
            </a:r>
            <a:r>
              <a:rPr lang="it-IT" noProof="0" dirty="0">
                <a:solidFill>
                  <a:srgbClr val="0070C0"/>
                </a:solidFill>
              </a:rPr>
              <a:t>in un aggregato </a:t>
            </a:r>
            <a:r>
              <a:rPr lang="it-IT" dirty="0">
                <a:solidFill>
                  <a:srgbClr val="0070C0"/>
                </a:solidFill>
              </a:rPr>
              <a:t>la cui chiave </a:t>
            </a:r>
            <a:r>
              <a:rPr lang="it-IT" noProof="0" dirty="0">
                <a:solidFill>
                  <a:srgbClr val="0070C0"/>
                </a:solidFill>
              </a:rPr>
              <a:t>è l’ID dell’utente</a:t>
            </a:r>
            <a:r>
              <a:rPr lang="it-IT" noProof="0" dirty="0"/>
              <a:t>. </a:t>
            </a:r>
          </a:p>
        </p:txBody>
      </p:sp>
    </p:spTree>
    <p:extLst>
      <p:ext uri="{BB962C8B-B14F-4D97-AF65-F5344CB8AC3E}">
        <p14:creationId xmlns:p14="http://schemas.microsoft.com/office/powerpoint/2010/main" val="464368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casi d'uso reali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lnSpcReduction="10000"/>
          </a:bodyPr>
          <a:lstStyle/>
          <a:p>
            <a:r>
              <a:rPr lang="it-IT" b="1" noProof="0" dirty="0" err="1"/>
              <a:t>Crawling</a:t>
            </a:r>
            <a:r>
              <a:rPr lang="it-IT" b="1" noProof="0" dirty="0"/>
              <a:t> di pagine web</a:t>
            </a:r>
          </a:p>
          <a:p>
            <a:pPr lvl="1"/>
            <a:r>
              <a:rPr lang="it-IT" dirty="0"/>
              <a:t>La chiave è l'URL, il valore è </a:t>
            </a:r>
            <a:br>
              <a:rPr lang="it-IT" dirty="0"/>
            </a:br>
            <a:r>
              <a:rPr lang="it-IT" dirty="0"/>
              <a:t>il contenuto intero della pagina</a:t>
            </a:r>
            <a:br>
              <a:rPr lang="it-IT" dirty="0"/>
            </a:br>
            <a:r>
              <a:rPr lang="it-IT" dirty="0"/>
              <a:t>(HTML, CSS, JS, immagini, ..)</a:t>
            </a:r>
            <a:endParaRPr lang="it-IT" noProof="0" dirty="0"/>
          </a:p>
          <a:p>
            <a:r>
              <a:rPr lang="it-IT" b="1" noProof="0" dirty="0" err="1"/>
              <a:t>Twitter</a:t>
            </a:r>
            <a:r>
              <a:rPr lang="it-IT" b="1" noProof="0" dirty="0"/>
              <a:t> </a:t>
            </a:r>
            <a:r>
              <a:rPr lang="it-IT" b="1" noProof="0" dirty="0" err="1"/>
              <a:t>timeline</a:t>
            </a:r>
            <a:endParaRPr lang="it-IT" b="1" noProof="0" dirty="0"/>
          </a:p>
          <a:p>
            <a:pPr lvl="1"/>
            <a:r>
              <a:rPr lang="it-IT" noProof="0" dirty="0"/>
              <a:t>Per ogni utente viene materializzata la </a:t>
            </a:r>
            <a:br>
              <a:rPr lang="it-IT" noProof="0" dirty="0"/>
            </a:br>
            <a:r>
              <a:rPr lang="it-IT" noProof="0" dirty="0"/>
              <a:t>lista dei </a:t>
            </a:r>
            <a:r>
              <a:rPr lang="it-IT" noProof="0" dirty="0" err="1"/>
              <a:t>tweet</a:t>
            </a:r>
            <a:r>
              <a:rPr lang="it-IT" noProof="0" dirty="0"/>
              <a:t> da mostrare nella </a:t>
            </a:r>
            <a:r>
              <a:rPr lang="it-IT" noProof="0" dirty="0" err="1"/>
              <a:t>timeline</a:t>
            </a:r>
            <a:endParaRPr lang="it-IT" noProof="0" dirty="0"/>
          </a:p>
          <a:p>
            <a:r>
              <a:rPr lang="it-IT" b="1" noProof="0" dirty="0"/>
              <a:t>Amazon S3 (Simple Storage Service)</a:t>
            </a:r>
          </a:p>
          <a:p>
            <a:pPr lvl="1"/>
            <a:r>
              <a:rPr lang="it-IT" noProof="0" dirty="0"/>
              <a:t>Un servizio per memorizzare file nel </a:t>
            </a:r>
            <a:r>
              <a:rPr lang="it-IT" noProof="0" dirty="0" err="1"/>
              <a:t>cloud</a:t>
            </a:r>
            <a:endParaRPr lang="it-IT" dirty="0"/>
          </a:p>
          <a:p>
            <a:pPr lvl="1"/>
            <a:r>
              <a:rPr lang="it-IT" noProof="0" dirty="0"/>
              <a:t>Utile per gestire backup personali, condivisione di file con gruppi di utenti, pubblicazione di siti e applicazioni</a:t>
            </a:r>
          </a:p>
          <a:p>
            <a:pPr lvl="1"/>
            <a:r>
              <a:rPr lang="it-IT" noProof="0" dirty="0"/>
              <a:t>Si paga al consumo</a:t>
            </a:r>
          </a:p>
          <a:p>
            <a:pPr lvl="2"/>
            <a:r>
              <a:rPr lang="it-IT" dirty="0"/>
              <a:t>Storage: </a:t>
            </a:r>
            <a:r>
              <a:rPr lang="it-IT" dirty="0" err="1"/>
              <a:t>approx</a:t>
            </a:r>
            <a:r>
              <a:rPr lang="it-IT" dirty="0"/>
              <a:t>. $0.03 per GB per </a:t>
            </a:r>
            <a:r>
              <a:rPr lang="it-IT" dirty="0" err="1"/>
              <a:t>month</a:t>
            </a:r>
            <a:endParaRPr lang="it-IT" dirty="0"/>
          </a:p>
          <a:p>
            <a:pPr lvl="2"/>
            <a:r>
              <a:rPr lang="it-IT" dirty="0" err="1"/>
              <a:t>Uploading</a:t>
            </a:r>
            <a:r>
              <a:rPr lang="it-IT" dirty="0"/>
              <a:t> </a:t>
            </a:r>
            <a:r>
              <a:rPr lang="it-IT" dirty="0" err="1"/>
              <a:t>files</a:t>
            </a:r>
            <a:r>
              <a:rPr lang="it-IT" dirty="0"/>
              <a:t>: </a:t>
            </a:r>
            <a:r>
              <a:rPr lang="it-IT" dirty="0" err="1"/>
              <a:t>approx</a:t>
            </a:r>
            <a:r>
              <a:rPr lang="it-IT" dirty="0"/>
              <a:t>. $0.005 per 1000 </a:t>
            </a:r>
            <a:r>
              <a:rPr lang="it-IT" dirty="0" err="1"/>
              <a:t>items</a:t>
            </a:r>
            <a:endParaRPr lang="it-IT" dirty="0"/>
          </a:p>
          <a:p>
            <a:pPr lvl="2"/>
            <a:r>
              <a:rPr lang="it-IT" dirty="0"/>
              <a:t>Downloading </a:t>
            </a:r>
            <a:r>
              <a:rPr lang="it-IT" dirty="0" err="1"/>
              <a:t>files</a:t>
            </a:r>
            <a:r>
              <a:rPr lang="it-IT" dirty="0"/>
              <a:t>: </a:t>
            </a:r>
            <a:r>
              <a:rPr lang="it-IT" dirty="0" err="1"/>
              <a:t>approx</a:t>
            </a:r>
            <a:r>
              <a:rPr lang="it-IT" dirty="0"/>
              <a:t>. $0.004 per 10,000 </a:t>
            </a:r>
            <a:r>
              <a:rPr lang="it-IT" dirty="0" err="1"/>
              <a:t>files</a:t>
            </a:r>
            <a:r>
              <a:rPr lang="it-IT" dirty="0"/>
              <a:t>* PLUS $0.09 per GB (first GB free)</a:t>
            </a:r>
            <a:endParaRPr lang="it-IT" noProof="0" dirty="0"/>
          </a:p>
        </p:txBody>
      </p:sp>
      <p:pic>
        <p:nvPicPr>
          <p:cNvPr id="5" name="Immagine 4"/>
          <p:cNvPicPr>
            <a:picLocks noChangeAspect="1"/>
          </p:cNvPicPr>
          <p:nvPr/>
        </p:nvPicPr>
        <p:blipFill>
          <a:blip r:embed="rId3"/>
          <a:stretch>
            <a:fillRect/>
          </a:stretch>
        </p:blipFill>
        <p:spPr>
          <a:xfrm>
            <a:off x="6568058" y="1982645"/>
            <a:ext cx="3524250" cy="1495425"/>
          </a:xfrm>
          <a:prstGeom prst="rect">
            <a:avLst/>
          </a:prstGeom>
        </p:spPr>
      </p:pic>
    </p:spTree>
    <p:extLst>
      <p:ext uri="{BB962C8B-B14F-4D97-AF65-F5344CB8AC3E}">
        <p14:creationId xmlns:p14="http://schemas.microsoft.com/office/powerpoint/2010/main" val="551902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Key</a:t>
            </a:r>
            <a:r>
              <a:rPr lang="it-IT" dirty="0"/>
              <a:t>-Value: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Dati con relazioni</a:t>
            </a:r>
          </a:p>
          <a:p>
            <a:pPr lvl="1"/>
            <a:r>
              <a:rPr lang="it-IT" noProof="0" dirty="0"/>
              <a:t>Se c’è bisogno di gestire le relazioni fra dati in </a:t>
            </a:r>
            <a:r>
              <a:rPr lang="it-IT" noProof="0" dirty="0" err="1"/>
              <a:t>dataset</a:t>
            </a:r>
            <a:r>
              <a:rPr lang="it-IT" noProof="0" dirty="0"/>
              <a:t> diversi (o fra dati con set di chiavi diversi) </a:t>
            </a:r>
          </a:p>
          <a:p>
            <a:pPr lvl="1"/>
            <a:r>
              <a:rPr lang="it-IT" noProof="0" dirty="0"/>
              <a:t>Alcuni sistemi forniscono meccanismi di link-</a:t>
            </a:r>
            <a:r>
              <a:rPr lang="it-IT" noProof="0" dirty="0" err="1"/>
              <a:t>walking</a:t>
            </a:r>
            <a:endParaRPr lang="it-IT" noProof="0" dirty="0"/>
          </a:p>
          <a:p>
            <a:r>
              <a:rPr lang="it-IT" b="1" dirty="0"/>
              <a:t>Operazioni multi-record</a:t>
            </a:r>
          </a:p>
          <a:p>
            <a:pPr lvl="1"/>
            <a:r>
              <a:rPr lang="it-IT" noProof="0" dirty="0"/>
              <a:t>Perché non si possono fare operazioni su più record</a:t>
            </a:r>
          </a:p>
          <a:p>
            <a:r>
              <a:rPr lang="it-IT" b="1" noProof="0" dirty="0"/>
              <a:t>Interrogazioni sui dati</a:t>
            </a:r>
          </a:p>
          <a:p>
            <a:pPr lvl="1"/>
            <a:r>
              <a:rPr lang="it-IT" noProof="0" dirty="0"/>
              <a:t>Se si vogliono effettuare interrogazioni sulle informazioni memorizzate nel valore dell’aggregato anziché sulla chiave</a:t>
            </a:r>
          </a:p>
          <a:p>
            <a:pPr lvl="1"/>
            <a:r>
              <a:rPr lang="it-IT" dirty="0"/>
              <a:t>Alcuni</a:t>
            </a:r>
            <a:r>
              <a:rPr lang="it-IT" noProof="0" dirty="0"/>
              <a:t> prodotti offrono limitate funzionalità di interrogazione sui valori</a:t>
            </a:r>
          </a:p>
        </p:txBody>
      </p:sp>
    </p:spTree>
    <p:extLst>
      <p:ext uri="{BB962C8B-B14F-4D97-AF65-F5344CB8AC3E}">
        <p14:creationId xmlns:p14="http://schemas.microsoft.com/office/powerpoint/2010/main" val="4038334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documentali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b="1" noProof="0" dirty="0" err="1"/>
              <a:t>MongoDB</a:t>
            </a:r>
            <a:r>
              <a:rPr lang="it-IT" dirty="0"/>
              <a:t>: </a:t>
            </a:r>
            <a:r>
              <a:rPr lang="it-IT" noProof="0" dirty="0">
                <a:hlinkClick r:id="rId2"/>
              </a:rPr>
              <a:t>http://www.mongodb.org</a:t>
            </a:r>
            <a:r>
              <a:rPr lang="it-IT" dirty="0"/>
              <a:t> </a:t>
            </a:r>
            <a:endParaRPr lang="it-IT" noProof="0" dirty="0"/>
          </a:p>
          <a:p>
            <a:r>
              <a:rPr lang="it-IT" b="1" noProof="0" dirty="0" err="1"/>
              <a:t>CouchDB</a:t>
            </a:r>
            <a:r>
              <a:rPr lang="it-IT" dirty="0"/>
              <a:t>: </a:t>
            </a:r>
            <a:r>
              <a:rPr lang="it-IT" noProof="0" dirty="0">
                <a:hlinkClick r:id="rId3"/>
              </a:rPr>
              <a:t>http://couchdb.apache.org</a:t>
            </a:r>
            <a:r>
              <a:rPr lang="it-IT" noProof="0" dirty="0"/>
              <a:t> </a:t>
            </a:r>
          </a:p>
          <a:p>
            <a:r>
              <a:rPr lang="it-IT" b="1" noProof="0" dirty="0" err="1"/>
              <a:t>Terrastore</a:t>
            </a:r>
            <a:r>
              <a:rPr lang="it-IT" noProof="0" dirty="0"/>
              <a:t>: </a:t>
            </a:r>
            <a:r>
              <a:rPr lang="it-IT" noProof="0" dirty="0">
                <a:hlinkClick r:id="rId4"/>
              </a:rPr>
              <a:t>https://code.google.com/p/terrastore</a:t>
            </a:r>
            <a:r>
              <a:rPr lang="it-IT" dirty="0"/>
              <a:t> </a:t>
            </a:r>
            <a:endParaRPr lang="it-IT" noProof="0" dirty="0"/>
          </a:p>
          <a:p>
            <a:r>
              <a:rPr lang="it-IT" b="1" noProof="0" dirty="0" err="1"/>
              <a:t>OrientDB</a:t>
            </a:r>
            <a:r>
              <a:rPr lang="it-IT" dirty="0"/>
              <a:t>: </a:t>
            </a:r>
            <a:r>
              <a:rPr lang="it-IT" noProof="0" dirty="0">
                <a:hlinkClick r:id="rId5"/>
              </a:rPr>
              <a:t>http://www.orientechnologies.com</a:t>
            </a:r>
            <a:r>
              <a:rPr lang="it-IT" dirty="0"/>
              <a:t> </a:t>
            </a:r>
            <a:endParaRPr lang="it-IT" noProof="0" dirty="0"/>
          </a:p>
          <a:p>
            <a:r>
              <a:rPr lang="it-IT" b="1" noProof="0" dirty="0" err="1"/>
              <a:t>RavenDB</a:t>
            </a:r>
            <a:r>
              <a:rPr lang="it-IT" dirty="0"/>
              <a:t>: </a:t>
            </a:r>
            <a:r>
              <a:rPr lang="it-IT" noProof="0" dirty="0">
                <a:hlinkClick r:id="rId6"/>
              </a:rPr>
              <a:t>http://ravendb.net</a:t>
            </a:r>
            <a:r>
              <a:rPr lang="it-IT" dirty="0"/>
              <a:t> </a:t>
            </a:r>
            <a:endParaRPr lang="it-IT" noProof="0" dirty="0"/>
          </a:p>
          <a:p>
            <a:r>
              <a:rPr lang="it-IT" b="1" noProof="0" dirty="0"/>
              <a:t>Lotus Notes</a:t>
            </a:r>
            <a:r>
              <a:rPr lang="it-IT" noProof="0" dirty="0"/>
              <a:t>: </a:t>
            </a:r>
            <a:r>
              <a:rPr lang="it-IT" noProof="0" dirty="0">
                <a:hlinkClick r:id="rId7"/>
              </a:rPr>
              <a:t>http://www-03.ibm.com/software/products</a:t>
            </a:r>
            <a:r>
              <a:rPr lang="it-IT" noProof="0" dirty="0"/>
              <a:t> </a:t>
            </a:r>
          </a:p>
        </p:txBody>
      </p:sp>
    </p:spTree>
    <p:extLst>
      <p:ext uri="{BB962C8B-B14F-4D97-AF65-F5344CB8AC3E}">
        <p14:creationId xmlns:p14="http://schemas.microsoft.com/office/powerpoint/2010/main" val="3387900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 quando usarli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a:xfrm>
            <a:off x="1097280" y="1243914"/>
            <a:ext cx="10058400" cy="4744136"/>
          </a:xfrm>
        </p:spPr>
        <p:txBody>
          <a:bodyPr>
            <a:normAutofit fontScale="92500" lnSpcReduction="20000"/>
          </a:bodyPr>
          <a:lstStyle/>
          <a:p>
            <a:r>
              <a:rPr lang="it-IT" noProof="0" dirty="0"/>
              <a:t>Elevata espressività</a:t>
            </a:r>
          </a:p>
          <a:p>
            <a:pPr lvl="1"/>
            <a:r>
              <a:rPr lang="it-IT" dirty="0"/>
              <a:t>Memorizzare i dati secondo un modello innestato</a:t>
            </a:r>
          </a:p>
          <a:p>
            <a:pPr lvl="1"/>
            <a:r>
              <a:rPr lang="it-IT" noProof="0" dirty="0"/>
              <a:t>Formulare </a:t>
            </a:r>
            <a:r>
              <a:rPr lang="it-IT" noProof="0" dirty="0" err="1"/>
              <a:t>query</a:t>
            </a:r>
            <a:r>
              <a:rPr lang="it-IT" noProof="0" dirty="0"/>
              <a:t> complesse che coinvolgono molti campi</a:t>
            </a:r>
          </a:p>
          <a:p>
            <a:r>
              <a:rPr lang="it-IT" dirty="0"/>
              <a:t>Esempi</a:t>
            </a:r>
            <a:endParaRPr lang="it-IT" noProof="0" dirty="0"/>
          </a:p>
          <a:p>
            <a:pPr lvl="1"/>
            <a:r>
              <a:rPr lang="it-IT" b="1" noProof="0" dirty="0"/>
              <a:t>Log di eventi / web </a:t>
            </a:r>
            <a:r>
              <a:rPr lang="it-IT" b="1" noProof="0" dirty="0" err="1"/>
              <a:t>services</a:t>
            </a:r>
            <a:endParaRPr lang="it-IT" b="1" noProof="0" dirty="0"/>
          </a:p>
          <a:p>
            <a:pPr lvl="2"/>
            <a:r>
              <a:rPr lang="it-IT" noProof="0" dirty="0" err="1">
                <a:solidFill>
                  <a:srgbClr val="0070C0"/>
                </a:solidFill>
              </a:rPr>
              <a:t>Repository</a:t>
            </a:r>
            <a:r>
              <a:rPr lang="it-IT" noProof="0" dirty="0">
                <a:solidFill>
                  <a:srgbClr val="0070C0"/>
                </a:solidFill>
              </a:rPr>
              <a:t> centrali per </a:t>
            </a:r>
            <a:r>
              <a:rPr lang="it-IT" dirty="0">
                <a:solidFill>
                  <a:srgbClr val="0070C0"/>
                </a:solidFill>
              </a:rPr>
              <a:t>la memorizzazioni di log di eventi di diverse applicazioni</a:t>
            </a:r>
            <a:r>
              <a:rPr lang="it-IT" dirty="0"/>
              <a:t>; </a:t>
            </a:r>
            <a:r>
              <a:rPr lang="it-IT" dirty="0" err="1"/>
              <a:t>sharding</a:t>
            </a:r>
            <a:r>
              <a:rPr lang="it-IT" dirty="0"/>
              <a:t> sulla base del nome dell’applicazione sorgente o del tipo di evento.</a:t>
            </a:r>
            <a:endParaRPr lang="it-IT" noProof="0" dirty="0"/>
          </a:p>
          <a:p>
            <a:pPr lvl="1"/>
            <a:r>
              <a:rPr lang="it-IT" b="1" noProof="0" dirty="0"/>
              <a:t>CMS, piattaforme di blogging</a:t>
            </a:r>
          </a:p>
          <a:p>
            <a:pPr lvl="2"/>
            <a:r>
              <a:rPr lang="it-IT" noProof="0" dirty="0">
                <a:solidFill>
                  <a:srgbClr val="0070C0"/>
                </a:solidFill>
              </a:rPr>
              <a:t>L’assenza di uno schema predefinito rende i database documentali adatti </a:t>
            </a:r>
            <a:r>
              <a:rPr lang="it-IT" noProof="0" dirty="0"/>
              <a:t>all’utilizzo per </a:t>
            </a:r>
            <a:r>
              <a:rPr lang="it-IT" noProof="0" dirty="0" err="1"/>
              <a:t>content</a:t>
            </a:r>
            <a:r>
              <a:rPr lang="it-IT" noProof="0" dirty="0"/>
              <a:t> management </a:t>
            </a:r>
            <a:r>
              <a:rPr lang="it-IT" noProof="0" dirty="0" err="1"/>
              <a:t>systems</a:t>
            </a:r>
            <a:r>
              <a:rPr lang="it-IT" noProof="0" dirty="0"/>
              <a:t> (CMS) o per applicazioni di gestione di siti web, per la gestione di commenti, registrazioni e profili utente</a:t>
            </a:r>
          </a:p>
          <a:p>
            <a:pPr lvl="1"/>
            <a:r>
              <a:rPr lang="it-IT" b="1" noProof="0" dirty="0"/>
              <a:t>Web Analytics o Real-Time Analytics</a:t>
            </a:r>
          </a:p>
          <a:p>
            <a:pPr lvl="2"/>
            <a:r>
              <a:rPr lang="it-IT" noProof="0" dirty="0">
                <a:solidFill>
                  <a:srgbClr val="0070C0"/>
                </a:solidFill>
              </a:rPr>
              <a:t>La possibilità di aggiornare solo alcune parti di un documento </a:t>
            </a:r>
            <a:r>
              <a:rPr lang="it-IT" noProof="0" dirty="0"/>
              <a:t>permette di salvare e aggiornare facilmente delle metriche di analisi</a:t>
            </a:r>
          </a:p>
          <a:p>
            <a:pPr lvl="2"/>
            <a:r>
              <a:rPr lang="en-US" noProof="0" dirty="0" err="1">
                <a:solidFill>
                  <a:srgbClr val="0070C0"/>
                </a:solidFill>
              </a:rPr>
              <a:t>L'indicizzazione</a:t>
            </a:r>
            <a:r>
              <a:rPr lang="en-US" noProof="0" dirty="0">
                <a:solidFill>
                  <a:srgbClr val="0070C0"/>
                </a:solidFill>
              </a:rPr>
              <a:t> di </a:t>
            </a:r>
            <a:r>
              <a:rPr lang="en-US" noProof="0" dirty="0" err="1">
                <a:solidFill>
                  <a:srgbClr val="0070C0"/>
                </a:solidFill>
              </a:rPr>
              <a:t>contenuti</a:t>
            </a:r>
            <a:r>
              <a:rPr lang="en-US" noProof="0" dirty="0">
                <a:solidFill>
                  <a:srgbClr val="0070C0"/>
                </a:solidFill>
              </a:rPr>
              <a:t> </a:t>
            </a:r>
            <a:r>
              <a:rPr lang="en-US" noProof="0" dirty="0" err="1">
                <a:solidFill>
                  <a:srgbClr val="0070C0"/>
                </a:solidFill>
              </a:rPr>
              <a:t>testuali</a:t>
            </a:r>
            <a:r>
              <a:rPr lang="en-US" noProof="0" dirty="0"/>
              <a:t> </a:t>
            </a:r>
            <a:r>
              <a:rPr lang="en-US" noProof="0" dirty="0" err="1"/>
              <a:t>abilita</a:t>
            </a:r>
            <a:r>
              <a:rPr lang="en-US" noProof="0" dirty="0"/>
              <a:t> </a:t>
            </a:r>
            <a:r>
              <a:rPr lang="en-US" noProof="0" dirty="0" err="1"/>
              <a:t>anche</a:t>
            </a:r>
            <a:r>
              <a:rPr lang="en-US" noProof="0" dirty="0"/>
              <a:t> </a:t>
            </a:r>
            <a:r>
              <a:rPr lang="en-US" noProof="0" dirty="0" err="1"/>
              <a:t>applicazioni</a:t>
            </a:r>
            <a:r>
              <a:rPr lang="en-US" noProof="0" dirty="0"/>
              <a:t> di</a:t>
            </a:r>
            <a:r>
              <a:rPr lang="en-US" dirty="0"/>
              <a:t> real-time sentiment analysis e social media monitoring.</a:t>
            </a:r>
            <a:endParaRPr lang="it-IT" noProof="0" dirty="0"/>
          </a:p>
          <a:p>
            <a:pPr lvl="1"/>
            <a:r>
              <a:rPr lang="it-IT" b="1" noProof="0" dirty="0"/>
              <a:t>Applicazioni di e-commerce</a:t>
            </a:r>
          </a:p>
          <a:p>
            <a:pPr lvl="2"/>
            <a:r>
              <a:rPr lang="it-IT" noProof="0" dirty="0">
                <a:solidFill>
                  <a:srgbClr val="0070C0"/>
                </a:solidFill>
              </a:rPr>
              <a:t>Le applicazioni di e-commerce hanno spesso bisogno di flessibilità sullo schema </a:t>
            </a:r>
            <a:r>
              <a:rPr lang="it-IT" noProof="0" dirty="0"/>
              <a:t>per memorizzare prodotti e ordini e per poter permettere l’evoluzione del proprio modello dati senza incorrere in costi di </a:t>
            </a:r>
            <a:r>
              <a:rPr lang="it-IT" noProof="0" dirty="0" err="1"/>
              <a:t>refactory</a:t>
            </a:r>
            <a:r>
              <a:rPr lang="it-IT" noProof="0" dirty="0"/>
              <a:t> o di migrazione dei dati</a:t>
            </a:r>
          </a:p>
        </p:txBody>
      </p:sp>
    </p:spTree>
    <p:extLst>
      <p:ext uri="{BB962C8B-B14F-4D97-AF65-F5344CB8AC3E}">
        <p14:creationId xmlns:p14="http://schemas.microsoft.com/office/powerpoint/2010/main" val="2326507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a:t>
            </a:r>
            <a:r>
              <a:rPr lang="it-IT" dirty="0"/>
              <a:t>: c</a:t>
            </a:r>
            <a:r>
              <a:rPr lang="it-IT" noProof="0" dirty="0" err="1"/>
              <a:t>asi</a:t>
            </a:r>
            <a:r>
              <a:rPr lang="it-IT" noProof="0" dirty="0"/>
              <a:t> d'uso reali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Servizi di advertising</a:t>
            </a:r>
          </a:p>
          <a:p>
            <a:pPr lvl="1"/>
            <a:r>
              <a:rPr lang="it-IT" noProof="0" dirty="0" err="1"/>
              <a:t>MongoDB</a:t>
            </a:r>
            <a:r>
              <a:rPr lang="it-IT" noProof="0" dirty="0"/>
              <a:t> nasce come sistema di gestione di banner pubblicitari</a:t>
            </a:r>
          </a:p>
          <a:p>
            <a:pPr lvl="2"/>
            <a:r>
              <a:rPr lang="it-IT" dirty="0"/>
              <a:t>Il servizio deve essere disponibile 24/7 e molto efficiente</a:t>
            </a:r>
          </a:p>
          <a:p>
            <a:pPr lvl="2"/>
            <a:r>
              <a:rPr lang="it-IT" dirty="0"/>
              <a:t>Necessarie regole complesse per trovare il banner giusto in base agli interessi della persona</a:t>
            </a:r>
          </a:p>
          <a:p>
            <a:pPr lvl="2"/>
            <a:r>
              <a:rPr lang="it-IT" dirty="0"/>
              <a:t>Necessità di gestire tipologie diverse di ad e di avere una reportistica dettagliata</a:t>
            </a:r>
          </a:p>
          <a:p>
            <a:r>
              <a:rPr lang="it-IT" b="1" dirty="0"/>
              <a:t>Internet of </a:t>
            </a:r>
            <a:r>
              <a:rPr lang="it-IT" b="1" dirty="0" err="1"/>
              <a:t>Things</a:t>
            </a:r>
            <a:endParaRPr lang="it-IT" b="1" dirty="0"/>
          </a:p>
          <a:p>
            <a:pPr lvl="1"/>
            <a:r>
              <a:rPr lang="it-IT" dirty="0"/>
              <a:t>Gestione real-time dei dati generati da sensori</a:t>
            </a:r>
          </a:p>
          <a:p>
            <a:pPr lvl="1"/>
            <a:r>
              <a:rPr lang="it-IT" dirty="0"/>
              <a:t>Bosch utilizza </a:t>
            </a:r>
            <a:r>
              <a:rPr lang="it-IT" dirty="0" err="1"/>
              <a:t>MongoDB</a:t>
            </a:r>
            <a:r>
              <a:rPr lang="it-IT" dirty="0"/>
              <a:t> per catturare dati da automobili (sistema di frenata, servosterzo, tergicristalli, ecc.) e da strumenti di manutenzione di velivoli</a:t>
            </a:r>
          </a:p>
          <a:p>
            <a:pPr lvl="2"/>
            <a:r>
              <a:rPr lang="it-IT" dirty="0"/>
              <a:t>Implementate regole di business che avvisano il pilota in caso di pressione dei freni calata sotto un livello critico, o avvisano l'operaio se uno strumento è utilizzato in maniera impropria</a:t>
            </a:r>
          </a:p>
          <a:p>
            <a:pPr lvl="1"/>
            <a:r>
              <a:rPr lang="it-IT" dirty="0"/>
              <a:t>Technogym utilizza </a:t>
            </a:r>
            <a:r>
              <a:rPr lang="it-IT" dirty="0" err="1"/>
              <a:t>MongoDB</a:t>
            </a:r>
            <a:r>
              <a:rPr lang="it-IT" dirty="0"/>
              <a:t> per catturare dati dagli attrezzi connessi</a:t>
            </a:r>
          </a:p>
        </p:txBody>
      </p:sp>
    </p:spTree>
    <p:extLst>
      <p:ext uri="{BB962C8B-B14F-4D97-AF65-F5344CB8AC3E}">
        <p14:creationId xmlns:p14="http://schemas.microsoft.com/office/powerpoint/2010/main" val="2133163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documentali: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Transazioni complesse e multi-operazione</a:t>
            </a:r>
          </a:p>
          <a:p>
            <a:pPr lvl="1"/>
            <a:r>
              <a:rPr lang="it-IT" noProof="0" dirty="0"/>
              <a:t>A meno di qualche eccezione (e.g., </a:t>
            </a:r>
            <a:r>
              <a:rPr lang="it-IT" noProof="0" dirty="0" err="1"/>
              <a:t>RavenDB</a:t>
            </a:r>
            <a:r>
              <a:rPr lang="it-IT" noProof="0" dirty="0"/>
              <a:t>), i database documentali non sono adatti per operazioni atomiche cross-documento. </a:t>
            </a:r>
          </a:p>
          <a:p>
            <a:r>
              <a:rPr lang="it-IT" b="1" noProof="0" dirty="0"/>
              <a:t>Interrogazioni su strutture aggregate variabili</a:t>
            </a:r>
          </a:p>
          <a:p>
            <a:pPr lvl="1"/>
            <a:r>
              <a:rPr lang="it-IT" noProof="0" dirty="0">
                <a:solidFill>
                  <a:srgbClr val="0070C0"/>
                </a:solidFill>
              </a:rPr>
              <a:t>Se la struttura degli aggregati cambia continuamente, anche le </a:t>
            </a:r>
            <a:r>
              <a:rPr lang="it-IT" noProof="0" dirty="0" err="1">
                <a:solidFill>
                  <a:srgbClr val="0070C0"/>
                </a:solidFill>
              </a:rPr>
              <a:t>query</a:t>
            </a:r>
            <a:r>
              <a:rPr lang="it-IT" noProof="0" dirty="0">
                <a:solidFill>
                  <a:srgbClr val="0070C0"/>
                </a:solidFill>
              </a:rPr>
              <a:t> devono essere costantemente modificate</a:t>
            </a:r>
            <a:r>
              <a:rPr lang="it-IT" noProof="0" dirty="0"/>
              <a:t>. Una soluzione potrebbe essere quella di disaggregare i dati (i.e., normalizzarli), ma verrebbe meno il concetto di aggregato.</a:t>
            </a:r>
          </a:p>
        </p:txBody>
      </p:sp>
    </p:spTree>
    <p:extLst>
      <p:ext uri="{BB962C8B-B14F-4D97-AF65-F5344CB8AC3E}">
        <p14:creationId xmlns:p14="http://schemas.microsoft.com/office/powerpoint/2010/main" val="257170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column</a:t>
            </a:r>
            <a:r>
              <a:rPr lang="it-IT" noProof="0" dirty="0"/>
              <a:t>-family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b="1" noProof="0" dirty="0"/>
              <a:t>Cassandra</a:t>
            </a:r>
            <a:r>
              <a:rPr lang="it-IT" noProof="0" dirty="0"/>
              <a:t>: </a:t>
            </a:r>
            <a:r>
              <a:rPr lang="it-IT" noProof="0" dirty="0">
                <a:hlinkClick r:id="rId2"/>
              </a:rPr>
              <a:t>http://cassandra.apache.org</a:t>
            </a:r>
            <a:r>
              <a:rPr lang="it-IT" dirty="0"/>
              <a:t> </a:t>
            </a:r>
            <a:endParaRPr lang="it-IT" noProof="0" dirty="0"/>
          </a:p>
          <a:p>
            <a:r>
              <a:rPr lang="it-IT" b="1" noProof="0" dirty="0" err="1"/>
              <a:t>HBase</a:t>
            </a:r>
            <a:r>
              <a:rPr lang="it-IT" dirty="0"/>
              <a:t>: </a:t>
            </a:r>
            <a:r>
              <a:rPr lang="it-IT" noProof="0" dirty="0">
                <a:hlinkClick r:id="rId3"/>
              </a:rPr>
              <a:t>https://hbase.apache.org</a:t>
            </a:r>
            <a:r>
              <a:rPr lang="it-IT" dirty="0"/>
              <a:t> </a:t>
            </a:r>
            <a:endParaRPr lang="it-IT" noProof="0" dirty="0"/>
          </a:p>
          <a:p>
            <a:r>
              <a:rPr lang="it-IT" b="1" noProof="0" dirty="0" err="1"/>
              <a:t>Hypertable</a:t>
            </a:r>
            <a:r>
              <a:rPr lang="it-IT" dirty="0"/>
              <a:t>: </a:t>
            </a:r>
            <a:r>
              <a:rPr lang="it-IT" noProof="0" dirty="0">
                <a:hlinkClick r:id="rId4"/>
              </a:rPr>
              <a:t>http://hypertable.org</a:t>
            </a:r>
            <a:r>
              <a:rPr lang="it-IT" dirty="0"/>
              <a:t> </a:t>
            </a:r>
            <a:endParaRPr lang="it-IT" noProof="0" dirty="0"/>
          </a:p>
          <a:p>
            <a:r>
              <a:rPr lang="it-IT" b="1" noProof="0" dirty="0" err="1"/>
              <a:t>SimpleDB</a:t>
            </a:r>
            <a:r>
              <a:rPr lang="it-IT" dirty="0"/>
              <a:t>: </a:t>
            </a:r>
            <a:r>
              <a:rPr lang="it-IT" noProof="0" dirty="0">
                <a:hlinkClick r:id="rId5"/>
              </a:rPr>
              <a:t>https://aws.amazon.com/simpledb</a:t>
            </a:r>
            <a:endParaRPr lang="it-IT" noProof="0" dirty="0"/>
          </a:p>
          <a:p>
            <a:r>
              <a:rPr lang="it-IT" b="1" dirty="0"/>
              <a:t>Google </a:t>
            </a:r>
            <a:r>
              <a:rPr lang="it-IT" b="1" dirty="0" err="1"/>
              <a:t>BigTable</a:t>
            </a:r>
            <a:r>
              <a:rPr lang="it-IT" dirty="0"/>
              <a:t>:  </a:t>
            </a:r>
            <a:r>
              <a:rPr lang="it-IT" dirty="0">
                <a:hlinkClick r:id="rId6"/>
              </a:rPr>
              <a:t>https://cloud.google.com/bigtable</a:t>
            </a:r>
            <a:r>
              <a:rPr lang="it-IT" dirty="0"/>
              <a:t> </a:t>
            </a:r>
            <a:endParaRPr lang="it-IT" noProof="0" dirty="0"/>
          </a:p>
        </p:txBody>
      </p:sp>
    </p:spTree>
    <p:extLst>
      <p:ext uri="{BB962C8B-B14F-4D97-AF65-F5344CB8AC3E}">
        <p14:creationId xmlns:p14="http://schemas.microsoft.com/office/powerpoint/2010/main" val="275268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dirty="0"/>
              <a:t>Compromesso tra espressività e semplicità, sia a livello di modellazione che di interrogazione dei dati</a:t>
            </a:r>
          </a:p>
          <a:p>
            <a:r>
              <a:rPr lang="it-IT" dirty="0"/>
              <a:t>Esempi</a:t>
            </a:r>
          </a:p>
          <a:p>
            <a:pPr lvl="1"/>
            <a:r>
              <a:rPr lang="it-IT" b="1" dirty="0"/>
              <a:t>Log di eventi; CMS, piattaforme di blogging</a:t>
            </a:r>
          </a:p>
          <a:p>
            <a:pPr lvl="2"/>
            <a:r>
              <a:rPr lang="it-IT" dirty="0"/>
              <a:t>Similmente ai database documentali, </a:t>
            </a:r>
            <a:r>
              <a:rPr lang="it-IT" dirty="0">
                <a:solidFill>
                  <a:srgbClr val="0070C0"/>
                </a:solidFill>
              </a:rPr>
              <a:t>applicazioni diverse possono usare colonne diverse</a:t>
            </a:r>
            <a:endParaRPr lang="it-IT" dirty="0"/>
          </a:p>
          <a:p>
            <a:pPr lvl="1"/>
            <a:r>
              <a:rPr lang="it-IT" b="1" dirty="0"/>
              <a:t>Matrici sparse</a:t>
            </a:r>
          </a:p>
          <a:p>
            <a:pPr lvl="2"/>
            <a:r>
              <a:rPr lang="it-IT" dirty="0"/>
              <a:t>Mentre un RDBMS gestisce tutti i </a:t>
            </a:r>
            <a:r>
              <a:rPr lang="it-IT" i="1" dirty="0" err="1"/>
              <a:t>null</a:t>
            </a:r>
            <a:r>
              <a:rPr lang="it-IT" dirty="0"/>
              <a:t>, un database colonnare permette di </a:t>
            </a:r>
            <a:r>
              <a:rPr lang="it-IT" dirty="0">
                <a:solidFill>
                  <a:srgbClr val="0070C0"/>
                </a:solidFill>
              </a:rPr>
              <a:t>allocare solamente le colonne per cui è necessario memorizzare un dato</a:t>
            </a:r>
            <a:r>
              <a:rPr lang="it-IT" dirty="0"/>
              <a:t>.</a:t>
            </a:r>
          </a:p>
          <a:p>
            <a:pPr lvl="1"/>
            <a:r>
              <a:rPr lang="it-IT" b="1" dirty="0"/>
              <a:t>Applicazioni GIS</a:t>
            </a:r>
          </a:p>
          <a:p>
            <a:pPr lvl="2"/>
            <a:r>
              <a:rPr lang="it-IT" dirty="0"/>
              <a:t>"Pezzi" di mappa possono essere memorizzati come </a:t>
            </a:r>
            <a:r>
              <a:rPr lang="it-IT" dirty="0">
                <a:solidFill>
                  <a:srgbClr val="0070C0"/>
                </a:solidFill>
              </a:rPr>
              <a:t>coppie di longitudine (chiave di riga) e latitudine (colonna)</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quando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014929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Cosa non è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dirty="0">
                <a:solidFill>
                  <a:schemeClr val="accent2"/>
                </a:solidFill>
              </a:rPr>
              <a:t>Addio ad SQL</a:t>
            </a:r>
          </a:p>
          <a:p>
            <a:pPr lvl="1"/>
            <a:r>
              <a:rPr lang="it-IT" noProof="0" dirty="0"/>
              <a:t>Esistono sistemi </a:t>
            </a:r>
            <a:r>
              <a:rPr lang="it-IT" noProof="0" dirty="0" err="1"/>
              <a:t>NoSQL</a:t>
            </a:r>
            <a:r>
              <a:rPr lang="it-IT" noProof="0" dirty="0"/>
              <a:t> che utilizzano SQL (o un linguaggio SQL-</a:t>
            </a:r>
            <a:r>
              <a:rPr lang="it-IT" noProof="0" dirty="0" err="1"/>
              <a:t>like</a:t>
            </a:r>
            <a:r>
              <a:rPr lang="it-IT" noProof="0" dirty="0"/>
              <a:t>)</a:t>
            </a:r>
          </a:p>
          <a:p>
            <a:r>
              <a:rPr lang="it-IT" noProof="0" dirty="0">
                <a:solidFill>
                  <a:schemeClr val="accent2"/>
                </a:solidFill>
              </a:rPr>
              <a:t>Open-source</a:t>
            </a:r>
          </a:p>
          <a:p>
            <a:pPr lvl="1"/>
            <a:r>
              <a:rPr lang="it-IT" noProof="0" dirty="0"/>
              <a:t>Molti sistemi </a:t>
            </a:r>
            <a:r>
              <a:rPr lang="it-IT" noProof="0" dirty="0" err="1"/>
              <a:t>NoSQL</a:t>
            </a:r>
            <a:r>
              <a:rPr lang="it-IT" noProof="0" dirty="0"/>
              <a:t> sono open-source, ma ne esistono anche molti commerciali</a:t>
            </a:r>
          </a:p>
          <a:p>
            <a:r>
              <a:rPr lang="it-IT" noProof="0" dirty="0" err="1">
                <a:solidFill>
                  <a:schemeClr val="accent2"/>
                </a:solidFill>
              </a:rPr>
              <a:t>Cloud</a:t>
            </a:r>
            <a:r>
              <a:rPr lang="it-IT" noProof="0" dirty="0">
                <a:solidFill>
                  <a:schemeClr val="accent2"/>
                </a:solidFill>
              </a:rPr>
              <a:t> Computing</a:t>
            </a:r>
          </a:p>
          <a:p>
            <a:pPr lvl="1"/>
            <a:r>
              <a:rPr lang="it-IT" noProof="0" dirty="0"/>
              <a:t>Il </a:t>
            </a:r>
            <a:r>
              <a:rPr lang="it-IT" noProof="0" dirty="0" err="1"/>
              <a:t>Cloud</a:t>
            </a:r>
            <a:r>
              <a:rPr lang="it-IT" noProof="0" dirty="0"/>
              <a:t> favorisce le capacità di scalare dei sistemi </a:t>
            </a:r>
            <a:r>
              <a:rPr lang="it-IT" noProof="0" dirty="0" err="1"/>
              <a:t>NoSQL</a:t>
            </a:r>
            <a:r>
              <a:rPr lang="it-IT" noProof="0" dirty="0"/>
              <a:t>, ma è possibile usarli anche in-</a:t>
            </a:r>
            <a:r>
              <a:rPr lang="it-IT" noProof="0" dirty="0" err="1"/>
              <a:t>house</a:t>
            </a:r>
          </a:p>
          <a:p>
            <a:r>
              <a:rPr lang="it-IT" noProof="0" dirty="0">
                <a:solidFill>
                  <a:srgbClr val="DB8631"/>
                </a:solidFill>
              </a:rPr>
              <a:t>Ottimizzazione delle risorse hardware</a:t>
            </a:r>
            <a:endParaRPr lang="it-IT" dirty="0">
              <a:solidFill>
                <a:schemeClr val="accent2"/>
              </a:solidFill>
            </a:endParaRPr>
          </a:p>
          <a:p>
            <a:pPr lvl="1"/>
            <a:r>
              <a:rPr lang="it-IT" noProof="0" dirty="0"/>
              <a:t>A parità di risorse, un DBMS relazionale centralizzato offre prestazioni migliori</a:t>
            </a:r>
            <a:endParaRPr lang="it-IT" noProof="0" dirty="0">
              <a:solidFill>
                <a:srgbClr val="DB8631"/>
              </a:solidFill>
            </a:endParaRPr>
          </a:p>
        </p:txBody>
      </p:sp>
    </p:spTree>
    <p:extLst>
      <p:ext uri="{BB962C8B-B14F-4D97-AF65-F5344CB8AC3E}">
        <p14:creationId xmlns:p14="http://schemas.microsoft.com/office/powerpoint/2010/main" val="44766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Applicazioni Google</a:t>
            </a:r>
          </a:p>
          <a:p>
            <a:pPr lvl="1"/>
            <a:r>
              <a:rPr lang="it-IT" dirty="0" err="1"/>
              <a:t>BigTable</a:t>
            </a:r>
            <a:r>
              <a:rPr lang="it-IT" dirty="0"/>
              <a:t> è il database di riferimento per molti servizi di Google, tra cui </a:t>
            </a:r>
            <a:r>
              <a:rPr lang="it-IT" dirty="0" err="1"/>
              <a:t>Search</a:t>
            </a:r>
            <a:r>
              <a:rPr lang="it-IT" dirty="0"/>
              <a:t>, Analytics, </a:t>
            </a:r>
            <a:r>
              <a:rPr lang="it-IT" dirty="0" err="1"/>
              <a:t>Maps</a:t>
            </a:r>
            <a:r>
              <a:rPr lang="it-IT" dirty="0"/>
              <a:t> e </a:t>
            </a:r>
            <a:r>
              <a:rPr lang="it-IT" dirty="0" err="1"/>
              <a:t>Gmail</a:t>
            </a:r>
            <a:endParaRPr lang="it-IT" dirty="0"/>
          </a:p>
          <a:p>
            <a:r>
              <a:rPr lang="it-IT" b="1" dirty="0"/>
              <a:t>Profili utente e preferenze</a:t>
            </a:r>
          </a:p>
          <a:p>
            <a:pPr lvl="1"/>
            <a:r>
              <a:rPr lang="it-IT" dirty="0" err="1"/>
              <a:t>Spotify</a:t>
            </a:r>
            <a:r>
              <a:rPr lang="it-IT" dirty="0"/>
              <a:t> usa Cassandra per gestire tutti i metadati relativi ad utenti, artisti, canzoni, </a:t>
            </a:r>
            <a:r>
              <a:rPr lang="it-IT" dirty="0" err="1"/>
              <a:t>playlist</a:t>
            </a:r>
            <a:r>
              <a:rPr lang="it-IT" dirty="0"/>
              <a:t>, ecc.</a:t>
            </a:r>
          </a:p>
          <a:p>
            <a:r>
              <a:rPr lang="it-IT" b="1" dirty="0"/>
              <a:t>Manhattan</a:t>
            </a:r>
          </a:p>
          <a:p>
            <a:pPr lvl="1"/>
            <a:r>
              <a:rPr lang="it-IT" dirty="0"/>
              <a:t>Dopo aver provato Cassandra, </a:t>
            </a:r>
            <a:r>
              <a:rPr lang="it-IT" dirty="0" err="1"/>
              <a:t>Twitter</a:t>
            </a:r>
            <a:r>
              <a:rPr lang="it-IT" dirty="0"/>
              <a:t> ha sviluppato un suo DBMS </a:t>
            </a:r>
            <a:r>
              <a:rPr lang="it-IT" dirty="0" err="1"/>
              <a:t>NoSQL</a:t>
            </a:r>
            <a:r>
              <a:rPr lang="it-IT" dirty="0"/>
              <a:t> proprietario per gestire buona parte dei propri servizi</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casi d'uso reali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2767834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column</a:t>
            </a:r>
            <a:r>
              <a:rPr lang="it-IT" dirty="0"/>
              <a:t>-family: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Stesse considerazioni dei database documentali</a:t>
            </a:r>
          </a:p>
          <a:p>
            <a:pPr lvl="1"/>
            <a:r>
              <a:rPr lang="it-IT" dirty="0"/>
              <a:t>Transazioni complesse e multi-operazione</a:t>
            </a:r>
          </a:p>
          <a:p>
            <a:pPr lvl="1"/>
            <a:r>
              <a:rPr lang="it-IT" dirty="0"/>
              <a:t>Interrogazioni su strutture aggregate variabili</a:t>
            </a:r>
          </a:p>
          <a:p>
            <a:r>
              <a:rPr lang="it-IT" b="1" noProof="0" dirty="0"/>
              <a:t>Necessità di elevata espressività nell’interrogazione dei dati</a:t>
            </a:r>
            <a:endParaRPr lang="it-IT" noProof="0" dirty="0"/>
          </a:p>
          <a:p>
            <a:pPr lvl="1"/>
            <a:r>
              <a:rPr lang="it-IT" dirty="0"/>
              <a:t>I join sono fortemente sconsigliati</a:t>
            </a:r>
          </a:p>
          <a:p>
            <a:pPr lvl="1"/>
            <a:r>
              <a:rPr lang="it-IT" dirty="0"/>
              <a:t>Supporto limitato per filtri e </a:t>
            </a:r>
            <a:r>
              <a:rPr lang="it-IT" dirty="0" err="1"/>
              <a:t>group</a:t>
            </a:r>
            <a:r>
              <a:rPr lang="it-IT" dirty="0"/>
              <a:t>-by</a:t>
            </a:r>
          </a:p>
        </p:txBody>
      </p:sp>
    </p:spTree>
    <p:extLst>
      <p:ext uri="{BB962C8B-B14F-4D97-AF65-F5344CB8AC3E}">
        <p14:creationId xmlns:p14="http://schemas.microsoft.com/office/powerpoint/2010/main" val="3010085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 grafo popolari</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b="1" noProof="0" dirty="0"/>
              <a:t>Neo4J</a:t>
            </a:r>
            <a:r>
              <a:rPr lang="it-IT" dirty="0"/>
              <a:t>: </a:t>
            </a:r>
            <a:r>
              <a:rPr lang="it-IT" dirty="0">
                <a:hlinkClick r:id="rId2"/>
              </a:rPr>
              <a:t>http://neo4j.com</a:t>
            </a:r>
            <a:endParaRPr lang="it-IT" dirty="0"/>
          </a:p>
          <a:p>
            <a:r>
              <a:rPr lang="it-IT" b="1" noProof="0" dirty="0" err="1"/>
              <a:t>InfiniteGraph</a:t>
            </a:r>
            <a:r>
              <a:rPr lang="it-IT" dirty="0"/>
              <a:t>: </a:t>
            </a:r>
            <a:r>
              <a:rPr lang="it-IT" dirty="0">
                <a:hlinkClick r:id="rId3"/>
              </a:rPr>
              <a:t>http://www.objectivity.com/products/infinitegraph/</a:t>
            </a:r>
            <a:endParaRPr lang="it-IT" dirty="0"/>
          </a:p>
          <a:p>
            <a:r>
              <a:rPr lang="it-IT" b="1" noProof="0" dirty="0" err="1"/>
              <a:t>OrientDB</a:t>
            </a:r>
            <a:r>
              <a:rPr lang="it-IT" dirty="0"/>
              <a:t>: </a:t>
            </a:r>
            <a:r>
              <a:rPr lang="it-IT" dirty="0">
                <a:hlinkClick r:id="rId4"/>
              </a:rPr>
              <a:t>http://orientdb.com/orientdb/</a:t>
            </a:r>
            <a:endParaRPr lang="it-IT" dirty="0"/>
          </a:p>
          <a:p>
            <a:r>
              <a:rPr lang="it-IT" b="1" noProof="0" dirty="0" err="1"/>
              <a:t>FlockDB</a:t>
            </a:r>
            <a:r>
              <a:rPr lang="it-IT" dirty="0"/>
              <a:t>: </a:t>
            </a:r>
            <a:r>
              <a:rPr lang="it-IT" dirty="0">
                <a:hlinkClick r:id="rId5"/>
              </a:rPr>
              <a:t>http://github.com/twitter-archive/flockdb</a:t>
            </a:r>
            <a:endParaRPr lang="it-IT" dirty="0"/>
          </a:p>
          <a:p>
            <a:pPr marL="0" indent="0">
              <a:buNone/>
            </a:pPr>
            <a:endParaRPr lang="it-IT" noProof="0" dirty="0"/>
          </a:p>
        </p:txBody>
      </p:sp>
    </p:spTree>
    <p:extLst>
      <p:ext uri="{BB962C8B-B14F-4D97-AF65-F5344CB8AC3E}">
        <p14:creationId xmlns:p14="http://schemas.microsoft.com/office/powerpoint/2010/main" val="378260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Dati interconnessi</a:t>
            </a:r>
          </a:p>
          <a:p>
            <a:pPr lvl="1"/>
            <a:r>
              <a:rPr lang="it-IT" dirty="0"/>
              <a:t>I </a:t>
            </a:r>
            <a:r>
              <a:rPr lang="it-IT" dirty="0">
                <a:solidFill>
                  <a:srgbClr val="0070C0"/>
                </a:solidFill>
              </a:rPr>
              <a:t>social network</a:t>
            </a:r>
            <a:r>
              <a:rPr lang="it-IT" dirty="0"/>
              <a:t> sono un’applicazione in un cui i database a grafo sono molto efficienti (non solo per memorizzare amicizie, ma, per esempio, per memorizzare relazioni di lavoro); </a:t>
            </a:r>
            <a:r>
              <a:rPr lang="it-IT" dirty="0">
                <a:solidFill>
                  <a:srgbClr val="0070C0"/>
                </a:solidFill>
              </a:rPr>
              <a:t>ogni dominio ricco di relazioni è un buon contesto</a:t>
            </a:r>
          </a:p>
          <a:p>
            <a:r>
              <a:rPr lang="it-IT" b="1" dirty="0"/>
              <a:t>Servizi di instradamento e location-</a:t>
            </a:r>
            <a:r>
              <a:rPr lang="it-IT" b="1" dirty="0" err="1"/>
              <a:t>based</a:t>
            </a:r>
            <a:endParaRPr lang="it-IT" b="1" dirty="0"/>
          </a:p>
          <a:p>
            <a:pPr lvl="1"/>
            <a:r>
              <a:rPr lang="it-IT" dirty="0"/>
              <a:t>Applicazioni che affrontano il </a:t>
            </a:r>
            <a:r>
              <a:rPr lang="it-IT" dirty="0">
                <a:solidFill>
                  <a:srgbClr val="0070C0"/>
                </a:solidFill>
              </a:rPr>
              <a:t>problema del commesso viaggiatore </a:t>
            </a:r>
            <a:r>
              <a:rPr lang="it-IT" dirty="0"/>
              <a:t>(TSP, </a:t>
            </a:r>
            <a:r>
              <a:rPr lang="it-IT" dirty="0" err="1"/>
              <a:t>Travelling</a:t>
            </a:r>
            <a:r>
              <a:rPr lang="it-IT" dirty="0"/>
              <a:t> Salesman </a:t>
            </a:r>
            <a:r>
              <a:rPr lang="it-IT" dirty="0" err="1"/>
              <a:t>Problem</a:t>
            </a:r>
            <a:r>
              <a:rPr lang="it-IT" dirty="0"/>
              <a:t>) </a:t>
            </a:r>
          </a:p>
          <a:p>
            <a:pPr lvl="1"/>
            <a:r>
              <a:rPr lang="it-IT" dirty="0"/>
              <a:t>Applicazioni location-</a:t>
            </a:r>
            <a:r>
              <a:rPr lang="it-IT" dirty="0" err="1"/>
              <a:t>based</a:t>
            </a:r>
            <a:r>
              <a:rPr lang="it-IT" dirty="0"/>
              <a:t> per suggerire, ad esempio, i migliori ristoranti nelle vicinanze. In questi casi, </a:t>
            </a:r>
            <a:r>
              <a:rPr lang="it-IT" dirty="0">
                <a:solidFill>
                  <a:srgbClr val="0070C0"/>
                </a:solidFill>
              </a:rPr>
              <a:t>le relazioni modellano il concetto di distanza tra i nodi</a:t>
            </a:r>
            <a:endParaRPr lang="it-IT" dirty="0"/>
          </a:p>
          <a:p>
            <a:r>
              <a:rPr lang="it-IT" b="1" dirty="0"/>
              <a:t>Applicazioni di </a:t>
            </a:r>
            <a:r>
              <a:rPr lang="it-IT" b="1" dirty="0" err="1"/>
              <a:t>recommendation</a:t>
            </a:r>
            <a:r>
              <a:rPr lang="it-IT" b="1" dirty="0"/>
              <a:t>, </a:t>
            </a:r>
            <a:r>
              <a:rPr lang="it-IT" b="1" dirty="0" err="1"/>
              <a:t>fraud-detection</a:t>
            </a:r>
            <a:endParaRPr lang="it-IT" b="1" dirty="0"/>
          </a:p>
          <a:p>
            <a:pPr lvl="1"/>
            <a:r>
              <a:rPr lang="it-IT" dirty="0"/>
              <a:t>Sistemi che suggeriscono «i prodotti acquistati dai tuoi amici», o «i prodotti acquistati da chi ha acquistato questo prodotto»</a:t>
            </a:r>
          </a:p>
          <a:p>
            <a:pPr lvl="1"/>
            <a:r>
              <a:rPr lang="it-IT" dirty="0"/>
              <a:t>Quando le relazioni sono talmente tante da evidenziare chiari pattern comportamentali, la ricerca di </a:t>
            </a:r>
            <a:r>
              <a:rPr lang="it-IT" dirty="0" err="1"/>
              <a:t>outlier</a:t>
            </a:r>
            <a:r>
              <a:rPr lang="it-IT" dirty="0"/>
              <a:t> può servire per la rilevazione di frodi</a:t>
            </a:r>
          </a:p>
        </p:txBody>
      </p:sp>
      <p:sp>
        <p:nvSpPr>
          <p:cNvPr id="2" name="Titolo 1"/>
          <p:cNvSpPr>
            <a:spLocks noGrp="1"/>
          </p:cNvSpPr>
          <p:nvPr>
            <p:ph type="title"/>
          </p:nvPr>
        </p:nvSpPr>
        <p:spPr/>
        <p:txBody>
          <a:bodyPr>
            <a:normAutofit/>
          </a:bodyPr>
          <a:lstStyle/>
          <a:p>
            <a:r>
              <a:rPr lang="it-IT" dirty="0"/>
              <a:t>DB a grafo: quando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702325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Analisi delle connessioni</a:t>
            </a:r>
          </a:p>
          <a:p>
            <a:pPr lvl="1"/>
            <a:r>
              <a:rPr lang="it-IT" dirty="0"/>
              <a:t>Trovare di amici/relazioni comuni (friend-of-a-friend) in un social network</a:t>
            </a:r>
          </a:p>
          <a:p>
            <a:pPr lvl="1"/>
            <a:r>
              <a:rPr lang="it-IT" dirty="0"/>
              <a:t>Individuare concentrazioni di telefonate che identificano una rete criminale</a:t>
            </a:r>
          </a:p>
          <a:p>
            <a:pPr lvl="1"/>
            <a:r>
              <a:rPr lang="it-IT" dirty="0"/>
              <a:t>Analizzare flussi di denaro tra conti corrente che riscontrino pattern tipici di riciclaggio di denaro o furti di carte di credito</a:t>
            </a:r>
          </a:p>
          <a:p>
            <a:pPr lvl="1"/>
            <a:r>
              <a:rPr lang="it-IT" dirty="0"/>
              <a:t>Principali utilizzatori: studi legali, forze di polizia, agenzie di intelligence</a:t>
            </a:r>
          </a:p>
          <a:p>
            <a:pPr lvl="2"/>
            <a:r>
              <a:rPr lang="it-IT" dirty="0">
                <a:hlinkClick r:id="rId3"/>
              </a:rPr>
              <a:t>https://neo4j.com/use-cases/fraud-detection/</a:t>
            </a:r>
            <a:r>
              <a:rPr lang="it-IT" dirty="0"/>
              <a:t> </a:t>
            </a:r>
          </a:p>
          <a:p>
            <a:pPr lvl="1"/>
            <a:r>
              <a:rPr lang="it-IT" dirty="0"/>
              <a:t>Utile anche in attività di analisi del testo (Natural Language Processing)</a:t>
            </a:r>
          </a:p>
          <a:p>
            <a:r>
              <a:rPr lang="it-IT" b="1" dirty="0"/>
              <a:t>Inferenza</a:t>
            </a:r>
          </a:p>
          <a:p>
            <a:pPr lvl="1"/>
            <a:r>
              <a:rPr lang="it-IT" dirty="0"/>
              <a:t>Creazione di regole che permettano di estrarre nuova conoscenza in presenza di determinati pattern (e.g., transitività di relazioni, meccanismi di fiducia)</a:t>
            </a:r>
          </a:p>
        </p:txBody>
      </p:sp>
      <p:sp>
        <p:nvSpPr>
          <p:cNvPr id="2" name="Titolo 1"/>
          <p:cNvSpPr>
            <a:spLocks noGrp="1"/>
          </p:cNvSpPr>
          <p:nvPr>
            <p:ph type="title"/>
          </p:nvPr>
        </p:nvSpPr>
        <p:spPr/>
        <p:txBody>
          <a:bodyPr>
            <a:normAutofit/>
          </a:bodyPr>
          <a:lstStyle/>
          <a:p>
            <a:r>
              <a:rPr lang="it-IT" dirty="0"/>
              <a:t>DB a grafo: casi d'uso reali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Tree>
    <p:extLst>
      <p:ext uri="{BB962C8B-B14F-4D97-AF65-F5344CB8AC3E}">
        <p14:creationId xmlns:p14="http://schemas.microsoft.com/office/powerpoint/2010/main" val="385571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 grafo: quando non usarli</a:t>
            </a:r>
            <a:endParaRPr lang="it-IT" noProof="0" dirty="0"/>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b="1" noProof="0" dirty="0"/>
              <a:t>Applicazioni data-intensive</a:t>
            </a:r>
          </a:p>
          <a:p>
            <a:pPr lvl="1"/>
            <a:r>
              <a:rPr lang="it-IT" noProof="0" dirty="0"/>
              <a:t>Attraversare il grafo è semplice, ma </a:t>
            </a:r>
            <a:r>
              <a:rPr lang="it-IT" noProof="0" dirty="0">
                <a:solidFill>
                  <a:srgbClr val="0070C0"/>
                </a:solidFill>
              </a:rPr>
              <a:t>analizzare tutto il grafo può diventare particolarmente oneroso</a:t>
            </a:r>
            <a:r>
              <a:rPr lang="it-IT" noProof="0" dirty="0"/>
              <a:t>. </a:t>
            </a:r>
          </a:p>
          <a:p>
            <a:pPr lvl="1"/>
            <a:r>
              <a:rPr lang="it-IT" noProof="0" dirty="0"/>
              <a:t>Esistono framework per l’elaborazione distribuita di grafi (e.g., Apache </a:t>
            </a:r>
            <a:r>
              <a:rPr lang="it-IT" noProof="0" dirty="0" err="1"/>
              <a:t>Giraph</a:t>
            </a:r>
            <a:r>
              <a:rPr lang="it-IT" noProof="0" dirty="0"/>
              <a:t>), ma non si appoggiano su database a grafo</a:t>
            </a:r>
          </a:p>
        </p:txBody>
      </p:sp>
    </p:spTree>
    <p:extLst>
      <p:ext uri="{BB962C8B-B14F-4D97-AF65-F5344CB8AC3E}">
        <p14:creationId xmlns:p14="http://schemas.microsoft.com/office/powerpoint/2010/main" val="49879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Persistenza poliglotta</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lstStyle/>
          <a:p>
            <a:r>
              <a:rPr lang="it-IT" noProof="0" dirty="0">
                <a:solidFill>
                  <a:srgbClr val="FF0000"/>
                </a:solidFill>
              </a:rPr>
              <a:t>Database diversi sono progettati per risolvere problemi diversi</a:t>
            </a:r>
          </a:p>
          <a:p>
            <a:r>
              <a:rPr lang="it-IT" noProof="0" dirty="0">
                <a:solidFill>
                  <a:srgbClr val="0070C0"/>
                </a:solidFill>
              </a:rPr>
              <a:t>Utilizzare un singolo DBMS per gestire tutti i requisiti…</a:t>
            </a:r>
          </a:p>
          <a:p>
            <a:pPr lvl="1"/>
            <a:r>
              <a:rPr lang="it-IT" noProof="0" dirty="0"/>
              <a:t>Memorizzare dati operazionali</a:t>
            </a:r>
          </a:p>
          <a:p>
            <a:pPr lvl="1"/>
            <a:r>
              <a:rPr lang="it-IT" noProof="0" dirty="0"/>
              <a:t>Gestire informazioni temporanee di sessione</a:t>
            </a:r>
          </a:p>
          <a:p>
            <a:pPr lvl="1"/>
            <a:r>
              <a:rPr lang="it-IT" noProof="0" dirty="0"/>
              <a:t>Attraversare grafi di clienti</a:t>
            </a:r>
          </a:p>
          <a:p>
            <a:pPr lvl="1"/>
            <a:r>
              <a:rPr lang="it-IT" noProof="0" dirty="0"/>
              <a:t>Effettuare operazioni OLAP</a:t>
            </a:r>
          </a:p>
          <a:p>
            <a:pPr lvl="1"/>
            <a:r>
              <a:rPr lang="it-IT" noProof="0" dirty="0"/>
              <a:t>…</a:t>
            </a:r>
          </a:p>
          <a:p>
            <a:r>
              <a:rPr lang="it-IT" noProof="0" dirty="0">
                <a:solidFill>
                  <a:srgbClr val="0070C0"/>
                </a:solidFill>
              </a:rPr>
              <a:t>… porta solitamente a soluzioni non efficienti.</a:t>
            </a:r>
          </a:p>
          <a:p>
            <a:r>
              <a:rPr lang="it-IT" noProof="0" dirty="0"/>
              <a:t>Ogni </a:t>
            </a:r>
            <a:r>
              <a:rPr lang="it-IT" dirty="0"/>
              <a:t>attività ha i suoi requisiti in termini di </a:t>
            </a:r>
            <a:r>
              <a:rPr lang="it-IT" dirty="0" err="1"/>
              <a:t>availability</a:t>
            </a:r>
            <a:r>
              <a:rPr lang="it-IT" dirty="0"/>
              <a:t>, consistenza, backup, ecc.</a:t>
            </a:r>
            <a:endParaRPr lang="it-IT" noProof="0" dirty="0"/>
          </a:p>
        </p:txBody>
      </p:sp>
      <p:pic>
        <p:nvPicPr>
          <p:cNvPr id="6" name="Picture 2" descr="Polyglott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2518690"/>
            <a:ext cx="2667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754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La scelta del database</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4" name="Segnaposto contenuto 3"/>
          <p:cNvSpPr>
            <a:spLocks noGrp="1"/>
          </p:cNvSpPr>
          <p:nvPr>
            <p:ph sz="quarter" idx="1"/>
          </p:nvPr>
        </p:nvSpPr>
        <p:spPr/>
        <p:txBody>
          <a:bodyPr>
            <a:normAutofit/>
          </a:bodyPr>
          <a:lstStyle/>
          <a:p>
            <a:r>
              <a:rPr lang="it-IT" noProof="0" dirty="0"/>
              <a:t>Perché scegliere un database </a:t>
            </a:r>
            <a:r>
              <a:rPr lang="it-IT" noProof="0" dirty="0" err="1"/>
              <a:t>NoSQL</a:t>
            </a:r>
            <a:r>
              <a:rPr lang="it-IT" noProof="0" dirty="0"/>
              <a:t> invece di un RDBMS?</a:t>
            </a:r>
          </a:p>
          <a:p>
            <a:pPr lvl="1"/>
            <a:r>
              <a:rPr lang="it-IT" noProof="0" dirty="0">
                <a:solidFill>
                  <a:srgbClr val="FF0000"/>
                </a:solidFill>
              </a:rPr>
              <a:t>Scalabilità!</a:t>
            </a:r>
            <a:endParaRPr lang="it-IT" dirty="0"/>
          </a:p>
          <a:p>
            <a:pPr lvl="1"/>
            <a:r>
              <a:rPr lang="it-IT" noProof="0" dirty="0">
                <a:solidFill>
                  <a:srgbClr val="0070C0"/>
                </a:solidFill>
              </a:rPr>
              <a:t>Necessità di funzionalità </a:t>
            </a:r>
            <a:r>
              <a:rPr lang="it-IT" dirty="0">
                <a:solidFill>
                  <a:srgbClr val="0070C0"/>
                </a:solidFill>
              </a:rPr>
              <a:t>esclusive dei sistemi </a:t>
            </a:r>
            <a:r>
              <a:rPr lang="it-IT" dirty="0" err="1">
                <a:solidFill>
                  <a:srgbClr val="0070C0"/>
                </a:solidFill>
              </a:rPr>
              <a:t>NoSQL</a:t>
            </a:r>
            <a:r>
              <a:rPr lang="it-IT" dirty="0">
                <a:solidFill>
                  <a:srgbClr val="0070C0"/>
                </a:solidFill>
              </a:rPr>
              <a:t> </a:t>
            </a:r>
            <a:r>
              <a:rPr lang="it-IT" noProof="0" dirty="0"/>
              <a:t>(ad esempio, grafi, strutture innestate, proprietà </a:t>
            </a:r>
            <a:r>
              <a:rPr lang="it-IT" noProof="0" dirty="0" err="1"/>
              <a:t>schemaless</a:t>
            </a:r>
            <a:r>
              <a:rPr lang="it-IT" noProof="0" dirty="0"/>
              <a:t>)</a:t>
            </a:r>
            <a:endParaRPr lang="it-IT" dirty="0"/>
          </a:p>
          <a:p>
            <a:pPr lvl="1"/>
            <a:r>
              <a:rPr lang="it-IT" noProof="0" dirty="0">
                <a:solidFill>
                  <a:srgbClr val="0070C0"/>
                </a:solidFill>
              </a:rPr>
              <a:t>Migliorare le performance </a:t>
            </a:r>
            <a:r>
              <a:rPr lang="it-IT" noProof="0" dirty="0"/>
              <a:t>in casi in cui la consistenza non è un vincolo</a:t>
            </a:r>
          </a:p>
          <a:p>
            <a:pPr lvl="1"/>
            <a:r>
              <a:rPr lang="it-IT" noProof="0" dirty="0"/>
              <a:t>Evitare il problema del conflitto di impedenza</a:t>
            </a:r>
          </a:p>
          <a:p>
            <a:pPr lvl="2"/>
            <a:r>
              <a:rPr lang="it-IT" dirty="0"/>
              <a:t>Anche se molti altri problemi vengono caricate sulle spalle degli sviluppatori</a:t>
            </a:r>
            <a:endParaRPr lang="it-IT" noProof="0" dirty="0"/>
          </a:p>
          <a:p>
            <a:r>
              <a:rPr lang="it-IT" noProof="0" dirty="0">
                <a:solidFill>
                  <a:srgbClr val="FF0000"/>
                </a:solidFill>
              </a:rPr>
              <a:t>L’ecosistema </a:t>
            </a:r>
            <a:r>
              <a:rPr lang="it-IT" noProof="0" dirty="0" err="1">
                <a:solidFill>
                  <a:srgbClr val="FF0000"/>
                </a:solidFill>
              </a:rPr>
              <a:t>NoSQL</a:t>
            </a:r>
            <a:r>
              <a:rPr lang="it-IT" noProof="0" dirty="0">
                <a:solidFill>
                  <a:srgbClr val="FF0000"/>
                </a:solidFill>
              </a:rPr>
              <a:t> non è maturo come quello relazionale</a:t>
            </a:r>
            <a:endParaRPr lang="it-IT" noProof="0" dirty="0"/>
          </a:p>
          <a:p>
            <a:pPr lvl="1"/>
            <a:r>
              <a:rPr lang="it-IT" dirty="0"/>
              <a:t>Ma </a:t>
            </a:r>
            <a:r>
              <a:rPr lang="it-IT" noProof="0" dirty="0"/>
              <a:t>è in forte evoluzione</a:t>
            </a:r>
          </a:p>
          <a:p>
            <a:pPr lvl="1"/>
            <a:r>
              <a:rPr lang="it-IT" dirty="0"/>
              <a:t>E’ fondamentale verificare le aspettative e i miglioramenti previsti prima di cambiare/estendere il database di riferimento</a:t>
            </a:r>
            <a:endParaRPr lang="it-IT" noProof="0" dirty="0"/>
          </a:p>
        </p:txBody>
      </p:sp>
    </p:spTree>
    <p:extLst>
      <p:ext uri="{BB962C8B-B14F-4D97-AF65-F5344CB8AC3E}">
        <p14:creationId xmlns:p14="http://schemas.microsoft.com/office/powerpoint/2010/main" val="3283155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Approccio tradizionale</a:t>
            </a:r>
            <a:endParaRPr lang="it-IT" noProof="0" dirty="0"/>
          </a:p>
        </p:txBody>
      </p:sp>
      <p:sp>
        <p:nvSpPr>
          <p:cNvPr id="6" name="Segnaposto contenuto 5">
            <a:extLst>
              <a:ext uri="{FF2B5EF4-FFF2-40B4-BE49-F238E27FC236}">
                <a16:creationId xmlns:a16="http://schemas.microsoft.com/office/drawing/2014/main" id="{3A37DC79-69D5-465B-9017-869FDBEA50A7}"/>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0A4D2484-9E98-4062-8EB0-A94B531B7197}"/>
              </a:ext>
            </a:extLst>
          </p:cNvPr>
          <p:cNvPicPr>
            <a:picLocks noGrp="1" noChangeAspect="1"/>
          </p:cNvPicPr>
          <p:nvPr>
            <p:ph idx="1"/>
          </p:nvPr>
        </p:nvPicPr>
        <p:blipFill>
          <a:blip r:embed="rId3"/>
          <a:stretch>
            <a:fillRect/>
          </a:stretch>
        </p:blipFill>
        <p:spPr>
          <a:xfrm>
            <a:off x="3848381" y="2161596"/>
            <a:ext cx="4495238" cy="3428571"/>
          </a:xfrm>
          <a:prstGeom prst="rect">
            <a:avLst/>
          </a:prstGeom>
        </p:spPr>
      </p:pic>
    </p:spTree>
    <p:extLst>
      <p:ext uri="{BB962C8B-B14F-4D97-AF65-F5344CB8AC3E}">
        <p14:creationId xmlns:p14="http://schemas.microsoft.com/office/powerpoint/2010/main" val="8671670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Gestione poliglotta dei dati</a:t>
            </a:r>
          </a:p>
        </p:txBody>
      </p:sp>
      <p:sp>
        <p:nvSpPr>
          <p:cNvPr id="5" name="Segnaposto contenuto 4">
            <a:extLst>
              <a:ext uri="{FF2B5EF4-FFF2-40B4-BE49-F238E27FC236}">
                <a16:creationId xmlns:a16="http://schemas.microsoft.com/office/drawing/2014/main" id="{824AD063-22B4-429B-A335-6591A123B045}"/>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F3F1E42C-3112-48B5-9FBC-4606F3DA2FBE}"/>
              </a:ext>
            </a:extLst>
          </p:cNvPr>
          <p:cNvPicPr>
            <a:picLocks noGrp="1" noChangeAspect="1"/>
          </p:cNvPicPr>
          <p:nvPr>
            <p:ph idx="1"/>
          </p:nvPr>
        </p:nvPicPr>
        <p:blipFill>
          <a:blip r:embed="rId3"/>
          <a:stretch>
            <a:fillRect/>
          </a:stretch>
        </p:blipFill>
        <p:spPr>
          <a:xfrm>
            <a:off x="3391238" y="2352072"/>
            <a:ext cx="5409524" cy="3047619"/>
          </a:xfrm>
          <a:prstGeom prst="rect">
            <a:avLst/>
          </a:prstGeom>
        </p:spPr>
      </p:pic>
    </p:spTree>
    <p:extLst>
      <p:ext uri="{BB962C8B-B14F-4D97-AF65-F5344CB8AC3E}">
        <p14:creationId xmlns:p14="http://schemas.microsoft.com/office/powerpoint/2010/main" val="45331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 precursori del movimento </a:t>
            </a:r>
            <a:r>
              <a:rPr lang="it-IT" dirty="0" err="1"/>
              <a:t>NoSQL</a:t>
            </a:r>
            <a:endParaRPr lang="it-IT" dirty="0"/>
          </a:p>
        </p:txBody>
      </p:sp>
      <p:sp>
        <p:nvSpPr>
          <p:cNvPr id="3" name="Segnaposto contenuto 2"/>
          <p:cNvSpPr>
            <a:spLocks noGrp="1"/>
          </p:cNvSpPr>
          <p:nvPr>
            <p:ph idx="1"/>
          </p:nvPr>
        </p:nvSpPr>
        <p:spPr/>
        <p:txBody>
          <a:bodyPr/>
          <a:lstStyle/>
          <a:p>
            <a:r>
              <a:rPr lang="it-IT" dirty="0" err="1">
                <a:solidFill>
                  <a:schemeClr val="accent2"/>
                </a:solidFill>
              </a:rPr>
              <a:t>LiveJournal</a:t>
            </a:r>
            <a:r>
              <a:rPr lang="it-IT" dirty="0">
                <a:solidFill>
                  <a:schemeClr val="accent2"/>
                </a:solidFill>
              </a:rPr>
              <a:t>, 2003</a:t>
            </a:r>
          </a:p>
          <a:p>
            <a:pPr lvl="1"/>
            <a:r>
              <a:rPr lang="it-IT" dirty="0"/>
              <a:t>Obiettivo: ridurre il numero di interrogazioni al DB da un insieme di web server</a:t>
            </a:r>
          </a:p>
          <a:p>
            <a:pPr lvl="1"/>
            <a:r>
              <a:rPr lang="it-IT" dirty="0"/>
              <a:t>Soluzione: </a:t>
            </a:r>
            <a:r>
              <a:rPr lang="it-IT" dirty="0" err="1">
                <a:solidFill>
                  <a:srgbClr val="0070C0"/>
                </a:solidFill>
              </a:rPr>
              <a:t>Memcached</a:t>
            </a:r>
            <a:r>
              <a:rPr lang="it-IT" dirty="0"/>
              <a:t>, studiato per mantenere in RAM query e risultati</a:t>
            </a:r>
          </a:p>
          <a:p>
            <a:r>
              <a:rPr lang="it-IT" dirty="0">
                <a:solidFill>
                  <a:schemeClr val="accent2"/>
                </a:solidFill>
              </a:rPr>
              <a:t>Google, 2005</a:t>
            </a:r>
          </a:p>
          <a:p>
            <a:pPr lvl="1"/>
            <a:r>
              <a:rPr lang="it-IT" dirty="0"/>
              <a:t>Obiettivo: gestire l'enorme quantità di dati raccolti (indicizzazione del web, </a:t>
            </a:r>
            <a:r>
              <a:rPr lang="it-IT" dirty="0" err="1"/>
              <a:t>Maps</a:t>
            </a:r>
            <a:r>
              <a:rPr lang="it-IT" dirty="0"/>
              <a:t>, </a:t>
            </a:r>
            <a:r>
              <a:rPr lang="it-IT" dirty="0" err="1"/>
              <a:t>Gmail</a:t>
            </a:r>
            <a:r>
              <a:rPr lang="it-IT" dirty="0"/>
              <a:t>, ecc.)</a:t>
            </a:r>
          </a:p>
          <a:p>
            <a:pPr lvl="1"/>
            <a:r>
              <a:rPr lang="it-IT" dirty="0"/>
              <a:t>Soluzione: </a:t>
            </a:r>
            <a:r>
              <a:rPr lang="it-IT" dirty="0" err="1">
                <a:solidFill>
                  <a:srgbClr val="0070C0"/>
                </a:solidFill>
              </a:rPr>
              <a:t>BigTable</a:t>
            </a:r>
            <a:r>
              <a:rPr lang="it-IT" dirty="0"/>
              <a:t>, ottimizzato per garantire scalabilità e performance su </a:t>
            </a:r>
            <a:r>
              <a:rPr lang="it-IT" dirty="0" err="1"/>
              <a:t>Petabyte</a:t>
            </a:r>
            <a:r>
              <a:rPr lang="it-IT" dirty="0"/>
              <a:t> di dati</a:t>
            </a:r>
          </a:p>
          <a:p>
            <a:r>
              <a:rPr lang="it-IT" dirty="0">
                <a:solidFill>
                  <a:schemeClr val="accent2"/>
                </a:solidFill>
              </a:rPr>
              <a:t>Amazon, 2007</a:t>
            </a:r>
          </a:p>
          <a:p>
            <a:pPr lvl="1"/>
            <a:r>
              <a:rPr lang="it-IT" dirty="0"/>
              <a:t>Obiettivo: assicurare l'affidabilità e la continuità del servizio di vendita online, 24/7</a:t>
            </a:r>
          </a:p>
          <a:p>
            <a:pPr lvl="1"/>
            <a:r>
              <a:rPr lang="it-IT" dirty="0"/>
              <a:t>Soluzione: </a:t>
            </a:r>
            <a:r>
              <a:rPr lang="it-IT" dirty="0" err="1">
                <a:solidFill>
                  <a:srgbClr val="0070C0"/>
                </a:solidFill>
              </a:rPr>
              <a:t>DynamoDB</a:t>
            </a:r>
            <a:r>
              <a:rPr lang="it-IT" dirty="0"/>
              <a:t>, caratterizzato da una forte semplicità d'uso e di gestione dei dati</a:t>
            </a:r>
          </a:p>
        </p:txBody>
      </p:sp>
    </p:spTree>
    <p:extLst>
      <p:ext uri="{BB962C8B-B14F-4D97-AF65-F5344CB8AC3E}">
        <p14:creationId xmlns:p14="http://schemas.microsoft.com/office/powerpoint/2010/main" val="2117049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service-</a:t>
            </a:r>
            <a:r>
              <a:rPr lang="it-IT" noProof="0" dirty="0" err="1"/>
              <a:t>oriented</a:t>
            </a:r>
            <a:endParaRPr lang="it-IT" noProof="0" dirty="0"/>
          </a:p>
        </p:txBody>
      </p:sp>
      <p:sp>
        <p:nvSpPr>
          <p:cNvPr id="9" name="Segnaposto contenuto 8">
            <a:extLst>
              <a:ext uri="{FF2B5EF4-FFF2-40B4-BE49-F238E27FC236}">
                <a16:creationId xmlns:a16="http://schemas.microsoft.com/office/drawing/2014/main" id="{51968F89-B6D9-497F-B185-0C05B45D2CFC}"/>
              </a:ext>
            </a:extLst>
          </p:cNvPr>
          <p:cNvSpPr>
            <a:spLocks noGrp="1"/>
          </p:cNvSpPr>
          <p:nvPr>
            <p:ph sz="half" idx="1"/>
          </p:nvPr>
        </p:nvSpPr>
        <p:spPr/>
        <p:txBody>
          <a:bodyPr/>
          <a:lstStyle/>
          <a:p>
            <a:r>
              <a:rPr lang="it-IT" dirty="0"/>
              <a:t>I singoli database possono essere "impacchettati" all’interno di servizi, che mettono i dati a disposizione di più applicazioni attraverso un meccanismo di API</a:t>
            </a:r>
          </a:p>
          <a:p>
            <a:pPr lvl="1"/>
            <a:r>
              <a:rPr lang="it-IT" dirty="0"/>
              <a:t>Diversi prodotti </a:t>
            </a:r>
            <a:r>
              <a:rPr lang="it-IT" dirty="0" err="1"/>
              <a:t>NoSQL</a:t>
            </a:r>
            <a:r>
              <a:rPr lang="it-IT" dirty="0"/>
              <a:t> (e.g., </a:t>
            </a:r>
            <a:r>
              <a:rPr lang="it-IT" dirty="0" err="1"/>
              <a:t>Riak</a:t>
            </a:r>
            <a:r>
              <a:rPr lang="it-IT" dirty="0"/>
              <a:t>, Neo4J) forniscono già API REST</a:t>
            </a:r>
          </a:p>
          <a:p>
            <a:endParaRPr lang="en-US" dirty="0"/>
          </a:p>
        </p:txBody>
      </p:sp>
      <p:sp>
        <p:nvSpPr>
          <p:cNvPr id="11" name="Segnaposto contenuto 10">
            <a:extLst>
              <a:ext uri="{FF2B5EF4-FFF2-40B4-BE49-F238E27FC236}">
                <a16:creationId xmlns:a16="http://schemas.microsoft.com/office/drawing/2014/main" id="{748FA3E7-8F24-4B6E-93DC-59688B5B1761}"/>
              </a:ext>
            </a:extLst>
          </p:cNvPr>
          <p:cNvSpPr>
            <a:spLocks noGrp="1"/>
          </p:cNvSpPr>
          <p:nvPr>
            <p:ph idx="13"/>
          </p:nvPr>
        </p:nvSpPr>
        <p:spPr/>
        <p:txBody>
          <a:bodyPr/>
          <a:lstStyle/>
          <a:p>
            <a:endParaRPr lang="en-US"/>
          </a:p>
        </p:txBody>
      </p:sp>
      <p:sp>
        <p:nvSpPr>
          <p:cNvPr id="6"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pic>
        <p:nvPicPr>
          <p:cNvPr id="12" name="Segnaposto contenuto 11">
            <a:extLst>
              <a:ext uri="{FF2B5EF4-FFF2-40B4-BE49-F238E27FC236}">
                <a16:creationId xmlns:a16="http://schemas.microsoft.com/office/drawing/2014/main" id="{A2008C1A-B938-4B83-8572-9702CAD76579}"/>
              </a:ext>
            </a:extLst>
          </p:cNvPr>
          <p:cNvPicPr>
            <a:picLocks noGrp="1" noChangeAspect="1"/>
          </p:cNvPicPr>
          <p:nvPr>
            <p:ph sz="half" idx="2"/>
          </p:nvPr>
        </p:nvPicPr>
        <p:blipFill>
          <a:blip r:embed="rId3"/>
          <a:stretch>
            <a:fillRect/>
          </a:stretch>
        </p:blipFill>
        <p:spPr>
          <a:xfrm>
            <a:off x="6172200" y="2738369"/>
            <a:ext cx="5181600" cy="2525849"/>
          </a:xfrm>
          <a:prstGeom prst="rect">
            <a:avLst/>
          </a:prstGeom>
        </p:spPr>
      </p:pic>
    </p:spTree>
    <p:extLst>
      <p:ext uri="{BB962C8B-B14F-4D97-AF65-F5344CB8AC3E}">
        <p14:creationId xmlns:p14="http://schemas.microsoft.com/office/powerpoint/2010/main" val="25332379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noProof="0" dirty="0"/>
              <a:t>Estensione delle tecnologie esistenti</a:t>
            </a:r>
          </a:p>
        </p:txBody>
      </p:sp>
      <p:sp>
        <p:nvSpPr>
          <p:cNvPr id="4" name="Segnaposto contenuto 3">
            <a:extLst>
              <a:ext uri="{FF2B5EF4-FFF2-40B4-BE49-F238E27FC236}">
                <a16:creationId xmlns:a16="http://schemas.microsoft.com/office/drawing/2014/main" id="{AF1CC475-038C-4747-96DF-A0C7CA6CBEE7}"/>
              </a:ext>
            </a:extLst>
          </p:cNvPr>
          <p:cNvSpPr>
            <a:spLocks noGrp="1"/>
          </p:cNvSpPr>
          <p:nvPr>
            <p:ph sz="half" idx="1"/>
          </p:nvPr>
        </p:nvSpPr>
        <p:spPr>
          <a:xfrm>
            <a:off x="838200" y="1825625"/>
            <a:ext cx="5181600" cy="4351338"/>
          </a:xfrm>
        </p:spPr>
        <p:txBody>
          <a:bodyPr/>
          <a:lstStyle/>
          <a:p>
            <a:r>
              <a:rPr lang="it-IT" dirty="0"/>
              <a:t>Se non si può cambiare tecnologia, si possono comunque utilizzare le nuove tecnologie a supporto di quelle esistenti</a:t>
            </a:r>
          </a:p>
          <a:p>
            <a:endParaRPr lang="en-US" dirty="0"/>
          </a:p>
        </p:txBody>
      </p:sp>
      <p:pic>
        <p:nvPicPr>
          <p:cNvPr id="9" name="Segnaposto contenuto 8">
            <a:extLst>
              <a:ext uri="{FF2B5EF4-FFF2-40B4-BE49-F238E27FC236}">
                <a16:creationId xmlns:a16="http://schemas.microsoft.com/office/drawing/2014/main" id="{7F059748-7A3E-4371-9F87-2C9E6A6E3925}"/>
              </a:ext>
            </a:extLst>
          </p:cNvPr>
          <p:cNvPicPr>
            <a:picLocks noGrp="1" noChangeAspect="1"/>
          </p:cNvPicPr>
          <p:nvPr>
            <p:ph sz="half" idx="2"/>
          </p:nvPr>
        </p:nvPicPr>
        <p:blipFill>
          <a:blip r:embed="rId3"/>
          <a:stretch>
            <a:fillRect/>
          </a:stretch>
        </p:blipFill>
        <p:spPr>
          <a:xfrm>
            <a:off x="6248714" y="2201294"/>
            <a:ext cx="5028571" cy="3600000"/>
          </a:xfrm>
        </p:spPr>
      </p:pic>
      <p:sp>
        <p:nvSpPr>
          <p:cNvPr id="13" name="Segnaposto contenuto 12">
            <a:extLst>
              <a:ext uri="{FF2B5EF4-FFF2-40B4-BE49-F238E27FC236}">
                <a16:creationId xmlns:a16="http://schemas.microsoft.com/office/drawing/2014/main" id="{18B345E3-2E20-4CDC-9C27-01C48D37DEB4}"/>
              </a:ext>
            </a:extLst>
          </p:cNvPr>
          <p:cNvSpPr>
            <a:spLocks noGrp="1"/>
          </p:cNvSpPr>
          <p:nvPr>
            <p:ph idx="13"/>
          </p:nvPr>
        </p:nvSpPr>
        <p:spPr/>
        <p:txBody>
          <a:bodyPr/>
          <a:lstStyle/>
          <a:p>
            <a:endParaRPr lang="en-US"/>
          </a:p>
        </p:txBody>
      </p:sp>
      <p:sp>
        <p:nvSpPr>
          <p:cNvPr id="7"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it-IT" dirty="0"/>
          </a:p>
        </p:txBody>
      </p:sp>
    </p:spTree>
    <p:extLst>
      <p:ext uri="{BB962C8B-B14F-4D97-AF65-F5344CB8AC3E}">
        <p14:creationId xmlns:p14="http://schemas.microsoft.com/office/powerpoint/2010/main" val="3156313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Persistenza poliglotta in azienda</a:t>
            </a:r>
          </a:p>
        </p:txBody>
      </p:sp>
      <p:sp>
        <p:nvSpPr>
          <p:cNvPr id="3" name="Segnaposto numero diapositiva 2"/>
          <p:cNvSpPr>
            <a:spLocks noGrp="1"/>
          </p:cNvSpPr>
          <p:nvPr>
            <p:ph type="sldNum" sz="quarter" idx="4294967295"/>
          </p:nvPr>
        </p:nvSpPr>
        <p:spPr>
          <a:xfrm>
            <a:off x="9448800" y="6492874"/>
            <a:ext cx="2743200" cy="365125"/>
          </a:xfrm>
          <a:prstGeom prst="rect">
            <a:avLst/>
          </a:prstGeom>
        </p:spPr>
        <p:txBody>
          <a:bodyPr/>
          <a:lstStyle/>
          <a:p>
            <a:pPr>
              <a:defRPr/>
            </a:pPr>
            <a:endParaRPr lang="it-IT" dirty="0"/>
          </a:p>
        </p:txBody>
      </p:sp>
      <p:sp>
        <p:nvSpPr>
          <p:cNvPr id="5" name="Segnaposto contenuto 3"/>
          <p:cNvSpPr txBox="1">
            <a:spLocks/>
          </p:cNvSpPr>
          <p:nvPr/>
        </p:nvSpPr>
        <p:spPr>
          <a:xfrm>
            <a:off x="3756035" y="2175518"/>
            <a:ext cx="7543801"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sz="1600" dirty="0"/>
          </a:p>
        </p:txBody>
      </p:sp>
      <p:sp>
        <p:nvSpPr>
          <p:cNvPr id="7" name="Segnaposto contenuto 6"/>
          <p:cNvSpPr>
            <a:spLocks noGrp="1"/>
          </p:cNvSpPr>
          <p:nvPr>
            <p:ph idx="1"/>
          </p:nvPr>
        </p:nvSpPr>
        <p:spPr/>
        <p:txBody>
          <a:bodyPr>
            <a:normAutofit lnSpcReduction="10000"/>
          </a:bodyPr>
          <a:lstStyle/>
          <a:p>
            <a:r>
              <a:rPr lang="it-IT" dirty="0">
                <a:solidFill>
                  <a:srgbClr val="FF0000"/>
                </a:solidFill>
              </a:rPr>
              <a:t>I DBA tendono a diventare sempre più poliglotti</a:t>
            </a:r>
          </a:p>
          <a:p>
            <a:pPr lvl="1"/>
            <a:r>
              <a:rPr lang="it-IT" dirty="0"/>
              <a:t>E’ importante: capire come funzionano le tecnologie </a:t>
            </a:r>
            <a:r>
              <a:rPr lang="it-IT" dirty="0" err="1"/>
              <a:t>NoSQL</a:t>
            </a:r>
            <a:r>
              <a:rPr lang="it-IT" dirty="0"/>
              <a:t>, come monitorare questi sistemi e come sfruttarli al meglio delle loro potenzialità.</a:t>
            </a:r>
          </a:p>
          <a:p>
            <a:r>
              <a:rPr lang="it-IT" dirty="0">
                <a:solidFill>
                  <a:srgbClr val="FF0000"/>
                </a:solidFill>
              </a:rPr>
              <a:t>Questione sicurezza</a:t>
            </a:r>
            <a:r>
              <a:rPr lang="it-IT" dirty="0"/>
              <a:t>: verificare la possibilità di creare utenti e assegnare loro determinati privilegi. </a:t>
            </a:r>
          </a:p>
          <a:p>
            <a:pPr lvl="1"/>
            <a:r>
              <a:rPr lang="it-IT" dirty="0"/>
              <a:t>La maggior parte dei DBMS </a:t>
            </a:r>
            <a:r>
              <a:rPr lang="it-IT" dirty="0" err="1"/>
              <a:t>NoSQL</a:t>
            </a:r>
            <a:r>
              <a:rPr lang="it-IT" dirty="0"/>
              <a:t> </a:t>
            </a:r>
            <a:r>
              <a:rPr lang="it-IT" b="1" dirty="0"/>
              <a:t>non</a:t>
            </a:r>
            <a:r>
              <a:rPr lang="it-IT" dirty="0"/>
              <a:t> offre una robusto sistema di sicurezza. </a:t>
            </a:r>
          </a:p>
          <a:p>
            <a:pPr lvl="1"/>
            <a:r>
              <a:rPr lang="it-IT" dirty="0">
                <a:solidFill>
                  <a:srgbClr val="0070C0"/>
                </a:solidFill>
              </a:rPr>
              <a:t>La responsabilità viene «scaricata» sulle applicazioni.</a:t>
            </a:r>
          </a:p>
          <a:p>
            <a:r>
              <a:rPr lang="it-IT" dirty="0"/>
              <a:t>Attenzione alle problematiche legate a licenze, supporto, upgrade, driver, auditing, strumenti di supporto, ecc. </a:t>
            </a:r>
          </a:p>
          <a:p>
            <a:pPr lvl="1"/>
            <a:r>
              <a:rPr lang="it-IT" dirty="0">
                <a:solidFill>
                  <a:srgbClr val="0070C0"/>
                </a:solidFill>
              </a:rPr>
              <a:t>Molti prodotti sono open-source </a:t>
            </a:r>
            <a:r>
              <a:rPr lang="it-IT" dirty="0"/>
              <a:t>e hanno una comunità attiva di collaboratori; alcune aziende offrono supporto a livello commerciale. </a:t>
            </a:r>
          </a:p>
          <a:p>
            <a:pPr lvl="1"/>
            <a:r>
              <a:rPr lang="it-IT" dirty="0"/>
              <a:t>Alcuni strumenti di supporto stanno venendo progressivamente rilasciati (e.g., </a:t>
            </a:r>
            <a:r>
              <a:rPr lang="it-IT" dirty="0" err="1"/>
              <a:t>MongoDB</a:t>
            </a:r>
            <a:r>
              <a:rPr lang="it-IT" dirty="0"/>
              <a:t> </a:t>
            </a:r>
            <a:r>
              <a:rPr lang="it-IT" dirty="0" err="1"/>
              <a:t>Monitoring</a:t>
            </a:r>
            <a:r>
              <a:rPr lang="it-IT" dirty="0"/>
              <a:t> Service, </a:t>
            </a:r>
            <a:r>
              <a:rPr lang="it-IT" dirty="0" err="1"/>
              <a:t>Datastax</a:t>
            </a:r>
            <a:r>
              <a:rPr lang="it-IT" dirty="0"/>
              <a:t> </a:t>
            </a:r>
            <a:r>
              <a:rPr lang="it-IT" dirty="0" err="1"/>
              <a:t>Ops</a:t>
            </a:r>
            <a:r>
              <a:rPr lang="it-IT" dirty="0"/>
              <a:t> Center, </a:t>
            </a:r>
            <a:r>
              <a:rPr lang="it-IT" dirty="0" err="1"/>
              <a:t>Rekon</a:t>
            </a:r>
            <a:r>
              <a:rPr lang="it-IT" dirty="0"/>
              <a:t> browser)</a:t>
            </a:r>
          </a:p>
          <a:p>
            <a:pPr lvl="1"/>
            <a:r>
              <a:rPr lang="it-IT" dirty="0"/>
              <a:t>Gli strumenti di ETL stanno aggiungendo il supporto ai DBMS </a:t>
            </a:r>
            <a:r>
              <a:rPr lang="it-IT" dirty="0" err="1"/>
              <a:t>NoSQL</a:t>
            </a:r>
            <a:endParaRPr lang="it-IT" dirty="0"/>
          </a:p>
        </p:txBody>
      </p:sp>
    </p:spTree>
    <p:extLst>
      <p:ext uri="{BB962C8B-B14F-4D97-AF65-F5344CB8AC3E}">
        <p14:creationId xmlns:p14="http://schemas.microsoft.com/office/powerpoint/2010/main" val="2669610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Modelli dati</a:t>
            </a:r>
          </a:p>
        </p:txBody>
      </p:sp>
      <p:sp>
        <p:nvSpPr>
          <p:cNvPr id="3" name="Segnaposto testo 2"/>
          <p:cNvSpPr>
            <a:spLocks noGrp="1"/>
          </p:cNvSpPr>
          <p:nvPr>
            <p:ph type="body" idx="1"/>
          </p:nvPr>
        </p:nvSpPr>
        <p:spPr/>
        <p:txBody>
          <a:bodyPr/>
          <a:lstStyle/>
          <a:p>
            <a:endParaRPr lang="en-US"/>
          </a:p>
        </p:txBody>
      </p:sp>
    </p:spTree>
    <p:extLst>
      <p:ext uri="{BB962C8B-B14F-4D97-AF65-F5344CB8AC3E}">
        <p14:creationId xmlns:p14="http://schemas.microsoft.com/office/powerpoint/2010/main" val="21521129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23051</TotalTime>
  <Words>7824</Words>
  <Application>Microsoft Office PowerPoint</Application>
  <PresentationFormat>Widescreen</PresentationFormat>
  <Paragraphs>964</Paragraphs>
  <Slides>82</Slides>
  <Notes>30</Notes>
  <HiddenSlides>1</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82</vt:i4>
      </vt:variant>
    </vt:vector>
  </HeadingPairs>
  <TitlesOfParts>
    <vt:vector size="90" baseType="lpstr">
      <vt:lpstr>Arial</vt:lpstr>
      <vt:lpstr>Calibri</vt:lpstr>
      <vt:lpstr>Consolas</vt:lpstr>
      <vt:lpstr>CourierPrime</vt:lpstr>
      <vt:lpstr>Helvetica</vt:lpstr>
      <vt:lpstr>Verdana</vt:lpstr>
      <vt:lpstr>Wingdings</vt:lpstr>
      <vt:lpstr>Tema di Office</vt:lpstr>
      <vt:lpstr>DBMS NoSQL (Not Only SQL)</vt:lpstr>
      <vt:lpstr>whoami</vt:lpstr>
      <vt:lpstr>Cosa significa NoSQL</vt:lpstr>
      <vt:lpstr>I punti forti degli RDBMS</vt:lpstr>
      <vt:lpstr>I punti deboli degli RDBMS</vt:lpstr>
      <vt:lpstr>Caratteristiche comuni ai NoSQL</vt:lpstr>
      <vt:lpstr>Cosa non è NoSQL</vt:lpstr>
      <vt:lpstr>I precursori del movimento NoSQL</vt:lpstr>
      <vt:lpstr>Modelli dati</vt:lpstr>
      <vt:lpstr>Modello relazionale</vt:lpstr>
      <vt:lpstr>NoSQL: tanti modelli</vt:lpstr>
      <vt:lpstr>Key-value: modello</vt:lpstr>
      <vt:lpstr>Key-value: interrogazione</vt:lpstr>
      <vt:lpstr>Document: modello</vt:lpstr>
      <vt:lpstr>Document: interrogazione</vt:lpstr>
      <vt:lpstr>Column-family: modello</vt:lpstr>
      <vt:lpstr>Column-family: interrogazione</vt:lpstr>
      <vt:lpstr>Column-family: ≠ colonnare</vt:lpstr>
      <vt:lpstr>Graph: modello</vt:lpstr>
      <vt:lpstr>Graph: interrogazione</vt:lpstr>
      <vt:lpstr>Graph vs Aggregate-oriented</vt:lpstr>
      <vt:lpstr>Modellazione dati: un esempio</vt:lpstr>
      <vt:lpstr>Modellazione dati: relazionale</vt:lpstr>
      <vt:lpstr>Modellazione dati: grafo</vt:lpstr>
      <vt:lpstr>Modellazione dati: orientata agli aggregati </vt:lpstr>
      <vt:lpstr>Modellazione dati: orientata agli aggregati </vt:lpstr>
      <vt:lpstr>Modellazione dati: chiave-valore</vt:lpstr>
      <vt:lpstr>Modellazione dati: documentale (1)</vt:lpstr>
      <vt:lpstr>Modellazione dati: documentale (2)</vt:lpstr>
      <vt:lpstr>Modellazione dati: wide-column</vt:lpstr>
      <vt:lpstr>Modellazione di aggregati: progettazione</vt:lpstr>
      <vt:lpstr>Gestione della distribuzione dei dati</vt:lpstr>
      <vt:lpstr>Distribuzione dei dati</vt:lpstr>
      <vt:lpstr>Obiettivi di distribuzione e scalabilità</vt:lpstr>
      <vt:lpstr>Single-server</vt:lpstr>
      <vt:lpstr>Sharding</vt:lpstr>
      <vt:lpstr>Strategie di sharding</vt:lpstr>
      <vt:lpstr>Auto-sharding</vt:lpstr>
      <vt:lpstr>Replication</vt:lpstr>
      <vt:lpstr>Master-Slave Replication</vt:lpstr>
      <vt:lpstr>Master-Slave Replication: pro e contro</vt:lpstr>
      <vt:lpstr>Peer-to-Peer Replication</vt:lpstr>
      <vt:lpstr>Peer-to-Peer Replication: pro e contro</vt:lpstr>
      <vt:lpstr>Consistenza con replicazione: gestire i conflitti</vt:lpstr>
      <vt:lpstr>Consistenza con replicazione: il quorum</vt:lpstr>
      <vt:lpstr>Gestione della consistenza</vt:lpstr>
      <vt:lpstr>RDBMS vs NoSQL: filosofie diverse</vt:lpstr>
      <vt:lpstr>RDBMS vs NoSQL: filosofie diverse</vt:lpstr>
      <vt:lpstr>RDBMS vs NoSQL: filosofie diverse</vt:lpstr>
      <vt:lpstr>Consistenza: un esempio</vt:lpstr>
      <vt:lpstr>Consistenza negli RDBMS: ACID</vt:lpstr>
      <vt:lpstr>Consistenza negli RDBMS: ACID</vt:lpstr>
      <vt:lpstr>Consistenza nei NoSQL</vt:lpstr>
      <vt:lpstr>Consistenza nei NoSQL: BASE</vt:lpstr>
      <vt:lpstr>Consistenza nei NoSQL: teorema CAP</vt:lpstr>
      <vt:lpstr>Consistenza nei NoSQL: teorema PACELC</vt:lpstr>
      <vt:lpstr>Consistenza nei NoSQL: soluzioni</vt:lpstr>
      <vt:lpstr>Consistency in NoSQL: summary</vt:lpstr>
      <vt:lpstr>One size does not fit all</vt:lpstr>
      <vt:lpstr>DB Key-Value popolari</vt:lpstr>
      <vt:lpstr>DB Key-Value: quando usarli</vt:lpstr>
      <vt:lpstr>DB Key-Value: casi d'uso reali</vt:lpstr>
      <vt:lpstr>DB Key-Value: quando non usarli</vt:lpstr>
      <vt:lpstr>DB documentali popolari</vt:lpstr>
      <vt:lpstr>DB documentali: quando usarli</vt:lpstr>
      <vt:lpstr>DB documentali: casi d'uso reali</vt:lpstr>
      <vt:lpstr>DB documentali: quando non usarli</vt:lpstr>
      <vt:lpstr>DB column-family popolari</vt:lpstr>
      <vt:lpstr>DB column-family: quando usarli</vt:lpstr>
      <vt:lpstr>DB column-family: casi d'uso reali</vt:lpstr>
      <vt:lpstr>DB column-family: quando non usarli</vt:lpstr>
      <vt:lpstr>DB a grafo popolari</vt:lpstr>
      <vt:lpstr>DB a grafo: quando usarli</vt:lpstr>
      <vt:lpstr>DB a grafo: casi d'uso reali</vt:lpstr>
      <vt:lpstr>DB a grafo: quando non usarli</vt:lpstr>
      <vt:lpstr>Persistenza poliglotta</vt:lpstr>
      <vt:lpstr>La scelta del database</vt:lpstr>
      <vt:lpstr>Approccio tradizionale</vt:lpstr>
      <vt:lpstr>Gestione poliglotta dei dati</vt:lpstr>
      <vt:lpstr>Gestione service-oriented</vt:lpstr>
      <vt:lpstr>Estensione delle tecnologie esistenti</vt:lpstr>
      <vt:lpstr>Persistenza poliglotta in azienda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cp:lastModifiedBy>
  <cp:revision>1138</cp:revision>
  <dcterms:created xsi:type="dcterms:W3CDTF">2019-03-06T18:10:20Z</dcterms:created>
  <dcterms:modified xsi:type="dcterms:W3CDTF">2022-01-26T08:35:20Z</dcterms:modified>
</cp:coreProperties>
</file>